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5.xml" ContentType="application/vnd.openxmlformats-officedocument.themeOverride+xml"/>
  <Override PartName="/ppt/notesSlides/notesSlide4.xml" ContentType="application/vnd.openxmlformats-officedocument.presentationml.notesSlide+xml"/>
  <Override PartName="/ppt/theme/themeOverride6.xml" ContentType="application/vnd.openxmlformats-officedocument.themeOverride+xml"/>
  <Override PartName="/ppt/notesSlides/notesSlide5.xml" ContentType="application/vnd.openxmlformats-officedocument.presentationml.notesSlide+xml"/>
  <Override PartName="/ppt/theme/themeOverride7.xml" ContentType="application/vnd.openxmlformats-officedocument.themeOverride+xml"/>
  <Override PartName="/ppt/notesSlides/notesSlide6.xml" ContentType="application/vnd.openxmlformats-officedocument.presentationml.notesSlide+xml"/>
  <Override PartName="/ppt/theme/themeOverride8.xml" ContentType="application/vnd.openxmlformats-officedocument.themeOverride+xml"/>
  <Override PartName="/ppt/notesSlides/notesSlide7.xml" ContentType="application/vnd.openxmlformats-officedocument.presentationml.notesSlide+xml"/>
  <Override PartName="/ppt/theme/themeOverride9.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Lst>
  <p:notesMasterIdLst>
    <p:notesMasterId r:id="rId36"/>
  </p:notesMasterIdLst>
  <p:sldIdLst>
    <p:sldId id="282" r:id="rId3"/>
    <p:sldId id="284" r:id="rId4"/>
    <p:sldId id="327" r:id="rId5"/>
    <p:sldId id="325" r:id="rId6"/>
    <p:sldId id="293" r:id="rId7"/>
    <p:sldId id="294" r:id="rId8"/>
    <p:sldId id="295" r:id="rId9"/>
    <p:sldId id="296" r:id="rId10"/>
    <p:sldId id="291" r:id="rId11"/>
    <p:sldId id="297" r:id="rId12"/>
    <p:sldId id="299" r:id="rId13"/>
    <p:sldId id="300" r:id="rId14"/>
    <p:sldId id="314" r:id="rId15"/>
    <p:sldId id="301" r:id="rId16"/>
    <p:sldId id="302" r:id="rId17"/>
    <p:sldId id="303" r:id="rId18"/>
    <p:sldId id="304" r:id="rId19"/>
    <p:sldId id="315" r:id="rId20"/>
    <p:sldId id="305" r:id="rId21"/>
    <p:sldId id="275" r:id="rId22"/>
    <p:sldId id="316" r:id="rId23"/>
    <p:sldId id="317" r:id="rId24"/>
    <p:sldId id="274" r:id="rId25"/>
    <p:sldId id="265" r:id="rId26"/>
    <p:sldId id="308" r:id="rId27"/>
    <p:sldId id="309" r:id="rId28"/>
    <p:sldId id="310" r:id="rId29"/>
    <p:sldId id="311" r:id="rId30"/>
    <p:sldId id="318" r:id="rId31"/>
    <p:sldId id="322" r:id="rId32"/>
    <p:sldId id="323" r:id="rId33"/>
    <p:sldId id="324" r:id="rId34"/>
    <p:sldId id="32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82150" autoAdjust="0"/>
  </p:normalViewPr>
  <p:slideViewPr>
    <p:cSldViewPr snapToGrid="0">
      <p:cViewPr varScale="1">
        <p:scale>
          <a:sx n="95" d="100"/>
          <a:sy n="95" d="100"/>
        </p:scale>
        <p:origin x="46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339878-ECC0-CF4E-A1EB-7439DD06215A}" type="doc">
      <dgm:prSet loTypeId="urn:microsoft.com/office/officeart/2005/8/layout/arrow3" loCatId="" qsTypeId="urn:microsoft.com/office/officeart/2005/8/quickstyle/simple1" qsCatId="simple" csTypeId="urn:microsoft.com/office/officeart/2005/8/colors/colorful5" csCatId="colorful" phldr="1"/>
      <dgm:spPr/>
      <dgm:t>
        <a:bodyPr/>
        <a:lstStyle/>
        <a:p>
          <a:endParaRPr lang="fr-FR"/>
        </a:p>
      </dgm:t>
    </dgm:pt>
    <dgm:pt modelId="{5B2F0682-330C-AB45-81CE-0E13D1028DB7}">
      <dgm:prSet phldrT="[Texte]" custT="1"/>
      <dgm:spPr/>
      <dgm:t>
        <a:bodyPr/>
        <a:lstStyle/>
        <a:p>
          <a:r>
            <a:rPr lang="ru-RU" sz="2400" b="1" dirty="0" err="1" smtClean="0">
              <a:latin typeface="Avenir Book"/>
              <a:cs typeface="Avenir Book"/>
            </a:rPr>
            <a:t>Управлен-ческая</a:t>
          </a:r>
          <a:r>
            <a:rPr lang="ru-RU" sz="2400" b="1" dirty="0" smtClean="0">
              <a:latin typeface="Avenir Book"/>
              <a:cs typeface="Avenir Book"/>
            </a:rPr>
            <a:t> </a:t>
          </a:r>
          <a:r>
            <a:rPr lang="ru-RU" sz="2400" b="1" dirty="0">
              <a:latin typeface="Avenir Book"/>
              <a:cs typeface="Avenir Book"/>
            </a:rPr>
            <a:t>автономия</a:t>
          </a:r>
          <a:endParaRPr lang="fr-FR" sz="2400" b="1" dirty="0">
            <a:latin typeface="Avenir Book"/>
            <a:cs typeface="Avenir Book"/>
          </a:endParaRPr>
        </a:p>
      </dgm:t>
    </dgm:pt>
    <dgm:pt modelId="{E4CFA5B1-FABF-A446-97A7-739F7265031C}" type="parTrans" cxnId="{2C74E063-112C-4D48-A426-002019597149}">
      <dgm:prSet/>
      <dgm:spPr/>
      <dgm:t>
        <a:bodyPr/>
        <a:lstStyle/>
        <a:p>
          <a:endParaRPr lang="fr-FR"/>
        </a:p>
      </dgm:t>
    </dgm:pt>
    <dgm:pt modelId="{6656B398-77A9-7947-A192-CFC38004BE76}" type="sibTrans" cxnId="{2C74E063-112C-4D48-A426-002019597149}">
      <dgm:prSet/>
      <dgm:spPr/>
      <dgm:t>
        <a:bodyPr/>
        <a:lstStyle/>
        <a:p>
          <a:endParaRPr lang="fr-FR"/>
        </a:p>
      </dgm:t>
    </dgm:pt>
    <dgm:pt modelId="{8AFC8ED6-BD6D-9748-AF13-B06A1D3DAADC}">
      <dgm:prSet phldrT="[Texte]" custT="1"/>
      <dgm:spPr/>
      <dgm:t>
        <a:bodyPr/>
        <a:lstStyle/>
        <a:p>
          <a:r>
            <a:rPr lang="ru-RU" sz="2400" b="1" dirty="0">
              <a:latin typeface="Avenir Book"/>
              <a:cs typeface="Avenir Book"/>
            </a:rPr>
            <a:t>Финансовая подотчетность</a:t>
          </a:r>
          <a:endParaRPr lang="fr-FR" sz="2400" b="1" dirty="0">
            <a:latin typeface="Avenir Book"/>
            <a:cs typeface="Avenir Book"/>
          </a:endParaRPr>
        </a:p>
      </dgm:t>
    </dgm:pt>
    <dgm:pt modelId="{7B81607F-458E-514C-A65F-E7BADCC22740}" type="parTrans" cxnId="{2D59DFFF-37BB-B943-A06C-BA50B9BB047B}">
      <dgm:prSet/>
      <dgm:spPr/>
      <dgm:t>
        <a:bodyPr/>
        <a:lstStyle/>
        <a:p>
          <a:endParaRPr lang="fr-FR"/>
        </a:p>
      </dgm:t>
    </dgm:pt>
    <dgm:pt modelId="{587F789D-2DFC-264B-8A36-77AA784C21B2}" type="sibTrans" cxnId="{2D59DFFF-37BB-B943-A06C-BA50B9BB047B}">
      <dgm:prSet/>
      <dgm:spPr/>
      <dgm:t>
        <a:bodyPr/>
        <a:lstStyle/>
        <a:p>
          <a:endParaRPr lang="fr-FR"/>
        </a:p>
      </dgm:t>
    </dgm:pt>
    <dgm:pt modelId="{DD216760-43CE-2C46-B27C-52F73D66FF88}">
      <dgm:prSet phldrT="[Texte]"/>
      <dgm:spPr/>
      <dgm:t>
        <a:bodyPr/>
        <a:lstStyle/>
        <a:p>
          <a:endParaRPr lang="en-US" dirty="0"/>
        </a:p>
      </dgm:t>
    </dgm:pt>
    <dgm:pt modelId="{D93ED1ED-B5DF-154C-8AC2-83C384377837}" type="parTrans" cxnId="{1DCF2964-8389-6C42-843F-E9324C008B9E}">
      <dgm:prSet/>
      <dgm:spPr/>
      <dgm:t>
        <a:bodyPr/>
        <a:lstStyle/>
        <a:p>
          <a:endParaRPr lang="fr-FR"/>
        </a:p>
      </dgm:t>
    </dgm:pt>
    <dgm:pt modelId="{8850F715-0EB5-EC44-B8FA-CA52B634435E}" type="sibTrans" cxnId="{1DCF2964-8389-6C42-843F-E9324C008B9E}">
      <dgm:prSet/>
      <dgm:spPr/>
      <dgm:t>
        <a:bodyPr/>
        <a:lstStyle/>
        <a:p>
          <a:endParaRPr lang="fr-FR"/>
        </a:p>
      </dgm:t>
    </dgm:pt>
    <dgm:pt modelId="{6DAC17DB-7F8A-3447-B4C7-AB155B079688}" type="pres">
      <dgm:prSet presAssocID="{72339878-ECC0-CF4E-A1EB-7439DD06215A}" presName="compositeShape" presStyleCnt="0">
        <dgm:presLayoutVars>
          <dgm:chMax val="2"/>
          <dgm:dir/>
          <dgm:resizeHandles val="exact"/>
        </dgm:presLayoutVars>
      </dgm:prSet>
      <dgm:spPr/>
      <dgm:t>
        <a:bodyPr/>
        <a:lstStyle/>
        <a:p>
          <a:endParaRPr lang="en-US"/>
        </a:p>
      </dgm:t>
    </dgm:pt>
    <dgm:pt modelId="{AC7E85F2-7B28-7C42-803E-320EEFD8C17A}" type="pres">
      <dgm:prSet presAssocID="{72339878-ECC0-CF4E-A1EB-7439DD06215A}" presName="divider" presStyleLbl="fgShp" presStyleIdx="0" presStyleCnt="1" custAng="20383" custLinFactNeighborX="26428"/>
      <dgm:spPr/>
    </dgm:pt>
    <dgm:pt modelId="{59ABA92B-7146-EA41-977A-44922EB68B02}" type="pres">
      <dgm:prSet presAssocID="{5B2F0682-330C-AB45-81CE-0E13D1028DB7}" presName="downArrow" presStyleLbl="node1" presStyleIdx="0" presStyleCnt="2"/>
      <dgm:spPr/>
    </dgm:pt>
    <dgm:pt modelId="{E9456DCF-5A6F-D240-B1E4-34EB6EA7EFCF}" type="pres">
      <dgm:prSet presAssocID="{5B2F0682-330C-AB45-81CE-0E13D1028DB7}" presName="downArrowText" presStyleLbl="revTx" presStyleIdx="0" presStyleCnt="2" custScaleX="146957">
        <dgm:presLayoutVars>
          <dgm:bulletEnabled val="1"/>
        </dgm:presLayoutVars>
      </dgm:prSet>
      <dgm:spPr/>
      <dgm:t>
        <a:bodyPr/>
        <a:lstStyle/>
        <a:p>
          <a:endParaRPr lang="en-US"/>
        </a:p>
      </dgm:t>
    </dgm:pt>
    <dgm:pt modelId="{254D7B33-BD1E-A14C-8DF2-7BD62FECC8CF}" type="pres">
      <dgm:prSet presAssocID="{8AFC8ED6-BD6D-9748-AF13-B06A1D3DAADC}" presName="upArrow" presStyleLbl="node1" presStyleIdx="1" presStyleCnt="2"/>
      <dgm:spPr/>
    </dgm:pt>
    <dgm:pt modelId="{DF507F2F-2547-194C-BCDB-748A2474F2C7}" type="pres">
      <dgm:prSet presAssocID="{8AFC8ED6-BD6D-9748-AF13-B06A1D3DAADC}" presName="upArrowText" presStyleLbl="revTx" presStyleIdx="1" presStyleCnt="2" custScaleX="187376">
        <dgm:presLayoutVars>
          <dgm:bulletEnabled val="1"/>
        </dgm:presLayoutVars>
      </dgm:prSet>
      <dgm:spPr/>
      <dgm:t>
        <a:bodyPr/>
        <a:lstStyle/>
        <a:p>
          <a:endParaRPr lang="en-US"/>
        </a:p>
      </dgm:t>
    </dgm:pt>
  </dgm:ptLst>
  <dgm:cxnLst>
    <dgm:cxn modelId="{1DCF2964-8389-6C42-843F-E9324C008B9E}" srcId="{72339878-ECC0-CF4E-A1EB-7439DD06215A}" destId="{DD216760-43CE-2C46-B27C-52F73D66FF88}" srcOrd="2" destOrd="0" parTransId="{D93ED1ED-B5DF-154C-8AC2-83C384377837}" sibTransId="{8850F715-0EB5-EC44-B8FA-CA52B634435E}"/>
    <dgm:cxn modelId="{DA973FFD-5364-452F-8680-64E8A5B8D5BF}" type="presOf" srcId="{72339878-ECC0-CF4E-A1EB-7439DD06215A}" destId="{6DAC17DB-7F8A-3447-B4C7-AB155B079688}" srcOrd="0" destOrd="0" presId="urn:microsoft.com/office/officeart/2005/8/layout/arrow3"/>
    <dgm:cxn modelId="{2C74E063-112C-4D48-A426-002019597149}" srcId="{72339878-ECC0-CF4E-A1EB-7439DD06215A}" destId="{5B2F0682-330C-AB45-81CE-0E13D1028DB7}" srcOrd="0" destOrd="0" parTransId="{E4CFA5B1-FABF-A446-97A7-739F7265031C}" sibTransId="{6656B398-77A9-7947-A192-CFC38004BE76}"/>
    <dgm:cxn modelId="{2D59DFFF-37BB-B943-A06C-BA50B9BB047B}" srcId="{72339878-ECC0-CF4E-A1EB-7439DD06215A}" destId="{8AFC8ED6-BD6D-9748-AF13-B06A1D3DAADC}" srcOrd="1" destOrd="0" parTransId="{7B81607F-458E-514C-A65F-E7BADCC22740}" sibTransId="{587F789D-2DFC-264B-8A36-77AA784C21B2}"/>
    <dgm:cxn modelId="{32F97455-E4B0-42A2-ACBF-1BEA3A708447}" type="presOf" srcId="{5B2F0682-330C-AB45-81CE-0E13D1028DB7}" destId="{E9456DCF-5A6F-D240-B1E4-34EB6EA7EFCF}" srcOrd="0" destOrd="0" presId="urn:microsoft.com/office/officeart/2005/8/layout/arrow3"/>
    <dgm:cxn modelId="{FCE9A6AB-8931-479B-BD67-C61A4074D526}" type="presOf" srcId="{8AFC8ED6-BD6D-9748-AF13-B06A1D3DAADC}" destId="{DF507F2F-2547-194C-BCDB-748A2474F2C7}" srcOrd="0" destOrd="0" presId="urn:microsoft.com/office/officeart/2005/8/layout/arrow3"/>
    <dgm:cxn modelId="{5A2AF9B0-975D-4084-8859-C53E6D507A5E}" type="presParOf" srcId="{6DAC17DB-7F8A-3447-B4C7-AB155B079688}" destId="{AC7E85F2-7B28-7C42-803E-320EEFD8C17A}" srcOrd="0" destOrd="0" presId="urn:microsoft.com/office/officeart/2005/8/layout/arrow3"/>
    <dgm:cxn modelId="{6F406CEB-1681-4D98-9B40-F3D624E4A308}" type="presParOf" srcId="{6DAC17DB-7F8A-3447-B4C7-AB155B079688}" destId="{59ABA92B-7146-EA41-977A-44922EB68B02}" srcOrd="1" destOrd="0" presId="urn:microsoft.com/office/officeart/2005/8/layout/arrow3"/>
    <dgm:cxn modelId="{193D0278-E331-4883-82FC-79CF9960C891}" type="presParOf" srcId="{6DAC17DB-7F8A-3447-B4C7-AB155B079688}" destId="{E9456DCF-5A6F-D240-B1E4-34EB6EA7EFCF}" srcOrd="2" destOrd="0" presId="urn:microsoft.com/office/officeart/2005/8/layout/arrow3"/>
    <dgm:cxn modelId="{E7E97203-0A38-41B2-AC78-BE855D9D590E}" type="presParOf" srcId="{6DAC17DB-7F8A-3447-B4C7-AB155B079688}" destId="{254D7B33-BD1E-A14C-8DF2-7BD62FECC8CF}" srcOrd="3" destOrd="0" presId="urn:microsoft.com/office/officeart/2005/8/layout/arrow3"/>
    <dgm:cxn modelId="{DDE6C003-6B30-4F2E-BDD6-F3B2D5AEB788}" type="presParOf" srcId="{6DAC17DB-7F8A-3447-B4C7-AB155B079688}" destId="{DF507F2F-2547-194C-BCDB-748A2474F2C7}"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7E85F2-7B28-7C42-803E-320EEFD8C17A}">
      <dsp:nvSpPr>
        <dsp:cNvPr id="0" name=""/>
        <dsp:cNvSpPr/>
      </dsp:nvSpPr>
      <dsp:spPr>
        <a:xfrm rot="21320383">
          <a:off x="17748" y="1574646"/>
          <a:ext cx="4805864" cy="550343"/>
        </a:xfrm>
        <a:prstGeom prst="mathMinus">
          <a:avLst/>
        </a:prstGeom>
        <a:solidFill>
          <a:schemeClr val="accent5">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ABA92B-7146-EA41-977A-44922EB68B02}">
      <dsp:nvSpPr>
        <dsp:cNvPr id="0" name=""/>
        <dsp:cNvSpPr/>
      </dsp:nvSpPr>
      <dsp:spPr>
        <a:xfrm>
          <a:off x="580265" y="184981"/>
          <a:ext cx="1450662" cy="1479854"/>
        </a:xfrm>
        <a:prstGeom prst="downArrow">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456DCF-5A6F-D240-B1E4-34EB6EA7EFCF}">
      <dsp:nvSpPr>
        <dsp:cNvPr id="0" name=""/>
        <dsp:cNvSpPr/>
      </dsp:nvSpPr>
      <dsp:spPr>
        <a:xfrm>
          <a:off x="2199537" y="0"/>
          <a:ext cx="2273973" cy="15538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ru-RU" sz="2400" b="1" kern="1200" dirty="0" err="1" smtClean="0">
              <a:latin typeface="Avenir Book"/>
              <a:cs typeface="Avenir Book"/>
            </a:rPr>
            <a:t>Управлен-ческая</a:t>
          </a:r>
          <a:r>
            <a:rPr lang="ru-RU" sz="2400" b="1" kern="1200" dirty="0" smtClean="0">
              <a:latin typeface="Avenir Book"/>
              <a:cs typeface="Avenir Book"/>
            </a:rPr>
            <a:t> </a:t>
          </a:r>
          <a:r>
            <a:rPr lang="ru-RU" sz="2400" b="1" kern="1200" dirty="0">
              <a:latin typeface="Avenir Book"/>
              <a:cs typeface="Avenir Book"/>
            </a:rPr>
            <a:t>автономия</a:t>
          </a:r>
          <a:endParaRPr lang="fr-FR" sz="2400" b="1" kern="1200" dirty="0">
            <a:latin typeface="Avenir Book"/>
            <a:cs typeface="Avenir Book"/>
          </a:endParaRPr>
        </a:p>
      </dsp:txBody>
      <dsp:txXfrm>
        <a:off x="2199537" y="0"/>
        <a:ext cx="2273973" cy="1553847"/>
      </dsp:txXfrm>
    </dsp:sp>
    <dsp:sp modelId="{254D7B33-BD1E-A14C-8DF2-7BD62FECC8CF}">
      <dsp:nvSpPr>
        <dsp:cNvPr id="0" name=""/>
        <dsp:cNvSpPr/>
      </dsp:nvSpPr>
      <dsp:spPr>
        <a:xfrm>
          <a:off x="2804614" y="2034799"/>
          <a:ext cx="1450662" cy="1479854"/>
        </a:xfrm>
        <a:prstGeom prst="upArrow">
          <a:avLst/>
        </a:prstGeom>
        <a:solidFill>
          <a:schemeClr val="accent5">
            <a:hueOff val="-15163105"/>
            <a:satOff val="42867"/>
            <a:lumOff val="25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507F2F-2547-194C-BCDB-748A2474F2C7}">
      <dsp:nvSpPr>
        <dsp:cNvPr id="0" name=""/>
        <dsp:cNvSpPr/>
      </dsp:nvSpPr>
      <dsp:spPr>
        <a:xfrm>
          <a:off x="49314" y="2145788"/>
          <a:ext cx="2899406" cy="15538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ru-RU" sz="2400" b="1" kern="1200" dirty="0">
              <a:latin typeface="Avenir Book"/>
              <a:cs typeface="Avenir Book"/>
            </a:rPr>
            <a:t>Финансовая подотчетность</a:t>
          </a:r>
          <a:endParaRPr lang="fr-FR" sz="2400" b="1" kern="1200" dirty="0">
            <a:latin typeface="Avenir Book"/>
            <a:cs typeface="Avenir Book"/>
          </a:endParaRPr>
        </a:p>
      </dsp:txBody>
      <dsp:txXfrm>
        <a:off x="49314" y="2145788"/>
        <a:ext cx="2899406" cy="1553847"/>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DFDBB8-9351-46D7-8FF2-7714A70AAAB3}" type="datetimeFigureOut">
              <a:rPr lang="en-US" smtClean="0"/>
              <a:t>4/5/2017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818166-AA50-441D-AFA7-71310F72574F}" type="slidenum">
              <a:rPr lang="en-US" smtClean="0"/>
              <a:t>‹#›</a:t>
            </a:fld>
            <a:endParaRPr lang="en-US" dirty="0"/>
          </a:p>
        </p:txBody>
      </p:sp>
    </p:spTree>
    <p:extLst>
      <p:ext uri="{BB962C8B-B14F-4D97-AF65-F5344CB8AC3E}">
        <p14:creationId xmlns:p14="http://schemas.microsoft.com/office/powerpoint/2010/main" val="2554765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0B106F-3DE0-406D-8EE1-330F65F00162}" type="slidenum">
              <a:rPr lang="en-US" smtClean="0"/>
              <a:pPr/>
              <a:t>7</a:t>
            </a:fld>
            <a:endParaRPr lang="en-US" dirty="0"/>
          </a:p>
        </p:txBody>
      </p:sp>
    </p:spTree>
    <p:extLst>
      <p:ext uri="{BB962C8B-B14F-4D97-AF65-F5344CB8AC3E}">
        <p14:creationId xmlns:p14="http://schemas.microsoft.com/office/powerpoint/2010/main" val="1950185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Net contribution measures the SOE’s direct impact on fiscal revenue and spending.</a:t>
            </a:r>
          </a:p>
          <a:p>
            <a:endParaRPr lang="en-US" dirty="0"/>
          </a:p>
          <a:p>
            <a:r>
              <a:rPr lang="en-US" dirty="0"/>
              <a:t>But that additional risk also reduces the scope for net contributions in the future, all other things being equal. The financing need can be measured on a net basis (that is, not taking into account debt rollover) or on a gross basis (this is useful particularly when debt rollover is at risk).</a:t>
            </a:r>
          </a:p>
          <a:p>
            <a:endParaRPr lang="en-US" dirty="0"/>
          </a:p>
          <a:p>
            <a:r>
              <a:rPr lang="en-US" dirty="0"/>
              <a:t>Rising net debt increases the exposure of the government to adverse shocks on the SOEs’ balance sheet and operations (through the government’s need to provide financial support to the company and the likelihood of reduced net contributions to the government’s budget in the future).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Off -balance-sheet liabilities. </a:t>
            </a:r>
            <a:r>
              <a:rPr lang="en-US" dirty="0"/>
              <a:t>An example is a guarantee (such as for toll road revenue) under a public-private partnership contract. Off - balance-sheet liabilities are typically of a contingent nature (if they are direct liabilities they would likely be included in liabilities on the balance sheet). This measure adds to the previous measures, because, for the government, an increase in off -balance-sheet liabilities has an impact on the SOE’s net worth similar to an increase in net debt. These measures are largely complementary, and it is not possible a priori to determine which is more important. When the government faces liquidity constraints, it may be most concerned about the net contribution to the budget. If firm debt is seen as a critical problem for the SOE sector (because of worsening payment arrears of SOEs, for example) or there is substantial borrowing by SOEs under government guarantees, then the focus may be more on financing need and net debt.</a:t>
            </a:r>
          </a:p>
          <a:p>
            <a:endParaRPr lang="en-US" dirty="0"/>
          </a:p>
        </p:txBody>
      </p:sp>
      <p:sp>
        <p:nvSpPr>
          <p:cNvPr id="4" name="Slide Number Placeholder 3"/>
          <p:cNvSpPr>
            <a:spLocks noGrp="1"/>
          </p:cNvSpPr>
          <p:nvPr>
            <p:ph type="sldNum" sz="quarter" idx="10"/>
          </p:nvPr>
        </p:nvSpPr>
        <p:spPr/>
        <p:txBody>
          <a:bodyPr/>
          <a:lstStyle/>
          <a:p>
            <a:fld id="{78818166-AA50-441D-AFA7-71310F72574F}" type="slidenum">
              <a:rPr lang="en-US" smtClean="0"/>
              <a:t>31</a:t>
            </a:fld>
            <a:endParaRPr lang="en-US" dirty="0"/>
          </a:p>
        </p:txBody>
      </p:sp>
    </p:spTree>
    <p:extLst>
      <p:ext uri="{BB962C8B-B14F-4D97-AF65-F5344CB8AC3E}">
        <p14:creationId xmlns:p14="http://schemas.microsoft.com/office/powerpoint/2010/main" val="3990396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0B106F-3DE0-406D-8EE1-330F65F00162}" type="slidenum">
              <a:rPr lang="en-US" smtClean="0"/>
              <a:pPr/>
              <a:t>8</a:t>
            </a:fld>
            <a:endParaRPr lang="en-US" dirty="0"/>
          </a:p>
        </p:txBody>
      </p:sp>
    </p:spTree>
    <p:extLst>
      <p:ext uri="{BB962C8B-B14F-4D97-AF65-F5344CB8AC3E}">
        <p14:creationId xmlns:p14="http://schemas.microsoft.com/office/powerpoint/2010/main" val="956607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SOFI-state owned financial institutions</a:t>
            </a:r>
          </a:p>
        </p:txBody>
      </p:sp>
      <p:sp>
        <p:nvSpPr>
          <p:cNvPr id="4" name="Slide Number Placeholder 3"/>
          <p:cNvSpPr>
            <a:spLocks noGrp="1"/>
          </p:cNvSpPr>
          <p:nvPr>
            <p:ph type="sldNum" sz="quarter" idx="10"/>
          </p:nvPr>
        </p:nvSpPr>
        <p:spPr/>
        <p:txBody>
          <a:bodyPr/>
          <a:lstStyle/>
          <a:p>
            <a:fld id="{78818166-AA50-441D-AFA7-71310F72574F}" type="slidenum">
              <a:rPr lang="en-US" smtClean="0"/>
              <a:t>9</a:t>
            </a:fld>
            <a:endParaRPr lang="en-US" dirty="0"/>
          </a:p>
        </p:txBody>
      </p:sp>
    </p:spTree>
    <p:extLst>
      <p:ext uri="{BB962C8B-B14F-4D97-AF65-F5344CB8AC3E}">
        <p14:creationId xmlns:p14="http://schemas.microsoft.com/office/powerpoint/2010/main" val="672675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85A9D2-81B0-4EFB-8E9F-213A5540C59B}" type="slidenum">
              <a:rPr lang="en-US" smtClean="0"/>
              <a:pPr/>
              <a:t>11</a:t>
            </a:fld>
            <a:endParaRPr lang="en-US" dirty="0"/>
          </a:p>
        </p:txBody>
      </p:sp>
    </p:spTree>
    <p:extLst>
      <p:ext uri="{BB962C8B-B14F-4D97-AF65-F5344CB8AC3E}">
        <p14:creationId xmlns:p14="http://schemas.microsoft.com/office/powerpoint/2010/main" val="577572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818166-AA50-441D-AFA7-71310F72574F}" type="slidenum">
              <a:rPr lang="en-US" smtClean="0"/>
              <a:t>18</a:t>
            </a:fld>
            <a:endParaRPr lang="en-US" dirty="0"/>
          </a:p>
        </p:txBody>
      </p:sp>
    </p:spTree>
    <p:extLst>
      <p:ext uri="{BB962C8B-B14F-4D97-AF65-F5344CB8AC3E}">
        <p14:creationId xmlns:p14="http://schemas.microsoft.com/office/powerpoint/2010/main" val="443849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b="1" dirty="0"/>
              <a:t>Estonia is a Member States </a:t>
            </a:r>
            <a:r>
              <a:rPr lang="en-US" sz="1200" dirty="0"/>
              <a:t>with a relatively high share of state participation in the capital of public and private companies, respectively 19.0% and 0.2% of GDP.  The annual accounts of the state (available in Estonian on the website of the Ministry of Finance of Estonia (1)) provide a good example of transparency by listing all companies with the participation of the central government, together with the state's share and companies' financial information.  According to this list, the Estonian government was in 2014 full or majority owner of several principal infrastructure companies active in the energy sector (notably Eesti Energia and Elering), in the maritime transport sector (notably Port of Tallinn), in the railway sector (notably Estonian Railways) and in the air transportation sector (notably Estonian Air and Tallinn Airport).</a:t>
            </a:r>
            <a:br>
              <a:rPr lang="en-US" sz="1200" dirty="0"/>
            </a:br>
            <a:r>
              <a:rPr lang="en-US" sz="1200" dirty="0"/>
              <a:t>The companies in state ownership have predominantly been profitable, which is reflected in the fact that dividends received by general government improved budgetary position by 0.9% of GDP on average between 2005 and 2014, being a relatively stable source of income for the budget. On the other hand, the national airline Estonian Air, where the state owned 97% of shares, has experienced difficulties in recent years and the government made capital injections into the company for an amount of EUR 17.9 m (0.1% of GDP) in 2010 and EUR 30 m (0.2% of GDP) in 2011 in order to restore the stock capital of the company; these transactions were considered to have an unrequited nature, i.e. an expenditure from the point of view of public finances. In addition, a debt cancellation towards Estonian Air was decided by the government in 2014, reducing general government's surplus in that year by EUR 37 m (0.2% of GDP). The company went into liquidation in late 2015.</a:t>
            </a:r>
            <a:endParaRPr lang="en-US" dirty="0"/>
          </a:p>
        </p:txBody>
      </p:sp>
      <p:sp>
        <p:nvSpPr>
          <p:cNvPr id="4" name="Slide Number Placeholder 3"/>
          <p:cNvSpPr>
            <a:spLocks noGrp="1"/>
          </p:cNvSpPr>
          <p:nvPr>
            <p:ph type="sldNum" sz="quarter" idx="10"/>
          </p:nvPr>
        </p:nvSpPr>
        <p:spPr/>
        <p:txBody>
          <a:bodyPr/>
          <a:lstStyle/>
          <a:p>
            <a:fld id="{EC0B106F-3DE0-406D-8EE1-330F65F00162}" type="slidenum">
              <a:rPr lang="en-US" smtClean="0"/>
              <a:pPr/>
              <a:t>20</a:t>
            </a:fld>
            <a:endParaRPr lang="en-US" dirty="0"/>
          </a:p>
        </p:txBody>
      </p:sp>
    </p:spTree>
    <p:extLst>
      <p:ext uri="{BB962C8B-B14F-4D97-AF65-F5344CB8AC3E}">
        <p14:creationId xmlns:p14="http://schemas.microsoft.com/office/powerpoint/2010/main" val="4081694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b="1" dirty="0"/>
              <a:t>The economic performance of SOEs has a direct bearing on the government budget</a:t>
            </a:r>
            <a:r>
              <a:rPr lang="en-US" sz="1200" dirty="0"/>
              <a:t>. While healthy companies constitute valuable assets for the state, loss-making or overly indebted companies represent liabilities which may require interventions with capital injection or other forms of assistance.</a:t>
            </a:r>
          </a:p>
          <a:p>
            <a:r>
              <a:rPr lang="en-US" sz="1200" b="1" dirty="0"/>
              <a:t>As defined by the IMF, fiscal risks represent possible deviations of fiscal outcomes from what was expected at the time of the budget or other forecast. </a:t>
            </a:r>
            <a:r>
              <a:rPr lang="en-US" sz="1200" dirty="0"/>
              <a:t>Sources of risk include various shocks to macroeconomic variables (economic growth, commodity prices, interest rates, or exchange rates) as well as calls on several types of contingent liabilities (obligations triggered by an uncertain event: including both explicit liabilities—those defined by law or contract, e.g., debt guarantees—and implicit liabilities— moral or expected obligations for the government, based on public expectations or pressures, e.g., bailouts of banks or public sector entities).</a:t>
            </a:r>
            <a:r>
              <a:rPr lang="en-US" sz="1200" b="1" dirty="0"/>
              <a:t> </a:t>
            </a:r>
          </a:p>
          <a:p>
            <a:r>
              <a:rPr lang="en-US" sz="1200" b="1" dirty="0"/>
              <a:t>Where SOEs corporate governance and institutional oversight are weak SOEs can generate significant fiscal risks</a:t>
            </a:r>
            <a:r>
              <a:rPr lang="en-US" sz="1200" dirty="0"/>
              <a:t>, including requiring subsidies from the budget, generating low rates of return with commensurate lower dividend, paying less in taxes and by incurring debts. Governments can reduce their exposure to fiscal risks from SOEs by: (i) reducing overall state participation in commercial activities; (ii) limiting exposure to contingent liabilities by ensuring there is a clearly defined set of criteria that govern the operation and conduct of SOEs; (iii) strengthening governance arrangements (for example through appointing independent boards based on transparent and merit-based nomination processes); (iv) placing legal limits on bail-outs; and (v) providing transparent mechanisms in the budget to compensate SOEs where they deliver non-commercial government goals.</a:t>
            </a:r>
          </a:p>
          <a:p>
            <a:endParaRPr lang="en-US" dirty="0"/>
          </a:p>
        </p:txBody>
      </p:sp>
      <p:sp>
        <p:nvSpPr>
          <p:cNvPr id="4" name="Slide Number Placeholder 3"/>
          <p:cNvSpPr>
            <a:spLocks noGrp="1"/>
          </p:cNvSpPr>
          <p:nvPr>
            <p:ph type="sldNum" sz="quarter" idx="10"/>
          </p:nvPr>
        </p:nvSpPr>
        <p:spPr/>
        <p:txBody>
          <a:bodyPr/>
          <a:lstStyle/>
          <a:p>
            <a:fld id="{EC0B106F-3DE0-406D-8EE1-330F65F00162}" type="slidenum">
              <a:rPr lang="en-US" smtClean="0"/>
              <a:pPr/>
              <a:t>23</a:t>
            </a:fld>
            <a:endParaRPr lang="en-US" dirty="0"/>
          </a:p>
        </p:txBody>
      </p:sp>
    </p:spTree>
    <p:extLst>
      <p:ext uri="{BB962C8B-B14F-4D97-AF65-F5344CB8AC3E}">
        <p14:creationId xmlns:p14="http://schemas.microsoft.com/office/powerpoint/2010/main" val="1708654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Dynamic</a:t>
            </a:r>
            <a:r>
              <a:rPr lang="en-US" baseline="0" dirty="0"/>
              <a:t> view: effect of ongoing or future events</a:t>
            </a:r>
          </a:p>
          <a:p>
            <a:endParaRPr lang="en-US" baseline="0" dirty="0"/>
          </a:p>
          <a:p>
            <a:pPr marL="0" marR="0" indent="0" algn="l" defTabSz="457200" rtl="0" eaLnBrk="1" fontAlgn="base" latinLnBrk="0" hangingPunct="1">
              <a:lnSpc>
                <a:spcPct val="100000"/>
              </a:lnSpc>
              <a:spcBef>
                <a:spcPct val="30000"/>
              </a:spcBef>
              <a:spcAft>
                <a:spcPct val="0"/>
              </a:spcAft>
              <a:buClrTx/>
              <a:buSzTx/>
              <a:buFontTx/>
              <a:buNone/>
              <a:tabLst/>
              <a:defRPr/>
            </a:pPr>
            <a:r>
              <a:rPr lang="en-US" sz="1200" b="0" dirty="0">
                <a:solidFill>
                  <a:srgbClr val="021F59"/>
                </a:solidFill>
              </a:rPr>
              <a:t>N</a:t>
            </a:r>
            <a:r>
              <a:rPr lang="en-US" dirty="0"/>
              <a:t>otes to financial statements generally do not give enough info on r</a:t>
            </a:r>
            <a:r>
              <a:rPr lang="en-US" sz="1200" b="0" dirty="0">
                <a:solidFill>
                  <a:srgbClr val="021F59"/>
                </a:solidFill>
              </a:rPr>
              <a:t>elated-party transactions</a:t>
            </a:r>
            <a:endParaRPr lang="en-US" dirty="0"/>
          </a:p>
          <a:p>
            <a:endParaRPr lang="en-US" dirty="0"/>
          </a:p>
        </p:txBody>
      </p:sp>
      <p:sp>
        <p:nvSpPr>
          <p:cNvPr id="4" name="Slide Number Placeholder 3"/>
          <p:cNvSpPr>
            <a:spLocks noGrp="1"/>
          </p:cNvSpPr>
          <p:nvPr>
            <p:ph type="sldNum" sz="quarter" idx="10"/>
          </p:nvPr>
        </p:nvSpPr>
        <p:spPr/>
        <p:txBody>
          <a:bodyPr/>
          <a:lstStyle/>
          <a:p>
            <a:fld id="{78818166-AA50-441D-AFA7-71310F72574F}" type="slidenum">
              <a:rPr lang="en-US" smtClean="0"/>
              <a:t>27</a:t>
            </a:fld>
            <a:endParaRPr lang="en-US" dirty="0"/>
          </a:p>
        </p:txBody>
      </p:sp>
    </p:spTree>
    <p:extLst>
      <p:ext uri="{BB962C8B-B14F-4D97-AF65-F5344CB8AC3E}">
        <p14:creationId xmlns:p14="http://schemas.microsoft.com/office/powerpoint/2010/main" val="1825311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Reducing overall state participation in commercial activities and reduce the size of quasi-fiscal activities</a:t>
            </a:r>
          </a:p>
          <a:p>
            <a:r>
              <a:rPr lang="en-US" sz="1200" b="1" dirty="0"/>
              <a:t>Limit exposure to contingent liabilities </a:t>
            </a:r>
            <a:r>
              <a:rPr lang="en-US" sz="1200" dirty="0"/>
              <a:t>- clearly defined set of criteria to govern the provision of any explicit government guarantees, prohibit or control the issuance of guarantees by SOEs to third parties, and where appropriate, restrict the sale or use of their assets as collateral in financing transactions</a:t>
            </a:r>
          </a:p>
          <a:p>
            <a:r>
              <a:rPr lang="en-US" sz="1200" b="1" dirty="0"/>
              <a:t>Strengthening governance arrangements, </a:t>
            </a:r>
            <a:r>
              <a:rPr lang="en-US" sz="1200" dirty="0"/>
              <a:t>for example through appointing independent boards based on transparent and merit-based nomination processes, holding them accountable for financial performance, ensuring there is operational autonomy, and legislating high standards of financial reporting and subjecting annual accounts to external audit;</a:t>
            </a:r>
          </a:p>
          <a:p>
            <a:r>
              <a:rPr lang="en-US" sz="1200" b="1" dirty="0"/>
              <a:t>Legislating explicit no-bail out clauses to reduce exposure</a:t>
            </a:r>
          </a:p>
          <a:p>
            <a:r>
              <a:rPr lang="en-US" sz="1200" b="1" dirty="0"/>
              <a:t>Ensuring there is transparent and appropriate compensation for public corporations executing quasi-fiscal activities </a:t>
            </a:r>
            <a:r>
              <a:rPr lang="en-US" sz="1200" dirty="0"/>
              <a:t>to achieve government goals and that subsidies for these activities are appropriately expensed in the budget</a:t>
            </a:r>
          </a:p>
          <a:p>
            <a:r>
              <a:rPr lang="en-US" sz="1200" dirty="0"/>
              <a:t>Finally, as for other risks, </a:t>
            </a:r>
            <a:r>
              <a:rPr lang="en-US" sz="1200" b="1" dirty="0"/>
              <a:t>ensuring there is fiscal space to absorb retained risks through for example, a general contingency reserve to cover any calls on government guarantees to public corporations</a:t>
            </a:r>
            <a:r>
              <a:rPr lang="en-US" sz="1200" dirty="0"/>
              <a:t>, or to cover unforeseen cost in case of their restructuring or liquidation</a:t>
            </a:r>
          </a:p>
          <a:p>
            <a:endParaRPr lang="en-US" dirty="0"/>
          </a:p>
        </p:txBody>
      </p:sp>
      <p:sp>
        <p:nvSpPr>
          <p:cNvPr id="4" name="Slide Number Placeholder 3"/>
          <p:cNvSpPr>
            <a:spLocks noGrp="1"/>
          </p:cNvSpPr>
          <p:nvPr>
            <p:ph type="sldNum" sz="quarter" idx="10"/>
          </p:nvPr>
        </p:nvSpPr>
        <p:spPr/>
        <p:txBody>
          <a:bodyPr/>
          <a:lstStyle/>
          <a:p>
            <a:fld id="{78818166-AA50-441D-AFA7-71310F72574F}" type="slidenum">
              <a:rPr lang="en-US" smtClean="0"/>
              <a:t>28</a:t>
            </a:fld>
            <a:endParaRPr lang="en-US" dirty="0"/>
          </a:p>
        </p:txBody>
      </p:sp>
    </p:spTree>
    <p:extLst>
      <p:ext uri="{BB962C8B-B14F-4D97-AF65-F5344CB8AC3E}">
        <p14:creationId xmlns:p14="http://schemas.microsoft.com/office/powerpoint/2010/main" val="4114087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1830349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3548852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1328876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t="46052"/>
          <a:stretch/>
        </p:blipFill>
        <p:spPr>
          <a:xfrm>
            <a:off x="-12030" y="0"/>
            <a:ext cx="12204030" cy="4389185"/>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33040" y="4829945"/>
            <a:ext cx="1498521" cy="1588098"/>
          </a:xfrm>
          <a:prstGeom prst="rect">
            <a:avLst/>
          </a:prstGeom>
        </p:spPr>
      </p:pic>
      <p:sp>
        <p:nvSpPr>
          <p:cNvPr id="15" name="Title 1"/>
          <p:cNvSpPr>
            <a:spLocks noGrp="1"/>
          </p:cNvSpPr>
          <p:nvPr>
            <p:ph type="ctrTitle" hasCustomPrompt="1"/>
          </p:nvPr>
        </p:nvSpPr>
        <p:spPr>
          <a:xfrm>
            <a:off x="673405" y="638175"/>
            <a:ext cx="10854868" cy="1743075"/>
          </a:xfrm>
          <a:noFill/>
          <a:effectLst>
            <a:outerShdw blurRad="50800" dist="38100" dir="5400000" algn="t" rotWithShape="0">
              <a:prstClr val="black">
                <a:alpha val="40000"/>
              </a:prstClr>
            </a:outerShdw>
          </a:effectLst>
        </p:spPr>
        <p:txBody>
          <a:bodyPr anchor="t">
            <a:normAutofit/>
          </a:bodyPr>
          <a:lstStyle>
            <a:lvl1pPr algn="l">
              <a:lnSpc>
                <a:spcPct val="114000"/>
              </a:lnSpc>
              <a:defRPr sz="4800" b="1">
                <a:solidFill>
                  <a:schemeClr val="bg1"/>
                </a:solidFill>
                <a:latin typeface="Andes" panose="02000000000000000000" pitchFamily="50" charset="0"/>
              </a:defRPr>
            </a:lvl1pPr>
          </a:lstStyle>
          <a:p>
            <a:r>
              <a:rPr lang="en-US" dirty="0"/>
              <a:t>Presentation Title</a:t>
            </a:r>
          </a:p>
        </p:txBody>
      </p:sp>
      <p:sp>
        <p:nvSpPr>
          <p:cNvPr id="16" name="Subtitle 2"/>
          <p:cNvSpPr>
            <a:spLocks noGrp="1"/>
          </p:cNvSpPr>
          <p:nvPr>
            <p:ph type="subTitle" idx="1" hasCustomPrompt="1"/>
          </p:nvPr>
        </p:nvSpPr>
        <p:spPr>
          <a:xfrm>
            <a:off x="673405" y="3399684"/>
            <a:ext cx="10854868" cy="276966"/>
          </a:xfrm>
        </p:spPr>
        <p:txBody>
          <a:bodyPr anchor="b">
            <a:normAutofit/>
          </a:bodyPr>
          <a:lstStyle>
            <a:lvl1pPr marL="0" indent="0" algn="l">
              <a:lnSpc>
                <a:spcPct val="100000"/>
              </a:lnSpc>
              <a:buNone/>
              <a:defRPr sz="1200" i="1">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Workshop title</a:t>
            </a:r>
          </a:p>
        </p:txBody>
      </p:sp>
      <p:sp>
        <p:nvSpPr>
          <p:cNvPr id="17" name="Text Placeholder 24"/>
          <p:cNvSpPr>
            <a:spLocks noGrp="1"/>
          </p:cNvSpPr>
          <p:nvPr>
            <p:ph type="body" sz="quarter" idx="12" hasCustomPrompt="1"/>
          </p:nvPr>
        </p:nvSpPr>
        <p:spPr>
          <a:xfrm>
            <a:off x="673405" y="2762251"/>
            <a:ext cx="10848692" cy="342900"/>
          </a:xfrm>
          <a:noFill/>
        </p:spPr>
        <p:txBody>
          <a:bodyPr>
            <a:normAutofit/>
          </a:bodyPr>
          <a:lstStyle>
            <a:lvl1pPr marL="0" indent="0" algn="l">
              <a:lnSpc>
                <a:spcPct val="100000"/>
              </a:lnSpc>
              <a:spcBef>
                <a:spcPts val="0"/>
              </a:spcBef>
              <a:buNone/>
              <a:defRPr sz="1600" i="0">
                <a:solidFill>
                  <a:schemeClr val="bg1"/>
                </a:solidFill>
                <a:latin typeface="Arial" panose="020B0604020202020204" pitchFamily="34" charset="0"/>
                <a:cs typeface="Arial" panose="020B0604020202020204" pitchFamily="34" charset="0"/>
              </a:defRPr>
            </a:lvl1pPr>
          </a:lstStyle>
          <a:p>
            <a:pPr lvl="0"/>
            <a:r>
              <a:rPr lang="en-US" dirty="0"/>
              <a:t>Author</a:t>
            </a:r>
          </a:p>
        </p:txBody>
      </p:sp>
      <p:sp>
        <p:nvSpPr>
          <p:cNvPr id="18" name="Text Placeholder 26"/>
          <p:cNvSpPr>
            <a:spLocks noGrp="1"/>
          </p:cNvSpPr>
          <p:nvPr>
            <p:ph type="body" sz="quarter" idx="13" hasCustomPrompt="1"/>
          </p:nvPr>
        </p:nvSpPr>
        <p:spPr>
          <a:xfrm>
            <a:off x="673405" y="3112431"/>
            <a:ext cx="10848619" cy="278470"/>
          </a:xfrm>
          <a:noFill/>
        </p:spPr>
        <p:txBody>
          <a:bodyPr>
            <a:noAutofit/>
          </a:bodyPr>
          <a:lstStyle>
            <a:lvl1pPr marL="0" indent="0" algn="l">
              <a:lnSpc>
                <a:spcPct val="100000"/>
              </a:lnSpc>
              <a:spcBef>
                <a:spcPts val="0"/>
              </a:spcBef>
              <a:buNone/>
              <a:defRPr sz="1200" b="0" i="1">
                <a:solidFill>
                  <a:schemeClr val="bg1"/>
                </a:solidFill>
                <a:latin typeface="Arial" panose="020B0604020202020204" pitchFamily="34" charset="0"/>
                <a:cs typeface="Arial" panose="020B0604020202020204" pitchFamily="34" charset="0"/>
              </a:defRPr>
            </a:lvl1pPr>
          </a:lstStyle>
          <a:p>
            <a:pPr lvl="0"/>
            <a:r>
              <a:rPr lang="en-US" dirty="0"/>
              <a:t>Date, Place</a:t>
            </a:r>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3405" y="4829945"/>
            <a:ext cx="2074025" cy="1591887"/>
          </a:xfrm>
          <a:prstGeom prst="rect">
            <a:avLst/>
          </a:prstGeom>
        </p:spPr>
      </p:pic>
    </p:spTree>
    <p:extLst>
      <p:ext uri="{BB962C8B-B14F-4D97-AF65-F5344CB8AC3E}">
        <p14:creationId xmlns:p14="http://schemas.microsoft.com/office/powerpoint/2010/main" val="728198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ub-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2687782" y="2235200"/>
            <a:ext cx="9144000" cy="2387600"/>
          </a:xfrm>
        </p:spPr>
        <p:txBody>
          <a:bodyPr anchor="ctr">
            <a:normAutofit/>
          </a:bodyPr>
          <a:lstStyle>
            <a:lvl1pPr algn="l">
              <a:defRPr sz="4800">
                <a:solidFill>
                  <a:srgbClr val="00AB51"/>
                </a:solidFill>
                <a:latin typeface="Andes Bold" panose="02000000000000000000" pitchFamily="50" charset="0"/>
              </a:defRPr>
            </a:lvl1pPr>
          </a:lstStyle>
          <a:p>
            <a:r>
              <a:rPr lang="en-US" dirty="0"/>
              <a:t>Click to edit Master title style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5484" y="2235200"/>
            <a:ext cx="2252927" cy="2387600"/>
          </a:xfrm>
          <a:prstGeom prst="rect">
            <a:avLst/>
          </a:prstGeom>
        </p:spPr>
      </p:pic>
    </p:spTree>
    <p:extLst>
      <p:ext uri="{BB962C8B-B14F-4D97-AF65-F5344CB8AC3E}">
        <p14:creationId xmlns:p14="http://schemas.microsoft.com/office/powerpoint/2010/main" val="2127412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5_Title Slide">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t="46052"/>
          <a:stretch/>
        </p:blipFill>
        <p:spPr>
          <a:xfrm>
            <a:off x="-12030" y="0"/>
            <a:ext cx="12204030" cy="4389185"/>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33040" y="4829945"/>
            <a:ext cx="1498521" cy="1588098"/>
          </a:xfrm>
          <a:prstGeom prst="rect">
            <a:avLst/>
          </a:prstGeom>
        </p:spPr>
      </p:pic>
      <p:sp>
        <p:nvSpPr>
          <p:cNvPr id="15" name="Title 1"/>
          <p:cNvSpPr>
            <a:spLocks noGrp="1"/>
          </p:cNvSpPr>
          <p:nvPr>
            <p:ph type="ctrTitle" hasCustomPrompt="1"/>
          </p:nvPr>
        </p:nvSpPr>
        <p:spPr>
          <a:xfrm>
            <a:off x="673405" y="638175"/>
            <a:ext cx="10854868" cy="1743075"/>
          </a:xfrm>
          <a:noFill/>
          <a:effectLst>
            <a:outerShdw blurRad="50800" dist="38100" dir="5400000" algn="t" rotWithShape="0">
              <a:prstClr val="black">
                <a:alpha val="40000"/>
              </a:prstClr>
            </a:outerShdw>
          </a:effectLst>
        </p:spPr>
        <p:txBody>
          <a:bodyPr anchor="t">
            <a:normAutofit/>
          </a:bodyPr>
          <a:lstStyle>
            <a:lvl1pPr algn="l">
              <a:lnSpc>
                <a:spcPct val="114000"/>
              </a:lnSpc>
              <a:defRPr sz="4800" b="1">
                <a:solidFill>
                  <a:schemeClr val="bg1"/>
                </a:solidFill>
                <a:latin typeface="Andes" panose="02000000000000000000" pitchFamily="50" charset="0"/>
              </a:defRPr>
            </a:lvl1pPr>
          </a:lstStyle>
          <a:p>
            <a:r>
              <a:rPr lang="en-US" dirty="0"/>
              <a:t>Presentation Title</a:t>
            </a:r>
          </a:p>
        </p:txBody>
      </p:sp>
      <p:sp>
        <p:nvSpPr>
          <p:cNvPr id="16" name="Subtitle 2"/>
          <p:cNvSpPr>
            <a:spLocks noGrp="1"/>
          </p:cNvSpPr>
          <p:nvPr>
            <p:ph type="subTitle" idx="1" hasCustomPrompt="1"/>
          </p:nvPr>
        </p:nvSpPr>
        <p:spPr>
          <a:xfrm>
            <a:off x="673405" y="3399684"/>
            <a:ext cx="10854868" cy="276966"/>
          </a:xfrm>
        </p:spPr>
        <p:txBody>
          <a:bodyPr anchor="b">
            <a:normAutofit/>
          </a:bodyPr>
          <a:lstStyle>
            <a:lvl1pPr marL="0" indent="0" algn="l">
              <a:lnSpc>
                <a:spcPct val="100000"/>
              </a:lnSpc>
              <a:buNone/>
              <a:defRPr sz="1200" i="1">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Workshop title</a:t>
            </a:r>
          </a:p>
        </p:txBody>
      </p:sp>
      <p:sp>
        <p:nvSpPr>
          <p:cNvPr id="17" name="Text Placeholder 24"/>
          <p:cNvSpPr>
            <a:spLocks noGrp="1"/>
          </p:cNvSpPr>
          <p:nvPr>
            <p:ph type="body" sz="quarter" idx="12" hasCustomPrompt="1"/>
          </p:nvPr>
        </p:nvSpPr>
        <p:spPr>
          <a:xfrm>
            <a:off x="673405" y="2762251"/>
            <a:ext cx="10848692" cy="342900"/>
          </a:xfrm>
          <a:noFill/>
        </p:spPr>
        <p:txBody>
          <a:bodyPr>
            <a:normAutofit/>
          </a:bodyPr>
          <a:lstStyle>
            <a:lvl1pPr marL="0" indent="0" algn="l">
              <a:lnSpc>
                <a:spcPct val="100000"/>
              </a:lnSpc>
              <a:spcBef>
                <a:spcPts val="0"/>
              </a:spcBef>
              <a:buNone/>
              <a:defRPr sz="1600" i="0">
                <a:solidFill>
                  <a:schemeClr val="bg1"/>
                </a:solidFill>
                <a:latin typeface="Arial" panose="020B0604020202020204" pitchFamily="34" charset="0"/>
                <a:cs typeface="Arial" panose="020B0604020202020204" pitchFamily="34" charset="0"/>
              </a:defRPr>
            </a:lvl1pPr>
          </a:lstStyle>
          <a:p>
            <a:pPr lvl="0"/>
            <a:r>
              <a:rPr lang="en-US" dirty="0"/>
              <a:t>Author</a:t>
            </a:r>
          </a:p>
        </p:txBody>
      </p:sp>
      <p:sp>
        <p:nvSpPr>
          <p:cNvPr id="18" name="Text Placeholder 26"/>
          <p:cNvSpPr>
            <a:spLocks noGrp="1"/>
          </p:cNvSpPr>
          <p:nvPr>
            <p:ph type="body" sz="quarter" idx="13" hasCustomPrompt="1"/>
          </p:nvPr>
        </p:nvSpPr>
        <p:spPr>
          <a:xfrm>
            <a:off x="673405" y="3112431"/>
            <a:ext cx="10848619" cy="278470"/>
          </a:xfrm>
          <a:noFill/>
        </p:spPr>
        <p:txBody>
          <a:bodyPr>
            <a:noAutofit/>
          </a:bodyPr>
          <a:lstStyle>
            <a:lvl1pPr marL="0" indent="0" algn="l">
              <a:lnSpc>
                <a:spcPct val="100000"/>
              </a:lnSpc>
              <a:spcBef>
                <a:spcPts val="0"/>
              </a:spcBef>
              <a:buNone/>
              <a:defRPr sz="1200" b="0" i="1">
                <a:solidFill>
                  <a:schemeClr val="bg1"/>
                </a:solidFill>
                <a:latin typeface="Arial" panose="020B0604020202020204" pitchFamily="34" charset="0"/>
                <a:cs typeface="Arial" panose="020B0604020202020204" pitchFamily="34" charset="0"/>
              </a:defRPr>
            </a:lvl1pPr>
          </a:lstStyle>
          <a:p>
            <a:pPr lvl="0"/>
            <a:r>
              <a:rPr lang="en-US" dirty="0"/>
              <a:t>Date, Place</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405" y="4829945"/>
            <a:ext cx="2074025" cy="1591887"/>
          </a:xfrm>
          <a:prstGeom prst="rect">
            <a:avLst/>
          </a:prstGeom>
        </p:spPr>
      </p:pic>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t="46052"/>
          <a:stretch/>
        </p:blipFill>
        <p:spPr>
          <a:xfrm>
            <a:off x="-12030" y="0"/>
            <a:ext cx="12204030" cy="4389185"/>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33040" y="4829945"/>
            <a:ext cx="1498521" cy="1588098"/>
          </a:xfrm>
          <a:prstGeom prst="rect">
            <a:avLst/>
          </a:prstGeom>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3405" y="4829945"/>
            <a:ext cx="2074025" cy="1591887"/>
          </a:xfrm>
          <a:prstGeom prst="rect">
            <a:avLst/>
          </a:prstGeom>
        </p:spPr>
      </p:pic>
    </p:spTree>
    <p:extLst>
      <p:ext uri="{BB962C8B-B14F-4D97-AF65-F5344CB8AC3E}">
        <p14:creationId xmlns:p14="http://schemas.microsoft.com/office/powerpoint/2010/main" val="3405978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t="15503"/>
          <a:stretch/>
        </p:blipFill>
        <p:spPr>
          <a:xfrm>
            <a:off x="-6015" y="-8313"/>
            <a:ext cx="12204030" cy="6874626"/>
          </a:xfrm>
          <a:prstGeom prst="rect">
            <a:avLst/>
          </a:prstGeom>
        </p:spPr>
      </p:pic>
      <p:sp>
        <p:nvSpPr>
          <p:cNvPr id="2" name="Title 1"/>
          <p:cNvSpPr>
            <a:spLocks noGrp="1"/>
          </p:cNvSpPr>
          <p:nvPr>
            <p:ph type="ctrTitle"/>
          </p:nvPr>
        </p:nvSpPr>
        <p:spPr>
          <a:xfrm>
            <a:off x="1524000" y="2235200"/>
            <a:ext cx="9144000" cy="2387600"/>
          </a:xfrm>
        </p:spPr>
        <p:txBody>
          <a:bodyPr anchor="ctr">
            <a:normAutofit/>
          </a:bodyPr>
          <a:lstStyle>
            <a:lvl1pPr algn="l">
              <a:defRPr sz="4800">
                <a:solidFill>
                  <a:srgbClr val="FFFFFF"/>
                </a:solidFill>
                <a:latin typeface="Andes Bold"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720538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ub-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2687782" y="2235200"/>
            <a:ext cx="9144000" cy="2387600"/>
          </a:xfrm>
        </p:spPr>
        <p:txBody>
          <a:bodyPr anchor="ctr">
            <a:normAutofit/>
          </a:bodyPr>
          <a:lstStyle>
            <a:lvl1pPr algn="l">
              <a:defRPr sz="4800">
                <a:solidFill>
                  <a:srgbClr val="00AB51"/>
                </a:solidFill>
                <a:latin typeface="Andes Bold" panose="02000000000000000000" pitchFamily="50" charset="0"/>
              </a:defRPr>
            </a:lvl1pPr>
          </a:lstStyle>
          <a:p>
            <a:r>
              <a:rPr lang="en-US" dirty="0"/>
              <a:t>Click to edit Master title style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5484" y="2235200"/>
            <a:ext cx="2252927" cy="2387600"/>
          </a:xfrm>
          <a:prstGeom prst="rect">
            <a:avLst/>
          </a:prstGeom>
        </p:spPr>
      </p:pic>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5484" y="2235200"/>
            <a:ext cx="2252927" cy="2387600"/>
          </a:xfrm>
          <a:prstGeom prst="rect">
            <a:avLst/>
          </a:prstGeom>
        </p:spPr>
      </p:pic>
    </p:spTree>
    <p:extLst>
      <p:ext uri="{BB962C8B-B14F-4D97-AF65-F5344CB8AC3E}">
        <p14:creationId xmlns:p14="http://schemas.microsoft.com/office/powerpoint/2010/main" val="714860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41070"/>
            <a:ext cx="10515600" cy="872836"/>
          </a:xfrm>
        </p:spPr>
        <p:txBody>
          <a:bodyPr>
            <a:normAutofit/>
          </a:bodyPr>
          <a:lstStyle>
            <a:lvl1pPr>
              <a:defRPr sz="3200" b="1">
                <a:solidFill>
                  <a:srgbClr val="00AB51"/>
                </a:solidFill>
                <a:latin typeface="Andes" panose="02000000000000000000" pitchFamily="50"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marL="228600" indent="-228600">
              <a:lnSpc>
                <a:spcPct val="100000"/>
              </a:lnSpc>
              <a:buSzPct val="100000"/>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lnSpc>
                <a:spcPct val="100000"/>
              </a:lnSpc>
              <a:buSzPct val="100000"/>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100000"/>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lnSpc>
                <a:spcPct val="100000"/>
              </a:lnSpc>
              <a:buSzPct val="100000"/>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lnSpc>
                <a:spcPct val="100000"/>
              </a:lnSpc>
              <a:buSzPct val="100000"/>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1326862"/>
            <a:ext cx="12192000" cy="169459"/>
          </a:xfrm>
          <a:prstGeom prst="rect">
            <a:avLst/>
          </a:prstGeom>
          <a:gradFill flip="none" rotWithShape="1">
            <a:gsLst>
              <a:gs pos="0">
                <a:srgbClr val="8C8D9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37699"/>
          <a:stretch/>
        </p:blipFill>
        <p:spPr>
          <a:xfrm>
            <a:off x="-8313" y="0"/>
            <a:ext cx="780009" cy="1326862"/>
          </a:xfrm>
          <a:prstGeom prst="rect">
            <a:avLst/>
          </a:prstGeom>
        </p:spPr>
      </p:pic>
      <p:sp>
        <p:nvSpPr>
          <p:cNvPr id="10" name="Slide Number Placeholder 5"/>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rgbClr val="8C8D90"/>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B3ABA45-890E-45E3-AB7B-9C569D2DC0F9}" type="slidenum">
              <a:rPr lang="en-US" smtClean="0"/>
              <a:pPr/>
              <a:t>‹#›</a:t>
            </a:fld>
            <a:endParaRPr lang="en-US" dirty="0"/>
          </a:p>
        </p:txBody>
      </p:sp>
    </p:spTree>
    <p:extLst>
      <p:ext uri="{BB962C8B-B14F-4D97-AF65-F5344CB8AC3E}">
        <p14:creationId xmlns:p14="http://schemas.microsoft.com/office/powerpoint/2010/main" val="18789332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Image">
    <p:spTree>
      <p:nvGrpSpPr>
        <p:cNvPr id="1" name=""/>
        <p:cNvGrpSpPr/>
        <p:nvPr/>
      </p:nvGrpSpPr>
      <p:grpSpPr>
        <a:xfrm>
          <a:off x="0" y="0"/>
          <a:ext cx="0" cy="0"/>
          <a:chOff x="0" y="0"/>
          <a:chExt cx="0" cy="0"/>
        </a:xfrm>
      </p:grpSpPr>
      <p:sp>
        <p:nvSpPr>
          <p:cNvPr id="2" name="Title 1"/>
          <p:cNvSpPr>
            <a:spLocks noGrp="1"/>
          </p:cNvSpPr>
          <p:nvPr>
            <p:ph type="title"/>
          </p:nvPr>
        </p:nvSpPr>
        <p:spPr>
          <a:xfrm>
            <a:off x="838200" y="241070"/>
            <a:ext cx="10515600" cy="872836"/>
          </a:xfrm>
        </p:spPr>
        <p:txBody>
          <a:bodyPr>
            <a:normAutofit/>
          </a:bodyPr>
          <a:lstStyle>
            <a:lvl1pPr>
              <a:defRPr sz="3200" b="1">
                <a:solidFill>
                  <a:srgbClr val="00AB51"/>
                </a:solidFill>
                <a:latin typeface="Andes" panose="02000000000000000000" pitchFamily="50" charset="0"/>
                <a:cs typeface="Arial" panose="020B0604020202020204" pitchFamily="34" charset="0"/>
              </a:defRPr>
            </a:lvl1pPr>
          </a:lstStyle>
          <a:p>
            <a:r>
              <a:rPr lang="en-US" dirty="0"/>
              <a:t>Click to edit Master title style</a:t>
            </a:r>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37699"/>
          <a:stretch/>
        </p:blipFill>
        <p:spPr>
          <a:xfrm>
            <a:off x="-8313" y="0"/>
            <a:ext cx="780009" cy="1326862"/>
          </a:xfrm>
          <a:prstGeom prst="rect">
            <a:avLst/>
          </a:prstGeom>
        </p:spPr>
      </p:pic>
      <p:sp>
        <p:nvSpPr>
          <p:cNvPr id="11" name="Picture Placeholder 2"/>
          <p:cNvSpPr>
            <a:spLocks noGrp="1" noChangeAspect="1"/>
          </p:cNvSpPr>
          <p:nvPr>
            <p:ph type="pic" idx="1"/>
          </p:nvPr>
        </p:nvSpPr>
        <p:spPr>
          <a:xfrm>
            <a:off x="838200" y="1825625"/>
            <a:ext cx="10515600" cy="435133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2" name="Rectangle 11"/>
          <p:cNvSpPr/>
          <p:nvPr/>
        </p:nvSpPr>
        <p:spPr>
          <a:xfrm>
            <a:off x="0" y="1326862"/>
            <a:ext cx="12192000" cy="169459"/>
          </a:xfrm>
          <a:prstGeom prst="rect">
            <a:avLst/>
          </a:prstGeom>
          <a:gradFill flip="none" rotWithShape="1">
            <a:gsLst>
              <a:gs pos="0">
                <a:srgbClr val="8C8D9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5"/>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rgbClr val="8C8D90"/>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B3ABA45-890E-45E3-AB7B-9C569D2DC0F9}" type="slidenum">
              <a:rPr lang="en-US" smtClean="0"/>
              <a:pPr/>
              <a:t>‹#›</a:t>
            </a:fld>
            <a:endParaRPr lang="en-US" dirty="0"/>
          </a:p>
        </p:txBody>
      </p:sp>
    </p:spTree>
    <p:extLst>
      <p:ext uri="{BB962C8B-B14F-4D97-AF65-F5344CB8AC3E}">
        <p14:creationId xmlns:p14="http://schemas.microsoft.com/office/powerpoint/2010/main" val="3173265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marL="2286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marL="2286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l="37699"/>
          <a:stretch/>
        </p:blipFill>
        <p:spPr>
          <a:xfrm>
            <a:off x="-8313" y="0"/>
            <a:ext cx="780009" cy="1326862"/>
          </a:xfrm>
          <a:prstGeom prst="rect">
            <a:avLst/>
          </a:prstGeom>
        </p:spPr>
      </p:pic>
      <p:sp>
        <p:nvSpPr>
          <p:cNvPr id="9" name="Title 1"/>
          <p:cNvSpPr>
            <a:spLocks noGrp="1"/>
          </p:cNvSpPr>
          <p:nvPr>
            <p:ph type="title"/>
          </p:nvPr>
        </p:nvSpPr>
        <p:spPr>
          <a:xfrm>
            <a:off x="838200" y="241070"/>
            <a:ext cx="10515600" cy="872836"/>
          </a:xfrm>
        </p:spPr>
        <p:txBody>
          <a:bodyPr>
            <a:normAutofit/>
          </a:bodyPr>
          <a:lstStyle>
            <a:lvl1pPr>
              <a:defRPr sz="3200" b="1">
                <a:solidFill>
                  <a:srgbClr val="00AB51"/>
                </a:solidFill>
                <a:latin typeface="Andes" panose="02000000000000000000" pitchFamily="50" charset="0"/>
                <a:cs typeface="Arial" panose="020B0604020202020204" pitchFamily="34" charset="0"/>
              </a:defRPr>
            </a:lvl1pPr>
          </a:lstStyle>
          <a:p>
            <a:r>
              <a:rPr lang="en-US" dirty="0"/>
              <a:t>Click to edit Master title style</a:t>
            </a:r>
          </a:p>
        </p:txBody>
      </p:sp>
      <p:sp>
        <p:nvSpPr>
          <p:cNvPr id="11" name="Rectangle 10"/>
          <p:cNvSpPr/>
          <p:nvPr/>
        </p:nvSpPr>
        <p:spPr>
          <a:xfrm>
            <a:off x="0" y="1326862"/>
            <a:ext cx="12192000" cy="169459"/>
          </a:xfrm>
          <a:prstGeom prst="rect">
            <a:avLst/>
          </a:prstGeom>
          <a:gradFill flip="none" rotWithShape="1">
            <a:gsLst>
              <a:gs pos="0">
                <a:srgbClr val="8C8D9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5"/>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rgbClr val="8C8D90"/>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B3ABA45-890E-45E3-AB7B-9C569D2DC0F9}" type="slidenum">
              <a:rPr lang="en-US" smtClean="0"/>
              <a:pPr/>
              <a:t>‹#›</a:t>
            </a:fld>
            <a:endParaRPr lang="en-US" dirty="0"/>
          </a:p>
        </p:txBody>
      </p:sp>
    </p:spTree>
    <p:extLst>
      <p:ext uri="{BB962C8B-B14F-4D97-AF65-F5344CB8AC3E}">
        <p14:creationId xmlns:p14="http://schemas.microsoft.com/office/powerpoint/2010/main" val="2558712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9484614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marL="2286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marL="2286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37699"/>
          <a:stretch/>
        </p:blipFill>
        <p:spPr>
          <a:xfrm>
            <a:off x="-8313" y="0"/>
            <a:ext cx="780009" cy="1326862"/>
          </a:xfrm>
          <a:prstGeom prst="rect">
            <a:avLst/>
          </a:prstGeom>
        </p:spPr>
      </p:pic>
      <p:sp>
        <p:nvSpPr>
          <p:cNvPr id="11" name="Title 1"/>
          <p:cNvSpPr>
            <a:spLocks noGrp="1"/>
          </p:cNvSpPr>
          <p:nvPr>
            <p:ph type="title"/>
          </p:nvPr>
        </p:nvSpPr>
        <p:spPr>
          <a:xfrm>
            <a:off x="838200" y="241070"/>
            <a:ext cx="10515600" cy="872836"/>
          </a:xfrm>
        </p:spPr>
        <p:txBody>
          <a:bodyPr>
            <a:normAutofit/>
          </a:bodyPr>
          <a:lstStyle>
            <a:lvl1pPr>
              <a:defRPr sz="3200" b="1">
                <a:solidFill>
                  <a:srgbClr val="00AB51"/>
                </a:solidFill>
                <a:latin typeface="Andes" panose="02000000000000000000" pitchFamily="50" charset="0"/>
                <a:cs typeface="Arial" panose="020B0604020202020204" pitchFamily="34" charset="0"/>
              </a:defRPr>
            </a:lvl1pPr>
          </a:lstStyle>
          <a:p>
            <a:r>
              <a:rPr lang="en-US" dirty="0"/>
              <a:t>Click to edit Master title style</a:t>
            </a:r>
          </a:p>
        </p:txBody>
      </p:sp>
      <p:sp>
        <p:nvSpPr>
          <p:cNvPr id="13" name="Rectangle 12"/>
          <p:cNvSpPr/>
          <p:nvPr/>
        </p:nvSpPr>
        <p:spPr>
          <a:xfrm>
            <a:off x="0" y="1326862"/>
            <a:ext cx="12192000" cy="169459"/>
          </a:xfrm>
          <a:prstGeom prst="rect">
            <a:avLst/>
          </a:prstGeom>
          <a:gradFill flip="none" rotWithShape="1">
            <a:gsLst>
              <a:gs pos="0">
                <a:srgbClr val="8C8D9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5"/>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rgbClr val="8C8D90"/>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B3ABA45-890E-45E3-AB7B-9C569D2DC0F9}" type="slidenum">
              <a:rPr lang="en-US" smtClean="0"/>
              <a:pPr/>
              <a:t>‹#›</a:t>
            </a:fld>
            <a:endParaRPr lang="en-US" dirty="0"/>
          </a:p>
        </p:txBody>
      </p:sp>
    </p:spTree>
    <p:extLst>
      <p:ext uri="{BB962C8B-B14F-4D97-AF65-F5344CB8AC3E}">
        <p14:creationId xmlns:p14="http://schemas.microsoft.com/office/powerpoint/2010/main" val="20308285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00AB51"/>
                </a:solidFill>
                <a:latin typeface="Andes" panose="02000000000000000000" pitchFamily="50"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lnSpc>
                <a:spcPct val="100000"/>
              </a:lnSpc>
              <a:defRPr sz="3200">
                <a:latin typeface="Arial" panose="020B0604020202020204" pitchFamily="34" charset="0"/>
                <a:cs typeface="Arial" panose="020B0604020202020204" pitchFamily="34" charset="0"/>
              </a:defRPr>
            </a:lvl1pPr>
            <a:lvl2pPr>
              <a:lnSpc>
                <a:spcPct val="100000"/>
              </a:lnSpc>
              <a:defRPr sz="2800">
                <a:latin typeface="Arial" panose="020B0604020202020204" pitchFamily="34" charset="0"/>
                <a:cs typeface="Arial" panose="020B0604020202020204" pitchFamily="34" charset="0"/>
              </a:defRPr>
            </a:lvl2pPr>
            <a:lvl3pPr>
              <a:lnSpc>
                <a:spcPct val="100000"/>
              </a:lnSpc>
              <a:defRPr sz="2400">
                <a:latin typeface="Arial" panose="020B0604020202020204" pitchFamily="34" charset="0"/>
                <a:cs typeface="Arial" panose="020B0604020202020204" pitchFamily="34" charset="0"/>
              </a:defRPr>
            </a:lvl3pPr>
            <a:lvl4pPr>
              <a:lnSpc>
                <a:spcPct val="100000"/>
              </a:lnSpc>
              <a:defRPr sz="2000">
                <a:latin typeface="Arial" panose="020B0604020202020204" pitchFamily="34" charset="0"/>
                <a:cs typeface="Arial" panose="020B0604020202020204" pitchFamily="34" charset="0"/>
              </a:defRPr>
            </a:lvl4pPr>
            <a:lvl5pPr>
              <a:lnSpc>
                <a:spcPct val="10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lnSpc>
                <a:spcPct val="100000"/>
              </a:lnSpc>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Slide Number Placeholder 5"/>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rgbClr val="8C8D90"/>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B3ABA45-890E-45E3-AB7B-9C569D2DC0F9}" type="slidenum">
              <a:rPr lang="en-US" smtClean="0"/>
              <a:pPr/>
              <a:t>‹#›</a:t>
            </a:fld>
            <a:endParaRPr lang="en-US" dirty="0"/>
          </a:p>
        </p:txBody>
      </p:sp>
    </p:spTree>
    <p:extLst>
      <p:ext uri="{BB962C8B-B14F-4D97-AF65-F5344CB8AC3E}">
        <p14:creationId xmlns:p14="http://schemas.microsoft.com/office/powerpoint/2010/main" val="3865259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00AB51"/>
                </a:solidFill>
                <a:latin typeface="Andes" panose="02000000000000000000" pitchFamily="50" charset="0"/>
                <a:cs typeface="Arial" panose="020B06040202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lnSpc>
                <a:spcPct val="100000"/>
              </a:lnSpc>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lnSpc>
                <a:spcPct val="100000"/>
              </a:lnSpc>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Slide Number Placeholder 5"/>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rgbClr val="8C8D90"/>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B3ABA45-890E-45E3-AB7B-9C569D2DC0F9}" type="slidenum">
              <a:rPr lang="en-US" smtClean="0"/>
              <a:pPr/>
              <a:t>‹#›</a:t>
            </a:fld>
            <a:endParaRPr lang="en-US" dirty="0"/>
          </a:p>
        </p:txBody>
      </p:sp>
    </p:spTree>
    <p:extLst>
      <p:ext uri="{BB962C8B-B14F-4D97-AF65-F5344CB8AC3E}">
        <p14:creationId xmlns:p14="http://schemas.microsoft.com/office/powerpoint/2010/main" val="14292101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rgbClr val="8C8D90"/>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B3ABA45-890E-45E3-AB7B-9C569D2DC0F9}" type="slidenum">
              <a:rPr lang="en-US" smtClean="0"/>
              <a:pPr/>
              <a:t>‹#›</a:t>
            </a:fld>
            <a:endParaRPr lang="en-US" dirty="0"/>
          </a:p>
        </p:txBody>
      </p:sp>
    </p:spTree>
    <p:extLst>
      <p:ext uri="{BB962C8B-B14F-4D97-AF65-F5344CB8AC3E}">
        <p14:creationId xmlns:p14="http://schemas.microsoft.com/office/powerpoint/2010/main" val="33685961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3137668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312932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3760741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2813127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252401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58029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4002101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294994-33E8-4B27-9FBF-64162364E4C1}" type="datetimeFigureOut">
              <a:rPr lang="en-US" smtClean="0"/>
              <a:t>4/5/2017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278B5B-91CF-4609-B296-CEB177EECE7F}" type="slidenum">
              <a:rPr lang="en-US" smtClean="0"/>
              <a:t>‹#›</a:t>
            </a:fld>
            <a:endParaRPr lang="en-US" dirty="0"/>
          </a:p>
        </p:txBody>
      </p:sp>
    </p:spTree>
    <p:extLst>
      <p:ext uri="{BB962C8B-B14F-4D97-AF65-F5344CB8AC3E}">
        <p14:creationId xmlns:p14="http://schemas.microsoft.com/office/powerpoint/2010/main" val="3275193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94994-33E8-4B27-9FBF-64162364E4C1}" type="datetimeFigureOut">
              <a:rPr lang="en-US" smtClean="0"/>
              <a:t>4/5/2017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78B5B-91CF-4609-B296-CEB177EECE7F}" type="slidenum">
              <a:rPr lang="en-US" smtClean="0"/>
              <a:t>‹#›</a:t>
            </a:fld>
            <a:endParaRPr lang="en-US" dirty="0"/>
          </a:p>
        </p:txBody>
      </p:sp>
    </p:spTree>
    <p:extLst>
      <p:ext uri="{BB962C8B-B14F-4D97-AF65-F5344CB8AC3E}">
        <p14:creationId xmlns:p14="http://schemas.microsoft.com/office/powerpoint/2010/main" val="3534492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6B294994-33E8-4B27-9FBF-64162364E4C1}" type="datetimeFigureOut">
              <a:rPr lang="en-US" smtClean="0"/>
              <a:t>4/5/2017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2278B5B-91CF-4609-B296-CEB177EECE7F}" type="slidenum">
              <a:rPr lang="en-US" smtClean="0"/>
              <a:t>‹#›</a:t>
            </a:fld>
            <a:endParaRPr lang="en-US" dirty="0"/>
          </a:p>
        </p:txBody>
      </p:sp>
    </p:spTree>
    <p:extLst>
      <p:ext uri="{BB962C8B-B14F-4D97-AF65-F5344CB8AC3E}">
        <p14:creationId xmlns:p14="http://schemas.microsoft.com/office/powerpoint/2010/main" val="51670085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914400" rtl="0" eaLnBrk="1" latinLnBrk="0" hangingPunct="1">
        <a:lnSpc>
          <a:spcPct val="90000"/>
        </a:lnSpc>
        <a:spcBef>
          <a:spcPct val="0"/>
        </a:spcBef>
        <a:buNone/>
        <a:defRPr sz="4400" kern="1200">
          <a:solidFill>
            <a:schemeClr val="tx1"/>
          </a:solidFill>
          <a:latin typeface="Andes"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17.xml"/><Relationship Id="rId1" Type="http://schemas.openxmlformats.org/officeDocument/2006/relationships/themeOverride" Target="../theme/themeOverride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7.xml"/><Relationship Id="rId1" Type="http://schemas.openxmlformats.org/officeDocument/2006/relationships/themeOverride" Target="../theme/themeOverride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hemeOverride" Target="../theme/themeOverr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7.xml"/><Relationship Id="rId1" Type="http://schemas.openxmlformats.org/officeDocument/2006/relationships/themeOverride" Target="../theme/themeOverr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7.xml"/><Relationship Id="rId1" Type="http://schemas.openxmlformats.org/officeDocument/2006/relationships/themeOverride" Target="../theme/themeOverride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hemeOverride" Target="../theme/themeOverride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hyperlink" Target="https://openknowledge.worldbank.org/handle/10986/20390" TargetMode="Externa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7.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4.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1" y="174178"/>
            <a:ext cx="10854868" cy="1743075"/>
          </a:xfrm>
          <a:noFill/>
        </p:spPr>
        <p:txBody>
          <a:bodyPr>
            <a:normAutofit fontScale="90000"/>
          </a:bodyPr>
          <a:lstStyle/>
          <a:p>
            <a:r>
              <a:rPr lang="ru-RU" dirty="0"/>
              <a:t>Бюджетные риски и мониторинг результатов деятельности государственных предприятий (ГП)</a:t>
            </a:r>
            <a:endParaRPr lang="en-US" dirty="0"/>
          </a:p>
        </p:txBody>
      </p:sp>
      <p:sp>
        <p:nvSpPr>
          <p:cNvPr id="3" name="Subtitle 2"/>
          <p:cNvSpPr>
            <a:spLocks noGrp="1"/>
          </p:cNvSpPr>
          <p:nvPr>
            <p:ph type="subTitle" idx="1"/>
          </p:nvPr>
        </p:nvSpPr>
        <p:spPr>
          <a:xfrm>
            <a:off x="565070" y="3549657"/>
            <a:ext cx="10854868" cy="445431"/>
          </a:xfrm>
        </p:spPr>
        <p:txBody>
          <a:bodyPr>
            <a:noAutofit/>
          </a:bodyPr>
          <a:lstStyle/>
          <a:p>
            <a:r>
              <a:rPr lang="ru-RU" sz="2000" b="1" dirty="0"/>
              <a:t>Пленарное заседание БС </a:t>
            </a:r>
            <a:r>
              <a:rPr lang="en-US" sz="2000" b="1" dirty="0"/>
              <a:t>PEMPAL 2017</a:t>
            </a:r>
            <a:r>
              <a:rPr lang="ru-RU" sz="2000" b="1" dirty="0"/>
              <a:t> г</a:t>
            </a:r>
            <a:r>
              <a:rPr lang="ru-RU" sz="2000" b="1" dirty="0" smtClean="0"/>
              <a:t>.</a:t>
            </a:r>
            <a:r>
              <a:rPr lang="en-US" sz="2000" b="1" dirty="0" smtClean="0"/>
              <a:t>: </a:t>
            </a:r>
            <a:r>
              <a:rPr lang="ru-RU" sz="2000" b="1" dirty="0"/>
              <a:t>инструменты управления налогово-бюджетной политикой</a:t>
            </a:r>
            <a:endParaRPr lang="en-US" dirty="0"/>
          </a:p>
        </p:txBody>
      </p:sp>
      <p:sp>
        <p:nvSpPr>
          <p:cNvPr id="4" name="Text Placeholder 3"/>
          <p:cNvSpPr>
            <a:spLocks noGrp="1"/>
          </p:cNvSpPr>
          <p:nvPr>
            <p:ph type="body" sz="quarter" idx="12"/>
          </p:nvPr>
        </p:nvSpPr>
        <p:spPr>
          <a:xfrm>
            <a:off x="673441" y="2562005"/>
            <a:ext cx="10848692" cy="342900"/>
          </a:xfrm>
        </p:spPr>
        <p:txBody>
          <a:bodyPr>
            <a:noAutofit/>
          </a:bodyPr>
          <a:lstStyle/>
          <a:p>
            <a:pPr algn="l"/>
            <a:r>
              <a:rPr lang="ru-RU" sz="2000" dirty="0"/>
              <a:t>Андрей Бусуёк</a:t>
            </a:r>
            <a:r>
              <a:rPr lang="en-US" sz="2000" dirty="0"/>
              <a:t>, </a:t>
            </a:r>
            <a:r>
              <a:rPr lang="ru-RU" sz="2000" dirty="0"/>
              <a:t>старший специалист по финансовому управлению</a:t>
            </a:r>
            <a:r>
              <a:rPr lang="en-US" sz="2000" dirty="0"/>
              <a:t>, </a:t>
            </a:r>
            <a:r>
              <a:rPr lang="ru-RU" sz="2000" dirty="0"/>
              <a:t>Центр реформы финансовой отчетности, Всемирный банк</a:t>
            </a:r>
            <a:endParaRPr lang="en-US" sz="2000" dirty="0"/>
          </a:p>
        </p:txBody>
      </p:sp>
      <p:sp>
        <p:nvSpPr>
          <p:cNvPr id="5" name="Text Placeholder 4"/>
          <p:cNvSpPr>
            <a:spLocks noGrp="1"/>
          </p:cNvSpPr>
          <p:nvPr>
            <p:ph type="body" sz="quarter" idx="13"/>
          </p:nvPr>
        </p:nvSpPr>
        <p:spPr>
          <a:xfrm>
            <a:off x="673478" y="3995088"/>
            <a:ext cx="10848619" cy="278470"/>
          </a:xfrm>
        </p:spPr>
        <p:txBody>
          <a:bodyPr/>
          <a:lstStyle/>
          <a:p>
            <a:r>
              <a:rPr lang="en-US" sz="2000" b="1" dirty="0"/>
              <a:t>12</a:t>
            </a:r>
            <a:r>
              <a:rPr lang="ru-RU" sz="2000" b="1" dirty="0"/>
              <a:t> апреля</a:t>
            </a:r>
            <a:r>
              <a:rPr lang="en-US" sz="2000" b="1" dirty="0"/>
              <a:t> 2017</a:t>
            </a:r>
            <a:r>
              <a:rPr lang="ru-RU" sz="2000" b="1" dirty="0"/>
              <a:t> г</a:t>
            </a:r>
            <a:r>
              <a:rPr lang="en-US" sz="2000" b="1" dirty="0"/>
              <a:t>,  </a:t>
            </a:r>
            <a:r>
              <a:rPr lang="ru-RU" sz="2000" b="1" dirty="0"/>
              <a:t>Бишкек</a:t>
            </a:r>
            <a:r>
              <a:rPr lang="en-US" sz="2000" b="1" dirty="0" smtClean="0"/>
              <a:t>, </a:t>
            </a:r>
            <a:r>
              <a:rPr lang="ru-RU" sz="2000" b="1" dirty="0" smtClean="0"/>
              <a:t>Кыргызская </a:t>
            </a:r>
            <a:r>
              <a:rPr lang="ru-RU" sz="2000" b="1" dirty="0"/>
              <a:t>Республика</a:t>
            </a:r>
            <a:endParaRPr lang="en-US" sz="2000" dirty="0"/>
          </a:p>
        </p:txBody>
      </p:sp>
    </p:spTree>
    <p:extLst>
      <p:ext uri="{BB962C8B-B14F-4D97-AF65-F5344CB8AC3E}">
        <p14:creationId xmlns:p14="http://schemas.microsoft.com/office/powerpoint/2010/main" val="3123105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00792" y="314036"/>
            <a:ext cx="10671444" cy="816244"/>
          </a:xfrm>
          <a:solidFill>
            <a:schemeClr val="bg1"/>
          </a:solidFill>
          <a:ln>
            <a:solidFill>
              <a:schemeClr val="accent1"/>
            </a:solidFill>
          </a:ln>
        </p:spPr>
        <p:txBody>
          <a:bodyPr anchor="ctr">
            <a:normAutofit/>
          </a:bodyPr>
          <a:lstStyle/>
          <a:p>
            <a:pPr algn="ctr"/>
            <a:r>
              <a:rPr lang="ru-RU" dirty="0"/>
              <a:t>Автономия и подотчетность</a:t>
            </a:r>
            <a:endParaRPr lang="en-US" dirty="0"/>
          </a:p>
        </p:txBody>
      </p:sp>
      <p:graphicFrame>
        <p:nvGraphicFramePr>
          <p:cNvPr id="6" name="Espace réservé du contenu 6"/>
          <p:cNvGraphicFramePr>
            <a:graphicFrameLocks noGrp="1"/>
          </p:cNvGraphicFramePr>
          <p:nvPr>
            <p:ph idx="1"/>
            <p:extLst>
              <p:ext uri="{D42A27DB-BD31-4B8C-83A1-F6EECF244321}">
                <p14:modId xmlns:p14="http://schemas.microsoft.com/office/powerpoint/2010/main" val="996319315"/>
              </p:ext>
            </p:extLst>
          </p:nvPr>
        </p:nvGraphicFramePr>
        <p:xfrm>
          <a:off x="879700" y="2408904"/>
          <a:ext cx="4835542" cy="3699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11514138" y="6958013"/>
            <a:ext cx="677862" cy="365125"/>
          </a:xfrm>
        </p:spPr>
        <p:txBody>
          <a:bodyPr/>
          <a:lstStyle/>
          <a:p>
            <a:pPr>
              <a:defRPr/>
            </a:pPr>
            <a:fld id="{849E4241-0149-490F-B839-397C3518C1FC}" type="slidenum">
              <a:rPr lang="de-DE" smtClean="0"/>
              <a:pPr>
                <a:defRPr/>
              </a:pPr>
              <a:t>10</a:t>
            </a:fld>
            <a:endParaRPr lang="de-DE" dirty="0"/>
          </a:p>
        </p:txBody>
      </p:sp>
      <p:sp>
        <p:nvSpPr>
          <p:cNvPr id="7" name="Left Bracket 6"/>
          <p:cNvSpPr/>
          <p:nvPr/>
        </p:nvSpPr>
        <p:spPr>
          <a:xfrm>
            <a:off x="5529823" y="2212221"/>
            <a:ext cx="294717" cy="1984969"/>
          </a:xfrm>
          <a:prstGeom prst="leftBracket">
            <a:avLst/>
          </a:prstGeom>
          <a:noFill/>
          <a:ln w="38100">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8" name="TextBox 7"/>
          <p:cNvSpPr txBox="1"/>
          <p:nvPr/>
        </p:nvSpPr>
        <p:spPr>
          <a:xfrm>
            <a:off x="5842131" y="2072521"/>
            <a:ext cx="4934024" cy="2308324"/>
          </a:xfrm>
          <a:prstGeom prst="rect">
            <a:avLst/>
          </a:prstGeom>
          <a:noFill/>
        </p:spPr>
        <p:txBody>
          <a:bodyPr wrap="square" rtlCol="0">
            <a:spAutoFit/>
          </a:bodyPr>
          <a:lstStyle/>
          <a:p>
            <a:pPr marL="177800" indent="-177800">
              <a:buFont typeface="Arial"/>
              <a:buChar char="•"/>
            </a:pPr>
            <a:r>
              <a:rPr lang="ru-RU" dirty="0">
                <a:solidFill>
                  <a:srgbClr val="87888A"/>
                </a:solidFill>
              </a:rPr>
              <a:t>Финансовая дисциплина</a:t>
            </a:r>
            <a:endParaRPr lang="en-US" dirty="0">
              <a:solidFill>
                <a:srgbClr val="87888A"/>
              </a:solidFill>
            </a:endParaRPr>
          </a:p>
          <a:p>
            <a:pPr marL="177800" indent="-177800">
              <a:buFont typeface="Arial"/>
              <a:buChar char="•"/>
            </a:pPr>
            <a:r>
              <a:rPr lang="ru-RU" dirty="0">
                <a:solidFill>
                  <a:srgbClr val="87888A"/>
                </a:solidFill>
              </a:rPr>
              <a:t>Бюджетная дисциплина</a:t>
            </a:r>
            <a:endParaRPr lang="en-US" dirty="0">
              <a:solidFill>
                <a:srgbClr val="87888A"/>
              </a:solidFill>
            </a:endParaRPr>
          </a:p>
          <a:p>
            <a:pPr marL="177800" indent="-177800">
              <a:buFont typeface="Arial"/>
              <a:buChar char="•"/>
            </a:pPr>
            <a:r>
              <a:rPr lang="ru-RU" dirty="0">
                <a:solidFill>
                  <a:srgbClr val="87888A"/>
                </a:solidFill>
              </a:rPr>
              <a:t>Независимость совета директоров</a:t>
            </a:r>
            <a:endParaRPr lang="en-US" dirty="0">
              <a:solidFill>
                <a:srgbClr val="87888A"/>
              </a:solidFill>
            </a:endParaRPr>
          </a:p>
          <a:p>
            <a:pPr marL="177800" indent="-177800">
              <a:buFont typeface="Arial"/>
              <a:buChar char="•"/>
            </a:pPr>
            <a:r>
              <a:rPr lang="ru-RU" dirty="0">
                <a:solidFill>
                  <a:srgbClr val="87888A"/>
                </a:solidFill>
              </a:rPr>
              <a:t>Выявление и вознаграждение </a:t>
            </a:r>
            <a:r>
              <a:rPr lang="en-US" dirty="0">
                <a:solidFill>
                  <a:srgbClr val="87888A"/>
                </a:solidFill>
              </a:rPr>
              <a:t>PSOs</a:t>
            </a:r>
          </a:p>
          <a:p>
            <a:pPr marL="177800" indent="-177800">
              <a:buFont typeface="Arial"/>
              <a:buChar char="•"/>
            </a:pPr>
            <a:r>
              <a:rPr lang="ru-RU" dirty="0">
                <a:solidFill>
                  <a:srgbClr val="87888A"/>
                </a:solidFill>
              </a:rPr>
              <a:t>Акционирование</a:t>
            </a:r>
            <a:endParaRPr lang="en-US" dirty="0">
              <a:solidFill>
                <a:srgbClr val="87888A"/>
              </a:solidFill>
            </a:endParaRPr>
          </a:p>
          <a:p>
            <a:pPr marL="177800" indent="-177800">
              <a:buFont typeface="Arial"/>
              <a:buChar char="•"/>
            </a:pPr>
            <a:r>
              <a:rPr lang="ru-RU" dirty="0">
                <a:solidFill>
                  <a:srgbClr val="87888A"/>
                </a:solidFill>
              </a:rPr>
              <a:t>Трудовые вопросы </a:t>
            </a:r>
            <a:r>
              <a:rPr lang="en-US" dirty="0">
                <a:solidFill>
                  <a:srgbClr val="87888A"/>
                </a:solidFill>
              </a:rPr>
              <a:t>(</a:t>
            </a:r>
            <a:r>
              <a:rPr lang="ru-RU" dirty="0">
                <a:solidFill>
                  <a:srgbClr val="87888A"/>
                </a:solidFill>
              </a:rPr>
              <a:t>наем/увольнение, компенсация</a:t>
            </a:r>
            <a:r>
              <a:rPr lang="en-US" dirty="0">
                <a:solidFill>
                  <a:srgbClr val="87888A"/>
                </a:solidFill>
              </a:rPr>
              <a:t>)</a:t>
            </a:r>
          </a:p>
          <a:p>
            <a:pPr marL="177800" indent="-177800">
              <a:buFont typeface="Arial"/>
              <a:buChar char="•"/>
            </a:pPr>
            <a:r>
              <a:rPr lang="ru-RU" dirty="0">
                <a:solidFill>
                  <a:srgbClr val="87888A"/>
                </a:solidFill>
              </a:rPr>
              <a:t>Закупки</a:t>
            </a:r>
            <a:endParaRPr lang="en-US" dirty="0">
              <a:solidFill>
                <a:srgbClr val="87888A"/>
              </a:solidFill>
            </a:endParaRPr>
          </a:p>
        </p:txBody>
      </p:sp>
      <p:sp>
        <p:nvSpPr>
          <p:cNvPr id="9" name="Left Bracket 8"/>
          <p:cNvSpPr/>
          <p:nvPr/>
        </p:nvSpPr>
        <p:spPr>
          <a:xfrm>
            <a:off x="5529823" y="4489290"/>
            <a:ext cx="294717" cy="1984969"/>
          </a:xfrm>
          <a:prstGeom prst="leftBracket">
            <a:avLst/>
          </a:prstGeom>
          <a:noFill/>
          <a:ln w="38100">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0" name="TextBox 9"/>
          <p:cNvSpPr txBox="1"/>
          <p:nvPr/>
        </p:nvSpPr>
        <p:spPr>
          <a:xfrm>
            <a:off x="5824540" y="4387690"/>
            <a:ext cx="4951615" cy="2031325"/>
          </a:xfrm>
          <a:prstGeom prst="rect">
            <a:avLst/>
          </a:prstGeom>
          <a:noFill/>
        </p:spPr>
        <p:txBody>
          <a:bodyPr wrap="square" rtlCol="0">
            <a:spAutoFit/>
          </a:bodyPr>
          <a:lstStyle/>
          <a:p>
            <a:pPr marL="177800" indent="-177800">
              <a:buFont typeface="Arial"/>
              <a:buChar char="•"/>
            </a:pPr>
            <a:r>
              <a:rPr lang="ru-RU" dirty="0">
                <a:solidFill>
                  <a:srgbClr val="87888A"/>
                </a:solidFill>
              </a:rPr>
              <a:t>Мониторинг результатов</a:t>
            </a:r>
            <a:endParaRPr lang="en-US" dirty="0">
              <a:solidFill>
                <a:srgbClr val="87888A"/>
              </a:solidFill>
            </a:endParaRPr>
          </a:p>
          <a:p>
            <a:pPr marL="177800" indent="-177800">
              <a:buFont typeface="Arial"/>
              <a:buChar char="•"/>
            </a:pPr>
            <a:r>
              <a:rPr lang="ru-RU" dirty="0">
                <a:solidFill>
                  <a:srgbClr val="87888A"/>
                </a:solidFill>
              </a:rPr>
              <a:t>Финансовая отчетность</a:t>
            </a:r>
            <a:endParaRPr lang="en-US" dirty="0">
              <a:solidFill>
                <a:srgbClr val="87888A"/>
              </a:solidFill>
            </a:endParaRPr>
          </a:p>
          <a:p>
            <a:pPr marL="177800" indent="-177800">
              <a:buFont typeface="Arial"/>
              <a:buChar char="•"/>
            </a:pPr>
            <a:r>
              <a:rPr lang="ru-RU" dirty="0">
                <a:solidFill>
                  <a:srgbClr val="87888A"/>
                </a:solidFill>
              </a:rPr>
              <a:t>Нефинансовая отчетность</a:t>
            </a:r>
          </a:p>
          <a:p>
            <a:pPr marL="177800" indent="-177800">
              <a:buFont typeface="Arial"/>
              <a:buChar char="•"/>
            </a:pPr>
            <a:r>
              <a:rPr lang="ru-RU" dirty="0">
                <a:solidFill>
                  <a:srgbClr val="87888A"/>
                </a:solidFill>
              </a:rPr>
              <a:t>Внешний аудит</a:t>
            </a:r>
            <a:endParaRPr lang="en-US" dirty="0">
              <a:solidFill>
                <a:srgbClr val="87888A"/>
              </a:solidFill>
            </a:endParaRPr>
          </a:p>
          <a:p>
            <a:pPr marL="177800" indent="-177800">
              <a:buFont typeface="Arial"/>
              <a:buChar char="•"/>
            </a:pPr>
            <a:r>
              <a:rPr lang="ru-RU" dirty="0">
                <a:solidFill>
                  <a:srgbClr val="87888A"/>
                </a:solidFill>
              </a:rPr>
              <a:t>Контрольная среда</a:t>
            </a:r>
            <a:r>
              <a:rPr lang="en-US" dirty="0">
                <a:solidFill>
                  <a:srgbClr val="87888A"/>
                </a:solidFill>
              </a:rPr>
              <a:t>: </a:t>
            </a:r>
            <a:r>
              <a:rPr lang="ru-RU" dirty="0">
                <a:solidFill>
                  <a:srgbClr val="87888A"/>
                </a:solidFill>
              </a:rPr>
              <a:t>структура собственности, совет директоров</a:t>
            </a:r>
            <a:r>
              <a:rPr lang="en-US" dirty="0">
                <a:solidFill>
                  <a:srgbClr val="87888A"/>
                </a:solidFill>
              </a:rPr>
              <a:t>, </a:t>
            </a:r>
            <a:r>
              <a:rPr lang="ru-RU" dirty="0">
                <a:solidFill>
                  <a:srgbClr val="87888A"/>
                </a:solidFill>
              </a:rPr>
              <a:t>ревизионный комитет, служба внутреннего аудита</a:t>
            </a:r>
            <a:r>
              <a:rPr lang="en-US" dirty="0">
                <a:solidFill>
                  <a:srgbClr val="87888A"/>
                </a:solidFill>
              </a:rPr>
              <a:t>; </a:t>
            </a:r>
            <a:r>
              <a:rPr lang="ru-RU" dirty="0">
                <a:solidFill>
                  <a:srgbClr val="87888A"/>
                </a:solidFill>
              </a:rPr>
              <a:t>руководство</a:t>
            </a:r>
            <a:endParaRPr lang="en-US" dirty="0">
              <a:solidFill>
                <a:srgbClr val="87888A"/>
              </a:solidFill>
            </a:endParaRPr>
          </a:p>
        </p:txBody>
      </p:sp>
      <p:sp>
        <p:nvSpPr>
          <p:cNvPr id="11" name="Rectangle 10"/>
          <p:cNvSpPr/>
          <p:nvPr/>
        </p:nvSpPr>
        <p:spPr>
          <a:xfrm>
            <a:off x="830390" y="1510646"/>
            <a:ext cx="10612247" cy="646331"/>
          </a:xfrm>
          <a:prstGeom prst="rect">
            <a:avLst/>
          </a:prstGeom>
        </p:spPr>
        <p:txBody>
          <a:bodyPr wrap="square">
            <a:spAutoFit/>
          </a:bodyPr>
          <a:lstStyle/>
          <a:p>
            <a:r>
              <a:rPr lang="ru-RU" b="1" dirty="0">
                <a:solidFill>
                  <a:schemeClr val="bg2">
                    <a:lumMod val="50000"/>
                  </a:schemeClr>
                </a:solidFill>
                <a:latin typeface="Eras Light ITC" panose="020B0402030504020804" pitchFamily="34" charset="0"/>
                <a:cs typeface="Myriad Pro Light SemiCond"/>
              </a:rPr>
              <a:t>Устойчивая структура управления обеспечивает автономию ГП и одновременно их подотчетность перед обществом</a:t>
            </a:r>
            <a:endParaRPr lang="en-US" b="1" dirty="0">
              <a:solidFill>
                <a:schemeClr val="bg2">
                  <a:lumMod val="50000"/>
                </a:schemeClr>
              </a:solidFill>
              <a:latin typeface="Eras Light ITC" panose="020B0402030504020804" pitchFamily="34" charset="0"/>
              <a:cs typeface="Myriad Pro Light SemiCond"/>
            </a:endParaRPr>
          </a:p>
        </p:txBody>
      </p:sp>
    </p:spTree>
    <p:extLst>
      <p:ext uri="{BB962C8B-B14F-4D97-AF65-F5344CB8AC3E}">
        <p14:creationId xmlns:p14="http://schemas.microsoft.com/office/powerpoint/2010/main" val="13871201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extBox 4"/>
          <p:cNvSpPr txBox="1"/>
          <p:nvPr/>
        </p:nvSpPr>
        <p:spPr>
          <a:xfrm>
            <a:off x="6395533" y="2203478"/>
            <a:ext cx="4678867" cy="1569660"/>
          </a:xfrm>
          <a:prstGeom prst="rect">
            <a:avLst/>
          </a:prstGeom>
          <a:solidFill>
            <a:schemeClr val="tx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en-US" sz="2400" b="1" u="sng" dirty="0">
              <a:solidFill>
                <a:schemeClr val="bg1"/>
              </a:solidFill>
              <a:latin typeface="Garamond" panose="02020404030301010803" pitchFamily="18" charset="0"/>
            </a:endParaRPr>
          </a:p>
          <a:p>
            <a:pPr algn="ctr"/>
            <a:r>
              <a:rPr lang="ru-RU" sz="2400" b="1" u="sng" dirty="0">
                <a:solidFill>
                  <a:schemeClr val="bg1"/>
                </a:solidFill>
                <a:latin typeface="Garamond" panose="02020404030301010803" pitchFamily="18" charset="0"/>
              </a:rPr>
              <a:t>Функция собственности </a:t>
            </a:r>
            <a:r>
              <a:rPr lang="en-US" sz="2400" b="1" u="sng" dirty="0">
                <a:solidFill>
                  <a:schemeClr val="bg1"/>
                </a:solidFill>
                <a:latin typeface="Garamond" panose="02020404030301010803" pitchFamily="18" charset="0"/>
              </a:rPr>
              <a:t>(2)</a:t>
            </a:r>
          </a:p>
          <a:p>
            <a:pPr algn="ctr"/>
            <a:endParaRPr lang="en-US" sz="2400" dirty="0">
              <a:latin typeface="Garamond" panose="02020404030301010803" pitchFamily="18" charset="0"/>
            </a:endParaRPr>
          </a:p>
          <a:p>
            <a:pPr algn="ctr"/>
            <a:endParaRPr lang="en-US" sz="2400" dirty="0">
              <a:latin typeface="Garamond" panose="02020404030301010803" pitchFamily="18" charset="0"/>
            </a:endParaRPr>
          </a:p>
        </p:txBody>
      </p:sp>
      <p:sp>
        <p:nvSpPr>
          <p:cNvPr id="5" name="TextBox 6"/>
          <p:cNvSpPr txBox="1"/>
          <p:nvPr/>
        </p:nvSpPr>
        <p:spPr>
          <a:xfrm>
            <a:off x="5181600" y="1056016"/>
            <a:ext cx="6908800" cy="461665"/>
          </a:xfrm>
          <a:prstGeom prst="rect">
            <a:avLst/>
          </a:prstGeom>
          <a:solidFill>
            <a:srgbClr val="A52F1B"/>
          </a:solidFill>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2400" b="1" dirty="0">
                <a:solidFill>
                  <a:schemeClr val="tx1"/>
                </a:solidFill>
                <a:latin typeface="Garamond" panose="02020404030301010803" pitchFamily="18" charset="0"/>
              </a:rPr>
              <a:t>Правительство и центральные органы власти</a:t>
            </a:r>
            <a:endParaRPr lang="en-US" sz="2400" b="1" dirty="0">
              <a:solidFill>
                <a:schemeClr val="tx1"/>
              </a:solidFill>
              <a:latin typeface="Garamond" panose="02020404030301010803" pitchFamily="18" charset="0"/>
            </a:endParaRPr>
          </a:p>
        </p:txBody>
      </p:sp>
      <p:cxnSp>
        <p:nvCxnSpPr>
          <p:cNvPr id="6" name="Straight Arrow Connector 8"/>
          <p:cNvCxnSpPr/>
          <p:nvPr/>
        </p:nvCxnSpPr>
        <p:spPr>
          <a:xfrm>
            <a:off x="8737600" y="1517680"/>
            <a:ext cx="0" cy="671906"/>
          </a:xfrm>
          <a:prstGeom prst="straightConnector1">
            <a:avLst/>
          </a:prstGeom>
          <a:ln w="25400" cmpd="sng">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18"/>
          <p:cNvCxnSpPr>
            <a:stCxn id="4" idx="2"/>
            <a:endCxn id="7" idx="0"/>
          </p:cNvCxnSpPr>
          <p:nvPr/>
        </p:nvCxnSpPr>
        <p:spPr>
          <a:xfrm>
            <a:off x="8734967" y="3773138"/>
            <a:ext cx="0" cy="395201"/>
          </a:xfrm>
          <a:prstGeom prst="straightConnector1">
            <a:avLst/>
          </a:prstGeom>
          <a:ln w="25400" cmpd="sng">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9" name="TextBox 19"/>
          <p:cNvSpPr txBox="1"/>
          <p:nvPr/>
        </p:nvSpPr>
        <p:spPr>
          <a:xfrm>
            <a:off x="6395533" y="4538284"/>
            <a:ext cx="4678867" cy="2123658"/>
          </a:xfrm>
          <a:prstGeom prst="rect">
            <a:avLst/>
          </a:prstGeom>
          <a:solidFill>
            <a:srgbClr val="A52F1B"/>
          </a:solidFill>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en-US" sz="1200" b="1" dirty="0">
              <a:latin typeface="Garamond" panose="02020404030301010803" pitchFamily="18" charset="0"/>
            </a:endParaRPr>
          </a:p>
          <a:p>
            <a:pPr algn="ctr"/>
            <a:r>
              <a:rPr lang="ru-RU" sz="2400" b="1" dirty="0">
                <a:solidFill>
                  <a:schemeClr val="tx1"/>
                </a:solidFill>
                <a:latin typeface="Garamond" panose="02020404030301010803" pitchFamily="18" charset="0"/>
              </a:rPr>
              <a:t>Государственное предприятие</a:t>
            </a:r>
            <a:endParaRPr lang="en-US" sz="2400" b="1" dirty="0">
              <a:solidFill>
                <a:schemeClr val="tx1"/>
              </a:solidFill>
              <a:latin typeface="Garamond" panose="02020404030301010803" pitchFamily="18" charset="0"/>
            </a:endParaRPr>
          </a:p>
          <a:p>
            <a:pPr algn="ctr"/>
            <a:endParaRPr lang="en-US" sz="2400" b="1" dirty="0">
              <a:latin typeface="Garamond" panose="02020404030301010803" pitchFamily="18" charset="0"/>
            </a:endParaRPr>
          </a:p>
          <a:p>
            <a:pPr algn="ctr"/>
            <a:endParaRPr lang="en-US" sz="2400" b="1" dirty="0">
              <a:latin typeface="Garamond" panose="02020404030301010803" pitchFamily="18" charset="0"/>
            </a:endParaRPr>
          </a:p>
          <a:p>
            <a:pPr algn="ctr"/>
            <a:endParaRPr lang="en-US" sz="2400" b="1" dirty="0">
              <a:latin typeface="Garamond" panose="02020404030301010803" pitchFamily="18" charset="0"/>
            </a:endParaRPr>
          </a:p>
          <a:p>
            <a:pPr algn="ctr"/>
            <a:endParaRPr lang="en-US" sz="2400" b="1" dirty="0">
              <a:latin typeface="Garamond" panose="02020404030301010803" pitchFamily="18" charset="0"/>
            </a:endParaRPr>
          </a:p>
        </p:txBody>
      </p:sp>
      <p:sp>
        <p:nvSpPr>
          <p:cNvPr id="10" name="TextBox 20"/>
          <p:cNvSpPr txBox="1"/>
          <p:nvPr/>
        </p:nvSpPr>
        <p:spPr>
          <a:xfrm>
            <a:off x="1387366" y="4649086"/>
            <a:ext cx="3489434" cy="1446550"/>
          </a:xfrm>
          <a:prstGeom prst="rect">
            <a:avLst/>
          </a:prstGeom>
          <a:solidFill>
            <a:schemeClr val="tx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ru-RU" sz="2400" b="1" u="sng" dirty="0">
                <a:solidFill>
                  <a:schemeClr val="bg1"/>
                </a:solidFill>
                <a:latin typeface="Garamond" panose="02020404030301010803" pitchFamily="18" charset="0"/>
              </a:rPr>
              <a:t>Прозрачность </a:t>
            </a:r>
            <a:r>
              <a:rPr lang="en-US" sz="2400" b="1" u="sng" dirty="0">
                <a:solidFill>
                  <a:schemeClr val="bg1"/>
                </a:solidFill>
                <a:latin typeface="Garamond" panose="02020404030301010803" pitchFamily="18" charset="0"/>
              </a:rPr>
              <a:t>(6)</a:t>
            </a:r>
          </a:p>
          <a:p>
            <a:pPr marL="285750" indent="-285750">
              <a:buFont typeface="Arial" panose="020B0604020202020204" pitchFamily="34" charset="0"/>
              <a:buChar char="•"/>
            </a:pPr>
            <a:r>
              <a:rPr lang="ru-RU" sz="1600" dirty="0">
                <a:solidFill>
                  <a:schemeClr val="bg1"/>
                </a:solidFill>
                <a:latin typeface="Garamond" panose="02020404030301010803" pitchFamily="18" charset="0"/>
              </a:rPr>
              <a:t>Публикация совокупной отчетности</a:t>
            </a:r>
            <a:endParaRPr lang="en-US" sz="1600" dirty="0">
              <a:solidFill>
                <a:schemeClr val="bg1"/>
              </a:solidFill>
              <a:latin typeface="Garamond" panose="02020404030301010803" pitchFamily="18" charset="0"/>
            </a:endParaRPr>
          </a:p>
          <a:p>
            <a:pPr marL="285750" indent="-285750">
              <a:buFont typeface="Arial" panose="020B0604020202020204" pitchFamily="34" charset="0"/>
              <a:buChar char="•"/>
            </a:pPr>
            <a:r>
              <a:rPr lang="ru-RU" sz="1600" dirty="0">
                <a:solidFill>
                  <a:schemeClr val="bg1"/>
                </a:solidFill>
                <a:latin typeface="Garamond" panose="02020404030301010803" pitchFamily="18" charset="0"/>
              </a:rPr>
              <a:t>Публикация результатов внешнего аудита</a:t>
            </a:r>
            <a:endParaRPr lang="en-US" sz="1600" dirty="0">
              <a:solidFill>
                <a:schemeClr val="bg1"/>
              </a:solidFill>
              <a:latin typeface="Garamond" panose="02020404030301010803" pitchFamily="18" charset="0"/>
            </a:endParaRPr>
          </a:p>
        </p:txBody>
      </p:sp>
      <p:cxnSp>
        <p:nvCxnSpPr>
          <p:cNvPr id="11" name="Straight Arrow Connector 22"/>
          <p:cNvCxnSpPr/>
          <p:nvPr/>
        </p:nvCxnSpPr>
        <p:spPr>
          <a:xfrm>
            <a:off x="4876800" y="5556280"/>
            <a:ext cx="1518733" cy="0"/>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24"/>
          <p:cNvCxnSpPr/>
          <p:nvPr/>
        </p:nvCxnSpPr>
        <p:spPr>
          <a:xfrm>
            <a:off x="4876800" y="5157137"/>
            <a:ext cx="1561587" cy="0"/>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28"/>
          <p:cNvCxnSpPr/>
          <p:nvPr/>
        </p:nvCxnSpPr>
        <p:spPr>
          <a:xfrm flipV="1">
            <a:off x="4572000" y="3213233"/>
            <a:ext cx="1788213" cy="1435852"/>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4" name="Left Brace 29"/>
          <p:cNvSpPr/>
          <p:nvPr/>
        </p:nvSpPr>
        <p:spPr>
          <a:xfrm>
            <a:off x="5689600" y="1880083"/>
            <a:ext cx="508000" cy="3200400"/>
          </a:xfrm>
          <a:prstGeom prst="leftBrace">
            <a:avLst/>
          </a:prstGeom>
          <a:ln w="254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Garamond" panose="02020404030301010803" pitchFamily="18" charset="0"/>
            </a:endParaRPr>
          </a:p>
        </p:txBody>
      </p:sp>
      <p:sp>
        <p:nvSpPr>
          <p:cNvPr id="15" name="TextBox 30"/>
          <p:cNvSpPr txBox="1"/>
          <p:nvPr/>
        </p:nvSpPr>
        <p:spPr>
          <a:xfrm>
            <a:off x="1340068" y="2842625"/>
            <a:ext cx="4044731" cy="738664"/>
          </a:xfrm>
          <a:prstGeom prst="rect">
            <a:avLst/>
          </a:prstGeom>
          <a:solidFill>
            <a:schemeClr val="tx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ru-RU" sz="2400" b="1" u="sng" dirty="0">
                <a:solidFill>
                  <a:schemeClr val="bg1"/>
                </a:solidFill>
                <a:latin typeface="Garamond" panose="02020404030301010803" pitchFamily="18" charset="0"/>
              </a:rPr>
              <a:t>ГП на рынке </a:t>
            </a:r>
            <a:r>
              <a:rPr lang="en-US" sz="2400" u="sng" dirty="0">
                <a:solidFill>
                  <a:schemeClr val="bg1"/>
                </a:solidFill>
                <a:latin typeface="Garamond" panose="02020404030301010803" pitchFamily="18" charset="0"/>
              </a:rPr>
              <a:t>(3)</a:t>
            </a:r>
          </a:p>
          <a:p>
            <a:pPr algn="ctr"/>
            <a:r>
              <a:rPr lang="en-US" dirty="0">
                <a:solidFill>
                  <a:schemeClr val="bg1"/>
                </a:solidFill>
                <a:latin typeface="Garamond" panose="02020404030301010803" pitchFamily="18" charset="0"/>
              </a:rPr>
              <a:t>(</a:t>
            </a:r>
            <a:r>
              <a:rPr lang="ru-RU" dirty="0">
                <a:solidFill>
                  <a:schemeClr val="bg1"/>
                </a:solidFill>
                <a:latin typeface="Garamond" panose="02020404030301010803" pitchFamily="18" charset="0"/>
              </a:rPr>
              <a:t>нормативно-правовая среда</a:t>
            </a:r>
            <a:r>
              <a:rPr lang="en-US" dirty="0">
                <a:solidFill>
                  <a:schemeClr val="bg1"/>
                </a:solidFill>
                <a:latin typeface="Garamond" panose="02020404030301010803" pitchFamily="18" charset="0"/>
              </a:rPr>
              <a:t>)</a:t>
            </a:r>
            <a:endParaRPr lang="en-US" sz="2400" dirty="0">
              <a:solidFill>
                <a:schemeClr val="bg1"/>
              </a:solidFill>
              <a:latin typeface="Garamond" panose="02020404030301010803" pitchFamily="18" charset="0"/>
            </a:endParaRPr>
          </a:p>
        </p:txBody>
      </p:sp>
      <p:sp>
        <p:nvSpPr>
          <p:cNvPr id="16" name="TextBox 31"/>
          <p:cNvSpPr txBox="1">
            <a:spLocks noChangeAspect="1"/>
          </p:cNvSpPr>
          <p:nvPr/>
        </p:nvSpPr>
        <p:spPr>
          <a:xfrm>
            <a:off x="7010400" y="6089680"/>
            <a:ext cx="5080000" cy="1015663"/>
          </a:xfrm>
          <a:prstGeom prst="rect">
            <a:avLst/>
          </a:prstGeom>
          <a:solidFill>
            <a:schemeClr val="tx2">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r"/>
            <a:r>
              <a:rPr lang="ru-RU" sz="2000" b="1" u="sng" dirty="0">
                <a:solidFill>
                  <a:schemeClr val="bg1"/>
                </a:solidFill>
                <a:latin typeface="Garamond" panose="02020404030301010803" pitchFamily="18" charset="0"/>
              </a:rPr>
              <a:t>Отношения между заинтересованными лицами и ответственное ведение бизнеса </a:t>
            </a:r>
            <a:r>
              <a:rPr lang="en-US" sz="2000" b="1" u="sng" dirty="0">
                <a:solidFill>
                  <a:schemeClr val="bg1"/>
                </a:solidFill>
                <a:latin typeface="Garamond" panose="02020404030301010803" pitchFamily="18" charset="0"/>
              </a:rPr>
              <a:t>(5)</a:t>
            </a:r>
          </a:p>
        </p:txBody>
      </p:sp>
      <p:sp>
        <p:nvSpPr>
          <p:cNvPr id="17" name="TextBox 32"/>
          <p:cNvSpPr txBox="1">
            <a:spLocks noChangeAspect="1"/>
          </p:cNvSpPr>
          <p:nvPr/>
        </p:nvSpPr>
        <p:spPr>
          <a:xfrm>
            <a:off x="7010400" y="5251480"/>
            <a:ext cx="5080000" cy="707886"/>
          </a:xfrm>
          <a:prstGeom prst="rect">
            <a:avLst/>
          </a:prstGeom>
          <a:solidFill>
            <a:schemeClr val="tx2">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r"/>
            <a:r>
              <a:rPr lang="ru-RU" sz="2000" b="1" u="sng" dirty="0">
                <a:solidFill>
                  <a:schemeClr val="bg1"/>
                </a:solidFill>
                <a:latin typeface="Garamond" panose="02020404030301010803" pitchFamily="18" charset="0"/>
              </a:rPr>
              <a:t>Равноправие акционеров и других инвесторов </a:t>
            </a:r>
            <a:r>
              <a:rPr lang="en-US" sz="2000" b="1" u="sng" dirty="0">
                <a:solidFill>
                  <a:schemeClr val="bg1"/>
                </a:solidFill>
                <a:latin typeface="Garamond" panose="02020404030301010803" pitchFamily="18" charset="0"/>
              </a:rPr>
              <a:t>(4)</a:t>
            </a:r>
          </a:p>
        </p:txBody>
      </p:sp>
      <p:sp>
        <p:nvSpPr>
          <p:cNvPr id="19" name="ZoneTexte 18"/>
          <p:cNvSpPr txBox="1"/>
          <p:nvPr/>
        </p:nvSpPr>
        <p:spPr>
          <a:xfrm>
            <a:off x="1340068" y="283779"/>
            <a:ext cx="10851932" cy="523220"/>
          </a:xfrm>
          <a:prstGeom prst="rect">
            <a:avLst/>
          </a:prstGeom>
          <a:noFill/>
        </p:spPr>
        <p:txBody>
          <a:bodyPr wrap="square" rtlCol="0">
            <a:spAutoFit/>
          </a:bodyPr>
          <a:lstStyle/>
          <a:p>
            <a:pPr algn="ctr"/>
            <a:r>
              <a:rPr lang="ru-RU" sz="2800" b="1" dirty="0">
                <a:solidFill>
                  <a:schemeClr val="tx2">
                    <a:lumMod val="50000"/>
                  </a:schemeClr>
                </a:solidFill>
                <a:latin typeface="Candara" panose="020E0502030303020204" pitchFamily="34" charset="0"/>
              </a:rPr>
              <a:t>Схематическая диаграмма</a:t>
            </a:r>
            <a:r>
              <a:rPr lang="en-US" sz="2800" b="1" dirty="0">
                <a:solidFill>
                  <a:schemeClr val="tx2">
                    <a:lumMod val="50000"/>
                  </a:schemeClr>
                </a:solidFill>
                <a:latin typeface="Candara" panose="020E0502030303020204" pitchFamily="34" charset="0"/>
              </a:rPr>
              <a:t>: </a:t>
            </a:r>
            <a:r>
              <a:rPr lang="ru-RU" sz="2800" b="1" dirty="0">
                <a:solidFill>
                  <a:schemeClr val="tx2">
                    <a:lumMod val="50000"/>
                  </a:schemeClr>
                </a:solidFill>
                <a:latin typeface="Candara" panose="020E0502030303020204" pitchFamily="34" charset="0"/>
              </a:rPr>
              <a:t>руководство ОЭСР </a:t>
            </a:r>
            <a:r>
              <a:rPr lang="en-US" sz="2800" b="1" dirty="0">
                <a:solidFill>
                  <a:schemeClr val="tx2">
                    <a:lumMod val="50000"/>
                  </a:schemeClr>
                </a:solidFill>
                <a:latin typeface="Candara" panose="020E0502030303020204" pitchFamily="34" charset="0"/>
              </a:rPr>
              <a:t>– 2015</a:t>
            </a:r>
            <a:r>
              <a:rPr lang="ru-RU" sz="2800" b="1" dirty="0">
                <a:solidFill>
                  <a:schemeClr val="tx2">
                    <a:lumMod val="50000"/>
                  </a:schemeClr>
                </a:solidFill>
                <a:latin typeface="Candara" panose="020E0502030303020204" pitchFamily="34" charset="0"/>
              </a:rPr>
              <a:t> г.</a:t>
            </a:r>
            <a:endParaRPr lang="en-US" sz="2800" b="1" dirty="0">
              <a:solidFill>
                <a:schemeClr val="tx2">
                  <a:lumMod val="50000"/>
                </a:schemeClr>
              </a:solidFill>
              <a:latin typeface="Candara" panose="020E0502030303020204" pitchFamily="34" charset="0"/>
            </a:endParaRPr>
          </a:p>
        </p:txBody>
      </p:sp>
      <p:sp>
        <p:nvSpPr>
          <p:cNvPr id="7" name="TextBox 16"/>
          <p:cNvSpPr txBox="1"/>
          <p:nvPr/>
        </p:nvSpPr>
        <p:spPr>
          <a:xfrm>
            <a:off x="6395533" y="4168339"/>
            <a:ext cx="4678867" cy="461665"/>
          </a:xfrm>
          <a:prstGeom prst="rect">
            <a:avLst/>
          </a:prstGeom>
          <a:solidFill>
            <a:schemeClr val="tx2"/>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ru-RU" sz="2400" b="1" u="sng" dirty="0">
                <a:solidFill>
                  <a:schemeClr val="bg1"/>
                </a:solidFill>
                <a:latin typeface="Garamond" panose="02020404030301010803" pitchFamily="18" charset="0"/>
              </a:rPr>
              <a:t>Совет директоров </a:t>
            </a:r>
            <a:r>
              <a:rPr lang="en-US" sz="2400" b="1" u="sng" dirty="0">
                <a:solidFill>
                  <a:schemeClr val="bg1"/>
                </a:solidFill>
                <a:latin typeface="Garamond" panose="02020404030301010803" pitchFamily="18" charset="0"/>
              </a:rPr>
              <a:t>(7)</a:t>
            </a:r>
          </a:p>
        </p:txBody>
      </p:sp>
      <p:sp>
        <p:nvSpPr>
          <p:cNvPr id="20" name="TextBox 30"/>
          <p:cNvSpPr txBox="1"/>
          <p:nvPr/>
        </p:nvSpPr>
        <p:spPr>
          <a:xfrm>
            <a:off x="1355834" y="1670081"/>
            <a:ext cx="4028966" cy="1200329"/>
          </a:xfrm>
          <a:prstGeom prst="rect">
            <a:avLst/>
          </a:prstGeom>
          <a:solidFill>
            <a:schemeClr val="accent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ru-RU" sz="2400" b="1" u="sng" dirty="0">
                <a:latin typeface="Garamond" panose="02020404030301010803" pitchFamily="18" charset="0"/>
              </a:rPr>
              <a:t>Обоснование государственной собственности </a:t>
            </a:r>
            <a:r>
              <a:rPr lang="en-US" sz="2400" b="1" u="sng" dirty="0">
                <a:latin typeface="Garamond" panose="02020404030301010803" pitchFamily="18" charset="0"/>
              </a:rPr>
              <a:t>(1)</a:t>
            </a:r>
          </a:p>
        </p:txBody>
      </p:sp>
      <p:grpSp>
        <p:nvGrpSpPr>
          <p:cNvPr id="2" name="Groupe 20"/>
          <p:cNvGrpSpPr/>
          <p:nvPr/>
        </p:nvGrpSpPr>
        <p:grpSpPr>
          <a:xfrm>
            <a:off x="0" y="942536"/>
            <a:ext cx="12192000" cy="48064"/>
            <a:chOff x="0" y="762000"/>
            <a:chExt cx="9144000" cy="48064"/>
          </a:xfrm>
        </p:grpSpPr>
        <p:cxnSp>
          <p:nvCxnSpPr>
            <p:cNvPr id="22" name="Connecteur droit 21"/>
            <p:cNvCxnSpPr/>
            <p:nvPr/>
          </p:nvCxnSpPr>
          <p:spPr>
            <a:xfrm>
              <a:off x="0" y="7620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0" y="810064"/>
              <a:ext cx="914400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9" name="Flèche vers le bas 28"/>
          <p:cNvSpPr/>
          <p:nvPr/>
        </p:nvSpPr>
        <p:spPr>
          <a:xfrm>
            <a:off x="2438400" y="2531855"/>
            <a:ext cx="304800" cy="310771"/>
          </a:xfrm>
          <a:prstGeom prst="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aramond" panose="02020404030301010803" pitchFamily="18" charset="0"/>
            </a:endParaRPr>
          </a:p>
        </p:txBody>
      </p:sp>
    </p:spTree>
    <p:extLst>
      <p:ext uri="{BB962C8B-B14F-4D97-AF65-F5344CB8AC3E}">
        <p14:creationId xmlns:p14="http://schemas.microsoft.com/office/powerpoint/2010/main" val="313661102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5" name="Group 24"/>
          <p:cNvGrpSpPr/>
          <p:nvPr/>
        </p:nvGrpSpPr>
        <p:grpSpPr>
          <a:xfrm>
            <a:off x="2070366" y="2211868"/>
            <a:ext cx="7467335" cy="4309822"/>
            <a:chOff x="2070366" y="2211868"/>
            <a:chExt cx="7467335" cy="4309822"/>
          </a:xfrm>
        </p:grpSpPr>
        <p:sp>
          <p:nvSpPr>
            <p:cNvPr id="19" name="ZoneTexte 38"/>
            <p:cNvSpPr txBox="1"/>
            <p:nvPr/>
          </p:nvSpPr>
          <p:spPr>
            <a:xfrm>
              <a:off x="6746562" y="2211868"/>
              <a:ext cx="2562540" cy="369332"/>
            </a:xfrm>
            <a:prstGeom prst="rect">
              <a:avLst/>
            </a:prstGeom>
            <a:noFill/>
          </p:spPr>
          <p:txBody>
            <a:bodyPr wrap="square" rtlCol="0">
              <a:spAutoFit/>
            </a:bodyPr>
            <a:lstStyle/>
            <a:p>
              <a:pPr algn="ctr"/>
              <a:r>
                <a:rPr lang="ru-RU" b="1" dirty="0">
                  <a:solidFill>
                    <a:schemeClr val="bg2">
                      <a:lumMod val="75000"/>
                    </a:schemeClr>
                  </a:solidFill>
                  <a:latin typeface="Avenir Book"/>
                  <a:cs typeface="Avenir Book"/>
                </a:rPr>
                <a:t>Уровни реформы</a:t>
              </a:r>
              <a:endParaRPr lang="en-US" b="1" dirty="0">
                <a:solidFill>
                  <a:schemeClr val="bg2">
                    <a:lumMod val="75000"/>
                  </a:schemeClr>
                </a:solidFill>
                <a:latin typeface="Avenir Book"/>
                <a:cs typeface="Avenir Book"/>
              </a:endParaRPr>
            </a:p>
          </p:txBody>
        </p:sp>
        <p:sp>
          <p:nvSpPr>
            <p:cNvPr id="20" name="Right Bracket 19"/>
            <p:cNvSpPr/>
            <p:nvPr/>
          </p:nvSpPr>
          <p:spPr>
            <a:xfrm rot="16200000">
              <a:off x="7908706" y="1413595"/>
              <a:ext cx="238252" cy="2562539"/>
            </a:xfrm>
            <a:prstGeom prst="rightBracket">
              <a:avLst/>
            </a:prstGeom>
            <a:ln>
              <a:solidFill>
                <a:srgbClr val="6EA53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1" name="Right Bracket 20"/>
            <p:cNvSpPr/>
            <p:nvPr/>
          </p:nvSpPr>
          <p:spPr>
            <a:xfrm rot="10800000">
              <a:off x="2519055" y="3080946"/>
              <a:ext cx="238252" cy="3349194"/>
            </a:xfrm>
            <a:prstGeom prst="rightBracket">
              <a:avLst/>
            </a:prstGeom>
            <a:ln>
              <a:solidFill>
                <a:srgbClr val="6EA53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2" name="TextBox 21"/>
            <p:cNvSpPr txBox="1"/>
            <p:nvPr/>
          </p:nvSpPr>
          <p:spPr>
            <a:xfrm rot="16200000">
              <a:off x="587396" y="4669388"/>
              <a:ext cx="3335272" cy="369332"/>
            </a:xfrm>
            <a:prstGeom prst="rect">
              <a:avLst/>
            </a:prstGeom>
            <a:noFill/>
          </p:spPr>
          <p:txBody>
            <a:bodyPr wrap="none" rtlCol="0">
              <a:spAutoFit/>
            </a:bodyPr>
            <a:lstStyle/>
            <a:p>
              <a:r>
                <a:rPr lang="ru-RU" b="1" dirty="0">
                  <a:solidFill>
                    <a:schemeClr val="bg2">
                      <a:lumMod val="75000"/>
                    </a:schemeClr>
                  </a:solidFill>
                  <a:latin typeface="Avenir Book"/>
                  <a:cs typeface="Avenir Book"/>
                </a:rPr>
                <a:t>Тематические направления</a:t>
              </a:r>
              <a:endParaRPr lang="en-US" b="1" dirty="0">
                <a:solidFill>
                  <a:schemeClr val="bg2">
                    <a:lumMod val="75000"/>
                  </a:schemeClr>
                </a:solidFill>
                <a:latin typeface="Avenir Book"/>
                <a:cs typeface="Avenir Book"/>
              </a:endParaRPr>
            </a:p>
          </p:txBody>
        </p:sp>
        <p:sp>
          <p:nvSpPr>
            <p:cNvPr id="23" name="Rectangle à coins arrondis 24"/>
            <p:cNvSpPr/>
            <p:nvPr/>
          </p:nvSpPr>
          <p:spPr>
            <a:xfrm>
              <a:off x="2846208" y="3410890"/>
              <a:ext cx="6691493" cy="403650"/>
            </a:xfrm>
            <a:prstGeom prst="round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ru-RU" sz="1600" b="1" dirty="0">
                  <a:solidFill>
                    <a:srgbClr val="FFFFFF"/>
                  </a:solidFill>
                  <a:latin typeface="Avenir Book"/>
                  <a:cs typeface="Avenir Book"/>
                </a:rPr>
                <a:t>Роль государства как собственника</a:t>
              </a:r>
              <a:endParaRPr lang="en-US" sz="1600" b="1" dirty="0">
                <a:solidFill>
                  <a:srgbClr val="FFFFFF"/>
                </a:solidFill>
                <a:latin typeface="Avenir Book"/>
                <a:cs typeface="Avenir Book"/>
              </a:endParaRPr>
            </a:p>
          </p:txBody>
        </p:sp>
      </p:grpSp>
      <p:sp>
        <p:nvSpPr>
          <p:cNvPr id="2" name="Title 1"/>
          <p:cNvSpPr>
            <a:spLocks noGrp="1"/>
          </p:cNvSpPr>
          <p:nvPr>
            <p:ph type="title"/>
          </p:nvPr>
        </p:nvSpPr>
        <p:spPr>
          <a:xfrm>
            <a:off x="812800" y="609600"/>
            <a:ext cx="10671444" cy="816244"/>
          </a:xfrm>
          <a:solidFill>
            <a:schemeClr val="bg1"/>
          </a:solidFill>
          <a:ln>
            <a:solidFill>
              <a:schemeClr val="accent1"/>
            </a:solidFill>
          </a:ln>
        </p:spPr>
        <p:txBody>
          <a:bodyPr anchor="ctr">
            <a:normAutofit/>
          </a:bodyPr>
          <a:lstStyle/>
          <a:p>
            <a:pPr algn="ctr"/>
            <a:r>
              <a:rPr lang="ru-RU" dirty="0"/>
              <a:t>Принципы управления ГП</a:t>
            </a:r>
            <a:endParaRPr lang="en-US" dirty="0"/>
          </a:p>
        </p:txBody>
      </p:sp>
      <p:sp>
        <p:nvSpPr>
          <p:cNvPr id="6" name="Rectangle 5"/>
          <p:cNvSpPr/>
          <p:nvPr/>
        </p:nvSpPr>
        <p:spPr>
          <a:xfrm>
            <a:off x="812800" y="1532674"/>
            <a:ext cx="10671444" cy="830997"/>
          </a:xfrm>
          <a:prstGeom prst="rect">
            <a:avLst/>
          </a:prstGeom>
        </p:spPr>
        <p:txBody>
          <a:bodyPr wrap="square">
            <a:spAutoFit/>
          </a:bodyPr>
          <a:lstStyle/>
          <a:p>
            <a:r>
              <a:rPr lang="ru-RU" sz="1600" b="1" dirty="0">
                <a:latin typeface="Eras Light ITC" panose="020B0402030504020804" pitchFamily="34" charset="0"/>
                <a:cs typeface="Myriad Pro Light SemiCond"/>
              </a:rPr>
              <a:t>Устойчивая структура управления ГП – гарантия защиты интересов граждан, являющихся фактическими собственниками ГП, через надлежащие механизмы на уровне предприятий, государства и институциональной среды</a:t>
            </a:r>
            <a:endParaRPr lang="en-US" sz="1600" b="1" dirty="0">
              <a:latin typeface="Eras Light ITC" panose="020B0402030504020804" pitchFamily="34" charset="0"/>
              <a:cs typeface="Myriad Pro Light SemiCond"/>
            </a:endParaRPr>
          </a:p>
        </p:txBody>
      </p:sp>
      <p:grpSp>
        <p:nvGrpSpPr>
          <p:cNvPr id="24" name="Group 23"/>
          <p:cNvGrpSpPr/>
          <p:nvPr/>
        </p:nvGrpSpPr>
        <p:grpSpPr>
          <a:xfrm>
            <a:off x="2846208" y="2868362"/>
            <a:ext cx="6717369" cy="3672509"/>
            <a:chOff x="2846208" y="2868362"/>
            <a:chExt cx="6717369" cy="3672509"/>
          </a:xfrm>
        </p:grpSpPr>
        <p:grpSp>
          <p:nvGrpSpPr>
            <p:cNvPr id="8" name="Grouper 22"/>
            <p:cNvGrpSpPr/>
            <p:nvPr/>
          </p:nvGrpSpPr>
          <p:grpSpPr>
            <a:xfrm>
              <a:off x="2846208" y="2872114"/>
              <a:ext cx="6691492" cy="3634226"/>
              <a:chOff x="0" y="-158233"/>
              <a:chExt cx="6629400" cy="4116357"/>
            </a:xfrm>
            <a:solidFill>
              <a:schemeClr val="accent5"/>
            </a:solidFill>
            <a:extLst>
              <a:ext uri="{0CCBE362-F206-4b92-989A-16890622DB6E}">
                <ma14:wrappingTextBoxFlag xmlns:ma14="http://schemas.microsoft.com/office/mac/drawingml/2011/main" xmlns=""/>
              </a:ext>
            </a:extLst>
          </p:grpSpPr>
          <p:sp>
            <p:nvSpPr>
              <p:cNvPr id="13" name="Rectangle à coins arrondis 23"/>
              <p:cNvSpPr/>
              <p:nvPr/>
            </p:nvSpPr>
            <p:spPr>
              <a:xfrm>
                <a:off x="0" y="-158233"/>
                <a:ext cx="6629400" cy="457200"/>
              </a:xfrm>
              <a:prstGeom prst="roundRect">
                <a:avLst/>
              </a:pr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ru-RU" sz="1600" b="1" dirty="0">
                    <a:solidFill>
                      <a:schemeClr val="bg1"/>
                    </a:solidFill>
                    <a:latin typeface="Avenir Book"/>
                    <a:cs typeface="Avenir Book"/>
                  </a:rPr>
                  <a:t>Нормативно-правовая среда</a:t>
                </a:r>
                <a:endParaRPr lang="en-US" sz="1600" b="1" dirty="0">
                  <a:solidFill>
                    <a:schemeClr val="bg1"/>
                  </a:solidFill>
                  <a:latin typeface="Avenir Book"/>
                  <a:cs typeface="Avenir Book"/>
                </a:endParaRPr>
              </a:p>
            </p:txBody>
          </p:sp>
          <p:sp>
            <p:nvSpPr>
              <p:cNvPr id="14" name="Rectangle à coins arrondis 24"/>
              <p:cNvSpPr/>
              <p:nvPr/>
            </p:nvSpPr>
            <p:spPr>
              <a:xfrm>
                <a:off x="0" y="1059804"/>
                <a:ext cx="6629400" cy="457200"/>
              </a:xfrm>
              <a:prstGeom prst="roundRect">
                <a:avLst/>
              </a:pr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ru-RU" sz="1600" b="1" dirty="0">
                    <a:solidFill>
                      <a:srgbClr val="FFFFFF"/>
                    </a:solidFill>
                    <a:latin typeface="Avenir Book"/>
                    <a:cs typeface="Avenir Book"/>
                  </a:rPr>
                  <a:t>Мониторинг результатов</a:t>
                </a:r>
                <a:endParaRPr lang="en-US" sz="1600" b="1" dirty="0">
                  <a:solidFill>
                    <a:srgbClr val="FFFFFF"/>
                  </a:solidFill>
                  <a:latin typeface="Avenir Book"/>
                  <a:cs typeface="Avenir Book"/>
                </a:endParaRPr>
              </a:p>
            </p:txBody>
          </p:sp>
          <p:sp>
            <p:nvSpPr>
              <p:cNvPr id="15" name="Rectangle à coins arrondis 25"/>
              <p:cNvSpPr/>
              <p:nvPr/>
            </p:nvSpPr>
            <p:spPr>
              <a:xfrm>
                <a:off x="0" y="1673680"/>
                <a:ext cx="6629400" cy="457200"/>
              </a:xfrm>
              <a:prstGeom prst="roundRect">
                <a:avLst/>
              </a:pr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ru-RU" sz="1600" b="1" dirty="0">
                    <a:solidFill>
                      <a:srgbClr val="FFFFFF"/>
                    </a:solidFill>
                    <a:latin typeface="Avenir Book"/>
                    <a:cs typeface="Avenir Book"/>
                  </a:rPr>
                  <a:t>Финансовая и бюджетная дисциплина</a:t>
                </a:r>
                <a:endParaRPr lang="en-US" sz="1600" b="1" dirty="0">
                  <a:solidFill>
                    <a:schemeClr val="bg1"/>
                  </a:solidFill>
                  <a:latin typeface="Avenir Book"/>
                  <a:cs typeface="Avenir Book"/>
                </a:endParaRPr>
              </a:p>
            </p:txBody>
          </p:sp>
          <p:sp>
            <p:nvSpPr>
              <p:cNvPr id="16" name="Rectangle à coins arrondis 26"/>
              <p:cNvSpPr/>
              <p:nvPr/>
            </p:nvSpPr>
            <p:spPr>
              <a:xfrm>
                <a:off x="0" y="2287557"/>
                <a:ext cx="6629400" cy="457200"/>
              </a:xfrm>
              <a:prstGeom prst="roundRect">
                <a:avLst/>
              </a:pr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ru-RU" sz="1400" b="1" dirty="0">
                    <a:solidFill>
                      <a:srgbClr val="FFFFFF"/>
                    </a:solidFill>
                    <a:latin typeface="Avenir Book"/>
                    <a:cs typeface="Avenir Book"/>
                  </a:rPr>
                  <a:t>Совет директоров</a:t>
                </a:r>
                <a:endParaRPr lang="en-US" sz="1400" b="1" dirty="0">
                  <a:solidFill>
                    <a:srgbClr val="FFFFFF"/>
                  </a:solidFill>
                  <a:latin typeface="Avenir Book"/>
                  <a:cs typeface="Avenir Book"/>
                </a:endParaRPr>
              </a:p>
            </p:txBody>
          </p:sp>
          <p:sp>
            <p:nvSpPr>
              <p:cNvPr id="17" name="Rectangle à coins arrondis 27"/>
              <p:cNvSpPr/>
              <p:nvPr/>
            </p:nvSpPr>
            <p:spPr>
              <a:xfrm>
                <a:off x="0" y="2887046"/>
                <a:ext cx="6629400" cy="574765"/>
              </a:xfrm>
              <a:prstGeom prst="roundRect">
                <a:avLst/>
              </a:pr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ru-RU" sz="1600" b="1" dirty="0">
                    <a:solidFill>
                      <a:schemeClr val="bg1"/>
                    </a:solidFill>
                    <a:latin typeface="Avenir Book"/>
                    <a:cs typeface="Avenir Book"/>
                  </a:rPr>
                  <a:t>Прозрачность, раскрытие </a:t>
                </a:r>
              </a:p>
              <a:p>
                <a:r>
                  <a:rPr lang="ru-RU" sz="1600" b="1" dirty="0">
                    <a:solidFill>
                      <a:schemeClr val="bg1"/>
                    </a:solidFill>
                    <a:latin typeface="Avenir Book"/>
                    <a:cs typeface="Avenir Book"/>
                  </a:rPr>
                  <a:t>информации и меры контроля </a:t>
                </a:r>
                <a:endParaRPr lang="en-US" sz="1600" b="1" dirty="0">
                  <a:solidFill>
                    <a:schemeClr val="bg1"/>
                  </a:solidFill>
                  <a:latin typeface="Avenir Book"/>
                  <a:cs typeface="Avenir Book"/>
                </a:endParaRPr>
              </a:p>
            </p:txBody>
          </p:sp>
          <p:sp>
            <p:nvSpPr>
              <p:cNvPr id="18" name="Rectangle à coins arrondis 28"/>
              <p:cNvSpPr/>
              <p:nvPr/>
            </p:nvSpPr>
            <p:spPr>
              <a:xfrm>
                <a:off x="0" y="3500924"/>
                <a:ext cx="6629400" cy="457200"/>
              </a:xfrm>
              <a:prstGeom prst="roundRect">
                <a:avLst/>
              </a:prstGeom>
              <a:grpFill/>
              <a:ln>
                <a:noFill/>
              </a:ln>
              <a:effectLst/>
              <a:extLst>
                <a:ext uri="{FAA26D3D-D897-4be2-8F04-BA451C77F1D7}">
                  <ma14:placeholderFlag xmlns:ma14="http://schemas.microsoft.com/office/mac/drawingml/2011/main" xmlns=""/>
                </a:ext>
                <a:ext uri="{C572A759-6A51-4108-AA02-DFA0A04FC94B}">
                  <ma14:wrappingTextBoxFlag xmlns:ma14="http://schemas.microsoft.com/office/mac/drawingml/2011/main" xmlns=""/>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ru-RU" sz="1600" b="1" dirty="0">
                    <a:solidFill>
                      <a:schemeClr val="bg1"/>
                    </a:solidFill>
                    <a:latin typeface="Avenir Book"/>
                    <a:cs typeface="Avenir Book"/>
                  </a:rPr>
                  <a:t>Равноправие  акционеров</a:t>
                </a:r>
                <a:endParaRPr lang="en-US" sz="1600" b="1" dirty="0">
                  <a:solidFill>
                    <a:schemeClr val="bg1"/>
                  </a:solidFill>
                  <a:latin typeface="Avenir Book"/>
                  <a:cs typeface="Avenir Book"/>
                </a:endParaRPr>
              </a:p>
            </p:txBody>
          </p:sp>
        </p:grpSp>
        <p:grpSp>
          <p:nvGrpSpPr>
            <p:cNvPr id="9" name="Grouper 29"/>
            <p:cNvGrpSpPr/>
            <p:nvPr/>
          </p:nvGrpSpPr>
          <p:grpSpPr>
            <a:xfrm>
              <a:off x="6661255" y="2868362"/>
              <a:ext cx="2902322" cy="3672509"/>
              <a:chOff x="134634" y="-32547"/>
              <a:chExt cx="2516706" cy="3461548"/>
            </a:xfrm>
            <a:solidFill>
              <a:schemeClr val="accent6">
                <a:alpha val="80000"/>
              </a:schemeClr>
            </a:solidFill>
          </p:grpSpPr>
          <p:sp>
            <p:nvSpPr>
              <p:cNvPr id="10" name="Double flèche horizontale 30"/>
              <p:cNvSpPr/>
              <p:nvPr/>
            </p:nvSpPr>
            <p:spPr>
              <a:xfrm rot="16200000">
                <a:off x="536790" y="1314451"/>
                <a:ext cx="3429000" cy="800100"/>
              </a:xfrm>
              <a:prstGeom prst="leftRightArrow">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ru-RU" b="1" dirty="0">
                    <a:solidFill>
                      <a:schemeClr val="bg1"/>
                    </a:solidFill>
                    <a:latin typeface="Avenir Book"/>
                    <a:cs typeface="Avenir Book"/>
                  </a:rPr>
                  <a:t>Уровень предприятия</a:t>
                </a:r>
                <a:endParaRPr lang="en-US" b="1" dirty="0">
                  <a:solidFill>
                    <a:schemeClr val="bg1"/>
                  </a:solidFill>
                  <a:latin typeface="Avenir Book"/>
                  <a:cs typeface="Avenir Book"/>
                </a:endParaRPr>
              </a:p>
            </p:txBody>
          </p:sp>
          <p:sp>
            <p:nvSpPr>
              <p:cNvPr id="11" name="Double flèche horizontale 31"/>
              <p:cNvSpPr/>
              <p:nvPr/>
            </p:nvSpPr>
            <p:spPr>
              <a:xfrm rot="16200000">
                <a:off x="-1179817" y="1314450"/>
                <a:ext cx="3429001" cy="800100"/>
              </a:xfrm>
              <a:prstGeom prst="leftRightArrow">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ru-RU" b="1" dirty="0">
                    <a:solidFill>
                      <a:schemeClr val="bg1"/>
                    </a:solidFill>
                    <a:latin typeface="Avenir Book"/>
                    <a:cs typeface="Avenir Book"/>
                  </a:rPr>
                  <a:t>Институциональная среда </a:t>
                </a:r>
                <a:endParaRPr lang="en-US" b="1" dirty="0">
                  <a:solidFill>
                    <a:schemeClr val="bg1"/>
                  </a:solidFill>
                  <a:latin typeface="Avenir Book"/>
                  <a:cs typeface="Avenir Book"/>
                </a:endParaRPr>
              </a:p>
            </p:txBody>
          </p:sp>
          <p:sp>
            <p:nvSpPr>
              <p:cNvPr id="12" name="Double flèche horizontale 32"/>
              <p:cNvSpPr/>
              <p:nvPr/>
            </p:nvSpPr>
            <p:spPr>
              <a:xfrm rot="16200000">
                <a:off x="-321513" y="1281903"/>
                <a:ext cx="3429000" cy="800100"/>
              </a:xfrm>
              <a:prstGeom prst="leftRightArrow">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ru-RU" b="1" dirty="0">
                    <a:solidFill>
                      <a:schemeClr val="bg1"/>
                    </a:solidFill>
                    <a:latin typeface="Avenir Book"/>
                    <a:cs typeface="Avenir Book"/>
                  </a:rPr>
                  <a:t>Государственный уровень</a:t>
                </a:r>
                <a:endParaRPr lang="en-US" b="1" dirty="0">
                  <a:solidFill>
                    <a:schemeClr val="bg1"/>
                  </a:solidFill>
                  <a:latin typeface="Avenir Book"/>
                  <a:cs typeface="Avenir Book"/>
                </a:endParaRPr>
              </a:p>
            </p:txBody>
          </p:sp>
        </p:grpSp>
      </p:grpSp>
    </p:spTree>
    <p:extLst>
      <p:ext uri="{BB962C8B-B14F-4D97-AF65-F5344CB8AC3E}">
        <p14:creationId xmlns:p14="http://schemas.microsoft.com/office/powerpoint/2010/main" val="281476149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ru-RU" dirty="0"/>
              <a:t>Ключевые элементы управления, актуальные для оценки бюджетных рисков, связанных с ГП</a:t>
            </a:r>
            <a:endParaRPr lang="en-US" dirty="0"/>
          </a:p>
        </p:txBody>
      </p:sp>
    </p:spTree>
    <p:extLst>
      <p:ext uri="{BB962C8B-B14F-4D97-AF65-F5344CB8AC3E}">
        <p14:creationId xmlns:p14="http://schemas.microsoft.com/office/powerpoint/2010/main" val="1842394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ru-RU" dirty="0">
                <a:solidFill>
                  <a:srgbClr val="139AF0"/>
                </a:solidFill>
              </a:rPr>
              <a:t>Мониторинг результатов</a:t>
            </a:r>
            <a:endParaRPr lang="en-US" dirty="0"/>
          </a:p>
        </p:txBody>
      </p:sp>
      <p:sp>
        <p:nvSpPr>
          <p:cNvPr id="4" name="Content Placeholder 3"/>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04042521"/>
              </p:ext>
            </p:extLst>
          </p:nvPr>
        </p:nvGraphicFramePr>
        <p:xfrm>
          <a:off x="704850" y="1709058"/>
          <a:ext cx="9902190" cy="4123229"/>
        </p:xfrm>
        <a:graphic>
          <a:graphicData uri="http://schemas.openxmlformats.org/drawingml/2006/table">
            <a:tbl>
              <a:tblPr firstRow="1" bandRow="1">
                <a:tableStyleId>{5C22544A-7EE6-4342-B048-85BDC9FD1C3A}</a:tableStyleId>
              </a:tblPr>
              <a:tblGrid>
                <a:gridCol w="6213898">
                  <a:extLst>
                    <a:ext uri="{9D8B030D-6E8A-4147-A177-3AD203B41FA5}">
                      <a16:colId xmlns:a16="http://schemas.microsoft.com/office/drawing/2014/main" xmlns="" val="20000"/>
                    </a:ext>
                  </a:extLst>
                </a:gridCol>
                <a:gridCol w="3688292">
                  <a:extLst>
                    <a:ext uri="{9D8B030D-6E8A-4147-A177-3AD203B41FA5}">
                      <a16:colId xmlns:a16="http://schemas.microsoft.com/office/drawing/2014/main" xmlns="" val="20001"/>
                    </a:ext>
                  </a:extLst>
                </a:gridCol>
              </a:tblGrid>
              <a:tr h="5060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b="1" kern="0" dirty="0">
                          <a:solidFill>
                            <a:schemeClr val="bg1"/>
                          </a:solidFill>
                        </a:rPr>
                        <a:t>Ключевые принципы</a:t>
                      </a:r>
                      <a:endParaRPr lang="en-US" sz="1600" b="1" kern="0" dirty="0">
                        <a:solidFill>
                          <a:schemeClr val="bg1"/>
                        </a:solidFill>
                      </a:endParaRPr>
                    </a:p>
                  </a:txBody>
                  <a:tcPr anchor="ctr"/>
                </a:tc>
                <a:tc>
                  <a:txBody>
                    <a:bodyPr/>
                    <a:lstStyle/>
                    <a:p>
                      <a:pPr algn="ctr"/>
                      <a:r>
                        <a:rPr lang="ru-RU" sz="1600" b="1" dirty="0">
                          <a:solidFill>
                            <a:schemeClr val="bg1"/>
                          </a:solidFill>
                        </a:rPr>
                        <a:t>Комментарии</a:t>
                      </a:r>
                      <a:endParaRPr lang="en-US" sz="1600" b="1" dirty="0">
                        <a:solidFill>
                          <a:schemeClr val="bg1"/>
                        </a:solidFill>
                      </a:endParaRPr>
                    </a:p>
                  </a:txBody>
                  <a:tcPr anchor="ctr"/>
                </a:tc>
                <a:extLst>
                  <a:ext uri="{0D108BD9-81ED-4DB2-BD59-A6C34878D82A}">
                    <a16:rowId xmlns:a16="http://schemas.microsoft.com/office/drawing/2014/main" xmlns="" val="10000"/>
                  </a:ext>
                </a:extLst>
              </a:tr>
              <a:tr h="557561">
                <a:tc>
                  <a:txBody>
                    <a:bodyPr/>
                    <a:lstStyle/>
                    <a:p>
                      <a:pPr marL="0" indent="0">
                        <a:lnSpc>
                          <a:spcPct val="108000"/>
                        </a:lnSpc>
                        <a:buFont typeface="Arial"/>
                        <a:buNone/>
                      </a:pPr>
                      <a:r>
                        <a:rPr lang="ru-RU" sz="1600" b="0" dirty="0">
                          <a:solidFill>
                            <a:srgbClr val="021F59"/>
                          </a:solidFill>
                        </a:rPr>
                        <a:t>Центральная роль собственника (собственников) предприятия</a:t>
                      </a:r>
                      <a:endParaRPr lang="en-US" sz="16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600" b="0" dirty="0">
                          <a:solidFill>
                            <a:srgbClr val="021F59"/>
                          </a:solidFill>
                        </a:rPr>
                        <a:t>Ведомства по разработке политики и регулирующие</a:t>
                      </a:r>
                      <a:r>
                        <a:rPr lang="ru-RU" sz="1600" b="0" baseline="0" dirty="0">
                          <a:solidFill>
                            <a:srgbClr val="021F59"/>
                          </a:solidFill>
                        </a:rPr>
                        <a:t> органы также выполняют роль мониторинга</a:t>
                      </a:r>
                      <a:endParaRPr lang="en-US" sz="1600" b="0" dirty="0">
                        <a:solidFill>
                          <a:srgbClr val="021F59"/>
                        </a:solidFill>
                      </a:endParaRPr>
                    </a:p>
                  </a:txBody>
                  <a:tcPr/>
                </a:tc>
                <a:extLst>
                  <a:ext uri="{0D108BD9-81ED-4DB2-BD59-A6C34878D82A}">
                    <a16:rowId xmlns:a16="http://schemas.microsoft.com/office/drawing/2014/main" xmlns="" val="10001"/>
                  </a:ext>
                </a:extLst>
              </a:tr>
              <a:tr h="557561">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600" b="0" dirty="0">
                          <a:solidFill>
                            <a:srgbClr val="021F59"/>
                          </a:solidFill>
                        </a:rPr>
                        <a:t>Широкий охват</a:t>
                      </a:r>
                      <a:r>
                        <a:rPr lang="en-US" sz="1600" b="0" dirty="0">
                          <a:solidFill>
                            <a:srgbClr val="021F59"/>
                          </a:solidFill>
                        </a:rPr>
                        <a:t>: </a:t>
                      </a:r>
                      <a:r>
                        <a:rPr lang="ru-RU" sz="1600" b="0" dirty="0">
                          <a:solidFill>
                            <a:srgbClr val="021F59"/>
                          </a:solidFill>
                        </a:rPr>
                        <a:t>финансовые, операционные,</a:t>
                      </a:r>
                      <a:r>
                        <a:rPr lang="ru-RU" sz="1600" b="0" baseline="0" dirty="0">
                          <a:solidFill>
                            <a:srgbClr val="021F59"/>
                          </a:solidFill>
                        </a:rPr>
                        <a:t> экологические, социальные и управленческие аспекты деятельности</a:t>
                      </a:r>
                      <a:endParaRPr lang="en-US" sz="1600" b="0" dirty="0">
                        <a:solidFill>
                          <a:srgbClr val="021F59"/>
                        </a:solidFill>
                      </a:endParaRPr>
                    </a:p>
                  </a:txBody>
                  <a:tcPr/>
                </a:tc>
                <a:tc>
                  <a:txBody>
                    <a:bodyPr/>
                    <a:lstStyle/>
                    <a:p>
                      <a:pPr>
                        <a:lnSpc>
                          <a:spcPct val="108000"/>
                        </a:lnSpc>
                      </a:pPr>
                      <a:r>
                        <a:rPr lang="ru-RU" sz="1600" dirty="0"/>
                        <a:t>Целостный подход </a:t>
                      </a:r>
                      <a:r>
                        <a:rPr lang="en-US" sz="1600" dirty="0"/>
                        <a:t>/ </a:t>
                      </a:r>
                      <a:r>
                        <a:rPr lang="ru-RU" sz="1600" dirty="0"/>
                        <a:t>комплексное</a:t>
                      </a:r>
                      <a:r>
                        <a:rPr lang="ru-RU" sz="1600" baseline="0" dirty="0"/>
                        <a:t> мышление</a:t>
                      </a:r>
                      <a:endParaRPr lang="en-US" sz="1600" dirty="0"/>
                    </a:p>
                  </a:txBody>
                  <a:tcPr/>
                </a:tc>
                <a:extLst>
                  <a:ext uri="{0D108BD9-81ED-4DB2-BD59-A6C34878D82A}">
                    <a16:rowId xmlns:a16="http://schemas.microsoft.com/office/drawing/2014/main" xmlns="" val="10002"/>
                  </a:ext>
                </a:extLst>
              </a:tr>
              <a:tr h="557561">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600" b="0" dirty="0">
                          <a:solidFill>
                            <a:srgbClr val="021F59"/>
                          </a:solidFill>
                        </a:rPr>
                        <a:t>Система мониторинга должна быть увязана</a:t>
                      </a:r>
                      <a:r>
                        <a:rPr lang="ru-RU" sz="1600" b="0" baseline="0" dirty="0">
                          <a:solidFill>
                            <a:srgbClr val="021F59"/>
                          </a:solidFill>
                        </a:rPr>
                        <a:t> с принципами управления результатами самого ГП</a:t>
                      </a:r>
                      <a:endParaRPr lang="en-US" sz="1600" b="0" dirty="0">
                        <a:solidFill>
                          <a:srgbClr val="021F59"/>
                        </a:solidFill>
                      </a:endParaRPr>
                    </a:p>
                  </a:txBody>
                  <a:tcPr/>
                </a:tc>
                <a:tc>
                  <a:txBody>
                    <a:bodyPr/>
                    <a:lstStyle/>
                    <a:p>
                      <a:pPr>
                        <a:lnSpc>
                          <a:spcPct val="108000"/>
                        </a:lnSpc>
                      </a:pPr>
                      <a:endParaRPr lang="en-US" sz="1600" dirty="0"/>
                    </a:p>
                  </a:txBody>
                  <a:tcPr/>
                </a:tc>
                <a:extLst>
                  <a:ext uri="{0D108BD9-81ED-4DB2-BD59-A6C34878D82A}">
                    <a16:rowId xmlns:a16="http://schemas.microsoft.com/office/drawing/2014/main" xmlns="" val="10003"/>
                  </a:ext>
                </a:extLst>
              </a:tr>
              <a:tr h="557561">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600" b="0" dirty="0">
                          <a:solidFill>
                            <a:srgbClr val="021F59"/>
                          </a:solidFill>
                        </a:rPr>
                        <a:t>Требует наличия</a:t>
                      </a:r>
                      <a:r>
                        <a:rPr lang="ru-RU" sz="1600" b="0" baseline="0" dirty="0">
                          <a:solidFill>
                            <a:srgbClr val="021F59"/>
                          </a:solidFill>
                        </a:rPr>
                        <a:t> хорошо обученного штата, обладающего отраслевыми знаниями, и </a:t>
                      </a:r>
                      <a:r>
                        <a:rPr lang="en-US" sz="1600" b="0" dirty="0">
                          <a:solidFill>
                            <a:srgbClr val="021F59"/>
                          </a:solidFill>
                        </a:rPr>
                        <a:t>IT </a:t>
                      </a:r>
                      <a:r>
                        <a:rPr lang="ru-RU" sz="1600" b="0" dirty="0">
                          <a:solidFill>
                            <a:srgbClr val="021F59"/>
                          </a:solidFill>
                        </a:rPr>
                        <a:t>инфраструктуры</a:t>
                      </a:r>
                      <a:endParaRPr lang="en-US" sz="1600" b="0" dirty="0">
                        <a:solidFill>
                          <a:srgbClr val="021F59"/>
                        </a:solidFill>
                      </a:endParaRPr>
                    </a:p>
                  </a:txBody>
                  <a:tcPr/>
                </a:tc>
                <a:tc>
                  <a:txBody>
                    <a:bodyPr/>
                    <a:lstStyle/>
                    <a:p>
                      <a:pPr>
                        <a:lnSpc>
                          <a:spcPct val="108000"/>
                        </a:lnSpc>
                      </a:pPr>
                      <a:endParaRPr lang="en-US" sz="1600" dirty="0"/>
                    </a:p>
                  </a:txBody>
                  <a:tcPr/>
                </a:tc>
                <a:extLst>
                  <a:ext uri="{0D108BD9-81ED-4DB2-BD59-A6C34878D82A}">
                    <a16:rowId xmlns:a16="http://schemas.microsoft.com/office/drawing/2014/main" xmlns="" val="10004"/>
                  </a:ext>
                </a:extLst>
              </a:tr>
              <a:tr h="557561">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600" b="0" dirty="0">
                          <a:solidFill>
                            <a:srgbClr val="021F59"/>
                          </a:solidFill>
                        </a:rPr>
                        <a:t>Предполагает</a:t>
                      </a:r>
                      <a:r>
                        <a:rPr lang="ru-RU" sz="1600" b="0" baseline="0" dirty="0">
                          <a:solidFill>
                            <a:srgbClr val="021F59"/>
                          </a:solidFill>
                        </a:rPr>
                        <a:t> выполнение формальных процедур </a:t>
                      </a:r>
                      <a:r>
                        <a:rPr lang="en-US" sz="1600" b="0" dirty="0">
                          <a:solidFill>
                            <a:srgbClr val="021F59"/>
                          </a:solidFill>
                        </a:rPr>
                        <a:t>(</a:t>
                      </a:r>
                      <a:r>
                        <a:rPr lang="ru-RU" sz="1600" b="0" dirty="0">
                          <a:solidFill>
                            <a:srgbClr val="021F59"/>
                          </a:solidFill>
                        </a:rPr>
                        <a:t>установление целей, договоров о выполнении результатов,</a:t>
                      </a:r>
                      <a:r>
                        <a:rPr lang="ru-RU" sz="1600" b="0" baseline="0" dirty="0">
                          <a:solidFill>
                            <a:srgbClr val="021F59"/>
                          </a:solidFill>
                        </a:rPr>
                        <a:t> отчетность, предоставление гарантий и пр.</a:t>
                      </a:r>
                      <a:r>
                        <a:rPr lang="en-US" sz="1600" b="0" dirty="0">
                          <a:solidFill>
                            <a:srgbClr val="021F59"/>
                          </a:solidFill>
                        </a:rPr>
                        <a:t>) </a:t>
                      </a:r>
                      <a:r>
                        <a:rPr lang="ru-RU" sz="1600" b="0" dirty="0">
                          <a:solidFill>
                            <a:srgbClr val="021F59"/>
                          </a:solidFill>
                        </a:rPr>
                        <a:t>и неформальный</a:t>
                      </a:r>
                      <a:r>
                        <a:rPr lang="ru-RU" sz="1600" b="0" baseline="0" dirty="0">
                          <a:solidFill>
                            <a:srgbClr val="021F59"/>
                          </a:solidFill>
                        </a:rPr>
                        <a:t> обмен с ГП</a:t>
                      </a:r>
                      <a:endParaRPr lang="en-US" sz="1600" b="0" dirty="0">
                        <a:solidFill>
                          <a:srgbClr val="021F59"/>
                        </a:solidFill>
                      </a:endParaRPr>
                    </a:p>
                  </a:txBody>
                  <a:tcPr/>
                </a:tc>
                <a:tc>
                  <a:txBody>
                    <a:bodyPr/>
                    <a:lstStyle/>
                    <a:p>
                      <a:pPr>
                        <a:lnSpc>
                          <a:spcPct val="108000"/>
                        </a:lnSpc>
                      </a:pPr>
                      <a:r>
                        <a:rPr lang="ru-RU" sz="1600" dirty="0"/>
                        <a:t>Важно поддерживать баланс</a:t>
                      </a:r>
                      <a:r>
                        <a:rPr lang="ru-RU" sz="1600" baseline="0" dirty="0"/>
                        <a:t> между формальными и неформальными процедурами</a:t>
                      </a:r>
                      <a:endParaRPr lang="en-US" sz="1600"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515165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ru-RU" dirty="0">
                <a:solidFill>
                  <a:srgbClr val="139AF0"/>
                </a:solidFill>
              </a:rPr>
              <a:t>Финансовая и бюджетная дисциплина</a:t>
            </a:r>
            <a:endParaRPr lang="en-US" dirty="0"/>
          </a:p>
        </p:txBody>
      </p:sp>
      <p:sp>
        <p:nvSpPr>
          <p:cNvPr id="4" name="Content Placeholder 3"/>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63351814"/>
              </p:ext>
            </p:extLst>
          </p:nvPr>
        </p:nvGraphicFramePr>
        <p:xfrm>
          <a:off x="594360" y="1825623"/>
          <a:ext cx="10551160" cy="4402400"/>
        </p:xfrm>
        <a:graphic>
          <a:graphicData uri="http://schemas.openxmlformats.org/drawingml/2006/table">
            <a:tbl>
              <a:tblPr firstRow="1" bandRow="1">
                <a:tableStyleId>{5C22544A-7EE6-4342-B048-85BDC9FD1C3A}</a:tableStyleId>
              </a:tblPr>
              <a:tblGrid>
                <a:gridCol w="7657924">
                  <a:extLst>
                    <a:ext uri="{9D8B030D-6E8A-4147-A177-3AD203B41FA5}">
                      <a16:colId xmlns:a16="http://schemas.microsoft.com/office/drawing/2014/main" xmlns="" val="20000"/>
                    </a:ext>
                  </a:extLst>
                </a:gridCol>
                <a:gridCol w="2893236">
                  <a:extLst>
                    <a:ext uri="{9D8B030D-6E8A-4147-A177-3AD203B41FA5}">
                      <a16:colId xmlns:a16="http://schemas.microsoft.com/office/drawing/2014/main" xmlns="" val="20001"/>
                    </a:ext>
                  </a:extLst>
                </a:gridCol>
              </a:tblGrid>
              <a:tr h="6207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0" dirty="0">
                          <a:solidFill>
                            <a:schemeClr val="bg1"/>
                          </a:solidFill>
                        </a:rPr>
                        <a:t>Ключевые принципы</a:t>
                      </a:r>
                      <a:endParaRPr lang="en-US" sz="1800" b="1" kern="0" dirty="0">
                        <a:solidFill>
                          <a:schemeClr val="bg1"/>
                        </a:solidFill>
                      </a:endParaRPr>
                    </a:p>
                  </a:txBody>
                  <a:tcPr anchor="ctr"/>
                </a:tc>
                <a:tc>
                  <a:txBody>
                    <a:bodyPr/>
                    <a:lstStyle/>
                    <a:p>
                      <a:pPr algn="ctr"/>
                      <a:r>
                        <a:rPr lang="ru-RU" b="1" dirty="0">
                          <a:solidFill>
                            <a:schemeClr val="bg1"/>
                          </a:solidFill>
                        </a:rPr>
                        <a:t>Комментарии</a:t>
                      </a:r>
                      <a:endParaRPr lang="en-US" b="1" dirty="0">
                        <a:solidFill>
                          <a:schemeClr val="bg1"/>
                        </a:solidFill>
                      </a:endParaRPr>
                    </a:p>
                  </a:txBody>
                  <a:tcPr anchor="ctr"/>
                </a:tc>
                <a:extLst>
                  <a:ext uri="{0D108BD9-81ED-4DB2-BD59-A6C34878D82A}">
                    <a16:rowId xmlns:a16="http://schemas.microsoft.com/office/drawing/2014/main" xmlns="" val="10000"/>
                  </a:ext>
                </a:extLst>
              </a:tr>
              <a:tr h="734957">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800" b="0" dirty="0">
                          <a:solidFill>
                            <a:srgbClr val="021F59"/>
                          </a:solidFill>
                        </a:rPr>
                        <a:t>Сокращение/постепенное прекращение прямой</a:t>
                      </a:r>
                      <a:r>
                        <a:rPr lang="ru-RU" sz="1800" b="0" baseline="0" dirty="0">
                          <a:solidFill>
                            <a:srgbClr val="021F59"/>
                          </a:solidFill>
                        </a:rPr>
                        <a:t> и косвенной государственной финансовой поддержки</a:t>
                      </a:r>
                      <a:endParaRPr lang="en-US" sz="18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endParaRPr lang="en-US" sz="1800" b="0" dirty="0">
                        <a:solidFill>
                          <a:srgbClr val="021F59"/>
                        </a:solidFill>
                      </a:endParaRPr>
                    </a:p>
                  </a:txBody>
                  <a:tcPr/>
                </a:tc>
                <a:extLst>
                  <a:ext uri="{0D108BD9-81ED-4DB2-BD59-A6C34878D82A}">
                    <a16:rowId xmlns:a16="http://schemas.microsoft.com/office/drawing/2014/main" xmlns="" val="10001"/>
                  </a:ext>
                </a:extLst>
              </a:tr>
              <a:tr h="761568">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Определение и расчет затрат на выполнение целей государственной</a:t>
                      </a:r>
                      <a:r>
                        <a:rPr lang="ru-RU" sz="1800" b="0" baseline="0" dirty="0">
                          <a:solidFill>
                            <a:srgbClr val="021F59"/>
                          </a:solidFill>
                        </a:rPr>
                        <a:t> политики и компенсация таких затрат ГП</a:t>
                      </a:r>
                      <a:endParaRPr lang="en-US" sz="1800" b="0" dirty="0">
                        <a:solidFill>
                          <a:srgbClr val="021F59"/>
                        </a:solidFill>
                      </a:endParaRPr>
                    </a:p>
                  </a:txBody>
                  <a:tcPr/>
                </a:tc>
                <a:tc>
                  <a:txBody>
                    <a:bodyPr/>
                    <a:lstStyle/>
                    <a:p>
                      <a:pPr>
                        <a:lnSpc>
                          <a:spcPct val="108000"/>
                        </a:lnSpc>
                      </a:pPr>
                      <a:endParaRPr lang="en-US" dirty="0"/>
                    </a:p>
                  </a:txBody>
                  <a:tcPr/>
                </a:tc>
                <a:extLst>
                  <a:ext uri="{0D108BD9-81ED-4DB2-BD59-A6C34878D82A}">
                    <a16:rowId xmlns:a16="http://schemas.microsoft.com/office/drawing/2014/main" xmlns="" val="10002"/>
                  </a:ext>
                </a:extLst>
              </a:tr>
              <a:tr h="761568">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Мониторинг и управление </a:t>
                      </a:r>
                      <a:r>
                        <a:rPr lang="ru-RU" sz="1800" b="0" baseline="0" dirty="0">
                          <a:solidFill>
                            <a:srgbClr val="021F59"/>
                          </a:solidFill>
                        </a:rPr>
                        <a:t>бюджетной нагрузкой и рисками для государства, связанными с ГП</a:t>
                      </a:r>
                      <a:endParaRPr lang="en-US" sz="1800" b="0" dirty="0">
                        <a:solidFill>
                          <a:srgbClr val="021F59"/>
                        </a:solidFill>
                      </a:endParaRPr>
                    </a:p>
                  </a:txBody>
                  <a:tcPr/>
                </a:tc>
                <a:tc>
                  <a:txBody>
                    <a:bodyPr/>
                    <a:lstStyle/>
                    <a:p>
                      <a:pPr>
                        <a:lnSpc>
                          <a:spcPct val="108000"/>
                        </a:lnSpc>
                      </a:pPr>
                      <a:r>
                        <a:rPr lang="ru-RU" dirty="0"/>
                        <a:t>Предварительные меры контроля</a:t>
                      </a:r>
                      <a:r>
                        <a:rPr lang="ru-RU" baseline="0" dirty="0"/>
                        <a:t> могут усилить «риск безответственности»</a:t>
                      </a:r>
                      <a:endParaRPr lang="en-US" dirty="0"/>
                    </a:p>
                  </a:txBody>
                  <a:tcPr/>
                </a:tc>
                <a:extLst>
                  <a:ext uri="{0D108BD9-81ED-4DB2-BD59-A6C34878D82A}">
                    <a16:rowId xmlns:a16="http://schemas.microsoft.com/office/drawing/2014/main" xmlns="" val="10003"/>
                  </a:ext>
                </a:extLst>
              </a:tr>
              <a:tr h="620770">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Рынки могут играть дисциплинирующую роль </a:t>
                      </a:r>
                      <a:r>
                        <a:rPr lang="en-US" sz="1800" b="0" dirty="0">
                          <a:solidFill>
                            <a:srgbClr val="021F59"/>
                          </a:solidFill>
                        </a:rPr>
                        <a:t>(</a:t>
                      </a:r>
                      <a:r>
                        <a:rPr lang="ru-RU" sz="1800" b="0" dirty="0">
                          <a:solidFill>
                            <a:srgbClr val="021F59"/>
                          </a:solidFill>
                        </a:rPr>
                        <a:t>например, эмиссия облигаций)</a:t>
                      </a:r>
                      <a:endParaRPr lang="en-US" sz="1800" b="0" dirty="0">
                        <a:solidFill>
                          <a:srgbClr val="021F59"/>
                        </a:solidFill>
                      </a:endParaRPr>
                    </a:p>
                  </a:txBody>
                  <a:tcPr/>
                </a:tc>
                <a:tc>
                  <a:txBody>
                    <a:bodyPr/>
                    <a:lstStyle/>
                    <a:p>
                      <a:pPr>
                        <a:lnSpc>
                          <a:spcPct val="108000"/>
                        </a:lnSpc>
                      </a:pPr>
                      <a:endParaRPr lang="en-US" dirty="0"/>
                    </a:p>
                  </a:txBody>
                  <a:tcPr/>
                </a:tc>
                <a:extLst>
                  <a:ext uri="{0D108BD9-81ED-4DB2-BD59-A6C34878D82A}">
                    <a16:rowId xmlns:a16="http://schemas.microsoft.com/office/drawing/2014/main" xmlns="" val="10004"/>
                  </a:ext>
                </a:extLst>
              </a:tr>
              <a:tr h="620770">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См. отдельное описание бюджетных рисков, связанных с ГП</a:t>
                      </a:r>
                      <a:endParaRPr lang="en-US" sz="1800" b="0" dirty="0">
                        <a:solidFill>
                          <a:srgbClr val="021F59"/>
                        </a:solidFill>
                      </a:endParaRPr>
                    </a:p>
                  </a:txBody>
                  <a:tcPr/>
                </a:tc>
                <a:tc>
                  <a:txBody>
                    <a:bodyPr/>
                    <a:lstStyle/>
                    <a:p>
                      <a:pPr>
                        <a:lnSpc>
                          <a:spcPct val="108000"/>
                        </a:lnSpc>
                      </a:pP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850060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ru-RU" dirty="0">
                <a:solidFill>
                  <a:srgbClr val="139AF0"/>
                </a:solidFill>
              </a:rPr>
              <a:t>Финансовая подотчетность, меры контроля и прозрачность </a:t>
            </a:r>
            <a:r>
              <a:rPr lang="en-US" sz="2800" dirty="0">
                <a:solidFill>
                  <a:srgbClr val="139AF0"/>
                </a:solidFill>
              </a:rPr>
              <a:t>(1/2)</a:t>
            </a:r>
            <a:endParaRPr lang="en-US" dirty="0"/>
          </a:p>
        </p:txBody>
      </p:sp>
      <p:sp>
        <p:nvSpPr>
          <p:cNvPr id="4" name="Content Placeholder 3"/>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29076631"/>
              </p:ext>
            </p:extLst>
          </p:nvPr>
        </p:nvGraphicFramePr>
        <p:xfrm>
          <a:off x="209550" y="1708363"/>
          <a:ext cx="10996930" cy="4876896"/>
        </p:xfrm>
        <a:graphic>
          <a:graphicData uri="http://schemas.openxmlformats.org/drawingml/2006/table">
            <a:tbl>
              <a:tblPr firstRow="1" bandRow="1">
                <a:tableStyleId>{5C22544A-7EE6-4342-B048-85BDC9FD1C3A}</a:tableStyleId>
              </a:tblPr>
              <a:tblGrid>
                <a:gridCol w="5490985">
                  <a:extLst>
                    <a:ext uri="{9D8B030D-6E8A-4147-A177-3AD203B41FA5}">
                      <a16:colId xmlns:a16="http://schemas.microsoft.com/office/drawing/2014/main" xmlns="" val="20000"/>
                    </a:ext>
                  </a:extLst>
                </a:gridCol>
                <a:gridCol w="5505945">
                  <a:extLst>
                    <a:ext uri="{9D8B030D-6E8A-4147-A177-3AD203B41FA5}">
                      <a16:colId xmlns:a16="http://schemas.microsoft.com/office/drawing/2014/main" xmlns="" val="20001"/>
                    </a:ext>
                  </a:extLst>
                </a:gridCol>
              </a:tblGrid>
              <a:tr h="6192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b="1" kern="0" dirty="0">
                          <a:solidFill>
                            <a:schemeClr val="bg1"/>
                          </a:solidFill>
                        </a:rPr>
                        <a:t>Ключевые принципы</a:t>
                      </a:r>
                      <a:endParaRPr lang="en-US" sz="1600" b="1" kern="0" dirty="0">
                        <a:solidFill>
                          <a:schemeClr val="bg1"/>
                        </a:solidFill>
                      </a:endParaRPr>
                    </a:p>
                  </a:txBody>
                  <a:tcPr anchor="ctr"/>
                </a:tc>
                <a:tc>
                  <a:txBody>
                    <a:bodyPr/>
                    <a:lstStyle/>
                    <a:p>
                      <a:pPr algn="ctr"/>
                      <a:r>
                        <a:rPr lang="ru-RU" sz="1600" b="1" dirty="0">
                          <a:solidFill>
                            <a:schemeClr val="bg1"/>
                          </a:solidFill>
                        </a:rPr>
                        <a:t>Комментарии</a:t>
                      </a:r>
                      <a:endParaRPr lang="en-US" sz="1600" b="1" dirty="0">
                        <a:solidFill>
                          <a:schemeClr val="bg1"/>
                        </a:solidFill>
                      </a:endParaRPr>
                    </a:p>
                  </a:txBody>
                  <a:tcPr anchor="ctr"/>
                </a:tc>
                <a:extLst>
                  <a:ext uri="{0D108BD9-81ED-4DB2-BD59-A6C34878D82A}">
                    <a16:rowId xmlns:a16="http://schemas.microsoft.com/office/drawing/2014/main" xmlns="" val="10000"/>
                  </a:ext>
                </a:extLst>
              </a:tr>
              <a:tr h="1035067">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600" b="0" dirty="0">
                          <a:solidFill>
                            <a:srgbClr val="021F59"/>
                          </a:solidFill>
                        </a:rPr>
                        <a:t>ГП должны следовать высоким стандартам</a:t>
                      </a:r>
                      <a:r>
                        <a:rPr lang="ru-RU" sz="1600" b="0" baseline="0" dirty="0">
                          <a:solidFill>
                            <a:srgbClr val="021F59"/>
                          </a:solidFill>
                        </a:rPr>
                        <a:t> корпоративной финансовой отчетности </a:t>
                      </a:r>
                      <a:r>
                        <a:rPr lang="en-US" sz="1600" b="0" dirty="0">
                          <a:solidFill>
                            <a:srgbClr val="021F59"/>
                          </a:solidFill>
                        </a:rPr>
                        <a:t>(</a:t>
                      </a:r>
                      <a:r>
                        <a:rPr lang="ru-RU" sz="1600" b="0" dirty="0">
                          <a:solidFill>
                            <a:srgbClr val="021F59"/>
                          </a:solidFill>
                        </a:rPr>
                        <a:t>предпочтительно МСФО</a:t>
                      </a:r>
                      <a:r>
                        <a:rPr lang="en-US" sz="1600" b="0" dirty="0">
                          <a:solidFill>
                            <a:srgbClr val="021F59"/>
                          </a:solidFill>
                        </a:rPr>
                        <a:t>)</a:t>
                      </a:r>
                    </a:p>
                  </a:txBody>
                  <a:tcPr/>
                </a:tc>
                <a:tc>
                  <a:txBody>
                    <a:bodyPr/>
                    <a:lstStyle/>
                    <a:p>
                      <a:pPr marL="285750" marR="0" indent="-285750" algn="l" defTabSz="914400" rtl="0" eaLnBrk="1" fontAlgn="auto" latinLnBrk="0" hangingPunct="1">
                        <a:lnSpc>
                          <a:spcPct val="108000"/>
                        </a:lnSpc>
                        <a:spcBef>
                          <a:spcPts val="0"/>
                        </a:spcBef>
                        <a:spcAft>
                          <a:spcPts val="0"/>
                        </a:spcAft>
                        <a:buClrTx/>
                        <a:buSzTx/>
                        <a:buFont typeface="Arial" panose="020B0604020202020204" pitchFamily="34" charset="0"/>
                        <a:buChar char="•"/>
                        <a:tabLst/>
                        <a:defRPr/>
                      </a:pPr>
                      <a:r>
                        <a:rPr lang="ru-RU" sz="1600" b="0" dirty="0">
                          <a:solidFill>
                            <a:srgbClr val="021F59"/>
                          </a:solidFill>
                        </a:rPr>
                        <a:t>МСФО разработаны с акцентом на инвесторов, поэтому очень сложны</a:t>
                      </a:r>
                      <a:r>
                        <a:rPr lang="ru-RU" sz="1600" b="0" baseline="0" dirty="0">
                          <a:solidFill>
                            <a:srgbClr val="021F59"/>
                          </a:solidFill>
                        </a:rPr>
                        <a:t> для выполнения</a:t>
                      </a:r>
                      <a:endParaRPr lang="en-US" sz="1600" b="0" dirty="0">
                        <a:solidFill>
                          <a:srgbClr val="021F59"/>
                        </a:solidFill>
                      </a:endParaRPr>
                    </a:p>
                    <a:p>
                      <a:pPr marL="285750" marR="0" indent="-285750" algn="l" defTabSz="914400" rtl="0" eaLnBrk="1" fontAlgn="auto" latinLnBrk="0" hangingPunct="1">
                        <a:lnSpc>
                          <a:spcPct val="108000"/>
                        </a:lnSpc>
                        <a:spcBef>
                          <a:spcPts val="0"/>
                        </a:spcBef>
                        <a:spcAft>
                          <a:spcPts val="0"/>
                        </a:spcAft>
                        <a:buClrTx/>
                        <a:buSzTx/>
                        <a:buFont typeface="Arial" panose="020B0604020202020204" pitchFamily="34" charset="0"/>
                        <a:buChar char="•"/>
                        <a:tabLst/>
                        <a:defRPr/>
                      </a:pPr>
                      <a:r>
                        <a:rPr lang="ru-RU" sz="1600" b="0" dirty="0">
                          <a:solidFill>
                            <a:srgbClr val="021F59"/>
                          </a:solidFill>
                        </a:rPr>
                        <a:t>Некоторые рекомендуют использовать стандарты для государственного сектора </a:t>
                      </a:r>
                      <a:endParaRPr lang="en-US" sz="1600" b="0" dirty="0">
                        <a:solidFill>
                          <a:srgbClr val="021F59"/>
                        </a:solidFill>
                      </a:endParaRPr>
                    </a:p>
                  </a:txBody>
                  <a:tcPr/>
                </a:tc>
                <a:extLst>
                  <a:ext uri="{0D108BD9-81ED-4DB2-BD59-A6C34878D82A}">
                    <a16:rowId xmlns:a16="http://schemas.microsoft.com/office/drawing/2014/main" xmlns="" val="10001"/>
                  </a:ext>
                </a:extLst>
              </a:tr>
              <a:tr h="433578">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600" b="0" dirty="0">
                          <a:solidFill>
                            <a:srgbClr val="021F59"/>
                          </a:solidFill>
                        </a:rPr>
                        <a:t>Своевременность </a:t>
                      </a:r>
                      <a:endParaRPr lang="en-US" sz="16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600" b="0" dirty="0">
                          <a:solidFill>
                            <a:srgbClr val="021F59"/>
                          </a:solidFill>
                        </a:rPr>
                        <a:t>ГП нередко предоставляют отчетность очень поздно</a:t>
                      </a:r>
                      <a:endParaRPr lang="en-US" sz="1600" b="0" dirty="0">
                        <a:solidFill>
                          <a:srgbClr val="021F59"/>
                        </a:solidFill>
                      </a:endParaRPr>
                    </a:p>
                  </a:txBody>
                  <a:tcPr/>
                </a:tc>
                <a:extLst>
                  <a:ext uri="{0D108BD9-81ED-4DB2-BD59-A6C34878D82A}">
                    <a16:rowId xmlns:a16="http://schemas.microsoft.com/office/drawing/2014/main" xmlns="" val="10002"/>
                  </a:ext>
                </a:extLst>
              </a:tr>
              <a:tr h="413184">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600" b="0" dirty="0">
                          <a:solidFill>
                            <a:srgbClr val="021F59"/>
                          </a:solidFill>
                        </a:rPr>
                        <a:t>Ежегодная и промежуточная отчетность</a:t>
                      </a:r>
                      <a:endParaRPr lang="en-US" sz="16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600" b="0" dirty="0">
                          <a:solidFill>
                            <a:srgbClr val="021F59"/>
                          </a:solidFill>
                        </a:rPr>
                        <a:t>ГП нередко предоставляют отчетность только раз в год</a:t>
                      </a:r>
                      <a:endParaRPr lang="en-US" sz="1600" b="0" dirty="0">
                        <a:solidFill>
                          <a:srgbClr val="021F59"/>
                        </a:solidFill>
                      </a:endParaRPr>
                    </a:p>
                  </a:txBody>
                  <a:tcPr/>
                </a:tc>
                <a:extLst>
                  <a:ext uri="{0D108BD9-81ED-4DB2-BD59-A6C34878D82A}">
                    <a16:rowId xmlns:a16="http://schemas.microsoft.com/office/drawing/2014/main" xmlns="" val="10003"/>
                  </a:ext>
                </a:extLst>
              </a:tr>
              <a:tr h="503263">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600" b="0" dirty="0">
                          <a:solidFill>
                            <a:srgbClr val="021F59"/>
                          </a:solidFill>
                        </a:rPr>
                        <a:t>Усиление </a:t>
                      </a:r>
                      <a:r>
                        <a:rPr lang="ru-RU" sz="1600" b="0" baseline="0" dirty="0">
                          <a:solidFill>
                            <a:srgbClr val="021F59"/>
                          </a:solidFill>
                        </a:rPr>
                        <a:t>акцента на нефинансовой отчетности</a:t>
                      </a:r>
                      <a:endParaRPr lang="en-US" sz="16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600" b="0" dirty="0">
                          <a:solidFill>
                            <a:srgbClr val="021F59"/>
                          </a:solidFill>
                        </a:rPr>
                        <a:t>Отсутствует единый общемировой стандарт</a:t>
                      </a:r>
                      <a:endParaRPr lang="en-US" sz="1600" b="0" dirty="0">
                        <a:solidFill>
                          <a:srgbClr val="021F59"/>
                        </a:solidFill>
                      </a:endParaRPr>
                    </a:p>
                  </a:txBody>
                  <a:tcPr/>
                </a:tc>
                <a:extLst>
                  <a:ext uri="{0D108BD9-81ED-4DB2-BD59-A6C34878D82A}">
                    <a16:rowId xmlns:a16="http://schemas.microsoft.com/office/drawing/2014/main" xmlns="" val="10004"/>
                  </a:ext>
                </a:extLst>
              </a:tr>
              <a:tr h="794407">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600" b="0" dirty="0">
                          <a:solidFill>
                            <a:srgbClr val="021F59"/>
                          </a:solidFill>
                        </a:rPr>
                        <a:t>Твердые меры внутреннего контроля и отчетность службы внутреннего аудита перед</a:t>
                      </a:r>
                      <a:r>
                        <a:rPr lang="ru-RU" sz="1600" b="0" baseline="0" dirty="0">
                          <a:solidFill>
                            <a:srgbClr val="021F59"/>
                          </a:solidFill>
                        </a:rPr>
                        <a:t> советом директоров </a:t>
                      </a:r>
                      <a:r>
                        <a:rPr lang="en-US" sz="1600" b="0" dirty="0">
                          <a:solidFill>
                            <a:srgbClr val="021F59"/>
                          </a:solidFill>
                        </a:rPr>
                        <a:t>(</a:t>
                      </a:r>
                      <a:r>
                        <a:rPr lang="ru-RU" sz="1600" b="0" dirty="0">
                          <a:solidFill>
                            <a:srgbClr val="021F59"/>
                          </a:solidFill>
                        </a:rPr>
                        <a:t>или перед комитетом по аудиту</a:t>
                      </a:r>
                      <a:r>
                        <a:rPr lang="en-US" sz="1600" b="0" baseline="0" dirty="0">
                          <a:solidFill>
                            <a:srgbClr val="021F59"/>
                          </a:solidFill>
                        </a:rPr>
                        <a:t>)</a:t>
                      </a:r>
                      <a:endParaRPr lang="en-US" sz="1600" b="0" dirty="0">
                        <a:solidFill>
                          <a:srgbClr val="021F59"/>
                        </a:solidFill>
                      </a:endParaRPr>
                    </a:p>
                  </a:txBody>
                  <a:tcPr/>
                </a:tc>
                <a:tc>
                  <a:txBody>
                    <a:bodyPr/>
                    <a:lstStyle/>
                    <a:p>
                      <a:pPr>
                        <a:lnSpc>
                          <a:spcPct val="108000"/>
                        </a:lnSpc>
                      </a:pPr>
                      <a:r>
                        <a:rPr lang="ru-RU" sz="1600" dirty="0"/>
                        <a:t>Государственное контрольное ведомство может играть полезную</a:t>
                      </a:r>
                      <a:r>
                        <a:rPr lang="ru-RU" sz="1600" baseline="0" dirty="0"/>
                        <a:t> роль в этой области</a:t>
                      </a:r>
                      <a:endParaRPr lang="en-US" sz="1600" dirty="0"/>
                    </a:p>
                  </a:txBody>
                  <a:tcPr/>
                </a:tc>
                <a:extLst>
                  <a:ext uri="{0D108BD9-81ED-4DB2-BD59-A6C34878D82A}">
                    <a16:rowId xmlns:a16="http://schemas.microsoft.com/office/drawing/2014/main" xmlns="" val="10005"/>
                  </a:ext>
                </a:extLst>
              </a:tr>
              <a:tr h="794407">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600" b="0" dirty="0">
                          <a:solidFill>
                            <a:srgbClr val="021F59"/>
                          </a:solidFill>
                        </a:rPr>
                        <a:t>Финансовая отчетность должна</a:t>
                      </a:r>
                      <a:r>
                        <a:rPr lang="ru-RU" sz="1600" b="0" baseline="0" dirty="0">
                          <a:solidFill>
                            <a:srgbClr val="021F59"/>
                          </a:solidFill>
                        </a:rPr>
                        <a:t> подлежать аудиторской проверке, а нефинансовая отчетность - независимому анализу</a:t>
                      </a:r>
                      <a:endParaRPr lang="en-US" sz="16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 typeface="Arial" panose="020B0604020202020204" pitchFamily="34" charset="0"/>
                        <a:buNone/>
                        <a:tabLst/>
                        <a:defRPr/>
                      </a:pPr>
                      <a:r>
                        <a:rPr lang="ru-RU" sz="1600" b="0" dirty="0">
                          <a:solidFill>
                            <a:srgbClr val="021F59"/>
                          </a:solidFill>
                        </a:rPr>
                        <a:t>Государственный аудитор в большинстве случаев не может </a:t>
                      </a:r>
                      <a:r>
                        <a:rPr lang="ru-RU" sz="1600" b="0" baseline="0" dirty="0">
                          <a:solidFill>
                            <a:srgbClr val="021F59"/>
                          </a:solidFill>
                        </a:rPr>
                        <a:t>проводить финансовый аудит ГП </a:t>
                      </a:r>
                      <a:r>
                        <a:rPr lang="en-US" sz="1600" b="0" dirty="0">
                          <a:solidFill>
                            <a:srgbClr val="021F59"/>
                          </a:solidFill>
                        </a:rPr>
                        <a:t>(+ </a:t>
                      </a:r>
                      <a:r>
                        <a:rPr lang="ru-RU" sz="1600" b="0" dirty="0">
                          <a:solidFill>
                            <a:srgbClr val="021F59"/>
                          </a:solidFill>
                        </a:rPr>
                        <a:t>аудит должен быть приравнен к проверке любого</a:t>
                      </a:r>
                      <a:r>
                        <a:rPr lang="ru-RU" sz="1600" b="0" baseline="0" dirty="0">
                          <a:solidFill>
                            <a:srgbClr val="021F59"/>
                          </a:solidFill>
                        </a:rPr>
                        <a:t> </a:t>
                      </a:r>
                      <a:r>
                        <a:rPr lang="ru-RU" sz="1600" b="0" dirty="0">
                          <a:solidFill>
                            <a:srgbClr val="021F59"/>
                          </a:solidFill>
                        </a:rPr>
                        <a:t> частного предприятия</a:t>
                      </a:r>
                      <a:r>
                        <a:rPr lang="en-US" sz="1600" b="0" baseline="0" dirty="0">
                          <a:solidFill>
                            <a:srgbClr val="021F59"/>
                          </a:solidFill>
                        </a:rPr>
                        <a:t>)</a:t>
                      </a:r>
                      <a:endParaRPr lang="en-US" sz="1600" b="0" dirty="0">
                        <a:solidFill>
                          <a:srgbClr val="021F59"/>
                        </a:solidFill>
                      </a:endParaRPr>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790734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ru-RU" dirty="0">
                <a:solidFill>
                  <a:srgbClr val="139AF0"/>
                </a:solidFill>
              </a:rPr>
              <a:t>Финансовая подотчетность, меры контроля и прозрачность </a:t>
            </a:r>
            <a:r>
              <a:rPr lang="en-US" sz="2800" dirty="0">
                <a:solidFill>
                  <a:srgbClr val="139AF0"/>
                </a:solidFill>
              </a:rPr>
              <a:t>(2/2)</a:t>
            </a:r>
            <a:endParaRPr lang="en-US" dirty="0"/>
          </a:p>
        </p:txBody>
      </p:sp>
      <p:sp>
        <p:nvSpPr>
          <p:cNvPr id="4" name="Content Placeholder 3"/>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901555309"/>
              </p:ext>
            </p:extLst>
          </p:nvPr>
        </p:nvGraphicFramePr>
        <p:xfrm>
          <a:off x="673533" y="1620144"/>
          <a:ext cx="10411027" cy="3914429"/>
        </p:xfrm>
        <a:graphic>
          <a:graphicData uri="http://schemas.openxmlformats.org/drawingml/2006/table">
            <a:tbl>
              <a:tblPr firstRow="1" bandRow="1">
                <a:tableStyleId>{5C22544A-7EE6-4342-B048-85BDC9FD1C3A}</a:tableStyleId>
              </a:tblPr>
              <a:tblGrid>
                <a:gridCol w="6367347">
                  <a:extLst>
                    <a:ext uri="{9D8B030D-6E8A-4147-A177-3AD203B41FA5}">
                      <a16:colId xmlns:a16="http://schemas.microsoft.com/office/drawing/2014/main" xmlns="" val="20000"/>
                    </a:ext>
                  </a:extLst>
                </a:gridCol>
                <a:gridCol w="4043680">
                  <a:extLst>
                    <a:ext uri="{9D8B030D-6E8A-4147-A177-3AD203B41FA5}">
                      <a16:colId xmlns:a16="http://schemas.microsoft.com/office/drawing/2014/main" xmlns="" val="20001"/>
                    </a:ext>
                  </a:extLst>
                </a:gridCol>
              </a:tblGrid>
              <a:tr h="7510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0" dirty="0">
                          <a:solidFill>
                            <a:schemeClr val="bg1"/>
                          </a:solidFill>
                        </a:rPr>
                        <a:t>Ключевые принципы</a:t>
                      </a:r>
                      <a:endParaRPr lang="en-US" sz="1800" b="1" kern="0" dirty="0">
                        <a:solidFill>
                          <a:schemeClr val="bg1"/>
                        </a:solidFill>
                      </a:endParaRPr>
                    </a:p>
                  </a:txBody>
                  <a:tcPr anchor="ctr"/>
                </a:tc>
                <a:tc>
                  <a:txBody>
                    <a:bodyPr/>
                    <a:lstStyle/>
                    <a:p>
                      <a:pPr algn="ctr"/>
                      <a:r>
                        <a:rPr lang="ru-RU" b="1" dirty="0">
                          <a:solidFill>
                            <a:schemeClr val="bg1"/>
                          </a:solidFill>
                        </a:rPr>
                        <a:t>Комментарии</a:t>
                      </a:r>
                      <a:endParaRPr lang="en-US" b="1" dirty="0">
                        <a:solidFill>
                          <a:schemeClr val="bg1"/>
                        </a:solidFill>
                      </a:endParaRPr>
                    </a:p>
                  </a:txBody>
                  <a:tcPr anchor="ctr"/>
                </a:tc>
                <a:extLst>
                  <a:ext uri="{0D108BD9-81ED-4DB2-BD59-A6C34878D82A}">
                    <a16:rowId xmlns:a16="http://schemas.microsoft.com/office/drawing/2014/main" xmlns="" val="10000"/>
                  </a:ext>
                </a:extLst>
              </a:tr>
              <a:tr h="950375">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800" b="0" dirty="0">
                          <a:solidFill>
                            <a:srgbClr val="021F59"/>
                          </a:solidFill>
                        </a:rPr>
                        <a:t>Информация должна быть</a:t>
                      </a:r>
                      <a:r>
                        <a:rPr lang="ru-RU" sz="1800" b="0" baseline="0" dirty="0">
                          <a:solidFill>
                            <a:srgbClr val="021F59"/>
                          </a:solidFill>
                        </a:rPr>
                        <a:t> общедоступна </a:t>
                      </a:r>
                      <a:r>
                        <a:rPr lang="en-US" sz="1800" b="0" dirty="0">
                          <a:solidFill>
                            <a:srgbClr val="021F59"/>
                          </a:solidFill>
                        </a:rPr>
                        <a:t>(</a:t>
                      </a:r>
                      <a:r>
                        <a:rPr lang="ru-RU" sz="1800" b="0" dirty="0">
                          <a:solidFill>
                            <a:srgbClr val="021F59"/>
                          </a:solidFill>
                        </a:rPr>
                        <a:t>вебсайты, центральные государственные реестры</a:t>
                      </a:r>
                      <a:r>
                        <a:rPr lang="ru-RU" sz="1800" b="0" baseline="0" dirty="0">
                          <a:solidFill>
                            <a:srgbClr val="021F59"/>
                          </a:solidFill>
                        </a:rPr>
                        <a:t> финансовой отчетности</a:t>
                      </a:r>
                      <a:r>
                        <a:rPr lang="en-US" sz="1800" b="0" dirty="0">
                          <a:solidFill>
                            <a:srgbClr val="021F59"/>
                          </a:solidFill>
                        </a:rPr>
                        <a:t>)</a:t>
                      </a: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endParaRPr lang="en-US" sz="1800" b="0" dirty="0">
                        <a:solidFill>
                          <a:srgbClr val="021F59"/>
                        </a:solidFill>
                      </a:endParaRPr>
                    </a:p>
                  </a:txBody>
                  <a:tcPr/>
                </a:tc>
                <a:extLst>
                  <a:ext uri="{0D108BD9-81ED-4DB2-BD59-A6C34878D82A}">
                    <a16:rowId xmlns:a16="http://schemas.microsoft.com/office/drawing/2014/main" xmlns="" val="10001"/>
                  </a:ext>
                </a:extLst>
              </a:tr>
              <a:tr h="994765">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800" b="0" dirty="0">
                          <a:solidFill>
                            <a:srgbClr val="021F59"/>
                          </a:solidFill>
                        </a:rPr>
                        <a:t>Комитет</a:t>
                      </a:r>
                      <a:r>
                        <a:rPr lang="ru-RU" sz="1800" b="0" baseline="0" dirty="0">
                          <a:solidFill>
                            <a:srgbClr val="021F59"/>
                          </a:solidFill>
                        </a:rPr>
                        <a:t> по аудиту играет роль в обеспечении целостности отчетности и процедур аудита и систем внутреннего контроля/ управления рисками</a:t>
                      </a:r>
                      <a:endParaRPr lang="en-US" sz="18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Важность взаимосвязи</a:t>
                      </a:r>
                      <a:r>
                        <a:rPr lang="ru-RU" sz="1800" b="0" baseline="0" dirty="0">
                          <a:solidFill>
                            <a:srgbClr val="021F59"/>
                          </a:solidFill>
                        </a:rPr>
                        <a:t> внутренних и внешних аудиторов</a:t>
                      </a:r>
                      <a:endParaRPr lang="en-US" sz="1800" b="0" dirty="0">
                        <a:solidFill>
                          <a:srgbClr val="021F59"/>
                        </a:solidFill>
                      </a:endParaRPr>
                    </a:p>
                  </a:txBody>
                  <a:tcPr/>
                </a:tc>
                <a:extLst>
                  <a:ext uri="{0D108BD9-81ED-4DB2-BD59-A6C34878D82A}">
                    <a16:rowId xmlns:a16="http://schemas.microsoft.com/office/drawing/2014/main" xmlns="" val="10002"/>
                  </a:ext>
                </a:extLst>
              </a:tr>
              <a:tr h="1188343">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Государство должно ежегодно </a:t>
                      </a:r>
                      <a:r>
                        <a:rPr lang="ru-RU" sz="1800" b="0" baseline="0" dirty="0">
                          <a:solidFill>
                            <a:srgbClr val="021F59"/>
                          </a:solidFill>
                        </a:rPr>
                        <a:t>отчитываться о секторе ГП в целом и о том, как оно справляется со своей ролью </a:t>
                      </a:r>
                      <a:r>
                        <a:rPr lang="ru-RU" sz="1800" b="0" dirty="0">
                          <a:solidFill>
                            <a:srgbClr val="021F59"/>
                          </a:solidFill>
                        </a:rPr>
                        <a:t>собственника</a:t>
                      </a:r>
                      <a:endParaRPr lang="en-US" sz="1800" b="0" dirty="0">
                        <a:solidFill>
                          <a:srgbClr val="021F59"/>
                        </a:solidFill>
                      </a:endParaRPr>
                    </a:p>
                  </a:txBody>
                  <a:tcPr/>
                </a:tc>
                <a:tc>
                  <a:txBody>
                    <a:bodyPr/>
                    <a:lstStyle/>
                    <a:p>
                      <a:pPr>
                        <a:lnSpc>
                          <a:spcPct val="108000"/>
                        </a:lnSpc>
                      </a:pPr>
                      <a:r>
                        <a:rPr lang="ru-RU" dirty="0"/>
                        <a:t>Многие государства не отчитываются о своей роли собственника</a:t>
                      </a:r>
                      <a:endParaRPr lang="en-US" dirty="0"/>
                    </a:p>
                  </a:txBody>
                  <a:tcPr/>
                </a:tc>
                <a:extLst>
                  <a:ext uri="{0D108BD9-81ED-4DB2-BD59-A6C34878D82A}">
                    <a16:rowId xmlns:a16="http://schemas.microsoft.com/office/drawing/2014/main" xmlns="" val="10003"/>
                  </a:ext>
                </a:extLst>
              </a:tr>
            </a:tbl>
          </a:graphicData>
        </a:graphic>
      </p:graphicFrame>
      <p:sp>
        <p:nvSpPr>
          <p:cNvPr id="6" name="TextBox 5"/>
          <p:cNvSpPr txBox="1"/>
          <p:nvPr/>
        </p:nvSpPr>
        <p:spPr>
          <a:xfrm>
            <a:off x="3434825" y="6138921"/>
            <a:ext cx="6572248" cy="369332"/>
          </a:xfrm>
          <a:prstGeom prst="rect">
            <a:avLst/>
          </a:prstGeom>
          <a:noFill/>
        </p:spPr>
        <p:txBody>
          <a:bodyPr wrap="none" rtlCol="0">
            <a:spAutoFit/>
          </a:bodyPr>
          <a:lstStyle/>
          <a:p>
            <a:r>
              <a:rPr lang="en-US" dirty="0">
                <a:sym typeface="Wingdings"/>
              </a:rPr>
              <a:t> </a:t>
            </a:r>
            <a:r>
              <a:rPr lang="ru-RU" dirty="0">
                <a:sym typeface="Wingdings"/>
              </a:rPr>
              <a:t>Ключевой аспект управления, играющий благоприятную роль</a:t>
            </a:r>
            <a:endParaRPr lang="en-US" dirty="0"/>
          </a:p>
        </p:txBody>
      </p:sp>
    </p:spTree>
    <p:extLst>
      <p:ext uri="{BB962C8B-B14F-4D97-AF65-F5344CB8AC3E}">
        <p14:creationId xmlns:p14="http://schemas.microsoft.com/office/powerpoint/2010/main" val="3486774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ru-RU" dirty="0"/>
              <a:t>Резюме: почему важно обеспечивать надлежащее управление ГП</a:t>
            </a:r>
            <a:endParaRPr lang="en-US" dirty="0"/>
          </a:p>
        </p:txBody>
      </p:sp>
      <p:sp>
        <p:nvSpPr>
          <p:cNvPr id="4" name="Content Placeholder 3"/>
          <p:cNvSpPr>
            <a:spLocks noGrp="1"/>
          </p:cNvSpPr>
          <p:nvPr>
            <p:ph idx="1"/>
          </p:nvPr>
        </p:nvSpPr>
        <p:spPr>
          <a:xfrm>
            <a:off x="444617" y="1669408"/>
            <a:ext cx="11325137" cy="4912261"/>
          </a:xfrm>
        </p:spPr>
        <p:txBody>
          <a:bodyPr>
            <a:normAutofit fontScale="85000" lnSpcReduction="20000"/>
          </a:bodyPr>
          <a:lstStyle/>
          <a:p>
            <a:pPr marL="514800" lvl="1" indent="-514350">
              <a:buNone/>
            </a:pPr>
            <a:r>
              <a:rPr lang="ru-RU" sz="2100" dirty="0"/>
              <a:t>Система надлежащего корпоративного управления связана с рядом выгод для всех компаний – будь то частных или государственных</a:t>
            </a:r>
            <a:r>
              <a:rPr lang="en-US" sz="2100" dirty="0"/>
              <a:t>:</a:t>
            </a:r>
            <a:br>
              <a:rPr lang="en-US" sz="2100" dirty="0"/>
            </a:br>
            <a:r>
              <a:rPr lang="en-US" sz="2100" dirty="0"/>
              <a:t>» </a:t>
            </a:r>
            <a:r>
              <a:rPr lang="ru-RU" sz="2100" dirty="0"/>
              <a:t>улучшение условий доступа к внешним источникам финансирования</a:t>
            </a:r>
            <a:r>
              <a:rPr lang="en-US" sz="2100" dirty="0"/>
              <a:t/>
            </a:r>
            <a:br>
              <a:rPr lang="en-US" sz="2100" dirty="0"/>
            </a:br>
            <a:r>
              <a:rPr lang="en-US" sz="2100" dirty="0"/>
              <a:t>» </a:t>
            </a:r>
            <a:r>
              <a:rPr lang="ru-RU" sz="2100" dirty="0"/>
              <a:t>более крупные инвестиции и более низкая стоимость капитала </a:t>
            </a:r>
            <a:r>
              <a:rPr lang="en-US" sz="2100" dirty="0"/>
              <a:t/>
            </a:r>
            <a:br>
              <a:rPr lang="en-US" sz="2100" dirty="0"/>
            </a:br>
            <a:r>
              <a:rPr lang="en-US" sz="2100" dirty="0"/>
              <a:t>» </a:t>
            </a:r>
            <a:r>
              <a:rPr lang="ru-RU" sz="2100" dirty="0"/>
              <a:t>более высокие темпы роста и стоимости компании</a:t>
            </a:r>
            <a:r>
              <a:rPr lang="en-US" sz="2100" dirty="0"/>
              <a:t/>
            </a:r>
            <a:br>
              <a:rPr lang="en-US" sz="2100" dirty="0"/>
            </a:br>
            <a:r>
              <a:rPr lang="en-US" sz="2100" dirty="0"/>
              <a:t>» </a:t>
            </a:r>
            <a:r>
              <a:rPr lang="ru-RU" sz="2100" dirty="0"/>
              <a:t>обеспечения занятости и роста</a:t>
            </a:r>
            <a:r>
              <a:rPr lang="en-US" sz="2100" dirty="0"/>
              <a:t/>
            </a:r>
            <a:br>
              <a:rPr lang="en-US" sz="2100" dirty="0"/>
            </a:br>
            <a:r>
              <a:rPr lang="en-US" sz="2100" dirty="0"/>
              <a:t>» </a:t>
            </a:r>
            <a:r>
              <a:rPr lang="ru-RU" sz="2100" dirty="0"/>
              <a:t>более качественное операционное управление и более эффективное руководство</a:t>
            </a:r>
            <a:r>
              <a:rPr lang="en-US" sz="2100" dirty="0"/>
              <a:t/>
            </a:r>
            <a:br>
              <a:rPr lang="en-US" sz="2100" dirty="0"/>
            </a:br>
            <a:r>
              <a:rPr lang="en-US" sz="2100" dirty="0"/>
              <a:t>» </a:t>
            </a:r>
            <a:r>
              <a:rPr lang="ru-RU" sz="2100" dirty="0"/>
              <a:t>снижение рисков корпоративных кризисов и скандалов</a:t>
            </a:r>
            <a:endParaRPr lang="en-US" sz="2100" dirty="0"/>
          </a:p>
          <a:p>
            <a:pPr marL="514800" lvl="1" indent="-514350">
              <a:buNone/>
            </a:pPr>
            <a:r>
              <a:rPr lang="en-US" sz="2100" dirty="0"/>
              <a:t>	» </a:t>
            </a:r>
            <a:r>
              <a:rPr lang="ru-RU" sz="2100" dirty="0"/>
              <a:t>снижение рисков для государственных финансов</a:t>
            </a:r>
            <a:endParaRPr lang="en-US" sz="2100" dirty="0"/>
          </a:p>
          <a:p>
            <a:pPr marL="514800" lvl="1" indent="-514350">
              <a:buNone/>
            </a:pPr>
            <a:r>
              <a:rPr lang="en-US" sz="2100" dirty="0"/>
              <a:t>	» </a:t>
            </a:r>
            <a:r>
              <a:rPr lang="ru-RU" sz="2100" dirty="0"/>
              <a:t>дальнейшее сокращение бедности и неравенства по доходам</a:t>
            </a:r>
            <a:endParaRPr lang="en-US" sz="2100" dirty="0"/>
          </a:p>
          <a:p>
            <a:pPr marL="514350" indent="-514350">
              <a:buNone/>
            </a:pPr>
            <a:r>
              <a:rPr lang="ru-RU" sz="2100" dirty="0"/>
              <a:t>В совокупности эти выгоды могут повысить эффективность ГП и экономики в целом, усилить конкурентоспособность операций между компаниями и их прозрачность</a:t>
            </a:r>
            <a:r>
              <a:rPr lang="en-US" sz="2100" dirty="0"/>
              <a:t>; </a:t>
            </a:r>
            <a:r>
              <a:rPr lang="ru-RU" sz="2100" dirty="0"/>
              <a:t>в результате повысится эффективность распределения ресурсов; снизится бюджетная нагрузка и бюджетные риски, связанные с ГП</a:t>
            </a:r>
            <a:r>
              <a:rPr lang="en-US" sz="2100" dirty="0"/>
              <a:t>; </a:t>
            </a:r>
            <a:r>
              <a:rPr lang="ru-RU" sz="2100" dirty="0"/>
              <a:t>это приведет к росту государственных и частных инвестиций в важнейших отраслях</a:t>
            </a:r>
            <a:r>
              <a:rPr lang="en-US" sz="2100" dirty="0"/>
              <a:t>, </a:t>
            </a:r>
            <a:r>
              <a:rPr lang="ru-RU" sz="2100" dirty="0"/>
              <a:t>что будет способствовать повышению конкурентоспособности и экономического роста</a:t>
            </a:r>
            <a:r>
              <a:rPr lang="en-US" sz="2100" dirty="0"/>
              <a:t>; </a:t>
            </a:r>
            <a:r>
              <a:rPr lang="ru-RU" sz="2100" dirty="0"/>
              <a:t>позволит ослабить уязвимость финансовой системы и содействовать развитию финансового сектора</a:t>
            </a:r>
            <a:r>
              <a:rPr lang="en-US" sz="2100" dirty="0"/>
              <a:t>.</a:t>
            </a:r>
          </a:p>
          <a:p>
            <a:pPr marL="514350" indent="-514350">
              <a:buNone/>
            </a:pPr>
            <a:r>
              <a:rPr lang="ru-RU" sz="2100" dirty="0"/>
              <a:t>Внедрение многих передовых практик для большинства стран в краткосрочной перспективе будет нелегкой задачей</a:t>
            </a:r>
            <a:r>
              <a:rPr lang="en-US" sz="2100" dirty="0"/>
              <a:t>; </a:t>
            </a:r>
            <a:r>
              <a:rPr lang="ru-RU" sz="2100" dirty="0"/>
              <a:t>решения должны быть поэтапно разработаны для достижения прогресса в долгосрочной перспективе</a:t>
            </a:r>
            <a:endParaRPr lang="en-US" dirty="0"/>
          </a:p>
        </p:txBody>
      </p:sp>
    </p:spTree>
    <p:extLst>
      <p:ext uri="{BB962C8B-B14F-4D97-AF65-F5344CB8AC3E}">
        <p14:creationId xmlns:p14="http://schemas.microsoft.com/office/powerpoint/2010/main" val="75527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ru-RU" dirty="0"/>
              <a:t>Бюджетные риски, связанные с ГП</a:t>
            </a:r>
            <a:endParaRPr lang="en-US" dirty="0"/>
          </a:p>
        </p:txBody>
      </p:sp>
    </p:spTree>
    <p:extLst>
      <p:ext uri="{BB962C8B-B14F-4D97-AF65-F5344CB8AC3E}">
        <p14:creationId xmlns:p14="http://schemas.microsoft.com/office/powerpoint/2010/main" val="1620266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687782" y="2235200"/>
            <a:ext cx="9144000" cy="3403600"/>
          </a:xfrm>
        </p:spPr>
        <p:txBody>
          <a:bodyPr>
            <a:normAutofit fontScale="90000"/>
          </a:bodyPr>
          <a:lstStyle/>
          <a:p>
            <a:r>
              <a:rPr lang="ru-RU" dirty="0"/>
              <a:t>Цель сессии</a:t>
            </a:r>
            <a:r>
              <a:rPr lang="en-US" dirty="0"/>
              <a:t>:</a:t>
            </a:r>
            <a:br>
              <a:rPr lang="en-US" dirty="0"/>
            </a:br>
            <a:r>
              <a:rPr lang="en-US" dirty="0"/>
              <a:t/>
            </a:r>
            <a:br>
              <a:rPr lang="en-US" dirty="0"/>
            </a:br>
            <a:r>
              <a:rPr lang="ru-RU" dirty="0"/>
              <a:t>Управленческие и бюджетные риски, связанные с </a:t>
            </a:r>
            <a:r>
              <a:rPr lang="ru-RU" dirty="0" smtClean="0"/>
              <a:t>госпредприятиями (ГП)</a:t>
            </a:r>
            <a:r>
              <a:rPr lang="en-US" dirty="0"/>
              <a:t/>
            </a:r>
            <a:br>
              <a:rPr lang="en-US" dirty="0"/>
            </a:br>
            <a:r>
              <a:rPr lang="en-US" dirty="0"/>
              <a:t/>
            </a:r>
            <a:br>
              <a:rPr lang="en-US" dirty="0"/>
            </a:br>
            <a:r>
              <a:rPr lang="ru-RU" sz="3100" dirty="0"/>
              <a:t>мониторинг результатов деятельности ГП с акцентом на </a:t>
            </a:r>
            <a:r>
              <a:rPr lang="ru-RU" sz="3100" dirty="0" smtClean="0"/>
              <a:t>информацию, необходимую </a:t>
            </a:r>
            <a:r>
              <a:rPr lang="ru-RU" sz="3100" dirty="0"/>
              <a:t>для оценки и мониторинга бюджетных рисков </a:t>
            </a:r>
            <a:r>
              <a:rPr lang="en-US" dirty="0"/>
              <a:t/>
            </a:r>
            <a:br>
              <a:rPr lang="en-US" dirty="0"/>
            </a:br>
            <a:endParaRPr lang="en-US" dirty="0"/>
          </a:p>
        </p:txBody>
      </p:sp>
    </p:spTree>
    <p:extLst>
      <p:ext uri="{BB962C8B-B14F-4D97-AF65-F5344CB8AC3E}">
        <p14:creationId xmlns:p14="http://schemas.microsoft.com/office/powerpoint/2010/main" val="1164089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1"/>
          <p:cNvSpPr>
            <a:spLocks noGrp="1"/>
          </p:cNvSpPr>
          <p:nvPr>
            <p:ph type="title"/>
          </p:nvPr>
        </p:nvSpPr>
        <p:spPr>
          <a:xfrm>
            <a:off x="1117600" y="283780"/>
            <a:ext cx="10738069" cy="864300"/>
          </a:xfrm>
        </p:spPr>
        <p:txBody>
          <a:bodyPr>
            <a:noAutofit/>
          </a:bodyPr>
          <a:lstStyle/>
          <a:p>
            <a:r>
              <a:rPr lang="ru-RU" sz="2400" b="1" dirty="0"/>
              <a:t>Связь между участием государства в ГП и состоянием государственного бюджета </a:t>
            </a:r>
            <a:r>
              <a:rPr lang="en-US" sz="2400" b="1" dirty="0"/>
              <a:t>– </a:t>
            </a:r>
            <a:r>
              <a:rPr lang="ru-RU" sz="2400" b="1" dirty="0"/>
              <a:t>пример из Эстонии</a:t>
            </a:r>
            <a:endParaRPr lang="en-US" sz="3200" b="1" dirty="0"/>
          </a:p>
        </p:txBody>
      </p:sp>
      <p:sp>
        <p:nvSpPr>
          <p:cNvPr id="7" name="Content Placeholder 6"/>
          <p:cNvSpPr>
            <a:spLocks noGrp="1"/>
          </p:cNvSpPr>
          <p:nvPr>
            <p:ph idx="1"/>
          </p:nvPr>
        </p:nvSpPr>
        <p:spPr>
          <a:xfrm>
            <a:off x="355600" y="1554479"/>
            <a:ext cx="11641959" cy="4956679"/>
          </a:xfrm>
        </p:spPr>
        <p:txBody>
          <a:bodyPr>
            <a:normAutofit fontScale="92500" lnSpcReduction="10000"/>
          </a:bodyPr>
          <a:lstStyle/>
          <a:p>
            <a:r>
              <a:rPr lang="ru-RU" sz="2100" dirty="0"/>
              <a:t>Эстония - государство-член ЕС с относительно высокой долей государственного участия в капитале государственных и частных компаний, которая составляет </a:t>
            </a:r>
            <a:r>
              <a:rPr lang="en-US" sz="2100" dirty="0"/>
              <a:t>19.0% </a:t>
            </a:r>
            <a:r>
              <a:rPr lang="ru-RU" sz="2100" dirty="0"/>
              <a:t>и </a:t>
            </a:r>
            <a:r>
              <a:rPr lang="en-US" sz="2100" dirty="0"/>
              <a:t>0.2% </a:t>
            </a:r>
            <a:r>
              <a:rPr lang="ru-RU" sz="2100" dirty="0"/>
              <a:t>ВВП, соответственно</a:t>
            </a:r>
            <a:endParaRPr lang="en-US" sz="2100" dirty="0"/>
          </a:p>
          <a:p>
            <a:r>
              <a:rPr lang="ru-RU" sz="2100" dirty="0"/>
              <a:t>Годовая отчетность государства - хороший пример прозрачности, поскольку в ней перечислены все компании с участием центральных органов власти, долей государства, а также финансовая информация компаний</a:t>
            </a:r>
            <a:endParaRPr lang="en-US" sz="2100" dirty="0"/>
          </a:p>
          <a:p>
            <a:r>
              <a:rPr lang="ru-RU" sz="2100" dirty="0"/>
              <a:t>Компании в государственной собственности в большинстве своем рентабельны</a:t>
            </a:r>
            <a:r>
              <a:rPr lang="en-US" sz="2100" dirty="0"/>
              <a:t>; </a:t>
            </a:r>
            <a:r>
              <a:rPr lang="ru-RU" sz="2100" dirty="0"/>
              <a:t>с </a:t>
            </a:r>
            <a:r>
              <a:rPr lang="en-US" sz="2100" dirty="0"/>
              <a:t>2005 </a:t>
            </a:r>
            <a:r>
              <a:rPr lang="ru-RU" sz="2100" dirty="0"/>
              <a:t>по </a:t>
            </a:r>
            <a:r>
              <a:rPr lang="en-US" sz="2100" dirty="0"/>
              <a:t>2014 </a:t>
            </a:r>
            <a:r>
              <a:rPr lang="ru-RU" sz="2100" dirty="0"/>
              <a:t>гг. благодаря получаемым государством дивидендам, состояние бюджета в среднем улучшилось на </a:t>
            </a:r>
            <a:r>
              <a:rPr lang="en-US" sz="2100" dirty="0"/>
              <a:t>0.9%</a:t>
            </a:r>
            <a:r>
              <a:rPr lang="ru-RU" sz="2100" dirty="0"/>
              <a:t>ВВП– это стабильный источник доходов бюджета.</a:t>
            </a:r>
            <a:r>
              <a:rPr lang="en-US" sz="2100" dirty="0"/>
              <a:t> </a:t>
            </a:r>
            <a:r>
              <a:rPr lang="ru-RU" sz="2100" dirty="0"/>
              <a:t>Национальный авиаперевозчик </a:t>
            </a:r>
            <a:r>
              <a:rPr lang="en-US" sz="2100" dirty="0"/>
              <a:t>Estonian Air (97% </a:t>
            </a:r>
            <a:r>
              <a:rPr lang="ru-RU" sz="2100" dirty="0"/>
              <a:t>принадлежит государству</a:t>
            </a:r>
            <a:r>
              <a:rPr lang="en-US" sz="2100" dirty="0"/>
              <a:t>) </a:t>
            </a:r>
            <a:r>
              <a:rPr lang="ru-RU" sz="2100" dirty="0"/>
              <a:t>в последние годы испытывал трудности. Для пополнения акционерного капитала компании в </a:t>
            </a:r>
            <a:r>
              <a:rPr lang="en-US" sz="2100" dirty="0"/>
              <a:t>2010 </a:t>
            </a:r>
            <a:r>
              <a:rPr lang="ru-RU" sz="2100" dirty="0"/>
              <a:t>г. государство предоставило капитал в размере </a:t>
            </a:r>
            <a:r>
              <a:rPr lang="en-US" sz="2100" dirty="0"/>
              <a:t>17.9 </a:t>
            </a:r>
            <a:r>
              <a:rPr lang="ru-RU" sz="2100" dirty="0"/>
              <a:t>млн евро </a:t>
            </a:r>
            <a:r>
              <a:rPr lang="en-US" sz="2100" dirty="0"/>
              <a:t>(0.1% </a:t>
            </a:r>
            <a:r>
              <a:rPr lang="ru-RU" sz="2100" dirty="0"/>
              <a:t>ВВП), а в </a:t>
            </a:r>
            <a:r>
              <a:rPr lang="en-US" sz="2100" dirty="0"/>
              <a:t>2011 </a:t>
            </a:r>
            <a:r>
              <a:rPr lang="ru-RU" sz="2100" dirty="0"/>
              <a:t>г. - </a:t>
            </a:r>
            <a:r>
              <a:rPr lang="en-US" sz="2100" dirty="0"/>
              <a:t>30 </a:t>
            </a:r>
            <a:r>
              <a:rPr lang="ru-RU" sz="2100" dirty="0"/>
              <a:t>млн евро </a:t>
            </a:r>
            <a:r>
              <a:rPr lang="en-US" sz="2100" dirty="0"/>
              <a:t>(0.2% </a:t>
            </a:r>
            <a:r>
              <a:rPr lang="ru-RU" sz="2100" dirty="0"/>
              <a:t>ВВП</a:t>
            </a:r>
            <a:r>
              <a:rPr lang="en-US" sz="2100" dirty="0"/>
              <a:t>); </a:t>
            </a:r>
            <a:r>
              <a:rPr lang="ru-RU" sz="2100" dirty="0"/>
              <a:t>эти операции были признаны расходами с точки зрения государственных финансов</a:t>
            </a:r>
            <a:endParaRPr lang="en-US" sz="2100" dirty="0"/>
          </a:p>
          <a:p>
            <a:r>
              <a:rPr lang="ru-RU" sz="2100" dirty="0"/>
              <a:t>Кроме того, в 2014 г. правительство приняло решение об аннулировании долга</a:t>
            </a:r>
            <a:r>
              <a:rPr lang="en-US" sz="2100" dirty="0"/>
              <a:t> </a:t>
            </a:r>
            <a:r>
              <a:rPr lang="ru-RU" sz="2100" dirty="0"/>
              <a:t>компании </a:t>
            </a:r>
            <a:r>
              <a:rPr lang="en-US" sz="2100" dirty="0"/>
              <a:t>Estonian Air</a:t>
            </a:r>
            <a:r>
              <a:rPr lang="ru-RU" sz="2100" dirty="0"/>
              <a:t>.</a:t>
            </a:r>
            <a:r>
              <a:rPr lang="en-US" sz="2100" dirty="0"/>
              <a:t> </a:t>
            </a:r>
            <a:r>
              <a:rPr lang="ru-RU" sz="2100" dirty="0"/>
              <a:t>В результате профицит государственного бюджета в тот год сократился на </a:t>
            </a:r>
            <a:r>
              <a:rPr lang="en-US" sz="2100" dirty="0"/>
              <a:t>37 </a:t>
            </a:r>
            <a:r>
              <a:rPr lang="ru-RU" sz="2100" dirty="0"/>
              <a:t>млн евро </a:t>
            </a:r>
            <a:r>
              <a:rPr lang="en-US" sz="2100" dirty="0"/>
              <a:t>(0.2% </a:t>
            </a:r>
            <a:r>
              <a:rPr lang="ru-RU" sz="2100" dirty="0"/>
              <a:t>ВВП</a:t>
            </a:r>
            <a:r>
              <a:rPr lang="en-US" sz="2100" dirty="0"/>
              <a:t>). </a:t>
            </a:r>
            <a:r>
              <a:rPr lang="ru-RU" sz="2100" dirty="0"/>
              <a:t>В конце </a:t>
            </a:r>
            <a:r>
              <a:rPr lang="en-US" sz="2100" dirty="0"/>
              <a:t>2015</a:t>
            </a:r>
            <a:r>
              <a:rPr lang="ru-RU" sz="2100" dirty="0"/>
              <a:t> г. компания была ликвидирована.</a:t>
            </a:r>
            <a:r>
              <a:rPr lang="en-US" sz="1600" dirty="0"/>
              <a:t/>
            </a:r>
            <a:br>
              <a:rPr lang="en-US" sz="1600" dirty="0"/>
            </a:br>
            <a:endParaRPr lang="en-US" sz="1600" i="1" dirty="0"/>
          </a:p>
        </p:txBody>
      </p:sp>
      <p:sp>
        <p:nvSpPr>
          <p:cNvPr id="6" name="Slide Number Placeholder 5"/>
          <p:cNvSpPr>
            <a:spLocks noGrp="1"/>
          </p:cNvSpPr>
          <p:nvPr>
            <p:ph type="sldNum" sz="quarter" idx="4294967295"/>
          </p:nvPr>
        </p:nvSpPr>
        <p:spPr>
          <a:xfrm>
            <a:off x="9448800" y="6356350"/>
            <a:ext cx="2743200" cy="365125"/>
          </a:xfrm>
        </p:spPr>
        <p:txBody>
          <a:bodyPr/>
          <a:lstStyle/>
          <a:p>
            <a:pPr>
              <a:defRPr/>
            </a:pPr>
            <a:fld id="{5ADDC010-DDEC-4D0C-9AD1-BBC02A7BA9DB}" type="slidenum">
              <a:rPr lang="en-GB" smtClean="0"/>
              <a:pPr>
                <a:defRPr/>
              </a:pPr>
              <a:t>20</a:t>
            </a:fld>
            <a:endParaRPr lang="en-GB" dirty="0"/>
          </a:p>
        </p:txBody>
      </p:sp>
      <p:sp>
        <p:nvSpPr>
          <p:cNvPr id="5" name="Title 3"/>
          <p:cNvSpPr txBox="1">
            <a:spLocks/>
          </p:cNvSpPr>
          <p:nvPr/>
        </p:nvSpPr>
        <p:spPr>
          <a:xfrm>
            <a:off x="792481" y="6085490"/>
            <a:ext cx="10779410" cy="488730"/>
          </a:xfrm>
          <a:prstGeom prst="rect">
            <a:avLst/>
          </a:prstGeom>
        </p:spPr>
        <p:txBody>
          <a:bodyPr vert="horz" lIns="91440" tIns="45720" rIns="91440" bIns="45720" rtlCol="0" anchor="b">
            <a:noAutofit/>
          </a:bodyPr>
          <a:lstStyle/>
          <a:p>
            <a:pPr lvl="0">
              <a:lnSpc>
                <a:spcPct val="90000"/>
              </a:lnSpc>
              <a:spcBef>
                <a:spcPct val="0"/>
              </a:spcBef>
              <a:defRPr/>
            </a:pPr>
            <a:r>
              <a:rPr kumimoji="0" lang="en-US" sz="1400" b="0" i="0" u="none" strike="noStrike" kern="1200" cap="none" spc="0" normalizeH="0" baseline="0" noProof="0" dirty="0">
                <a:ln>
                  <a:noFill/>
                </a:ln>
                <a:solidFill>
                  <a:schemeClr val="tx1"/>
                </a:solidFill>
                <a:effectLst/>
                <a:uLnTx/>
                <a:uFillTx/>
                <a:latin typeface="+mj-lt"/>
                <a:ea typeface="+mj-ea"/>
                <a:cs typeface="+mj-cs"/>
              </a:rPr>
              <a:t/>
            </a:r>
            <a:br>
              <a:rPr kumimoji="0" lang="en-US" sz="1400" b="0" i="0" u="none" strike="noStrike" kern="1200" cap="none" spc="0" normalizeH="0" baseline="0" noProof="0" dirty="0">
                <a:ln>
                  <a:noFill/>
                </a:ln>
                <a:solidFill>
                  <a:schemeClr val="tx1"/>
                </a:solidFill>
                <a:effectLst/>
                <a:uLnTx/>
                <a:uFillTx/>
                <a:latin typeface="+mj-lt"/>
                <a:ea typeface="+mj-ea"/>
                <a:cs typeface="+mj-cs"/>
              </a:rPr>
            </a:br>
            <a:r>
              <a:rPr lang="en-US" sz="1400" i="1" dirty="0">
                <a:latin typeface="+mj-lt"/>
                <a:ea typeface="+mj-ea"/>
                <a:cs typeface="+mj-cs"/>
              </a:rPr>
              <a:t>S</a:t>
            </a:r>
            <a:r>
              <a:rPr kumimoji="0" lang="en-US" sz="1400" b="0" i="1" u="none" strike="noStrike" kern="1200" cap="none" spc="0" normalizeH="0" baseline="0" noProof="0" dirty="0">
                <a:ln>
                  <a:noFill/>
                </a:ln>
                <a:solidFill>
                  <a:schemeClr val="tx1"/>
                </a:solidFill>
                <a:effectLst/>
                <a:uLnTx/>
                <a:uFillTx/>
                <a:latin typeface="+mj-lt"/>
                <a:ea typeface="+mj-ea"/>
                <a:cs typeface="+mj-cs"/>
              </a:rPr>
              <a:t>ource:  SOEs in the EU</a:t>
            </a:r>
            <a:r>
              <a:rPr lang="en-US" sz="1400" dirty="0"/>
              <a:t> Lessons Learnt and Ways Forward in a Post-Crisis Context. July 2016, EC.</a:t>
            </a:r>
            <a:endParaRPr kumimoji="0" lang="en-US" sz="1400" b="0" i="1"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8666747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a:t>Определение бюджетных рисков, обусловленных ГП</a:t>
            </a:r>
            <a:endParaRPr lang="en-US" dirty="0"/>
          </a:p>
        </p:txBody>
      </p:sp>
      <p:sp>
        <p:nvSpPr>
          <p:cNvPr id="3" name="Content Placeholder 2"/>
          <p:cNvSpPr>
            <a:spLocks noGrp="1"/>
          </p:cNvSpPr>
          <p:nvPr>
            <p:ph idx="1"/>
          </p:nvPr>
        </p:nvSpPr>
        <p:spPr/>
        <p:txBody>
          <a:bodyPr>
            <a:normAutofit fontScale="70000" lnSpcReduction="20000"/>
          </a:bodyPr>
          <a:lstStyle/>
          <a:p>
            <a:r>
              <a:rPr lang="ru-RU" b="1" dirty="0"/>
              <a:t>Согласно определению МВФ, </a:t>
            </a:r>
            <a:r>
              <a:rPr lang="ru-RU" dirty="0"/>
              <a:t>бюджетные риски – это возможные отклонения итогов исполнения бюджета от результатов, ожидаемых в ходе разработки бюджета или других прогнозов</a:t>
            </a:r>
            <a:endParaRPr lang="en-US" dirty="0"/>
          </a:p>
          <a:p>
            <a:endParaRPr lang="en-US" dirty="0"/>
          </a:p>
          <a:p>
            <a:r>
              <a:rPr lang="ru-RU" altLang="en-US" dirty="0">
                <a:solidFill>
                  <a:schemeClr val="tx2"/>
                </a:solidFill>
              </a:rPr>
              <a:t>бюджетные риски определяются как факторы, находящиеся за пределами государственного контроля, в результате которых итоги исполнения бюджета могут отличаться от первоначальных прогнозов</a:t>
            </a:r>
            <a:r>
              <a:rPr lang="en-US" altLang="en-US" dirty="0">
                <a:solidFill>
                  <a:schemeClr val="tx2"/>
                </a:solidFill>
              </a:rPr>
              <a:t>.</a:t>
            </a:r>
          </a:p>
          <a:p>
            <a:endParaRPr lang="en-US" altLang="en-US" dirty="0">
              <a:solidFill>
                <a:schemeClr val="tx2"/>
              </a:solidFill>
            </a:endParaRPr>
          </a:p>
          <a:p>
            <a:r>
              <a:rPr lang="ru-RU" b="1" dirty="0"/>
              <a:t>ГП  - </a:t>
            </a:r>
            <a:r>
              <a:rPr lang="ru-RU" dirty="0"/>
              <a:t>потенциально серьезный и распространенный источник бюджетных рисков, при этом на долю экстренной финансовой помощи, которую государства выделяют испытывающим затруднения ГП, в среднем приходится </a:t>
            </a:r>
            <a:r>
              <a:rPr lang="en-US" dirty="0"/>
              <a:t>3</a:t>
            </a:r>
            <a:r>
              <a:rPr lang="ru-RU" dirty="0"/>
              <a:t>% ВВП, а в наиболее экстремальных случаях  - </a:t>
            </a:r>
            <a:r>
              <a:rPr lang="en-US" dirty="0"/>
              <a:t>15</a:t>
            </a:r>
            <a:r>
              <a:rPr lang="ru-RU" dirty="0"/>
              <a:t>% ВВП</a:t>
            </a:r>
            <a:r>
              <a:rPr lang="en-US" dirty="0"/>
              <a:t>. (</a:t>
            </a:r>
            <a:r>
              <a:rPr lang="ru-RU" dirty="0"/>
              <a:t>МВФ</a:t>
            </a:r>
            <a:r>
              <a:rPr lang="en-US" dirty="0"/>
              <a:t>, </a:t>
            </a:r>
            <a:r>
              <a:rPr lang="ru-RU" dirty="0"/>
              <a:t>анализ и управление бюджетными рисками, передовая практика, июнь </a:t>
            </a:r>
            <a:r>
              <a:rPr lang="en-US" dirty="0"/>
              <a:t>2016</a:t>
            </a:r>
            <a:r>
              <a:rPr lang="ru-RU" dirty="0"/>
              <a:t> г.</a:t>
            </a:r>
            <a:r>
              <a:rPr lang="en-US" dirty="0"/>
              <a:t>)</a:t>
            </a:r>
            <a:endParaRPr lang="en-US" altLang="en-US" dirty="0">
              <a:solidFill>
                <a:schemeClr val="tx2"/>
              </a:solidFill>
            </a:endParaRPr>
          </a:p>
          <a:p>
            <a:endParaRPr lang="en-US" dirty="0"/>
          </a:p>
        </p:txBody>
      </p:sp>
    </p:spTree>
    <p:extLst>
      <p:ext uri="{BB962C8B-B14F-4D97-AF65-F5344CB8AC3E}">
        <p14:creationId xmlns:p14="http://schemas.microsoft.com/office/powerpoint/2010/main" val="3491603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ru-RU" dirty="0"/>
              <a:t>Показатели бюджетных рисков</a:t>
            </a:r>
            <a:endParaRPr lang="en-US" dirty="0"/>
          </a:p>
        </p:txBody>
      </p:sp>
      <p:sp>
        <p:nvSpPr>
          <p:cNvPr id="5" name="Text Placeholder 2"/>
          <p:cNvSpPr txBox="1">
            <a:spLocks/>
          </p:cNvSpPr>
          <p:nvPr/>
        </p:nvSpPr>
        <p:spPr>
          <a:xfrm>
            <a:off x="1454652" y="1443306"/>
            <a:ext cx="8477250" cy="754293"/>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20000"/>
              </a:lnSpc>
              <a:spcBef>
                <a:spcPts val="600"/>
              </a:spcBef>
            </a:pPr>
            <a:r>
              <a:rPr lang="ru-RU" sz="2000" dirty="0">
                <a:solidFill>
                  <a:schemeClr val="tx2">
                    <a:lumMod val="95000"/>
                    <a:lumOff val="5000"/>
                  </a:schemeClr>
                </a:solidFill>
              </a:rPr>
              <a:t>ГП</a:t>
            </a:r>
            <a:r>
              <a:rPr lang="en-US" sz="2000" dirty="0">
                <a:solidFill>
                  <a:schemeClr val="tx2">
                    <a:lumMod val="95000"/>
                    <a:lumOff val="5000"/>
                  </a:schemeClr>
                </a:solidFill>
              </a:rPr>
              <a:t>: </a:t>
            </a:r>
            <a:r>
              <a:rPr lang="ru-RU" sz="2000" dirty="0">
                <a:solidFill>
                  <a:schemeClr val="tx2">
                    <a:lumMod val="95000"/>
                    <a:lumOff val="5000"/>
                  </a:schemeClr>
                </a:solidFill>
              </a:rPr>
              <a:t>один из </a:t>
            </a:r>
            <a:r>
              <a:rPr lang="en-US" sz="2000" dirty="0">
                <a:solidFill>
                  <a:schemeClr val="tx2">
                    <a:lumMod val="95000"/>
                    <a:lumOff val="5000"/>
                  </a:schemeClr>
                </a:solidFill>
              </a:rPr>
              <a:t>7 </a:t>
            </a:r>
            <a:r>
              <a:rPr lang="ru-RU" sz="2000" dirty="0">
                <a:solidFill>
                  <a:schemeClr val="tx2">
                    <a:lumMod val="95000"/>
                    <a:lumOff val="5000"/>
                  </a:schemeClr>
                </a:solidFill>
              </a:rPr>
              <a:t>основных источников бюджетных рисков</a:t>
            </a:r>
            <a:endParaRPr lang="en-US" sz="2000" dirty="0">
              <a:solidFill>
                <a:schemeClr val="tx2">
                  <a:lumMod val="95000"/>
                  <a:lumOff val="5000"/>
                </a:schemeClr>
              </a:solidFill>
            </a:endParaRPr>
          </a:p>
          <a:p>
            <a:pPr marL="285750" indent="-285750">
              <a:lnSpc>
                <a:spcPct val="120000"/>
              </a:lnSpc>
              <a:spcBef>
                <a:spcPts val="600"/>
              </a:spcBef>
            </a:pPr>
            <a:r>
              <a:rPr lang="ru-RU" sz="2000" dirty="0">
                <a:solidFill>
                  <a:schemeClr val="tx2">
                    <a:lumMod val="95000"/>
                    <a:lumOff val="5000"/>
                  </a:schemeClr>
                </a:solidFill>
              </a:rPr>
              <a:t>Исполнение условных обязательств в </a:t>
            </a:r>
            <a:r>
              <a:rPr lang="en-US" sz="2000" dirty="0">
                <a:solidFill>
                  <a:schemeClr val="tx2">
                    <a:lumMod val="95000"/>
                    <a:lumOff val="5000"/>
                  </a:schemeClr>
                </a:solidFill>
              </a:rPr>
              <a:t>1990 </a:t>
            </a:r>
            <a:r>
              <a:rPr lang="ru-RU" sz="2000" dirty="0">
                <a:solidFill>
                  <a:schemeClr val="tx2">
                    <a:lumMod val="95000"/>
                    <a:lumOff val="5000"/>
                  </a:schemeClr>
                </a:solidFill>
              </a:rPr>
              <a:t>и </a:t>
            </a:r>
            <a:r>
              <a:rPr lang="en-US" sz="2000" dirty="0">
                <a:solidFill>
                  <a:schemeClr val="tx2">
                    <a:lumMod val="95000"/>
                    <a:lumOff val="5000"/>
                  </a:schemeClr>
                </a:solidFill>
              </a:rPr>
              <a:t>2014</a:t>
            </a:r>
            <a:r>
              <a:rPr lang="ru-RU" sz="2000" dirty="0">
                <a:solidFill>
                  <a:schemeClr val="tx2">
                    <a:lumMod val="95000"/>
                    <a:lumOff val="5000"/>
                  </a:schemeClr>
                </a:solidFill>
              </a:rPr>
              <a:t> гг.</a:t>
            </a:r>
            <a:r>
              <a:rPr lang="en-US" sz="2000" dirty="0">
                <a:solidFill>
                  <a:schemeClr val="tx2">
                    <a:lumMod val="95000"/>
                    <a:lumOff val="5000"/>
                  </a:schemeClr>
                </a:solidFill>
              </a:rPr>
              <a:t>:</a:t>
            </a:r>
          </a:p>
        </p:txBody>
      </p:sp>
      <p:graphicFrame>
        <p:nvGraphicFramePr>
          <p:cNvPr id="6" name="Table 5"/>
          <p:cNvGraphicFramePr>
            <a:graphicFrameLocks noGrp="1"/>
          </p:cNvGraphicFramePr>
          <p:nvPr>
            <p:extLst>
              <p:ext uri="{D42A27DB-BD31-4B8C-83A1-F6EECF244321}">
                <p14:modId xmlns:p14="http://schemas.microsoft.com/office/powerpoint/2010/main" val="2195255165"/>
              </p:ext>
            </p:extLst>
          </p:nvPr>
        </p:nvGraphicFramePr>
        <p:xfrm>
          <a:off x="1258009" y="2290388"/>
          <a:ext cx="8146050" cy="4494498"/>
        </p:xfrm>
        <a:graphic>
          <a:graphicData uri="http://schemas.openxmlformats.org/drawingml/2006/table">
            <a:tbl>
              <a:tblPr>
                <a:tableStyleId>{1E171933-4619-4E11-9A3F-F7608DF75F80}</a:tableStyleId>
              </a:tblPr>
              <a:tblGrid>
                <a:gridCol w="2111938">
                  <a:extLst>
                    <a:ext uri="{9D8B030D-6E8A-4147-A177-3AD203B41FA5}">
                      <a16:colId xmlns:a16="http://schemas.microsoft.com/office/drawing/2014/main" xmlns="" val="20000"/>
                    </a:ext>
                  </a:extLst>
                </a:gridCol>
                <a:gridCol w="1590812">
                  <a:extLst>
                    <a:ext uri="{9D8B030D-6E8A-4147-A177-3AD203B41FA5}">
                      <a16:colId xmlns:a16="http://schemas.microsoft.com/office/drawing/2014/main" xmlns="" val="20001"/>
                    </a:ext>
                  </a:extLst>
                </a:gridCol>
                <a:gridCol w="1645666">
                  <a:extLst>
                    <a:ext uri="{9D8B030D-6E8A-4147-A177-3AD203B41FA5}">
                      <a16:colId xmlns:a16="http://schemas.microsoft.com/office/drawing/2014/main" xmlns="" val="20002"/>
                    </a:ext>
                  </a:extLst>
                </a:gridCol>
                <a:gridCol w="1365182">
                  <a:extLst>
                    <a:ext uri="{9D8B030D-6E8A-4147-A177-3AD203B41FA5}">
                      <a16:colId xmlns:a16="http://schemas.microsoft.com/office/drawing/2014/main" xmlns="" val="20003"/>
                    </a:ext>
                  </a:extLst>
                </a:gridCol>
                <a:gridCol w="1432452">
                  <a:extLst>
                    <a:ext uri="{9D8B030D-6E8A-4147-A177-3AD203B41FA5}">
                      <a16:colId xmlns:a16="http://schemas.microsoft.com/office/drawing/2014/main" xmlns="" val="20004"/>
                    </a:ext>
                  </a:extLst>
                </a:gridCol>
              </a:tblGrid>
              <a:tr h="329803">
                <a:tc rowSpan="2">
                  <a:txBody>
                    <a:bodyPr/>
                    <a:lstStyle/>
                    <a:p>
                      <a:pPr algn="l" fontAlgn="ctr"/>
                      <a:r>
                        <a:rPr lang="ru-RU" sz="1800" u="none" strike="noStrike" dirty="0">
                          <a:effectLst/>
                        </a:rPr>
                        <a:t>Условное обязательство</a:t>
                      </a:r>
                      <a:endParaRPr lang="en-US" sz="1800" b="0" i="0" u="none" strike="noStrike" dirty="0">
                        <a:solidFill>
                          <a:srgbClr val="000000"/>
                        </a:solidFill>
                        <a:effectLst/>
                        <a:latin typeface="Arial"/>
                      </a:endParaRPr>
                    </a:p>
                  </a:txBody>
                  <a:tcPr marL="7620" marR="7620" marT="7620" marB="0"/>
                </a:tc>
                <a:tc rowSpan="2">
                  <a:txBody>
                    <a:bodyPr/>
                    <a:lstStyle/>
                    <a:p>
                      <a:pPr algn="ctr" fontAlgn="ctr"/>
                      <a:r>
                        <a:rPr lang="ru-RU" sz="1800" u="none" strike="noStrike" dirty="0">
                          <a:effectLst/>
                        </a:rPr>
                        <a:t>Количество случаев</a:t>
                      </a:r>
                      <a:endParaRPr lang="en-US" sz="1800" b="0" i="0" u="none" strike="noStrike" dirty="0">
                        <a:solidFill>
                          <a:srgbClr val="000000"/>
                        </a:solidFill>
                        <a:effectLst/>
                        <a:latin typeface="Arial"/>
                      </a:endParaRPr>
                    </a:p>
                  </a:txBody>
                  <a:tcPr marL="7620" marR="7620" marT="7620" marB="0"/>
                </a:tc>
                <a:tc rowSpan="2">
                  <a:txBody>
                    <a:bodyPr/>
                    <a:lstStyle/>
                    <a:p>
                      <a:pPr algn="ctr" fontAlgn="ctr"/>
                      <a:r>
                        <a:rPr lang="ru-RU" sz="1800" u="none" strike="noStrike" dirty="0">
                          <a:effectLst/>
                        </a:rPr>
                        <a:t>Случаи, повлекшие за собой</a:t>
                      </a:r>
                      <a:r>
                        <a:rPr lang="ru-RU" sz="1800" u="none" strike="noStrike" baseline="0" dirty="0">
                          <a:effectLst/>
                        </a:rPr>
                        <a:t> издержки</a:t>
                      </a:r>
                      <a:endParaRPr lang="en-US" sz="1800" b="0" i="0" u="none" strike="noStrike" dirty="0">
                        <a:solidFill>
                          <a:srgbClr val="000000"/>
                        </a:solidFill>
                        <a:effectLst/>
                        <a:latin typeface="Arial"/>
                      </a:endParaRPr>
                    </a:p>
                  </a:txBody>
                  <a:tcPr marL="7620" marR="7620" marT="7620" marB="0"/>
                </a:tc>
                <a:tc gridSpan="2">
                  <a:txBody>
                    <a:bodyPr/>
                    <a:lstStyle/>
                    <a:p>
                      <a:pPr algn="ctr" fontAlgn="ctr"/>
                      <a:r>
                        <a:rPr lang="ru-RU" sz="1800" u="none" strike="noStrike" dirty="0">
                          <a:effectLst/>
                        </a:rPr>
                        <a:t>Бюджетные издержки</a:t>
                      </a:r>
                      <a:endParaRPr lang="en-US" sz="1800" b="0" i="0" u="none" strike="noStrike" dirty="0">
                        <a:solidFill>
                          <a:srgbClr val="000000"/>
                        </a:solidFill>
                        <a:effectLst/>
                        <a:latin typeface="Arial"/>
                      </a:endParaRPr>
                    </a:p>
                  </a:txBody>
                  <a:tcPr marL="7620" marR="7620" marT="7620" marB="0" anchor="ctr"/>
                </a:tc>
                <a:tc hMerge="1">
                  <a:txBody>
                    <a:bodyPr/>
                    <a:lstStyle/>
                    <a:p>
                      <a:endParaRPr lang="en-US"/>
                    </a:p>
                  </a:txBody>
                  <a:tcPr/>
                </a:tc>
                <a:extLst>
                  <a:ext uri="{0D108BD9-81ED-4DB2-BD59-A6C34878D82A}">
                    <a16:rowId xmlns:a16="http://schemas.microsoft.com/office/drawing/2014/main" xmlns="" val="10000"/>
                  </a:ext>
                </a:extLst>
              </a:tr>
              <a:tr h="53952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800" u="none" strike="noStrike" dirty="0">
                          <a:effectLst/>
                        </a:rPr>
                        <a:t>% </a:t>
                      </a:r>
                      <a:r>
                        <a:rPr lang="ru-RU" sz="1800" u="none" strike="noStrike" dirty="0">
                          <a:effectLst/>
                        </a:rPr>
                        <a:t>ВВП</a:t>
                      </a:r>
                      <a:endParaRPr lang="en-US" sz="1800" b="0" i="0" u="none" strike="noStrike" dirty="0">
                        <a:solidFill>
                          <a:srgbClr val="000000"/>
                        </a:solidFill>
                        <a:effectLst/>
                        <a:latin typeface="Arial"/>
                      </a:endParaRPr>
                    </a:p>
                  </a:txBody>
                  <a:tcPr marL="7620" marR="7620" marT="7620" marB="0"/>
                </a:tc>
                <a:tc>
                  <a:txBody>
                    <a:bodyPr/>
                    <a:lstStyle/>
                    <a:p>
                      <a:pPr algn="ctr" fontAlgn="ctr"/>
                      <a:r>
                        <a:rPr lang="ru-RU" sz="1600" u="none" strike="noStrike" dirty="0">
                          <a:effectLst/>
                        </a:rPr>
                        <a:t>Среднее</a:t>
                      </a:r>
                      <a:r>
                        <a:rPr lang="ru-RU" sz="1600" u="none" strike="noStrike" baseline="0" dirty="0">
                          <a:effectLst/>
                        </a:rPr>
                        <a:t> максимальное значение</a:t>
                      </a:r>
                      <a:endParaRPr lang="en-US" sz="1800" b="0" i="0" u="none" strike="noStrike" dirty="0">
                        <a:solidFill>
                          <a:srgbClr val="000000"/>
                        </a:solidFill>
                        <a:effectLst/>
                        <a:latin typeface="Arial"/>
                      </a:endParaRPr>
                    </a:p>
                  </a:txBody>
                  <a:tcPr marL="7620" marR="7620" marT="7620" marB="0"/>
                </a:tc>
                <a:extLst>
                  <a:ext uri="{0D108BD9-81ED-4DB2-BD59-A6C34878D82A}">
                    <a16:rowId xmlns:a16="http://schemas.microsoft.com/office/drawing/2014/main" xmlns="" val="10001"/>
                  </a:ext>
                </a:extLst>
              </a:tr>
              <a:tr h="329803">
                <a:tc>
                  <a:txBody>
                    <a:bodyPr/>
                    <a:lstStyle/>
                    <a:p>
                      <a:pPr algn="l" fontAlgn="ctr"/>
                      <a:r>
                        <a:rPr lang="ru-RU" sz="1800" u="none" strike="noStrike" dirty="0">
                          <a:effectLst/>
                        </a:rPr>
                        <a:t>Финансовый сектор</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91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82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9.7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56.8 </a:t>
                      </a:r>
                      <a:endParaRPr lang="en-US" sz="1800" b="0" i="0" u="none" strike="noStrike" dirty="0">
                        <a:solidFill>
                          <a:srgbClr val="000000"/>
                        </a:solidFill>
                        <a:effectLst/>
                        <a:latin typeface="Arial"/>
                      </a:endParaRPr>
                    </a:p>
                  </a:txBody>
                  <a:tcPr marL="7620" marR="7620" marT="7620" marB="0"/>
                </a:tc>
                <a:extLst>
                  <a:ext uri="{0D108BD9-81ED-4DB2-BD59-A6C34878D82A}">
                    <a16:rowId xmlns:a16="http://schemas.microsoft.com/office/drawing/2014/main" xmlns="" val="10002"/>
                  </a:ext>
                </a:extLst>
              </a:tr>
              <a:tr h="329803">
                <a:tc>
                  <a:txBody>
                    <a:bodyPr/>
                    <a:lstStyle/>
                    <a:p>
                      <a:pPr algn="l" fontAlgn="ctr"/>
                      <a:r>
                        <a:rPr lang="ru-RU" sz="1800" u="none" strike="noStrike" dirty="0">
                          <a:effectLst/>
                        </a:rPr>
                        <a:t>Юридический</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9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9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7.9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15.3 </a:t>
                      </a:r>
                      <a:endParaRPr lang="en-US" sz="1800" b="0" i="0" u="none" strike="noStrike" dirty="0">
                        <a:solidFill>
                          <a:srgbClr val="000000"/>
                        </a:solidFill>
                        <a:effectLst/>
                        <a:latin typeface="Arial"/>
                      </a:endParaRPr>
                    </a:p>
                  </a:txBody>
                  <a:tcPr marL="7620" marR="7620" marT="7620" marB="0"/>
                </a:tc>
                <a:extLst>
                  <a:ext uri="{0D108BD9-81ED-4DB2-BD59-A6C34878D82A}">
                    <a16:rowId xmlns:a16="http://schemas.microsoft.com/office/drawing/2014/main" xmlns="" val="10003"/>
                  </a:ext>
                </a:extLst>
              </a:tr>
              <a:tr h="329803">
                <a:tc>
                  <a:txBody>
                    <a:bodyPr/>
                    <a:lstStyle/>
                    <a:p>
                      <a:pPr algn="l" fontAlgn="ctr"/>
                      <a:r>
                        <a:rPr lang="ru-RU" sz="1800" u="none" strike="noStrike" dirty="0">
                          <a:effectLst/>
                        </a:rPr>
                        <a:t>Субнациональный уровень</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13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9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3.7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12.0 </a:t>
                      </a:r>
                      <a:endParaRPr lang="en-US" sz="1800" b="0" i="0" u="none" strike="noStrike" dirty="0">
                        <a:solidFill>
                          <a:srgbClr val="000000"/>
                        </a:solidFill>
                        <a:effectLst/>
                        <a:latin typeface="Arial"/>
                      </a:endParaRPr>
                    </a:p>
                  </a:txBody>
                  <a:tcPr marL="7620" marR="7620" marT="7620" marB="0"/>
                </a:tc>
                <a:extLst>
                  <a:ext uri="{0D108BD9-81ED-4DB2-BD59-A6C34878D82A}">
                    <a16:rowId xmlns:a16="http://schemas.microsoft.com/office/drawing/2014/main" xmlns="" val="10004"/>
                  </a:ext>
                </a:extLst>
              </a:tr>
              <a:tr h="329803">
                <a:tc>
                  <a:txBody>
                    <a:bodyPr/>
                    <a:lstStyle/>
                    <a:p>
                      <a:pPr algn="l" fontAlgn="ctr"/>
                      <a:r>
                        <a:rPr lang="ru-RU" sz="1800" b="1" u="none" strike="noStrike" dirty="0">
                          <a:effectLst/>
                        </a:rPr>
                        <a:t>ГП</a:t>
                      </a:r>
                      <a:endParaRPr lang="en-US" sz="1800" b="1" i="0" u="none" strike="noStrike" dirty="0">
                        <a:solidFill>
                          <a:srgbClr val="000000"/>
                        </a:solidFill>
                        <a:effectLst/>
                        <a:latin typeface="Arial"/>
                      </a:endParaRPr>
                    </a:p>
                  </a:txBody>
                  <a:tcPr marL="7620" marR="7620" marT="7620" marB="0">
                    <a:solidFill>
                      <a:schemeClr val="bg1">
                        <a:lumMod val="85000"/>
                      </a:schemeClr>
                    </a:solidFill>
                  </a:tcPr>
                </a:tc>
                <a:tc>
                  <a:txBody>
                    <a:bodyPr/>
                    <a:lstStyle/>
                    <a:p>
                      <a:pPr algn="l" fontAlgn="ctr"/>
                      <a:r>
                        <a:rPr lang="en-US" sz="1800" b="1" u="none" strike="noStrike" dirty="0">
                          <a:effectLst/>
                        </a:rPr>
                        <a:t>                32 </a:t>
                      </a:r>
                      <a:endParaRPr lang="en-US" sz="1800" b="1" i="0" u="none" strike="noStrike" dirty="0">
                        <a:solidFill>
                          <a:srgbClr val="000000"/>
                        </a:solidFill>
                        <a:effectLst/>
                        <a:latin typeface="Arial"/>
                      </a:endParaRPr>
                    </a:p>
                  </a:txBody>
                  <a:tcPr marL="7620" marR="7620" marT="7620" marB="0">
                    <a:solidFill>
                      <a:schemeClr val="bg1">
                        <a:lumMod val="85000"/>
                      </a:schemeClr>
                    </a:solidFill>
                  </a:tcPr>
                </a:tc>
                <a:tc>
                  <a:txBody>
                    <a:bodyPr/>
                    <a:lstStyle/>
                    <a:p>
                      <a:pPr algn="l" fontAlgn="ctr"/>
                      <a:r>
                        <a:rPr lang="en-US" sz="1800" b="1" u="none" strike="noStrike" dirty="0">
                          <a:effectLst/>
                        </a:rPr>
                        <a:t>                 31 </a:t>
                      </a:r>
                      <a:endParaRPr lang="en-US" sz="1800" b="1" i="0" u="none" strike="noStrike" dirty="0">
                        <a:solidFill>
                          <a:srgbClr val="000000"/>
                        </a:solidFill>
                        <a:effectLst/>
                        <a:latin typeface="Arial"/>
                      </a:endParaRPr>
                    </a:p>
                  </a:txBody>
                  <a:tcPr marL="7620" marR="7620" marT="7620" marB="0">
                    <a:solidFill>
                      <a:schemeClr val="bg1">
                        <a:lumMod val="85000"/>
                      </a:schemeClr>
                    </a:solidFill>
                  </a:tcPr>
                </a:tc>
                <a:tc>
                  <a:txBody>
                    <a:bodyPr/>
                    <a:lstStyle/>
                    <a:p>
                      <a:pPr algn="l" fontAlgn="ctr"/>
                      <a:r>
                        <a:rPr lang="en-US" sz="1800" b="1" u="none" strike="noStrike" dirty="0">
                          <a:effectLst/>
                        </a:rPr>
                        <a:t>            3.0 </a:t>
                      </a:r>
                      <a:endParaRPr lang="en-US" sz="1800" b="1" i="0" u="none" strike="noStrike" dirty="0">
                        <a:solidFill>
                          <a:srgbClr val="000000"/>
                        </a:solidFill>
                        <a:effectLst/>
                        <a:latin typeface="Arial"/>
                      </a:endParaRPr>
                    </a:p>
                  </a:txBody>
                  <a:tcPr marL="7620" marR="7620" marT="7620" marB="0">
                    <a:solidFill>
                      <a:schemeClr val="bg1">
                        <a:lumMod val="85000"/>
                      </a:schemeClr>
                    </a:solidFill>
                  </a:tcPr>
                </a:tc>
                <a:tc>
                  <a:txBody>
                    <a:bodyPr/>
                    <a:lstStyle/>
                    <a:p>
                      <a:pPr algn="l" fontAlgn="ctr"/>
                      <a:r>
                        <a:rPr lang="en-US" sz="1800" b="1" u="none" strike="noStrike" dirty="0">
                          <a:effectLst/>
                        </a:rPr>
                        <a:t>         15.1 </a:t>
                      </a:r>
                      <a:endParaRPr lang="en-US" sz="1800" b="1" i="0" u="none" strike="noStrike" dirty="0">
                        <a:solidFill>
                          <a:srgbClr val="000000"/>
                        </a:solidFill>
                        <a:effectLst/>
                        <a:latin typeface="Arial"/>
                      </a:endParaRPr>
                    </a:p>
                  </a:txBody>
                  <a:tcPr marL="7620" marR="7620" marT="7620" marB="0">
                    <a:solidFill>
                      <a:schemeClr val="bg1">
                        <a:lumMod val="85000"/>
                      </a:schemeClr>
                    </a:solidFill>
                  </a:tcPr>
                </a:tc>
                <a:extLst>
                  <a:ext uri="{0D108BD9-81ED-4DB2-BD59-A6C34878D82A}">
                    <a16:rowId xmlns:a16="http://schemas.microsoft.com/office/drawing/2014/main" xmlns="" val="10005"/>
                  </a:ext>
                </a:extLst>
              </a:tr>
              <a:tr h="329803">
                <a:tc>
                  <a:txBody>
                    <a:bodyPr/>
                    <a:lstStyle/>
                    <a:p>
                      <a:pPr algn="l" fontAlgn="ctr"/>
                      <a:r>
                        <a:rPr lang="ru-RU" sz="1800" u="none" strike="noStrike" dirty="0">
                          <a:effectLst/>
                        </a:rPr>
                        <a:t>Стихийные бедствия</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65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29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1.6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6.0 </a:t>
                      </a:r>
                      <a:endParaRPr lang="en-US" sz="1800" b="0" i="0" u="none" strike="noStrike" dirty="0">
                        <a:solidFill>
                          <a:srgbClr val="000000"/>
                        </a:solidFill>
                        <a:effectLst/>
                        <a:latin typeface="Arial"/>
                      </a:endParaRPr>
                    </a:p>
                  </a:txBody>
                  <a:tcPr marL="7620" marR="7620" marT="7620" marB="0"/>
                </a:tc>
                <a:extLst>
                  <a:ext uri="{0D108BD9-81ED-4DB2-BD59-A6C34878D82A}">
                    <a16:rowId xmlns:a16="http://schemas.microsoft.com/office/drawing/2014/main" xmlns="" val="10006"/>
                  </a:ext>
                </a:extLst>
              </a:tr>
              <a:tr h="329803">
                <a:tc>
                  <a:txBody>
                    <a:bodyPr/>
                    <a:lstStyle/>
                    <a:p>
                      <a:pPr algn="l" fontAlgn="ctr"/>
                      <a:r>
                        <a:rPr lang="ru-RU" sz="1800" u="none" strike="noStrike" dirty="0">
                          <a:effectLst/>
                        </a:rPr>
                        <a:t>Корпоративные события</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7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6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1.7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4.5 </a:t>
                      </a:r>
                      <a:endParaRPr lang="en-US" sz="1800" b="0" i="0" u="none" strike="noStrike" dirty="0">
                        <a:solidFill>
                          <a:srgbClr val="000000"/>
                        </a:solidFill>
                        <a:effectLst/>
                        <a:latin typeface="Arial"/>
                      </a:endParaRPr>
                    </a:p>
                  </a:txBody>
                  <a:tcPr marL="7620" marR="7620" marT="7620" marB="0"/>
                </a:tc>
                <a:extLst>
                  <a:ext uri="{0D108BD9-81ED-4DB2-BD59-A6C34878D82A}">
                    <a16:rowId xmlns:a16="http://schemas.microsoft.com/office/drawing/2014/main" xmlns="" val="10007"/>
                  </a:ext>
                </a:extLst>
              </a:tr>
              <a:tr h="329803">
                <a:tc>
                  <a:txBody>
                    <a:bodyPr/>
                    <a:lstStyle/>
                    <a:p>
                      <a:pPr algn="l" fontAlgn="ctr"/>
                      <a:r>
                        <a:rPr lang="ru-RU" sz="1800" u="none" strike="noStrike" dirty="0">
                          <a:effectLst/>
                        </a:rPr>
                        <a:t>ГЧП</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8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5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1.2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2.0 </a:t>
                      </a:r>
                      <a:endParaRPr lang="en-US" sz="1800" b="0" i="0" u="none" strike="noStrike" dirty="0">
                        <a:solidFill>
                          <a:srgbClr val="000000"/>
                        </a:solidFill>
                        <a:effectLst/>
                        <a:latin typeface="Arial"/>
                      </a:endParaRPr>
                    </a:p>
                  </a:txBody>
                  <a:tcPr marL="7620" marR="7620" marT="7620" marB="0"/>
                </a:tc>
                <a:extLst>
                  <a:ext uri="{0D108BD9-81ED-4DB2-BD59-A6C34878D82A}">
                    <a16:rowId xmlns:a16="http://schemas.microsoft.com/office/drawing/2014/main" xmlns="" val="10008"/>
                  </a:ext>
                </a:extLst>
              </a:tr>
              <a:tr h="329803">
                <a:tc>
                  <a:txBody>
                    <a:bodyPr/>
                    <a:lstStyle/>
                    <a:p>
                      <a:pPr algn="l" fontAlgn="ctr"/>
                      <a:r>
                        <a:rPr lang="ru-RU" sz="1800" u="none" strike="noStrike" dirty="0">
                          <a:effectLst/>
                        </a:rPr>
                        <a:t>Прочее</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5</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3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1.4 </a:t>
                      </a:r>
                      <a:endParaRPr lang="en-US" sz="1800" b="0" i="0" u="none" strike="noStrike" dirty="0">
                        <a:solidFill>
                          <a:srgbClr val="000000"/>
                        </a:solidFill>
                        <a:effectLst/>
                        <a:latin typeface="Arial"/>
                      </a:endParaRPr>
                    </a:p>
                  </a:txBody>
                  <a:tcPr marL="7620" marR="7620" marT="7620" marB="0"/>
                </a:tc>
                <a:tc>
                  <a:txBody>
                    <a:bodyPr/>
                    <a:lstStyle/>
                    <a:p>
                      <a:pPr algn="l" fontAlgn="ctr"/>
                      <a:r>
                        <a:rPr lang="en-US" sz="1800" u="none" strike="noStrike" dirty="0">
                          <a:effectLst/>
                        </a:rPr>
                        <a:t>           2.5 </a:t>
                      </a:r>
                      <a:endParaRPr lang="en-US" sz="1800" b="0" i="0" u="none" strike="noStrike" dirty="0">
                        <a:solidFill>
                          <a:srgbClr val="000000"/>
                        </a:solidFill>
                        <a:effectLst/>
                        <a:latin typeface="Arial"/>
                      </a:endParaRPr>
                    </a:p>
                  </a:txBody>
                  <a:tcPr marL="7620" marR="7620" marT="7620" marB="0"/>
                </a:tc>
                <a:extLst>
                  <a:ext uri="{0D108BD9-81ED-4DB2-BD59-A6C34878D82A}">
                    <a16:rowId xmlns:a16="http://schemas.microsoft.com/office/drawing/2014/main" xmlns="" val="10009"/>
                  </a:ext>
                </a:extLst>
              </a:tr>
              <a:tr h="334217">
                <a:tc>
                  <a:txBody>
                    <a:bodyPr/>
                    <a:lstStyle/>
                    <a:p>
                      <a:pPr algn="l" fontAlgn="ctr"/>
                      <a:r>
                        <a:rPr lang="ru-RU" sz="1800" u="none" strike="noStrike" dirty="0">
                          <a:effectLst/>
                        </a:rPr>
                        <a:t>Итого</a:t>
                      </a:r>
                      <a:endParaRPr lang="en-US" sz="1800" b="0" i="0" u="none" strike="noStrike" dirty="0">
                        <a:solidFill>
                          <a:srgbClr val="000000"/>
                        </a:solidFill>
                        <a:effectLst/>
                        <a:latin typeface="Arial"/>
                      </a:endParaRPr>
                    </a:p>
                  </a:txBody>
                  <a:tcPr marL="7620" marR="7620" marT="7620" marB="0"/>
                </a:tc>
                <a:tc>
                  <a:txBody>
                    <a:bodyPr/>
                    <a:lstStyle/>
                    <a:p>
                      <a:pPr algn="l" fontAlgn="b"/>
                      <a:r>
                        <a:rPr lang="en-US" sz="1800" u="none" strike="noStrike" dirty="0">
                          <a:effectLst/>
                        </a:rPr>
                        <a:t>             230 </a:t>
                      </a:r>
                      <a:endParaRPr lang="en-US" sz="1800" b="0" i="0" u="none" strike="noStrike" dirty="0">
                        <a:solidFill>
                          <a:srgbClr val="000000"/>
                        </a:solidFill>
                        <a:effectLst/>
                        <a:latin typeface="Calibri"/>
                      </a:endParaRPr>
                    </a:p>
                  </a:txBody>
                  <a:tcPr marL="7620" marR="7620" marT="7620" marB="0"/>
                </a:tc>
                <a:tc>
                  <a:txBody>
                    <a:bodyPr/>
                    <a:lstStyle/>
                    <a:p>
                      <a:pPr algn="l" fontAlgn="b"/>
                      <a:r>
                        <a:rPr lang="en-US" sz="1800" u="none" strike="noStrike" dirty="0">
                          <a:effectLst/>
                        </a:rPr>
                        <a:t>               174 </a:t>
                      </a:r>
                      <a:endParaRPr lang="en-US" sz="1800" b="0" i="0" u="none" strike="noStrike" dirty="0">
                        <a:solidFill>
                          <a:srgbClr val="000000"/>
                        </a:solidFill>
                        <a:effectLst/>
                        <a:latin typeface="Calibri"/>
                      </a:endParaRPr>
                    </a:p>
                  </a:txBody>
                  <a:tcPr marL="7620" marR="7620" marT="7620" marB="0"/>
                </a:tc>
                <a:tc>
                  <a:txBody>
                    <a:bodyPr/>
                    <a:lstStyle/>
                    <a:p>
                      <a:pPr algn="l" fontAlgn="b"/>
                      <a:r>
                        <a:rPr lang="en-US" sz="1800" u="none" strike="noStrike" dirty="0">
                          <a:effectLst/>
                        </a:rPr>
                        <a:t>            6.1 </a:t>
                      </a:r>
                      <a:endParaRPr lang="en-US" sz="1800" b="0" i="0" u="none" strike="noStrike" dirty="0">
                        <a:solidFill>
                          <a:srgbClr val="000000"/>
                        </a:solidFill>
                        <a:effectLst/>
                        <a:latin typeface="Calibri"/>
                      </a:endParaRPr>
                    </a:p>
                  </a:txBody>
                  <a:tcPr marL="7620" marR="7620" marT="7620" marB="0"/>
                </a:tc>
                <a:tc>
                  <a:txBody>
                    <a:bodyPr/>
                    <a:lstStyle/>
                    <a:p>
                      <a:pPr algn="l" fontAlgn="b"/>
                      <a:r>
                        <a:rPr lang="en-US" sz="1800" u="none" strike="noStrike" dirty="0">
                          <a:effectLst/>
                        </a:rPr>
                        <a:t>       56.8 </a:t>
                      </a:r>
                      <a:endParaRPr lang="en-US" sz="1800" b="0" i="0" u="none" strike="noStrike" dirty="0">
                        <a:solidFill>
                          <a:srgbClr val="000000"/>
                        </a:solidFill>
                        <a:effectLst/>
                        <a:latin typeface="Calibri"/>
                      </a:endParaRPr>
                    </a:p>
                  </a:txBody>
                  <a:tcPr marL="7620" marR="7620" marT="7620" marB="0"/>
                </a:tc>
                <a:extLst>
                  <a:ext uri="{0D108BD9-81ED-4DB2-BD59-A6C34878D82A}">
                    <a16:rowId xmlns:a16="http://schemas.microsoft.com/office/drawing/2014/main" xmlns="" val="10010"/>
                  </a:ext>
                </a:extLst>
              </a:tr>
            </a:tbl>
          </a:graphicData>
        </a:graphic>
      </p:graphicFrame>
      <p:sp>
        <p:nvSpPr>
          <p:cNvPr id="7" name="Footer Placeholder 3"/>
          <p:cNvSpPr txBox="1">
            <a:spLocks/>
          </p:cNvSpPr>
          <p:nvPr/>
        </p:nvSpPr>
        <p:spPr>
          <a:xfrm>
            <a:off x="9754488" y="4864043"/>
            <a:ext cx="2481836" cy="40354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ru-RU" dirty="0"/>
              <a:t>Источник</a:t>
            </a:r>
            <a:r>
              <a:rPr lang="en-US" dirty="0"/>
              <a:t>: Bova and others (2016), cited in IMF (2016)</a:t>
            </a:r>
          </a:p>
        </p:txBody>
      </p:sp>
    </p:spTree>
    <p:extLst>
      <p:ext uri="{BB962C8B-B14F-4D97-AF65-F5344CB8AC3E}">
        <p14:creationId xmlns:p14="http://schemas.microsoft.com/office/powerpoint/2010/main" val="28688352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1"/>
          <p:cNvSpPr>
            <a:spLocks noGrp="1"/>
          </p:cNvSpPr>
          <p:nvPr>
            <p:ph type="title"/>
          </p:nvPr>
        </p:nvSpPr>
        <p:spPr>
          <a:xfrm>
            <a:off x="1387365" y="268014"/>
            <a:ext cx="10499835" cy="677917"/>
          </a:xfrm>
        </p:spPr>
        <p:txBody>
          <a:bodyPr>
            <a:normAutofit/>
          </a:bodyPr>
          <a:lstStyle/>
          <a:p>
            <a:r>
              <a:rPr lang="ru-RU" sz="2800" dirty="0"/>
              <a:t>Бюджетный риск и бюджетная дисциплина</a:t>
            </a:r>
            <a:endParaRPr lang="en-US" sz="4000" b="1" dirty="0"/>
          </a:p>
        </p:txBody>
      </p:sp>
      <p:sp>
        <p:nvSpPr>
          <p:cNvPr id="7" name="Content Placeholder 6"/>
          <p:cNvSpPr>
            <a:spLocks noGrp="1"/>
          </p:cNvSpPr>
          <p:nvPr>
            <p:ph idx="1"/>
          </p:nvPr>
        </p:nvSpPr>
        <p:spPr>
          <a:xfrm>
            <a:off x="345440" y="1513840"/>
            <a:ext cx="11652119" cy="5076146"/>
          </a:xfrm>
        </p:spPr>
        <p:txBody>
          <a:bodyPr>
            <a:noAutofit/>
          </a:bodyPr>
          <a:lstStyle/>
          <a:p>
            <a:r>
              <a:rPr lang="ru-RU" sz="2000" b="1" dirty="0"/>
              <a:t>Результаты экономической деятельности ГП оказывают прямое влияние на государственный бюджет</a:t>
            </a:r>
            <a:r>
              <a:rPr lang="en-US" sz="2000" dirty="0"/>
              <a:t>. </a:t>
            </a:r>
            <a:r>
              <a:rPr lang="ru-RU" sz="2000" dirty="0"/>
              <a:t>Здоровые компании – ценные активы, </a:t>
            </a:r>
            <a:r>
              <a:rPr lang="ru-RU" sz="1800" dirty="0"/>
              <a:t>а </a:t>
            </a:r>
            <a:r>
              <a:rPr lang="ru-RU" sz="2000" dirty="0"/>
              <a:t>убыточные компании или компании с чрезмерно высоким уровнем долга – это обязательства, которые могут потребовать принятия мер государственной поддержки – в виде капитала или другого содействия </a:t>
            </a:r>
            <a:r>
              <a:rPr lang="en-US" sz="2000" dirty="0">
                <a:solidFill>
                  <a:srgbClr val="FF0000"/>
                </a:solidFill>
              </a:rPr>
              <a:t>(</a:t>
            </a:r>
            <a:r>
              <a:rPr lang="ru-RU" sz="2000" dirty="0">
                <a:solidFill>
                  <a:srgbClr val="FF0000"/>
                </a:solidFill>
              </a:rPr>
              <a:t>надежная информация – ключевое условие</a:t>
            </a:r>
            <a:r>
              <a:rPr lang="en-US" sz="2000" dirty="0">
                <a:solidFill>
                  <a:srgbClr val="FF0000"/>
                </a:solidFill>
              </a:rPr>
              <a:t>!)</a:t>
            </a:r>
          </a:p>
          <a:p>
            <a:r>
              <a:rPr lang="ru-RU" sz="2000" b="1" dirty="0"/>
              <a:t>Слабые аспекты корпоративного управления и институционального надзора могут повлечь за собой существенные бюджетные риски </a:t>
            </a:r>
            <a:r>
              <a:rPr lang="en-US" sz="2000" dirty="0"/>
              <a:t>– </a:t>
            </a:r>
            <a:r>
              <a:rPr lang="ru-RU" sz="2000" dirty="0"/>
              <a:t>бюджетные субсидии, снижение доходности и дивидендов</a:t>
            </a:r>
            <a:r>
              <a:rPr lang="en-US" sz="2000" dirty="0"/>
              <a:t>, </a:t>
            </a:r>
            <a:r>
              <a:rPr lang="ru-RU" sz="2000" dirty="0"/>
              <a:t>сокращение налоговых поступлений и накопление долгов, которые государству потребуется погашать</a:t>
            </a:r>
            <a:endParaRPr lang="en-US" sz="2000" dirty="0"/>
          </a:p>
          <a:p>
            <a:r>
              <a:rPr lang="ru-RU" sz="2000" b="1" dirty="0"/>
              <a:t>Юридическая форма ГП </a:t>
            </a:r>
            <a:r>
              <a:rPr lang="ru-RU" sz="2000" dirty="0"/>
              <a:t>также может </a:t>
            </a:r>
            <a:r>
              <a:rPr lang="ru-RU" sz="2000" dirty="0" smtClean="0"/>
              <a:t>нести </a:t>
            </a:r>
            <a:r>
              <a:rPr lang="ru-RU" sz="2000" dirty="0"/>
              <a:t>в себе риск</a:t>
            </a:r>
            <a:r>
              <a:rPr lang="en-US" sz="2000" dirty="0"/>
              <a:t>! – </a:t>
            </a:r>
            <a:r>
              <a:rPr lang="ru-RU" sz="2000" dirty="0"/>
              <a:t>иногда квазифискальная деятельность или выполнение мер государственной политики может стать источником риска</a:t>
            </a:r>
            <a:endParaRPr lang="en-US" sz="2000" dirty="0"/>
          </a:p>
        </p:txBody>
      </p:sp>
      <p:sp>
        <p:nvSpPr>
          <p:cNvPr id="6" name="Slide Number Placeholder 5"/>
          <p:cNvSpPr>
            <a:spLocks noGrp="1"/>
          </p:cNvSpPr>
          <p:nvPr>
            <p:ph type="sldNum" sz="quarter" idx="4294967295"/>
          </p:nvPr>
        </p:nvSpPr>
        <p:spPr>
          <a:xfrm>
            <a:off x="9448800" y="6356350"/>
            <a:ext cx="2743200" cy="365125"/>
          </a:xfrm>
        </p:spPr>
        <p:txBody>
          <a:bodyPr/>
          <a:lstStyle/>
          <a:p>
            <a:pPr>
              <a:defRPr/>
            </a:pPr>
            <a:fld id="{5ADDC010-DDEC-4D0C-9AD1-BBC02A7BA9DB}" type="slidenum">
              <a:rPr lang="en-GB" smtClean="0"/>
              <a:pPr>
                <a:defRPr/>
              </a:pPr>
              <a:t>23</a:t>
            </a:fld>
            <a:endParaRPr lang="en-GB" dirty="0"/>
          </a:p>
        </p:txBody>
      </p:sp>
    </p:spTree>
    <p:extLst>
      <p:ext uri="{BB962C8B-B14F-4D97-AF65-F5344CB8AC3E}">
        <p14:creationId xmlns:p14="http://schemas.microsoft.com/office/powerpoint/2010/main" val="27818556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a:t>Виды бюджетных рисков, связанных с ГП</a:t>
            </a:r>
            <a:endParaRPr lang="en-US" dirty="0"/>
          </a:p>
        </p:txBody>
      </p:sp>
      <p:sp>
        <p:nvSpPr>
          <p:cNvPr id="3" name="Content Placeholder 2"/>
          <p:cNvSpPr>
            <a:spLocks noGrp="1"/>
          </p:cNvSpPr>
          <p:nvPr>
            <p:ph idx="1"/>
          </p:nvPr>
        </p:nvSpPr>
        <p:spPr/>
        <p:txBody>
          <a:bodyPr>
            <a:normAutofit fontScale="92500" lnSpcReduction="20000"/>
          </a:bodyPr>
          <a:lstStyle/>
          <a:p>
            <a:r>
              <a:rPr lang="ru-RU" dirty="0"/>
              <a:t>Статический и динамический риск</a:t>
            </a:r>
            <a:endParaRPr lang="en-US" dirty="0"/>
          </a:p>
          <a:p>
            <a:r>
              <a:rPr lang="ru-RU" dirty="0"/>
              <a:t>Статический – размер ГП, финансовое состояние, текущий риск</a:t>
            </a:r>
            <a:endParaRPr lang="en-US" dirty="0"/>
          </a:p>
          <a:p>
            <a:r>
              <a:rPr lang="ru-RU" dirty="0"/>
              <a:t>Динамический - более перспективный, тенденции, ослабление доходов/ прибыли/ сальдо бюджета /дивидендов – что может случиться</a:t>
            </a:r>
            <a:r>
              <a:rPr lang="en-US" dirty="0"/>
              <a:t>?</a:t>
            </a:r>
          </a:p>
          <a:p>
            <a:r>
              <a:rPr lang="ru-RU" dirty="0"/>
              <a:t>Как изучать финансовую отчетность – где брать информацию</a:t>
            </a:r>
            <a:r>
              <a:rPr lang="en-US" dirty="0"/>
              <a:t>?</a:t>
            </a:r>
          </a:p>
          <a:p>
            <a:r>
              <a:rPr lang="ru-RU" dirty="0">
                <a:solidFill>
                  <a:srgbClr val="FF0000"/>
                </a:solidFill>
              </a:rPr>
              <a:t>Надежность информации</a:t>
            </a:r>
            <a:r>
              <a:rPr lang="en-US" dirty="0">
                <a:solidFill>
                  <a:srgbClr val="FF0000"/>
                </a:solidFill>
              </a:rPr>
              <a:t>!</a:t>
            </a:r>
          </a:p>
          <a:p>
            <a:r>
              <a:rPr lang="ru-RU" dirty="0"/>
              <a:t>Управление рисками – анализ сценариев</a:t>
            </a:r>
            <a:endParaRPr lang="en-US" dirty="0"/>
          </a:p>
          <a:p>
            <a:r>
              <a:rPr lang="ru-RU" dirty="0"/>
              <a:t>Классификация</a:t>
            </a:r>
            <a:r>
              <a:rPr lang="en-US" dirty="0"/>
              <a:t>–</a:t>
            </a:r>
            <a:r>
              <a:rPr lang="ru-RU" dirty="0"/>
              <a:t>измерение рисков</a:t>
            </a:r>
            <a:endParaRPr lang="en-US" dirty="0"/>
          </a:p>
          <a:p>
            <a:r>
              <a:rPr lang="ru-RU" dirty="0"/>
              <a:t>Условные обязательства, резервы</a:t>
            </a:r>
            <a:endParaRPr lang="en-US" dirty="0"/>
          </a:p>
          <a:p>
            <a:endParaRPr lang="en-US" dirty="0"/>
          </a:p>
          <a:p>
            <a:endParaRPr lang="en-US" dirty="0"/>
          </a:p>
        </p:txBody>
      </p:sp>
    </p:spTree>
    <p:extLst>
      <p:ext uri="{BB962C8B-B14F-4D97-AF65-F5344CB8AC3E}">
        <p14:creationId xmlns:p14="http://schemas.microsoft.com/office/powerpoint/2010/main" val="33566197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Показатели бюджетных рисков </a:t>
            </a:r>
            <a:r>
              <a:rPr lang="en-US" dirty="0" smtClean="0"/>
              <a:t>–</a:t>
            </a:r>
            <a:r>
              <a:rPr lang="ru-RU" dirty="0" smtClean="0"/>
              <a:t> </a:t>
            </a:r>
            <a:r>
              <a:rPr lang="ru-RU" dirty="0" smtClean="0">
                <a:solidFill>
                  <a:srgbClr val="00B0F0"/>
                </a:solidFill>
              </a:rPr>
              <a:t>ГП </a:t>
            </a:r>
            <a:r>
              <a:rPr lang="ru-RU" dirty="0">
                <a:solidFill>
                  <a:srgbClr val="00B0F0"/>
                </a:solidFill>
              </a:rPr>
              <a:t>как источник бюджетных рисков</a:t>
            </a:r>
            <a:endParaRPr lang="en-US" dirty="0"/>
          </a:p>
        </p:txBody>
      </p:sp>
      <p:sp>
        <p:nvSpPr>
          <p:cNvPr id="3" name="Content Placeholder 2"/>
          <p:cNvSpPr>
            <a:spLocks noGrp="1"/>
          </p:cNvSpPr>
          <p:nvPr>
            <p:ph idx="1"/>
          </p:nvPr>
        </p:nvSpPr>
        <p:spPr>
          <a:xfrm>
            <a:off x="369116" y="1825625"/>
            <a:ext cx="10984684" cy="4351338"/>
          </a:xfrm>
        </p:spPr>
        <p:txBody>
          <a:bodyPr/>
          <a:lstStyle/>
          <a:p>
            <a:pPr marL="285750" lvl="1" indent="0">
              <a:spcBef>
                <a:spcPts val="600"/>
              </a:spcBef>
              <a:buClr>
                <a:schemeClr val="bg2"/>
              </a:buClr>
              <a:buSzPct val="80000"/>
              <a:buNone/>
            </a:pPr>
            <a:endParaRPr lang="en-US" sz="2200" dirty="0"/>
          </a:p>
          <a:p>
            <a:pPr>
              <a:buFont typeface="Wingdings" panose="05000000000000000000" pitchFamily="2" charset="2"/>
              <a:buChar char="§"/>
            </a:pPr>
            <a:endParaRPr lang="en-US" dirty="0"/>
          </a:p>
        </p:txBody>
      </p:sp>
      <p:sp>
        <p:nvSpPr>
          <p:cNvPr id="4" name="Text Placeholder 2"/>
          <p:cNvSpPr txBox="1">
            <a:spLocks/>
          </p:cNvSpPr>
          <p:nvPr/>
        </p:nvSpPr>
        <p:spPr>
          <a:xfrm>
            <a:off x="465667" y="1598613"/>
            <a:ext cx="11303000" cy="4676352"/>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8650" lvl="1" indent="-342900">
              <a:spcBef>
                <a:spcPts val="600"/>
              </a:spcBef>
              <a:buSzPct val="80000"/>
              <a:buFont typeface="Wingdings" panose="05000000000000000000" pitchFamily="2" charset="2"/>
              <a:buChar char="§"/>
            </a:pPr>
            <a:r>
              <a:rPr lang="ru-RU" sz="2800" dirty="0"/>
              <a:t>Предоставление экстренной финансовой помощи ГП посредством вливания нового капитала, обмена долгов на акции, списания кредитов и пр.</a:t>
            </a:r>
            <a:endParaRPr lang="en-US" sz="2800" dirty="0"/>
          </a:p>
          <a:p>
            <a:pPr marL="628650" lvl="1" indent="-342900">
              <a:spcBef>
                <a:spcPts val="600"/>
              </a:spcBef>
              <a:buSzPct val="80000"/>
              <a:buFont typeface="Wingdings" panose="05000000000000000000" pitchFamily="2" charset="2"/>
              <a:buChar char="§"/>
            </a:pPr>
            <a:r>
              <a:rPr lang="ru-RU" sz="2800" dirty="0"/>
              <a:t>Затраты на ликвидацию</a:t>
            </a:r>
            <a:endParaRPr lang="en-US" sz="2800" dirty="0"/>
          </a:p>
          <a:p>
            <a:pPr marL="628650" lvl="1" indent="-342900">
              <a:spcBef>
                <a:spcPts val="600"/>
              </a:spcBef>
              <a:buSzPct val="80000"/>
              <a:buFont typeface="Wingdings" panose="05000000000000000000" pitchFamily="2" charset="2"/>
              <a:buChar char="§"/>
            </a:pPr>
            <a:r>
              <a:rPr lang="ru-RU" sz="2800" dirty="0"/>
              <a:t>Программы урезания расходов за счет государства</a:t>
            </a:r>
            <a:r>
              <a:rPr lang="en-US" sz="2800" dirty="0"/>
              <a:t>; </a:t>
            </a:r>
            <a:r>
              <a:rPr lang="ru-RU" sz="2800" dirty="0"/>
              <a:t>перевод сотрудников ГП в бюджетный сектор </a:t>
            </a:r>
            <a:endParaRPr lang="en-US" sz="2800" dirty="0"/>
          </a:p>
          <a:p>
            <a:pPr marL="628650" lvl="1" indent="-342900">
              <a:spcBef>
                <a:spcPts val="600"/>
              </a:spcBef>
              <a:buSzPct val="80000"/>
              <a:buFont typeface="Wingdings" panose="05000000000000000000" pitchFamily="2" charset="2"/>
              <a:buChar char="§"/>
            </a:pPr>
            <a:r>
              <a:rPr lang="ru-RU" sz="2800" dirty="0"/>
              <a:t>Снижение дивидендов</a:t>
            </a:r>
            <a:endParaRPr lang="en-US" sz="2800" dirty="0"/>
          </a:p>
          <a:p>
            <a:pPr marL="628650" lvl="1" indent="-342900">
              <a:spcBef>
                <a:spcPts val="600"/>
              </a:spcBef>
              <a:buSzPct val="80000"/>
              <a:buFont typeface="Wingdings" panose="05000000000000000000" pitchFamily="2" charset="2"/>
              <a:buChar char="§"/>
            </a:pPr>
            <a:r>
              <a:rPr lang="ru-RU" sz="2800" dirty="0"/>
              <a:t>Выпадающие доходы в связи с выходом из состава акционеров</a:t>
            </a:r>
            <a:endParaRPr lang="en-US" sz="2800" dirty="0"/>
          </a:p>
          <a:p>
            <a:pPr marL="628650" lvl="1" indent="-342900">
              <a:spcBef>
                <a:spcPts val="600"/>
              </a:spcBef>
              <a:buSzPct val="80000"/>
              <a:buFont typeface="Wingdings" panose="05000000000000000000" pitchFamily="2" charset="2"/>
              <a:buChar char="§"/>
            </a:pPr>
            <a:r>
              <a:rPr lang="ru-RU" sz="2800" dirty="0"/>
              <a:t>Снижение налоговых поступлений</a:t>
            </a:r>
            <a:endParaRPr lang="en-US" sz="2800" dirty="0"/>
          </a:p>
          <a:p>
            <a:pPr marL="628650" lvl="1" indent="-342900">
              <a:spcBef>
                <a:spcPts val="600"/>
              </a:spcBef>
              <a:buSzPct val="80000"/>
              <a:buFont typeface="Wingdings" panose="05000000000000000000" pitchFamily="2" charset="2"/>
              <a:buChar char="§"/>
            </a:pPr>
            <a:r>
              <a:rPr lang="ru-RU" sz="2800" dirty="0"/>
              <a:t>Недополученный коммерческий доход для государства </a:t>
            </a:r>
            <a:r>
              <a:rPr lang="en-US" sz="2800" dirty="0"/>
              <a:t>(</a:t>
            </a:r>
            <a:r>
              <a:rPr lang="ru-RU" sz="2800" dirty="0"/>
              <a:t>аренда помещений</a:t>
            </a:r>
            <a:r>
              <a:rPr lang="en-US" sz="2800" dirty="0"/>
              <a:t>)</a:t>
            </a:r>
          </a:p>
          <a:p>
            <a:pPr marL="628650" lvl="1" indent="-342900">
              <a:spcBef>
                <a:spcPts val="600"/>
              </a:spcBef>
              <a:buSzPct val="80000"/>
              <a:buFont typeface="Wingdings" panose="05000000000000000000" pitchFamily="2" charset="2"/>
              <a:buChar char="§"/>
            </a:pPr>
            <a:r>
              <a:rPr lang="ru-RU" sz="2800" dirty="0"/>
              <a:t>и т.д.</a:t>
            </a:r>
            <a:endParaRPr lang="en-US" sz="2800" dirty="0"/>
          </a:p>
        </p:txBody>
      </p:sp>
    </p:spTree>
    <p:extLst>
      <p:ext uri="{BB962C8B-B14F-4D97-AF65-F5344CB8AC3E}">
        <p14:creationId xmlns:p14="http://schemas.microsoft.com/office/powerpoint/2010/main" val="34415315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a:t>Показатели бюджетных рисков </a:t>
            </a:r>
            <a:r>
              <a:rPr lang="en-US" dirty="0"/>
              <a:t>- </a:t>
            </a:r>
            <a:r>
              <a:rPr lang="ru-RU" dirty="0">
                <a:solidFill>
                  <a:srgbClr val="00B0F0"/>
                </a:solidFill>
              </a:rPr>
              <a:t>статическая картина</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17855907"/>
              </p:ext>
            </p:extLst>
          </p:nvPr>
        </p:nvGraphicFramePr>
        <p:xfrm>
          <a:off x="595618" y="1825625"/>
          <a:ext cx="10217791" cy="4786756"/>
        </p:xfrm>
        <a:graphic>
          <a:graphicData uri="http://schemas.openxmlformats.org/drawingml/2006/table">
            <a:tbl>
              <a:tblPr firstRow="1" bandRow="1">
                <a:tableStyleId>{2A488322-F2BA-4B5B-9748-0D474271808F}</a:tableStyleId>
              </a:tblPr>
              <a:tblGrid>
                <a:gridCol w="4887226">
                  <a:extLst>
                    <a:ext uri="{9D8B030D-6E8A-4147-A177-3AD203B41FA5}">
                      <a16:colId xmlns:a16="http://schemas.microsoft.com/office/drawing/2014/main" xmlns="" val="20000"/>
                    </a:ext>
                  </a:extLst>
                </a:gridCol>
                <a:gridCol w="5330565">
                  <a:extLst>
                    <a:ext uri="{9D8B030D-6E8A-4147-A177-3AD203B41FA5}">
                      <a16:colId xmlns:a16="http://schemas.microsoft.com/office/drawing/2014/main" xmlns="" val="20001"/>
                    </a:ext>
                  </a:extLst>
                </a:gridCol>
              </a:tblGrid>
              <a:tr h="4566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kern="0" dirty="0"/>
                        <a:t>На что обращать внимание</a:t>
                      </a:r>
                      <a:endParaRPr lang="en-US" sz="1800" b="1" kern="0" dirty="0">
                        <a:solidFill>
                          <a:schemeClr val="bg1"/>
                        </a:solidFill>
                      </a:endParaRPr>
                    </a:p>
                  </a:txBody>
                  <a:tcPr anchor="ctr"/>
                </a:tc>
                <a:tc>
                  <a:txBody>
                    <a:bodyPr/>
                    <a:lstStyle/>
                    <a:p>
                      <a:pPr algn="ctr"/>
                      <a:r>
                        <a:rPr lang="ru-RU" dirty="0"/>
                        <a:t>Источник</a:t>
                      </a:r>
                      <a:endParaRPr lang="en-US" b="1" dirty="0">
                        <a:solidFill>
                          <a:schemeClr val="bg1"/>
                        </a:solidFill>
                      </a:endParaRPr>
                    </a:p>
                  </a:txBody>
                  <a:tcPr anchor="ctr"/>
                </a:tc>
                <a:extLst>
                  <a:ext uri="{0D108BD9-81ED-4DB2-BD59-A6C34878D82A}">
                    <a16:rowId xmlns:a16="http://schemas.microsoft.com/office/drawing/2014/main" xmlns="" val="10000"/>
                  </a:ext>
                </a:extLst>
              </a:tr>
              <a:tr h="796391">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800" b="0" dirty="0">
                          <a:solidFill>
                            <a:srgbClr val="021F59"/>
                          </a:solidFill>
                        </a:rPr>
                        <a:t>Сокращение возможностей для</a:t>
                      </a:r>
                      <a:r>
                        <a:rPr lang="ru-RU" sz="1800" b="0" baseline="0" dirty="0">
                          <a:solidFill>
                            <a:srgbClr val="021F59"/>
                          </a:solidFill>
                        </a:rPr>
                        <a:t> выплаты </a:t>
                      </a:r>
                      <a:r>
                        <a:rPr lang="ru-RU" sz="1800" b="0" dirty="0">
                          <a:solidFill>
                            <a:srgbClr val="021F59"/>
                          </a:solidFill>
                        </a:rPr>
                        <a:t>дивидендов</a:t>
                      </a:r>
                      <a:endParaRPr lang="en-US" sz="18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Финансовая отчетность </a:t>
                      </a:r>
                      <a:r>
                        <a:rPr lang="en-US" sz="1800" b="0" dirty="0">
                          <a:solidFill>
                            <a:srgbClr val="021F59"/>
                          </a:solidFill>
                        </a:rPr>
                        <a:t>(</a:t>
                      </a:r>
                      <a:r>
                        <a:rPr lang="ru-RU" sz="1800" b="0" dirty="0">
                          <a:solidFill>
                            <a:srgbClr val="021F59"/>
                          </a:solidFill>
                        </a:rPr>
                        <a:t>отношение заемных средств к капиталу</a:t>
                      </a:r>
                      <a:r>
                        <a:rPr lang="en-US" sz="1800" b="0" dirty="0">
                          <a:solidFill>
                            <a:srgbClr val="021F59"/>
                          </a:solidFill>
                        </a:rPr>
                        <a:t>, </a:t>
                      </a:r>
                      <a:r>
                        <a:rPr lang="ru-RU" sz="1800" b="0" dirty="0">
                          <a:solidFill>
                            <a:srgbClr val="021F59"/>
                          </a:solidFill>
                        </a:rPr>
                        <a:t>план </a:t>
                      </a:r>
                      <a:r>
                        <a:rPr lang="ru-RU" sz="1800" b="0" baseline="0" dirty="0">
                          <a:solidFill>
                            <a:srgbClr val="021F59"/>
                          </a:solidFill>
                        </a:rPr>
                        <a:t>капитальных затрат</a:t>
                      </a:r>
                      <a:r>
                        <a:rPr lang="en-US" sz="1800" b="0" dirty="0">
                          <a:solidFill>
                            <a:srgbClr val="021F59"/>
                          </a:solidFill>
                        </a:rPr>
                        <a:t>)</a:t>
                      </a:r>
                    </a:p>
                  </a:txBody>
                  <a:tcPr/>
                </a:tc>
                <a:extLst>
                  <a:ext uri="{0D108BD9-81ED-4DB2-BD59-A6C34878D82A}">
                    <a16:rowId xmlns:a16="http://schemas.microsoft.com/office/drawing/2014/main" xmlns="" val="10001"/>
                  </a:ext>
                </a:extLst>
              </a:tr>
              <a:tr h="796391">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800" dirty="0"/>
                        <a:t>Ухудшение финансового</a:t>
                      </a:r>
                      <a:r>
                        <a:rPr lang="ru-RU" sz="1800" baseline="0" dirty="0"/>
                        <a:t> положения </a:t>
                      </a:r>
                      <a:r>
                        <a:rPr lang="en-US" sz="1800" baseline="0" dirty="0"/>
                        <a:t>(</a:t>
                      </a:r>
                      <a:r>
                        <a:rPr lang="en-US" sz="1800" baseline="0" dirty="0">
                          <a:sym typeface="Wingdings"/>
                        </a:rPr>
                        <a:t></a:t>
                      </a:r>
                      <a:r>
                        <a:rPr lang="ru-RU" sz="1800" baseline="0" dirty="0">
                          <a:sym typeface="Wingdings"/>
                        </a:rPr>
                        <a:t>акционерного капитала</a:t>
                      </a:r>
                      <a:r>
                        <a:rPr lang="en-US" sz="1800" baseline="0" dirty="0"/>
                        <a:t>, </a:t>
                      </a:r>
                      <a:r>
                        <a:rPr lang="en-US" sz="1800" baseline="0" dirty="0">
                          <a:sym typeface="Wingdings"/>
                        </a:rPr>
                        <a:t></a:t>
                      </a:r>
                      <a:r>
                        <a:rPr lang="ru-RU" sz="1800" baseline="0" dirty="0">
                          <a:sym typeface="Wingdings"/>
                        </a:rPr>
                        <a:t>долга</a:t>
                      </a:r>
                      <a:r>
                        <a:rPr lang="en-US" sz="1800" baseline="0" dirty="0"/>
                        <a:t>)</a:t>
                      </a:r>
                      <a:endParaRPr lang="en-US" sz="18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dirty="0"/>
                        <a:t>Баланс</a:t>
                      </a:r>
                      <a:r>
                        <a:rPr lang="ru-RU" sz="1800" baseline="0" dirty="0"/>
                        <a:t> и примечания к финансовой отчетности</a:t>
                      </a:r>
                      <a:endParaRPr lang="en-US" sz="1800" b="0" dirty="0">
                        <a:solidFill>
                          <a:srgbClr val="021F59"/>
                        </a:solidFill>
                      </a:endParaRPr>
                    </a:p>
                  </a:txBody>
                  <a:tcPr/>
                </a:tc>
                <a:extLst>
                  <a:ext uri="{0D108BD9-81ED-4DB2-BD59-A6C34878D82A}">
                    <a16:rowId xmlns:a16="http://schemas.microsoft.com/office/drawing/2014/main" xmlns="" val="10002"/>
                  </a:ext>
                </a:extLst>
              </a:tr>
              <a:tr h="1026626">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800" b="0" dirty="0">
                          <a:solidFill>
                            <a:srgbClr val="021F59"/>
                          </a:solidFill>
                        </a:rPr>
                        <a:t>Ф</a:t>
                      </a:r>
                      <a:r>
                        <a:rPr lang="ru-RU" sz="1800" b="0" dirty="0" smtClean="0">
                          <a:solidFill>
                            <a:srgbClr val="021F59"/>
                          </a:solidFill>
                        </a:rPr>
                        <a:t>инансовые/</a:t>
                      </a:r>
                      <a:r>
                        <a:rPr lang="ru-RU" sz="1800" b="0" dirty="0" err="1" smtClean="0">
                          <a:solidFill>
                            <a:srgbClr val="021F59"/>
                          </a:solidFill>
                        </a:rPr>
                        <a:t>неоперационные</a:t>
                      </a:r>
                      <a:r>
                        <a:rPr lang="ru-RU" sz="1800" b="0" dirty="0" smtClean="0">
                          <a:solidFill>
                            <a:srgbClr val="021F59"/>
                          </a:solidFill>
                        </a:rPr>
                        <a:t> </a:t>
                      </a:r>
                      <a:r>
                        <a:rPr lang="ru-RU" sz="1800" b="0" dirty="0">
                          <a:solidFill>
                            <a:srgbClr val="021F59"/>
                          </a:solidFill>
                        </a:rPr>
                        <a:t>обязательства, не отраженные в финансовой отчетности  </a:t>
                      </a:r>
                      <a:r>
                        <a:rPr lang="en-US" sz="1600" b="0" dirty="0">
                          <a:solidFill>
                            <a:srgbClr val="021F59"/>
                          </a:solidFill>
                        </a:rPr>
                        <a:t>(</a:t>
                      </a:r>
                      <a:r>
                        <a:rPr lang="ru-RU" sz="1600" b="0" dirty="0">
                          <a:solidFill>
                            <a:srgbClr val="021F59"/>
                          </a:solidFill>
                        </a:rPr>
                        <a:t>например, выбытие оборудования и неблагоприятный исход коммерческого спора</a:t>
                      </a:r>
                      <a:r>
                        <a:rPr lang="en-US" sz="1600" b="0" dirty="0">
                          <a:solidFill>
                            <a:srgbClr val="021F59"/>
                          </a:solidFill>
                        </a:rPr>
                        <a:t>)</a:t>
                      </a:r>
                      <a:endParaRPr lang="en-US" sz="1800" b="0" dirty="0">
                        <a:solidFill>
                          <a:srgbClr val="021F59"/>
                        </a:solidFill>
                      </a:endParaRPr>
                    </a:p>
                  </a:txBody>
                  <a:tcPr/>
                </a:tc>
                <a:tc>
                  <a:txBody>
                    <a:bodyPr/>
                    <a:lstStyle/>
                    <a:p>
                      <a:pPr>
                        <a:lnSpc>
                          <a:spcPct val="108000"/>
                        </a:lnSpc>
                      </a:pPr>
                      <a:r>
                        <a:rPr lang="ru-RU" sz="1800" b="0" dirty="0">
                          <a:solidFill>
                            <a:srgbClr val="021F59"/>
                          </a:solidFill>
                        </a:rPr>
                        <a:t>Примечания к финансовой отчетности, отчет руководства</a:t>
                      </a:r>
                      <a:endParaRPr lang="en-US" dirty="0"/>
                    </a:p>
                  </a:txBody>
                  <a:tcPr/>
                </a:tc>
                <a:extLst>
                  <a:ext uri="{0D108BD9-81ED-4DB2-BD59-A6C34878D82A}">
                    <a16:rowId xmlns:a16="http://schemas.microsoft.com/office/drawing/2014/main" xmlns="" val="10003"/>
                  </a:ext>
                </a:extLst>
              </a:tr>
              <a:tr h="770810">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800" b="0" dirty="0">
                          <a:solidFill>
                            <a:srgbClr val="021F59"/>
                          </a:solidFill>
                        </a:rPr>
                        <a:t>Потребности в</a:t>
                      </a:r>
                      <a:r>
                        <a:rPr lang="ru-RU" sz="1800" b="0" baseline="0" dirty="0">
                          <a:solidFill>
                            <a:srgbClr val="021F59"/>
                          </a:solidFill>
                        </a:rPr>
                        <a:t> крупных инвестициях, требующие увеличения капитала</a:t>
                      </a:r>
                      <a:endParaRPr lang="en-US" sz="1800" b="0" dirty="0">
                        <a:solidFill>
                          <a:srgbClr val="021F59"/>
                        </a:solidFill>
                      </a:endParaRPr>
                    </a:p>
                  </a:txBody>
                  <a:tcPr/>
                </a:tc>
                <a:tc>
                  <a:txBody>
                    <a:bodyPr/>
                    <a:lstStyle/>
                    <a:p>
                      <a:pPr>
                        <a:lnSpc>
                          <a:spcPct val="108000"/>
                        </a:lnSpc>
                      </a:pPr>
                      <a:r>
                        <a:rPr lang="ru-RU" dirty="0"/>
                        <a:t>Отчеты ГП, обсуждение с собственником и руководством ГП, посещение объекта</a:t>
                      </a:r>
                      <a:endParaRPr lang="en-US" dirty="0"/>
                    </a:p>
                  </a:txBody>
                  <a:tcPr/>
                </a:tc>
                <a:extLst>
                  <a:ext uri="{0D108BD9-81ED-4DB2-BD59-A6C34878D82A}">
                    <a16:rowId xmlns:a16="http://schemas.microsoft.com/office/drawing/2014/main" xmlns="" val="10004"/>
                  </a:ext>
                </a:extLst>
              </a:tr>
              <a:tr h="767973">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800" b="0" dirty="0">
                          <a:solidFill>
                            <a:srgbClr val="021F59"/>
                          </a:solidFill>
                        </a:rPr>
                        <a:t>Сокращение  масштабов деятельности</a:t>
                      </a:r>
                      <a:endParaRPr lang="en-US" sz="1800" b="0" dirty="0">
                        <a:solidFill>
                          <a:srgbClr val="021F59"/>
                        </a:solidFill>
                      </a:endParaRPr>
                    </a:p>
                  </a:txBody>
                  <a:tcPr/>
                </a:tc>
                <a:tc>
                  <a:txBody>
                    <a:bodyPr/>
                    <a:lstStyle/>
                    <a:p>
                      <a:pPr>
                        <a:lnSpc>
                          <a:spcPct val="108000"/>
                        </a:lnSpc>
                      </a:pPr>
                      <a:r>
                        <a:rPr lang="ru-RU" dirty="0"/>
                        <a:t>Обсуждение с собственником и руководством ГП, анализ кадровой</a:t>
                      </a:r>
                      <a:r>
                        <a:rPr lang="ru-RU" baseline="0" dirty="0"/>
                        <a:t> политики</a:t>
                      </a: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2974686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a:t>Показатели бюджетных рисков </a:t>
            </a:r>
            <a:r>
              <a:rPr lang="en-US" dirty="0"/>
              <a:t>- </a:t>
            </a:r>
            <a:r>
              <a:rPr lang="ru-RU" dirty="0">
                <a:solidFill>
                  <a:srgbClr val="00B0F0"/>
                </a:solidFill>
              </a:rPr>
              <a:t>динамическая картина</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80404387"/>
              </p:ext>
            </p:extLst>
          </p:nvPr>
        </p:nvGraphicFramePr>
        <p:xfrm>
          <a:off x="593950" y="1649443"/>
          <a:ext cx="10630520" cy="4968333"/>
        </p:xfrm>
        <a:graphic>
          <a:graphicData uri="http://schemas.openxmlformats.org/drawingml/2006/table">
            <a:tbl>
              <a:tblPr firstRow="1" bandRow="1">
                <a:tableStyleId>{2A488322-F2BA-4B5B-9748-0D474271808F}</a:tableStyleId>
              </a:tblPr>
              <a:tblGrid>
                <a:gridCol w="5621068">
                  <a:extLst>
                    <a:ext uri="{9D8B030D-6E8A-4147-A177-3AD203B41FA5}">
                      <a16:colId xmlns:a16="http://schemas.microsoft.com/office/drawing/2014/main" xmlns="" val="20000"/>
                    </a:ext>
                  </a:extLst>
                </a:gridCol>
                <a:gridCol w="5009452">
                  <a:extLst>
                    <a:ext uri="{9D8B030D-6E8A-4147-A177-3AD203B41FA5}">
                      <a16:colId xmlns:a16="http://schemas.microsoft.com/office/drawing/2014/main" xmlns="" val="20001"/>
                    </a:ext>
                  </a:extLst>
                </a:gridCol>
              </a:tblGrid>
              <a:tr h="3836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kern="0" dirty="0"/>
                        <a:t>На что обращать внимание</a:t>
                      </a:r>
                      <a:endParaRPr lang="en-US" sz="1800" b="1" kern="0" dirty="0">
                        <a:solidFill>
                          <a:schemeClr val="bg1"/>
                        </a:solidFill>
                      </a:endParaRPr>
                    </a:p>
                  </a:txBody>
                  <a:tcPr anchor="ctr"/>
                </a:tc>
                <a:tc>
                  <a:txBody>
                    <a:bodyPr/>
                    <a:lstStyle/>
                    <a:p>
                      <a:pPr algn="ctr"/>
                      <a:r>
                        <a:rPr lang="ru-RU" dirty="0"/>
                        <a:t>Источник</a:t>
                      </a:r>
                      <a:endParaRPr lang="en-US" b="1" dirty="0">
                        <a:solidFill>
                          <a:schemeClr val="bg1"/>
                        </a:solidFill>
                      </a:endParaRPr>
                    </a:p>
                  </a:txBody>
                  <a:tcPr anchor="ctr"/>
                </a:tc>
                <a:extLst>
                  <a:ext uri="{0D108BD9-81ED-4DB2-BD59-A6C34878D82A}">
                    <a16:rowId xmlns:a16="http://schemas.microsoft.com/office/drawing/2014/main" xmlns="" val="10000"/>
                  </a:ext>
                </a:extLst>
              </a:tr>
              <a:tr h="668993">
                <a:tc>
                  <a:txBody>
                    <a:bodyPr/>
                    <a:lstStyle/>
                    <a:p>
                      <a:pPr marL="0" marR="0" indent="0" algn="l" defTabSz="914400" rtl="0" eaLnBrk="1" fontAlgn="auto" latinLnBrk="0" hangingPunct="1">
                        <a:lnSpc>
                          <a:spcPct val="108000"/>
                        </a:lnSpc>
                        <a:spcBef>
                          <a:spcPts val="0"/>
                        </a:spcBef>
                        <a:spcAft>
                          <a:spcPts val="0"/>
                        </a:spcAft>
                        <a:buClrTx/>
                        <a:buSzTx/>
                        <a:buFont typeface="Arial"/>
                        <a:buNone/>
                        <a:tabLst/>
                        <a:defRPr/>
                      </a:pPr>
                      <a:r>
                        <a:rPr lang="ru-RU" sz="1800" dirty="0"/>
                        <a:t>Тенденции снижения доходов/рентабельности</a:t>
                      </a:r>
                      <a:endParaRPr lang="en-US" sz="18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dirty="0"/>
                        <a:t>Отчет о прибылях и убытках, примечания к финансовой отчетности, бюджет, трехлетний план</a:t>
                      </a:r>
                      <a:endParaRPr lang="en-US" sz="1800" b="0" dirty="0">
                        <a:solidFill>
                          <a:srgbClr val="021F59"/>
                        </a:solidFill>
                      </a:endParaRPr>
                    </a:p>
                  </a:txBody>
                  <a:tcPr/>
                </a:tc>
                <a:extLst>
                  <a:ext uri="{0D108BD9-81ED-4DB2-BD59-A6C34878D82A}">
                    <a16:rowId xmlns:a16="http://schemas.microsoft.com/office/drawing/2014/main" xmlns="" val="10001"/>
                  </a:ext>
                </a:extLst>
              </a:tr>
              <a:tr h="958775">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Прибыль,</a:t>
                      </a:r>
                      <a:r>
                        <a:rPr lang="ru-RU" sz="1800" b="0" baseline="0" dirty="0">
                          <a:solidFill>
                            <a:srgbClr val="021F59"/>
                          </a:solidFill>
                        </a:rPr>
                        <a:t> обусловленная </a:t>
                      </a:r>
                      <a:r>
                        <a:rPr lang="ru-RU" sz="1800" b="0" dirty="0">
                          <a:solidFill>
                            <a:srgbClr val="021F59"/>
                          </a:solidFill>
                        </a:rPr>
                        <a:t>неконкурентными условиями</a:t>
                      </a:r>
                      <a:endParaRPr lang="en-US" sz="1800" b="0" dirty="0">
                        <a:solidFill>
                          <a:srgbClr val="021F59"/>
                        </a:solidFill>
                      </a:endParaRPr>
                    </a:p>
                  </a:txBody>
                  <a:tcPr/>
                </a:tc>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dirty="0"/>
                        <a:t>Внутренние документы, годовой отчет, доклад</a:t>
                      </a:r>
                      <a:r>
                        <a:rPr lang="ru-RU" baseline="0" dirty="0"/>
                        <a:t> собственников, анализ сделок с заинтересованностью </a:t>
                      </a:r>
                      <a:endParaRPr lang="en-US" dirty="0"/>
                    </a:p>
                  </a:txBody>
                  <a:tcPr/>
                </a:tc>
                <a:extLst>
                  <a:ext uri="{0D108BD9-81ED-4DB2-BD59-A6C34878D82A}">
                    <a16:rowId xmlns:a16="http://schemas.microsoft.com/office/drawing/2014/main" xmlns="" val="10002"/>
                  </a:ext>
                </a:extLst>
              </a:tr>
              <a:tr h="668993">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Усиление риска на уровне ГП, обусловленное крупными инвестициями</a:t>
                      </a:r>
                      <a:r>
                        <a:rPr lang="ru-RU" sz="1800" b="0" baseline="0" dirty="0">
                          <a:solidFill>
                            <a:srgbClr val="021F59"/>
                          </a:solidFill>
                        </a:rPr>
                        <a:t> или расширением бизнеса</a:t>
                      </a:r>
                      <a:endParaRPr lang="en-US" sz="1800" b="0" dirty="0">
                        <a:solidFill>
                          <a:srgbClr val="021F59"/>
                        </a:solidFill>
                      </a:endParaRPr>
                    </a:p>
                  </a:txBody>
                  <a:tcPr/>
                </a:tc>
                <a:tc>
                  <a:txBody>
                    <a:bodyPr/>
                    <a:lstStyle/>
                    <a:p>
                      <a:pPr>
                        <a:lnSpc>
                          <a:spcPct val="108000"/>
                        </a:lnSpc>
                      </a:pPr>
                      <a:r>
                        <a:rPr lang="ru-RU" dirty="0"/>
                        <a:t>Годовой</a:t>
                      </a:r>
                      <a:r>
                        <a:rPr lang="ru-RU" baseline="0" dirty="0"/>
                        <a:t> отчет, финансовая отчетность, новости о ГП</a:t>
                      </a:r>
                      <a:endParaRPr lang="en-US" dirty="0"/>
                    </a:p>
                  </a:txBody>
                  <a:tcPr/>
                </a:tc>
                <a:extLst>
                  <a:ext uri="{0D108BD9-81ED-4DB2-BD59-A6C34878D82A}">
                    <a16:rowId xmlns:a16="http://schemas.microsoft.com/office/drawing/2014/main" xmlns="" val="10003"/>
                  </a:ext>
                </a:extLst>
              </a:tr>
              <a:tr h="894310">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Крупные внешние события</a:t>
                      </a:r>
                      <a:r>
                        <a:rPr lang="en-US" sz="1800" b="0" dirty="0">
                          <a:solidFill>
                            <a:srgbClr val="021F59"/>
                          </a:solidFill>
                        </a:rPr>
                        <a:t> </a:t>
                      </a:r>
                      <a:r>
                        <a:rPr lang="en-US" sz="1600" b="0" baseline="0" dirty="0">
                          <a:solidFill>
                            <a:srgbClr val="021F59"/>
                          </a:solidFill>
                        </a:rPr>
                        <a:t>(</a:t>
                      </a:r>
                      <a:r>
                        <a:rPr lang="ru-RU" sz="1600" b="0" baseline="0" dirty="0">
                          <a:solidFill>
                            <a:srgbClr val="021F59"/>
                          </a:solidFill>
                        </a:rPr>
                        <a:t>например, изменение цен на сырье, колебания курсов иностранных валют, новые технологии, новый конкурент</a:t>
                      </a:r>
                      <a:r>
                        <a:rPr lang="en-US" sz="1600" b="0" dirty="0">
                          <a:solidFill>
                            <a:srgbClr val="021F59"/>
                          </a:solidFill>
                        </a:rPr>
                        <a:t>)</a:t>
                      </a:r>
                    </a:p>
                  </a:txBody>
                  <a:tcPr/>
                </a:tc>
                <a:tc>
                  <a:txBody>
                    <a:bodyPr/>
                    <a:lstStyle/>
                    <a:p>
                      <a:pPr>
                        <a:lnSpc>
                          <a:spcPct val="108000"/>
                        </a:lnSpc>
                      </a:pPr>
                      <a:r>
                        <a:rPr lang="ru-RU" dirty="0"/>
                        <a:t>Годовой отчет, отраслевые </a:t>
                      </a:r>
                      <a:r>
                        <a:rPr lang="ru-RU" baseline="0" dirty="0"/>
                        <a:t>отчеты, деловые новости</a:t>
                      </a:r>
                      <a:endParaRPr lang="en-US" dirty="0"/>
                    </a:p>
                  </a:txBody>
                  <a:tcPr/>
                </a:tc>
                <a:extLst>
                  <a:ext uri="{0D108BD9-81ED-4DB2-BD59-A6C34878D82A}">
                    <a16:rowId xmlns:a16="http://schemas.microsoft.com/office/drawing/2014/main" xmlns="" val="10004"/>
                  </a:ext>
                </a:extLst>
              </a:tr>
              <a:tr h="512825">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Мошенничество</a:t>
                      </a:r>
                      <a:r>
                        <a:rPr lang="ru-RU" sz="1800" b="0" baseline="0" dirty="0">
                          <a:solidFill>
                            <a:srgbClr val="021F59"/>
                          </a:solidFill>
                        </a:rPr>
                        <a:t> в купном размере </a:t>
                      </a:r>
                      <a:r>
                        <a:rPr lang="en-US" sz="1600" b="0" dirty="0">
                          <a:solidFill>
                            <a:srgbClr val="021F59"/>
                          </a:solidFill>
                        </a:rPr>
                        <a:t>(</a:t>
                      </a:r>
                      <a:r>
                        <a:rPr lang="ru-RU" sz="1600" b="0" dirty="0">
                          <a:solidFill>
                            <a:srgbClr val="021F59"/>
                          </a:solidFill>
                        </a:rPr>
                        <a:t>см.</a:t>
                      </a:r>
                      <a:r>
                        <a:rPr lang="ru-RU" sz="1600" b="0" baseline="0" dirty="0">
                          <a:solidFill>
                            <a:srgbClr val="021F59"/>
                          </a:solidFill>
                        </a:rPr>
                        <a:t> пример </a:t>
                      </a:r>
                      <a:r>
                        <a:rPr lang="en-US" sz="1600" b="0" dirty="0">
                          <a:solidFill>
                            <a:srgbClr val="021F59"/>
                          </a:solidFill>
                        </a:rPr>
                        <a:t>Petrobras)</a:t>
                      </a:r>
                      <a:endParaRPr lang="en-US" sz="1800" b="0" dirty="0">
                        <a:solidFill>
                          <a:srgbClr val="021F59"/>
                        </a:solidFill>
                      </a:endParaRPr>
                    </a:p>
                  </a:txBody>
                  <a:tcPr/>
                </a:tc>
                <a:tc>
                  <a:txBody>
                    <a:bodyPr/>
                    <a:lstStyle/>
                    <a:p>
                      <a:pPr>
                        <a:lnSpc>
                          <a:spcPct val="108000"/>
                        </a:lnSpc>
                      </a:pPr>
                      <a:endParaRPr lang="en-US" dirty="0"/>
                    </a:p>
                  </a:txBody>
                  <a:tcPr/>
                </a:tc>
                <a:extLst>
                  <a:ext uri="{0D108BD9-81ED-4DB2-BD59-A6C34878D82A}">
                    <a16:rowId xmlns:a16="http://schemas.microsoft.com/office/drawing/2014/main" xmlns="" val="10005"/>
                  </a:ext>
                </a:extLst>
              </a:tr>
              <a:tr h="512825">
                <a:tc>
                  <a:txBody>
                    <a:bodyPr/>
                    <a:lstStyle/>
                    <a:p>
                      <a:pPr marL="0" marR="0" indent="0" algn="l" defTabSz="914400" rtl="0" eaLnBrk="1" fontAlgn="auto" latinLnBrk="0" hangingPunct="1">
                        <a:lnSpc>
                          <a:spcPct val="108000"/>
                        </a:lnSpc>
                        <a:spcBef>
                          <a:spcPts val="0"/>
                        </a:spcBef>
                        <a:spcAft>
                          <a:spcPts val="0"/>
                        </a:spcAft>
                        <a:buClrTx/>
                        <a:buSzTx/>
                        <a:buFontTx/>
                        <a:buNone/>
                        <a:tabLst/>
                        <a:defRPr/>
                      </a:pPr>
                      <a:r>
                        <a:rPr lang="ru-RU" sz="1800" b="0" dirty="0">
                          <a:solidFill>
                            <a:srgbClr val="021F59"/>
                          </a:solidFill>
                        </a:rPr>
                        <a:t>Прочее </a:t>
                      </a:r>
                      <a:r>
                        <a:rPr lang="en-US" sz="1800" b="0" dirty="0">
                          <a:solidFill>
                            <a:srgbClr val="021F59"/>
                          </a:solidFill>
                        </a:rPr>
                        <a:t>(</a:t>
                      </a:r>
                      <a:r>
                        <a:rPr lang="ru-RU" sz="1800" b="0" dirty="0">
                          <a:solidFill>
                            <a:srgbClr val="021F59"/>
                          </a:solidFill>
                        </a:rPr>
                        <a:t>например, новый генеральный</a:t>
                      </a:r>
                      <a:r>
                        <a:rPr lang="ru-RU" sz="1800" b="0" baseline="0" dirty="0">
                          <a:solidFill>
                            <a:srgbClr val="021F59"/>
                          </a:solidFill>
                        </a:rPr>
                        <a:t> директор</a:t>
                      </a:r>
                      <a:r>
                        <a:rPr lang="en-US" sz="1800" b="0" dirty="0">
                          <a:solidFill>
                            <a:srgbClr val="021F59"/>
                          </a:solidFill>
                        </a:rPr>
                        <a:t>) </a:t>
                      </a:r>
                    </a:p>
                  </a:txBody>
                  <a:tcPr/>
                </a:tc>
                <a:tc>
                  <a:txBody>
                    <a:bodyPr/>
                    <a:lstStyle/>
                    <a:p>
                      <a:pPr>
                        <a:lnSpc>
                          <a:spcPct val="108000"/>
                        </a:lnSpc>
                      </a:pPr>
                      <a:endParaRPr lang="en-US"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2828299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МВФ: анализ и управление бюджетными рисками: передовая практика, июнь</a:t>
            </a:r>
            <a:r>
              <a:rPr lang="en-US" dirty="0"/>
              <a:t> 2016</a:t>
            </a:r>
            <a:r>
              <a:rPr lang="ru-RU" dirty="0"/>
              <a:t> г.</a:t>
            </a:r>
            <a:r>
              <a:rPr lang="en-US" dirty="0"/>
              <a:t> </a:t>
            </a:r>
          </a:p>
        </p:txBody>
      </p:sp>
      <p:sp>
        <p:nvSpPr>
          <p:cNvPr id="3" name="Content Placeholder 2"/>
          <p:cNvSpPr>
            <a:spLocks noGrp="1"/>
          </p:cNvSpPr>
          <p:nvPr>
            <p:ph idx="1"/>
          </p:nvPr>
        </p:nvSpPr>
        <p:spPr>
          <a:xfrm>
            <a:off x="238125" y="1543574"/>
            <a:ext cx="11715750" cy="4566277"/>
          </a:xfrm>
        </p:spPr>
        <p:txBody>
          <a:bodyPr>
            <a:noAutofit/>
          </a:bodyPr>
          <a:lstStyle/>
          <a:p>
            <a:pPr marL="0" indent="0">
              <a:buNone/>
            </a:pPr>
            <a:r>
              <a:rPr lang="ru-RU" sz="1800" b="1" dirty="0"/>
              <a:t>Государства могут ослабить уязвимость к бюджетным рискам, связанным с государственными корпорациями, за счет</a:t>
            </a:r>
            <a:r>
              <a:rPr lang="en-US" sz="1800" b="1" dirty="0"/>
              <a:t>:</a:t>
            </a:r>
          </a:p>
          <a:p>
            <a:r>
              <a:rPr lang="ru-RU" sz="1400" dirty="0"/>
              <a:t>Сокращения общего масштаба государственного участия в коммерческой деятельности и сокращения квазифискальных операций </a:t>
            </a:r>
            <a:endParaRPr lang="en-US" sz="1400" dirty="0"/>
          </a:p>
          <a:p>
            <a:r>
              <a:rPr lang="ru-RU" sz="1400" dirty="0"/>
              <a:t>Ограничения рисков возникновения условных обязательств </a:t>
            </a:r>
            <a:r>
              <a:rPr lang="en-US" sz="1400" dirty="0"/>
              <a:t>– </a:t>
            </a:r>
            <a:r>
              <a:rPr lang="ru-RU" sz="1400" dirty="0"/>
              <a:t>четкое руководство в отношении явных государственных гарантий, запрет или ограничение размера гарантий, выдаваемых ГП третьим лицам, и - где применимо - ограничение продажи или использования их активов в качестве залога при финансировании операций </a:t>
            </a:r>
          </a:p>
          <a:p>
            <a:r>
              <a:rPr lang="ru-RU" sz="1400" dirty="0"/>
              <a:t>Укрепления механизмов управления – например, путем назначения независимых директоров на основе прозрачных принципов назначения по заслугам, ответственности за финансовые результаты, операционной автономии, установления высоких стандартов финансовой отчетности и проведения внешнего аудита ежегодной отчетности</a:t>
            </a:r>
            <a:r>
              <a:rPr lang="en-US" sz="1400" dirty="0"/>
              <a:t>;</a:t>
            </a:r>
          </a:p>
          <a:p>
            <a:r>
              <a:rPr lang="ru-RU" sz="1400" dirty="0"/>
              <a:t>Законодательного установления явных положений об отказе от предоставления экстренной государственной финансовой помощи для сокращении рисков </a:t>
            </a:r>
            <a:endParaRPr lang="en-US" sz="1400" dirty="0"/>
          </a:p>
          <a:p>
            <a:r>
              <a:rPr lang="ru-RU" sz="1400" dirty="0"/>
              <a:t>Обеспечения прозрачной и надлежащей компенсации государственным корпорациям, проводящим квазифискальные операции для выполнения государственных целей, и надлежащего учета расходов на такие субсидии в бюджете </a:t>
            </a:r>
          </a:p>
          <a:p>
            <a:r>
              <a:rPr lang="ru-RU" sz="1400" dirty="0"/>
              <a:t>Наконец, обеспечения бюджетных ресурсов для покрытия остающихся бюджетных рисков, например, путем создания общего резервного фонда на случай непредвиденных обстоятельств для покрытия обязательств по государственным гарантиям корпорациям или непредвиденных расходов в случае реструктуризации или ликвидации</a:t>
            </a:r>
            <a:endParaRPr lang="en-US" sz="1400" dirty="0"/>
          </a:p>
        </p:txBody>
      </p:sp>
    </p:spTree>
    <p:extLst>
      <p:ext uri="{BB962C8B-B14F-4D97-AF65-F5344CB8AC3E}">
        <p14:creationId xmlns:p14="http://schemas.microsoft.com/office/powerpoint/2010/main" val="1341855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Управление бюджетными рисками, связанными с ГП – дополнительные соображения</a:t>
            </a:r>
            <a:endParaRPr lang="en-US" dirty="0"/>
          </a:p>
        </p:txBody>
      </p:sp>
      <p:sp>
        <p:nvSpPr>
          <p:cNvPr id="3" name="Content Placeholder 2"/>
          <p:cNvSpPr>
            <a:spLocks noGrp="1"/>
          </p:cNvSpPr>
          <p:nvPr>
            <p:ph idx="1"/>
          </p:nvPr>
        </p:nvSpPr>
        <p:spPr/>
        <p:txBody>
          <a:bodyPr>
            <a:normAutofit fontScale="77500" lnSpcReduction="20000"/>
          </a:bodyPr>
          <a:lstStyle/>
          <a:p>
            <a:r>
              <a:rPr lang="ru-RU" dirty="0"/>
              <a:t>Никакого льготного доступа к финансам</a:t>
            </a:r>
            <a:endParaRPr lang="en-US" dirty="0"/>
          </a:p>
          <a:p>
            <a:r>
              <a:rPr lang="ru-RU" dirty="0"/>
              <a:t>Никаких гарантий</a:t>
            </a:r>
            <a:endParaRPr lang="en-US" dirty="0"/>
          </a:p>
          <a:p>
            <a:r>
              <a:rPr lang="ru-RU" dirty="0"/>
              <a:t>Юридическая форма ГП – может быть источником риска – общество с ограниченной ответственностью по аналогии с частным сектором</a:t>
            </a:r>
            <a:endParaRPr lang="en-US" dirty="0"/>
          </a:p>
          <a:p>
            <a:r>
              <a:rPr lang="ru-RU" dirty="0"/>
              <a:t>Ограничение и мониторинг заимствований</a:t>
            </a:r>
            <a:endParaRPr lang="en-US" dirty="0"/>
          </a:p>
          <a:p>
            <a:r>
              <a:rPr lang="ru-RU" dirty="0"/>
              <a:t>Условные обязательства и формирование резервов</a:t>
            </a:r>
            <a:endParaRPr lang="en-US" dirty="0"/>
          </a:p>
          <a:p>
            <a:r>
              <a:rPr lang="ru-RU" dirty="0"/>
              <a:t>Запрет на оказание экстренной финансовой помощи</a:t>
            </a:r>
            <a:endParaRPr lang="en-US" dirty="0"/>
          </a:p>
          <a:p>
            <a:r>
              <a:rPr lang="ru-RU" dirty="0"/>
              <a:t>Пример Новой Зеландии </a:t>
            </a:r>
            <a:r>
              <a:rPr lang="en-US" dirty="0"/>
              <a:t>– </a:t>
            </a:r>
            <a:r>
              <a:rPr lang="ru-RU" dirty="0"/>
              <a:t>отдельный пункт в кредитных договорах о том, что государство не предоставляет гарантии под кредиты </a:t>
            </a:r>
            <a:r>
              <a:rPr lang="en-US" dirty="0"/>
              <a:t>– </a:t>
            </a:r>
            <a:r>
              <a:rPr lang="ru-RU" dirty="0"/>
              <a:t>кредиторы должны нести кредитный риск, связанный с кредитованием ГП</a:t>
            </a:r>
            <a:endParaRPr lang="en-US" dirty="0"/>
          </a:p>
          <a:p>
            <a:r>
              <a:rPr lang="ru-RU" dirty="0"/>
              <a:t>См. врезку </a:t>
            </a:r>
            <a:r>
              <a:rPr lang="en-US" dirty="0"/>
              <a:t>5.4 </a:t>
            </a:r>
            <a:r>
              <a:rPr lang="ru-RU" dirty="0"/>
              <a:t>их инструментария</a:t>
            </a:r>
            <a:endParaRPr lang="en-US" dirty="0"/>
          </a:p>
          <a:p>
            <a:endParaRPr lang="en-US" dirty="0"/>
          </a:p>
        </p:txBody>
      </p:sp>
    </p:spTree>
    <p:extLst>
      <p:ext uri="{BB962C8B-B14F-4D97-AF65-F5344CB8AC3E}">
        <p14:creationId xmlns:p14="http://schemas.microsoft.com/office/powerpoint/2010/main" val="441993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Тезисы</a:t>
            </a:r>
            <a:endParaRPr lang="en-US" dirty="0"/>
          </a:p>
        </p:txBody>
      </p:sp>
      <p:sp>
        <p:nvSpPr>
          <p:cNvPr id="3" name="Content Placeholder 2"/>
          <p:cNvSpPr>
            <a:spLocks noGrp="1"/>
          </p:cNvSpPr>
          <p:nvPr>
            <p:ph idx="1"/>
          </p:nvPr>
        </p:nvSpPr>
        <p:spPr/>
        <p:txBody>
          <a:bodyPr>
            <a:normAutofit/>
          </a:bodyPr>
          <a:lstStyle/>
          <a:p>
            <a:r>
              <a:rPr lang="ru-RU" sz="3200" dirty="0"/>
              <a:t>Важность ГП и ключевые элементы их надлежащего управления</a:t>
            </a:r>
            <a:endParaRPr lang="en-US" sz="3200" dirty="0"/>
          </a:p>
          <a:p>
            <a:endParaRPr lang="en-US" sz="3200" dirty="0"/>
          </a:p>
          <a:p>
            <a:r>
              <a:rPr lang="ru-RU" sz="3200" dirty="0"/>
              <a:t>Ключевые элементы управления, актуальные для оценки бюджетных рисков, связанных с ГП</a:t>
            </a:r>
            <a:endParaRPr lang="en-US" sz="3200" dirty="0"/>
          </a:p>
          <a:p>
            <a:endParaRPr lang="en-US" sz="3200" dirty="0"/>
          </a:p>
          <a:p>
            <a:r>
              <a:rPr lang="ru-RU" sz="3200" dirty="0"/>
              <a:t>Бюджетные риски, связанные с ГП</a:t>
            </a:r>
            <a:endParaRPr lang="en-US" sz="3200" dirty="0"/>
          </a:p>
          <a:p>
            <a:endParaRPr lang="en-US" sz="3200" dirty="0"/>
          </a:p>
        </p:txBody>
      </p:sp>
    </p:spTree>
    <p:extLst>
      <p:ext uri="{BB962C8B-B14F-4D97-AF65-F5344CB8AC3E}">
        <p14:creationId xmlns:p14="http://schemas.microsoft.com/office/powerpoint/2010/main" val="19304281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a:t>Оценка бюджетных рисков ГП </a:t>
            </a:r>
            <a:r>
              <a:rPr lang="en-US" dirty="0"/>
              <a:t>– </a:t>
            </a:r>
            <a:r>
              <a:rPr lang="ru-RU" dirty="0"/>
              <a:t>количественный подход</a:t>
            </a:r>
            <a:endParaRPr lang="en-US" dirty="0"/>
          </a:p>
        </p:txBody>
      </p:sp>
      <p:sp>
        <p:nvSpPr>
          <p:cNvPr id="3" name="Content Placeholder 2"/>
          <p:cNvSpPr>
            <a:spLocks noGrp="1"/>
          </p:cNvSpPr>
          <p:nvPr>
            <p:ph idx="1"/>
          </p:nvPr>
        </p:nvSpPr>
        <p:spPr>
          <a:xfrm>
            <a:off x="360727" y="1669409"/>
            <a:ext cx="11526473" cy="4507554"/>
          </a:xfrm>
        </p:spPr>
        <p:txBody>
          <a:bodyPr>
            <a:noAutofit/>
          </a:bodyPr>
          <a:lstStyle/>
          <a:p>
            <a:r>
              <a:rPr lang="ru-RU" sz="2000" b="1" dirty="0"/>
              <a:t>Количественная оценка рисков</a:t>
            </a:r>
            <a:r>
              <a:rPr lang="en-US" sz="2000" dirty="0"/>
              <a:t>–</a:t>
            </a:r>
            <a:r>
              <a:rPr lang="ru-RU" sz="2000" dirty="0"/>
              <a:t>выявление </a:t>
            </a:r>
            <a:r>
              <a:rPr lang="ru-RU" sz="2000" b="1" dirty="0"/>
              <a:t>факторов</a:t>
            </a:r>
            <a:r>
              <a:rPr lang="ru-RU" sz="2000" dirty="0"/>
              <a:t>, способных оказывать влияние на ГП</a:t>
            </a:r>
            <a:r>
              <a:rPr lang="en-US" sz="2000" dirty="0"/>
              <a:t>:</a:t>
            </a:r>
          </a:p>
          <a:p>
            <a:pPr marL="457200" lvl="1" indent="0">
              <a:buNone/>
            </a:pPr>
            <a:r>
              <a:rPr lang="en-US" sz="2000" dirty="0"/>
              <a:t>• </a:t>
            </a:r>
            <a:r>
              <a:rPr lang="ru-RU" sz="2000" b="1" i="1" dirty="0"/>
              <a:t>макроэкономические</a:t>
            </a:r>
            <a:r>
              <a:rPr lang="en-US" sz="2000" dirty="0"/>
              <a:t>, </a:t>
            </a:r>
            <a:r>
              <a:rPr lang="ru-RU" sz="2000" dirty="0"/>
              <a:t>в том числе мировые цены на сырье (нефть), валютные курсы и процентные ставки </a:t>
            </a:r>
            <a:endParaRPr lang="en-US" sz="2000" dirty="0"/>
          </a:p>
          <a:p>
            <a:pPr marL="457200" lvl="1" indent="0">
              <a:buNone/>
            </a:pPr>
            <a:r>
              <a:rPr lang="en-US" sz="2000" dirty="0"/>
              <a:t>• </a:t>
            </a:r>
            <a:r>
              <a:rPr lang="ru-RU" sz="2000" b="1" i="1" dirty="0"/>
              <a:t>нормативно-правовые</a:t>
            </a:r>
            <a:r>
              <a:rPr lang="en-US" sz="2000" dirty="0"/>
              <a:t>, </a:t>
            </a:r>
            <a:r>
              <a:rPr lang="ru-RU" sz="2000" dirty="0"/>
              <a:t>в том числе регулирование тарифов </a:t>
            </a:r>
            <a:r>
              <a:rPr lang="en-US" sz="2000" dirty="0"/>
              <a:t>(</a:t>
            </a:r>
            <a:r>
              <a:rPr lang="ru-RU" sz="2000" dirty="0"/>
              <a:t>например, на общественный транспорт, водоснабжение</a:t>
            </a:r>
            <a:r>
              <a:rPr lang="en-US" sz="2000" dirty="0"/>
              <a:t>), </a:t>
            </a:r>
          </a:p>
          <a:p>
            <a:pPr marL="457200" lvl="1" indent="0">
              <a:buNone/>
            </a:pPr>
            <a:r>
              <a:rPr lang="en-US" sz="2000" dirty="0"/>
              <a:t>• </a:t>
            </a:r>
            <a:r>
              <a:rPr lang="ru-RU" sz="2000" b="1" i="1" dirty="0"/>
              <a:t>операционные</a:t>
            </a:r>
            <a:r>
              <a:rPr lang="en-US" sz="2000" dirty="0"/>
              <a:t>, </a:t>
            </a:r>
            <a:r>
              <a:rPr lang="ru-RU" sz="2000" dirty="0"/>
              <a:t>в том числе отсрочки и перерасход средств в ходе реализации инвестиционных проектов – факторы, которые влияют на операционную эффективность </a:t>
            </a:r>
            <a:r>
              <a:rPr lang="en-US" sz="2000" dirty="0"/>
              <a:t>(</a:t>
            </a:r>
            <a:r>
              <a:rPr lang="ru-RU" sz="2000" dirty="0"/>
              <a:t>такие, как плохие решения</a:t>
            </a:r>
            <a:r>
              <a:rPr lang="en-US" sz="2000" dirty="0"/>
              <a:t>) </a:t>
            </a:r>
            <a:r>
              <a:rPr lang="ru-RU" sz="2000" dirty="0"/>
              <a:t>и приобретение и продажа активов</a:t>
            </a:r>
            <a:endParaRPr lang="en-US" sz="2000" dirty="0"/>
          </a:p>
          <a:p>
            <a:pPr lvl="1"/>
            <a:r>
              <a:rPr lang="ru-RU" sz="2000" b="1" i="1" dirty="0"/>
              <a:t>Отраслевые</a:t>
            </a:r>
            <a:r>
              <a:rPr lang="en-US" sz="2000" dirty="0"/>
              <a:t>, </a:t>
            </a:r>
            <a:r>
              <a:rPr lang="ru-RU" sz="2000" dirty="0"/>
              <a:t>в том числе факторы, влияющие на спрос, изменение доли рынка и затрат на производство (например, конкуренция и зарплаты</a:t>
            </a:r>
            <a:r>
              <a:rPr lang="en-US" sz="2000" dirty="0"/>
              <a:t>)</a:t>
            </a:r>
          </a:p>
          <a:p>
            <a:pPr lvl="1"/>
            <a:r>
              <a:rPr lang="ru-RU" sz="2000" b="1" i="1" dirty="0"/>
              <a:t>Форс-мажор</a:t>
            </a:r>
            <a:r>
              <a:rPr lang="en-US" sz="2000" dirty="0"/>
              <a:t>, </a:t>
            </a:r>
            <a:r>
              <a:rPr lang="ru-RU" sz="2000" dirty="0"/>
              <a:t>такие как стихийные бедствия и другие неконтролируемые факторы риска</a:t>
            </a:r>
            <a:r>
              <a:rPr lang="en-US" sz="2000" dirty="0"/>
              <a:t>.</a:t>
            </a:r>
          </a:p>
          <a:p>
            <a:endParaRPr lang="en-US" sz="2400" dirty="0"/>
          </a:p>
        </p:txBody>
      </p:sp>
    </p:spTree>
    <p:extLst>
      <p:ext uri="{BB962C8B-B14F-4D97-AF65-F5344CB8AC3E}">
        <p14:creationId xmlns:p14="http://schemas.microsoft.com/office/powerpoint/2010/main" val="18950416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a:t>Оценка бюджетных рисков ГП </a:t>
            </a:r>
            <a:r>
              <a:rPr lang="en-US" dirty="0"/>
              <a:t>– </a:t>
            </a:r>
            <a:r>
              <a:rPr lang="ru-RU" dirty="0"/>
              <a:t>воздействие</a:t>
            </a:r>
            <a:endParaRPr lang="en-US" dirty="0"/>
          </a:p>
        </p:txBody>
      </p:sp>
      <p:sp>
        <p:nvSpPr>
          <p:cNvPr id="3" name="Content Placeholder 2"/>
          <p:cNvSpPr>
            <a:spLocks noGrp="1"/>
          </p:cNvSpPr>
          <p:nvPr>
            <p:ph idx="1"/>
          </p:nvPr>
        </p:nvSpPr>
        <p:spPr>
          <a:xfrm>
            <a:off x="461394" y="1619075"/>
            <a:ext cx="11224470" cy="4557888"/>
          </a:xfrm>
        </p:spPr>
        <p:txBody>
          <a:bodyPr>
            <a:noAutofit/>
          </a:bodyPr>
          <a:lstStyle/>
          <a:p>
            <a:r>
              <a:rPr lang="ru-RU" sz="2000" b="1" dirty="0"/>
              <a:t>Воздействие</a:t>
            </a:r>
            <a:r>
              <a:rPr lang="ru-RU" sz="2000" dirty="0"/>
              <a:t> может оцениваться с учетом влияния факторов риска на переменные</a:t>
            </a:r>
            <a:r>
              <a:rPr lang="en-US" sz="2000" dirty="0"/>
              <a:t>:</a:t>
            </a:r>
          </a:p>
          <a:p>
            <a:pPr lvl="1"/>
            <a:r>
              <a:rPr lang="ru-RU" sz="2000" b="1" i="1" dirty="0"/>
              <a:t>Чистый вклад ГП в бюджет </a:t>
            </a:r>
            <a:r>
              <a:rPr lang="en-US" sz="2000" i="1" dirty="0"/>
              <a:t>– </a:t>
            </a:r>
            <a:r>
              <a:rPr lang="ru-RU" sz="2000" dirty="0"/>
              <a:t>косвенные налоги, налог на прибыль предприятий, дивиденды, субсидии, чистые акционерные и долговые выплаты и удовлетворение требований по государственным гарантиям</a:t>
            </a:r>
            <a:endParaRPr lang="en-US" sz="2000" dirty="0"/>
          </a:p>
          <a:p>
            <a:pPr lvl="1"/>
            <a:r>
              <a:rPr lang="ru-RU" sz="2000" b="1" i="1" dirty="0"/>
              <a:t>Потребности финансирования ГП </a:t>
            </a:r>
            <a:r>
              <a:rPr lang="en-US" sz="2000" b="1" i="1" dirty="0"/>
              <a:t>– </a:t>
            </a:r>
            <a:r>
              <a:rPr lang="ru-RU" sz="2000" dirty="0"/>
              <a:t>дополняет предыдущий пункт</a:t>
            </a:r>
            <a:r>
              <a:rPr lang="ru-RU" sz="2000" b="1" i="1" dirty="0"/>
              <a:t> </a:t>
            </a:r>
            <a:r>
              <a:rPr lang="en-US" sz="2000" dirty="0"/>
              <a:t>– </a:t>
            </a:r>
            <a:r>
              <a:rPr lang="ru-RU" sz="2000" dirty="0"/>
              <a:t>влияние фактора риска на чистый вклад ГП может быть компенсировано за счет повышения уровня долга</a:t>
            </a:r>
            <a:endParaRPr lang="en-US" sz="2000" dirty="0"/>
          </a:p>
          <a:p>
            <a:pPr lvl="1"/>
            <a:r>
              <a:rPr lang="ru-RU" sz="2000" b="1" i="1" dirty="0"/>
              <a:t>Чистый долг </a:t>
            </a:r>
            <a:r>
              <a:rPr lang="en-US" sz="2000" b="1" i="1" dirty="0"/>
              <a:t>– </a:t>
            </a:r>
            <a:r>
              <a:rPr lang="ru-RU" sz="2000" dirty="0"/>
              <a:t>показывает общий уровень обязательств за вычетом текущих активов ГП.</a:t>
            </a:r>
            <a:r>
              <a:rPr lang="ru-RU" sz="2000" b="1" i="1" dirty="0"/>
              <a:t> </a:t>
            </a:r>
            <a:r>
              <a:rPr lang="en-US" sz="2000" dirty="0"/>
              <a:t> </a:t>
            </a:r>
            <a:r>
              <a:rPr lang="ru-RU" sz="2000" dirty="0"/>
              <a:t>Рост чистого долга ведет к усилению уязвимости государства к негативным шокам, обусловленным состоянием баланса ГП и его операциями</a:t>
            </a:r>
            <a:endParaRPr lang="en-US" sz="2000" dirty="0"/>
          </a:p>
          <a:p>
            <a:pPr lvl="1"/>
            <a:r>
              <a:rPr lang="ru-RU" sz="2000" b="1" i="1" dirty="0"/>
              <a:t>Забалансовые обязательства. </a:t>
            </a:r>
            <a:r>
              <a:rPr lang="ru-RU" sz="2000" dirty="0"/>
              <a:t>Примером могут служить гарантии </a:t>
            </a:r>
            <a:r>
              <a:rPr lang="en-US" sz="2000" dirty="0"/>
              <a:t>(</a:t>
            </a:r>
            <a:r>
              <a:rPr lang="ru-RU" sz="2000" dirty="0"/>
              <a:t>например, доход от пользования платной дорогой</a:t>
            </a:r>
            <a:r>
              <a:rPr lang="en-US" sz="2000" dirty="0"/>
              <a:t>) </a:t>
            </a:r>
            <a:r>
              <a:rPr lang="ru-RU" sz="2000" dirty="0"/>
              <a:t>в рамках контракта ГЧП</a:t>
            </a:r>
            <a:r>
              <a:rPr lang="en-US" sz="2000" dirty="0"/>
              <a:t>.</a:t>
            </a:r>
          </a:p>
          <a:p>
            <a:endParaRPr lang="en-US" sz="2400" dirty="0"/>
          </a:p>
        </p:txBody>
      </p:sp>
    </p:spTree>
    <p:extLst>
      <p:ext uri="{BB962C8B-B14F-4D97-AF65-F5344CB8AC3E}">
        <p14:creationId xmlns:p14="http://schemas.microsoft.com/office/powerpoint/2010/main" val="2022271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Надлежащая практика создания институциональных механизмов и принципов отчетности для управления долгом ГП</a:t>
            </a:r>
            <a:endParaRPr lang="en-US" dirty="0"/>
          </a:p>
        </p:txBody>
      </p:sp>
      <p:sp>
        <p:nvSpPr>
          <p:cNvPr id="3" name="Content Placeholder 2"/>
          <p:cNvSpPr>
            <a:spLocks noGrp="1"/>
          </p:cNvSpPr>
          <p:nvPr>
            <p:ph idx="1"/>
          </p:nvPr>
        </p:nvSpPr>
        <p:spPr/>
        <p:txBody>
          <a:bodyPr>
            <a:normAutofit fontScale="62500" lnSpcReduction="20000"/>
          </a:bodyPr>
          <a:lstStyle/>
          <a:p>
            <a:r>
              <a:rPr lang="ru-RU" dirty="0"/>
              <a:t>Четко определенные и юридически закрепленные институциональные механизмы для управления и мониторинга долга ГП являются важным условием </a:t>
            </a:r>
          </a:p>
          <a:p>
            <a:r>
              <a:rPr lang="ru-RU" dirty="0"/>
              <a:t>В законодательстве и нормативных актах следует определить первичные источники данных и конкретные показатели для мониторинга условных обязательств, связанных с ГП </a:t>
            </a:r>
            <a:endParaRPr lang="en-US" dirty="0"/>
          </a:p>
          <a:p>
            <a:r>
              <a:rPr lang="ru-RU" dirty="0"/>
              <a:t>Механизмы координации и потоков информации должны быть прозрачны и упорядочены для обеспечения эффективности и конфиденциальности информации там, где это приемлемо</a:t>
            </a:r>
            <a:r>
              <a:rPr lang="en-US" dirty="0"/>
              <a:t>. </a:t>
            </a:r>
            <a:r>
              <a:rPr lang="ru-RU" dirty="0"/>
              <a:t>Необходимо принять меры во избежание дублирования схем подчинения, чтобы снизить административное бремя на ГП и государственные ведомства</a:t>
            </a:r>
            <a:r>
              <a:rPr lang="en-US" dirty="0"/>
              <a:t>.</a:t>
            </a:r>
          </a:p>
          <a:p>
            <a:r>
              <a:rPr lang="ru-RU" dirty="0"/>
              <a:t>В законах и подзаконных актах должны быть четко указаны ведомства, ответственные за сбор и анализ первичных данных о долге ГП. Кроме того, за сбор, консолидацию и анализ данных может отвечать одно подразделение (например, внутри министерства финансов)</a:t>
            </a:r>
            <a:r>
              <a:rPr lang="en-US" dirty="0"/>
              <a:t>.</a:t>
            </a:r>
          </a:p>
          <a:p>
            <a:r>
              <a:rPr lang="ru-RU" dirty="0"/>
              <a:t>Финансовый мониторинг должен рассматриваться как активный процесс </a:t>
            </a:r>
            <a:r>
              <a:rPr lang="en-US" dirty="0"/>
              <a:t>(</a:t>
            </a:r>
            <a:r>
              <a:rPr lang="ru-RU" dirty="0"/>
              <a:t>сбор данных – не самоцель</a:t>
            </a:r>
            <a:r>
              <a:rPr lang="en-US" dirty="0"/>
              <a:t>) </a:t>
            </a:r>
            <a:r>
              <a:rPr lang="ru-RU" dirty="0"/>
              <a:t>и поддерживаться с помощью соответствующих институтов финансового мониторинга</a:t>
            </a:r>
            <a:r>
              <a:rPr lang="en-US" dirty="0"/>
              <a:t>.</a:t>
            </a:r>
          </a:p>
          <a:p>
            <a:endParaRPr lang="en-US" dirty="0"/>
          </a:p>
        </p:txBody>
      </p:sp>
    </p:spTree>
    <p:extLst>
      <p:ext uri="{BB962C8B-B14F-4D97-AF65-F5344CB8AC3E}">
        <p14:creationId xmlns:p14="http://schemas.microsoft.com/office/powerpoint/2010/main" val="33880514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Полезные ресурсы</a:t>
            </a:r>
            <a:endParaRPr lang="en-US" dirty="0"/>
          </a:p>
        </p:txBody>
      </p:sp>
      <p:sp>
        <p:nvSpPr>
          <p:cNvPr id="3" name="Content Placeholder 2"/>
          <p:cNvSpPr>
            <a:spLocks noGrp="1"/>
          </p:cNvSpPr>
          <p:nvPr>
            <p:ph idx="1"/>
          </p:nvPr>
        </p:nvSpPr>
        <p:spPr/>
        <p:txBody>
          <a:bodyPr/>
          <a:lstStyle/>
          <a:p>
            <a:r>
              <a:rPr lang="sl-SI" dirty="0"/>
              <a:t>World Bank Group. 2014. Corporate Governance of State-Owned Enterprises : A Toolkit. Washington, DC. © World Bank. </a:t>
            </a:r>
            <a:r>
              <a:rPr lang="sl-SI" u="sng" dirty="0">
                <a:hlinkClick r:id="rId2"/>
              </a:rPr>
              <a:t>https://openknowledge.worldbank.org/handle/10986/20390</a:t>
            </a:r>
            <a:endParaRPr lang="en-US" u="sng" dirty="0"/>
          </a:p>
          <a:p>
            <a:endParaRPr lang="en-US" u="sng" dirty="0"/>
          </a:p>
          <a:p>
            <a:r>
              <a:rPr lang="en-US" dirty="0"/>
              <a:t>ANALYZING AND MANAGING FISCAL RISKS—BEST PRACTICES – IMF, June 2016</a:t>
            </a:r>
          </a:p>
          <a:p>
            <a:endParaRPr lang="en-US" dirty="0"/>
          </a:p>
        </p:txBody>
      </p:sp>
    </p:spTree>
    <p:extLst>
      <p:ext uri="{BB962C8B-B14F-4D97-AF65-F5344CB8AC3E}">
        <p14:creationId xmlns:p14="http://schemas.microsoft.com/office/powerpoint/2010/main" val="501523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ru-RU" dirty="0"/>
              <a:t>Важность ГП и ключевые элементы их надлежащего управления</a:t>
            </a:r>
            <a:endParaRPr lang="en-US" dirty="0"/>
          </a:p>
        </p:txBody>
      </p:sp>
    </p:spTree>
    <p:extLst>
      <p:ext uri="{BB962C8B-B14F-4D97-AF65-F5344CB8AC3E}">
        <p14:creationId xmlns:p14="http://schemas.microsoft.com/office/powerpoint/2010/main" val="2995000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771088" y="274650"/>
            <a:ext cx="10515600" cy="872836"/>
          </a:xfrm>
        </p:spPr>
        <p:txBody>
          <a:bodyPr/>
          <a:lstStyle/>
          <a:p>
            <a:endParaRPr lang="en-US" dirty="0"/>
          </a:p>
        </p:txBody>
      </p:sp>
      <p:sp>
        <p:nvSpPr>
          <p:cNvPr id="4" name="Content Placeholder 3"/>
          <p:cNvSpPr>
            <a:spLocks noGrp="1"/>
          </p:cNvSpPr>
          <p:nvPr>
            <p:ph idx="1"/>
          </p:nvPr>
        </p:nvSpPr>
        <p:spPr>
          <a:xfrm>
            <a:off x="419450" y="1825624"/>
            <a:ext cx="10934350" cy="4692621"/>
          </a:xfrm>
        </p:spPr>
        <p:txBody>
          <a:bodyPr/>
          <a:lstStyle/>
          <a:p>
            <a:endParaRPr lang="en-US" dirty="0"/>
          </a:p>
        </p:txBody>
      </p:sp>
      <p:sp>
        <p:nvSpPr>
          <p:cNvPr id="6" name="Espace réservé du numéro de diapositive 3"/>
          <p:cNvSpPr txBox="1">
            <a:spLocks/>
          </p:cNvSpPr>
          <p:nvPr/>
        </p:nvSpPr>
        <p:spPr>
          <a:xfrm>
            <a:off x="8610600"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FDB3309-3AC5-4F4B-91BD-B68BD588C3AE}" type="slidenum">
              <a:rPr lang="en-US" smtClean="0"/>
              <a:pPr/>
              <a:t>5</a:t>
            </a:fld>
            <a:endParaRPr lang="en-US" dirty="0"/>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675220" y="235564"/>
            <a:ext cx="9714451" cy="5504718"/>
          </a:xfrm>
          <a:prstGeom prst="rect">
            <a:avLst/>
          </a:prstGeom>
          <a:noFill/>
          <a:ln>
            <a:noFill/>
          </a:ln>
        </p:spPr>
      </p:pic>
      <p:sp>
        <p:nvSpPr>
          <p:cNvPr id="8" name="Rectangle 7"/>
          <p:cNvSpPr/>
          <p:nvPr/>
        </p:nvSpPr>
        <p:spPr>
          <a:xfrm>
            <a:off x="675220" y="6079351"/>
            <a:ext cx="10175240" cy="276999"/>
          </a:xfrm>
          <a:prstGeom prst="rect">
            <a:avLst/>
          </a:prstGeom>
        </p:spPr>
        <p:txBody>
          <a:bodyPr wrap="square">
            <a:spAutoFit/>
          </a:bodyPr>
          <a:lstStyle/>
          <a:p>
            <a:pPr algn="ctr">
              <a:spcBef>
                <a:spcPts val="600"/>
              </a:spcBef>
            </a:pPr>
            <a:r>
              <a:rPr lang="en-US" sz="1200" i="1" dirty="0">
                <a:solidFill>
                  <a:srgbClr val="000000"/>
                </a:solidFill>
                <a:ea typeface="Times New Roman" panose="02020603050405020304" pitchFamily="18" charset="0"/>
                <a:cs typeface="Cambria" panose="02040503050406030204" pitchFamily="18" charset="0"/>
              </a:rPr>
              <a:t>Source:</a:t>
            </a:r>
            <a:r>
              <a:rPr lang="en-US" sz="1200" dirty="0">
                <a:solidFill>
                  <a:srgbClr val="000000"/>
                </a:solidFill>
                <a:ea typeface="Times New Roman" panose="02020603050405020304" pitchFamily="18" charset="0"/>
                <a:cs typeface="Cambria" panose="02040503050406030204" pitchFamily="18" charset="0"/>
              </a:rPr>
              <a:t> World Bank Group’s Competition Policy Team elaboration based on the Note by the European Union, Roundtable on Competition Neutrality OECD, 2015.</a:t>
            </a:r>
            <a:endParaRPr lang="en-US" sz="1200" dirty="0">
              <a:solidFill>
                <a:srgbClr val="000000"/>
              </a:solidFill>
              <a:ea typeface="Cambria" panose="02040503050406030204" pitchFamily="18" charset="0"/>
              <a:cs typeface="Cambria" panose="02040503050406030204" pitchFamily="18" charset="0"/>
            </a:endParaRPr>
          </a:p>
        </p:txBody>
      </p:sp>
      <p:sp>
        <p:nvSpPr>
          <p:cNvPr id="2" name="TextBox 1"/>
          <p:cNvSpPr txBox="1"/>
          <p:nvPr/>
        </p:nvSpPr>
        <p:spPr>
          <a:xfrm>
            <a:off x="1014883" y="511013"/>
            <a:ext cx="5828044" cy="400110"/>
          </a:xfrm>
          <a:prstGeom prst="rect">
            <a:avLst/>
          </a:prstGeom>
          <a:solidFill>
            <a:schemeClr val="bg1"/>
          </a:solidFill>
        </p:spPr>
        <p:txBody>
          <a:bodyPr wrap="square" rtlCol="0">
            <a:spAutoFit/>
          </a:bodyPr>
          <a:lstStyle/>
          <a:p>
            <a:r>
              <a:rPr lang="ru-RU" sz="2000" b="1" dirty="0" smtClean="0"/>
              <a:t>Присутствие ГП в «первой десятке» компаний, % </a:t>
            </a:r>
            <a:endParaRPr lang="en-US" sz="2000" b="1" dirty="0"/>
          </a:p>
        </p:txBody>
      </p:sp>
    </p:spTree>
    <p:extLst>
      <p:ext uri="{BB962C8B-B14F-4D97-AF65-F5344CB8AC3E}">
        <p14:creationId xmlns:p14="http://schemas.microsoft.com/office/powerpoint/2010/main" val="19749773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ru-RU" dirty="0">
                <a:solidFill>
                  <a:schemeClr val="accent1"/>
                </a:solidFill>
                <a:latin typeface="Arial" panose="020B0604020202020204" pitchFamily="34" charset="0"/>
              </a:rPr>
              <a:t>ГП в странах с формирующимся рынком</a:t>
            </a:r>
            <a:r>
              <a:rPr lang="en-US" dirty="0">
                <a:cs typeface="Arial"/>
              </a:rPr>
              <a:t/>
            </a:r>
            <a:br>
              <a:rPr lang="en-US" dirty="0">
                <a:cs typeface="Arial"/>
              </a:rPr>
            </a:br>
            <a:endParaRPr lang="en-US" dirty="0"/>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39861" y="1063567"/>
            <a:ext cx="7415867" cy="5113396"/>
          </a:xfrm>
          <a:prstGeom prst="rect">
            <a:avLst/>
          </a:prstGeom>
          <a:noFill/>
          <a:ln>
            <a:noFill/>
          </a:ln>
          <a:effectLst>
            <a:outerShdw blurRad="50800" dist="50800" dir="54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1631000" y="6356350"/>
            <a:ext cx="6960496" cy="307777"/>
          </a:xfrm>
          <a:prstGeom prst="rect">
            <a:avLst/>
          </a:prstGeom>
        </p:spPr>
        <p:txBody>
          <a:bodyPr wrap="square">
            <a:spAutoFit/>
          </a:bodyPr>
          <a:lstStyle/>
          <a:p>
            <a:pPr>
              <a:spcBef>
                <a:spcPts val="600"/>
              </a:spcBef>
            </a:pPr>
            <a:r>
              <a:rPr lang="en-US" sz="1400" b="1" dirty="0">
                <a:solidFill>
                  <a:srgbClr val="000000"/>
                </a:solidFill>
                <a:ea typeface="Times New Roman" panose="02020603050405020304" pitchFamily="18" charset="0"/>
                <a:cs typeface="Cambria" panose="02040503050406030204" pitchFamily="18" charset="0"/>
              </a:rPr>
              <a:t>Source: Musacchio et al (2014)</a:t>
            </a:r>
            <a:endParaRPr lang="en-US" sz="1400" b="1" dirty="0">
              <a:solidFill>
                <a:srgbClr val="000000"/>
              </a:solidFill>
              <a:ea typeface="Cambria" panose="02040503050406030204" pitchFamily="18" charset="0"/>
              <a:cs typeface="Cambria" panose="02040503050406030204" pitchFamily="18" charset="0"/>
            </a:endParaRPr>
          </a:p>
        </p:txBody>
      </p:sp>
    </p:spTree>
    <p:extLst>
      <p:ext uri="{BB962C8B-B14F-4D97-AF65-F5344CB8AC3E}">
        <p14:creationId xmlns:p14="http://schemas.microsoft.com/office/powerpoint/2010/main" val="3898893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355834" y="189187"/>
            <a:ext cx="10704086" cy="677917"/>
          </a:xfrm>
        </p:spPr>
        <p:txBody>
          <a:bodyPr>
            <a:normAutofit fontScale="90000"/>
          </a:bodyPr>
          <a:lstStyle/>
          <a:p>
            <a:r>
              <a:rPr lang="ru-RU" sz="4000" dirty="0"/>
              <a:t>Роль ГП в регионе Европы и Центральной Азии </a:t>
            </a:r>
            <a:r>
              <a:rPr lang="en-US" sz="4000" dirty="0"/>
              <a:t>(1)</a:t>
            </a:r>
            <a:endParaRPr lang="en-US" sz="4000" b="1" dirty="0"/>
          </a:p>
        </p:txBody>
      </p:sp>
      <p:sp>
        <p:nvSpPr>
          <p:cNvPr id="6" name="Content Placeholder 2"/>
          <p:cNvSpPr>
            <a:spLocks noGrp="1"/>
          </p:cNvSpPr>
          <p:nvPr>
            <p:ph idx="1"/>
          </p:nvPr>
        </p:nvSpPr>
        <p:spPr>
          <a:xfrm>
            <a:off x="683162" y="1523165"/>
            <a:ext cx="5897015" cy="4714821"/>
          </a:xfrm>
        </p:spPr>
        <p:txBody>
          <a:bodyPr>
            <a:normAutofit fontScale="92500" lnSpcReduction="20000"/>
          </a:bodyPr>
          <a:lstStyle/>
          <a:p>
            <a:pPr marL="0" indent="0">
              <a:buNone/>
            </a:pPr>
            <a:r>
              <a:rPr lang="ru-RU" dirty="0"/>
              <a:t>ГП вносят существенный вклад в ВВП</a:t>
            </a:r>
            <a:r>
              <a:rPr lang="en-US" dirty="0"/>
              <a:t>:</a:t>
            </a:r>
          </a:p>
          <a:p>
            <a:pPr marL="0" indent="0">
              <a:buNone/>
            </a:pPr>
            <a:endParaRPr lang="en-US" dirty="0"/>
          </a:p>
          <a:p>
            <a:pPr marL="0" indent="0">
              <a:buNone/>
            </a:pPr>
            <a:endParaRPr lang="en-US" dirty="0"/>
          </a:p>
          <a:p>
            <a:pPr marL="0" indent="0">
              <a:buNone/>
            </a:pPr>
            <a:r>
              <a:rPr lang="ru-RU" dirty="0"/>
              <a:t>В основных отраслях</a:t>
            </a:r>
            <a:r>
              <a:rPr lang="en-US" dirty="0"/>
              <a:t>:</a:t>
            </a:r>
          </a:p>
          <a:p>
            <a:pPr lvl="1">
              <a:buFont typeface="Arial" panose="020B0604020202020204" pitchFamily="34" charset="0"/>
              <a:buChar char="•"/>
            </a:pPr>
            <a:r>
              <a:rPr lang="ru-RU" dirty="0"/>
              <a:t>Энергетика</a:t>
            </a:r>
            <a:endParaRPr lang="en-US" dirty="0"/>
          </a:p>
          <a:p>
            <a:pPr lvl="1">
              <a:buFont typeface="Arial" panose="020B0604020202020204" pitchFamily="34" charset="0"/>
              <a:buChar char="•"/>
            </a:pPr>
            <a:r>
              <a:rPr lang="ru-RU" dirty="0"/>
              <a:t>Транспорт</a:t>
            </a:r>
            <a:endParaRPr lang="en-US" dirty="0"/>
          </a:p>
          <a:p>
            <a:pPr lvl="1">
              <a:buFont typeface="Arial" panose="020B0604020202020204" pitchFamily="34" charset="0"/>
              <a:buChar char="•"/>
            </a:pPr>
            <a:r>
              <a:rPr lang="ru-RU" dirty="0"/>
              <a:t>Телекоммуникации</a:t>
            </a:r>
            <a:endParaRPr lang="en-US" dirty="0"/>
          </a:p>
          <a:p>
            <a:pPr lvl="1">
              <a:buFont typeface="Arial" panose="020B0604020202020204" pitchFamily="34" charset="0"/>
              <a:buChar char="•"/>
            </a:pPr>
            <a:r>
              <a:rPr lang="ru-RU" dirty="0"/>
              <a:t>Финансовый сектор</a:t>
            </a:r>
            <a:endParaRPr lang="en-US" dirty="0"/>
          </a:p>
          <a:p>
            <a:pPr lvl="1">
              <a:buFont typeface="Arial" panose="020B0604020202020204" pitchFamily="34" charset="0"/>
              <a:buChar char="•"/>
            </a:pPr>
            <a:r>
              <a:rPr lang="ru-RU" dirty="0"/>
              <a:t>Обрабатывающая промышленность</a:t>
            </a:r>
            <a:endParaRPr lang="en-US" dirty="0"/>
          </a:p>
          <a:p>
            <a:pPr lvl="1">
              <a:buFont typeface="Arial" panose="020B0604020202020204" pitchFamily="34" charset="0"/>
              <a:buChar char="•"/>
            </a:pPr>
            <a:endParaRPr lang="en-US" dirty="0"/>
          </a:p>
          <a:p>
            <a:pPr marL="0" indent="0">
              <a:buNone/>
            </a:pPr>
            <a:r>
              <a:rPr lang="en-US" dirty="0"/>
              <a:t>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8240" y="1523165"/>
            <a:ext cx="4045362" cy="4682544"/>
          </a:xfrm>
          <a:prstGeom prst="rect">
            <a:avLst/>
          </a:prstGeom>
        </p:spPr>
      </p:pic>
    </p:spTree>
    <p:extLst>
      <p:ext uri="{BB962C8B-B14F-4D97-AF65-F5344CB8AC3E}">
        <p14:creationId xmlns:p14="http://schemas.microsoft.com/office/powerpoint/2010/main" val="4242676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07440" y="189187"/>
            <a:ext cx="10881360" cy="677917"/>
          </a:xfrm>
        </p:spPr>
        <p:txBody>
          <a:bodyPr>
            <a:normAutofit fontScale="90000"/>
          </a:bodyPr>
          <a:lstStyle/>
          <a:p>
            <a:r>
              <a:rPr lang="ru-RU" sz="4000" dirty="0"/>
              <a:t>Роль ГП в регионе Европы и Центральной Азии </a:t>
            </a:r>
            <a:r>
              <a:rPr lang="en-US" sz="4000" dirty="0"/>
              <a:t>(2)</a:t>
            </a:r>
            <a:endParaRPr lang="en-US" sz="4000" b="1" dirty="0"/>
          </a:p>
        </p:txBody>
      </p:sp>
      <p:sp>
        <p:nvSpPr>
          <p:cNvPr id="6" name="Content Placeholder 2"/>
          <p:cNvSpPr>
            <a:spLocks noGrp="1"/>
          </p:cNvSpPr>
          <p:nvPr>
            <p:ph idx="1"/>
          </p:nvPr>
        </p:nvSpPr>
        <p:spPr>
          <a:xfrm>
            <a:off x="1465482" y="1465262"/>
            <a:ext cx="4732118" cy="4714821"/>
          </a:xfrm>
        </p:spPr>
        <p:txBody>
          <a:bodyPr>
            <a:normAutofit/>
          </a:body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ru-RU" dirty="0"/>
              <a:t>ГП – одни из крупнейших работодателей</a:t>
            </a:r>
            <a:r>
              <a:rPr lang="en-US" dirty="0"/>
              <a:t>:</a:t>
            </a:r>
          </a:p>
        </p:txBody>
      </p:sp>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7120" y="1217286"/>
            <a:ext cx="3099361" cy="5399071"/>
          </a:xfrm>
          <a:prstGeom prst="rect">
            <a:avLst/>
          </a:prstGeom>
        </p:spPr>
      </p:pic>
    </p:spTree>
    <p:extLst>
      <p:ext uri="{BB962C8B-B14F-4D97-AF65-F5344CB8AC3E}">
        <p14:creationId xmlns:p14="http://schemas.microsoft.com/office/powerpoint/2010/main" val="236193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1667866" y="6374457"/>
            <a:ext cx="5915025" cy="365125"/>
          </a:xfrm>
        </p:spPr>
        <p:txBody>
          <a:bodyPr>
            <a:normAutofit/>
          </a:bodyPr>
          <a:lstStyle/>
          <a:p>
            <a:r>
              <a:rPr lang="en-US" dirty="0">
                <a:solidFill>
                  <a:srgbClr val="021F59"/>
                </a:solidFill>
              </a:rPr>
              <a:t>From EFI SOE WG Pres. July 2016</a:t>
            </a:r>
          </a:p>
        </p:txBody>
      </p:sp>
      <p:sp>
        <p:nvSpPr>
          <p:cNvPr id="4" name="Espace réservé du numéro de diapositive 3"/>
          <p:cNvSpPr>
            <a:spLocks noGrp="1"/>
          </p:cNvSpPr>
          <p:nvPr>
            <p:ph type="sldNum" sz="quarter" idx="12"/>
          </p:nvPr>
        </p:nvSpPr>
        <p:spPr/>
        <p:txBody>
          <a:bodyPr/>
          <a:lstStyle/>
          <a:p>
            <a:fld id="{5FDB3309-3AC5-4F4B-91BD-B68BD588C3AE}" type="slidenum">
              <a:rPr lang="en-US" smtClean="0"/>
              <a:t>9</a:t>
            </a:fld>
            <a:endParaRPr lang="en-US" dirty="0"/>
          </a:p>
        </p:txBody>
      </p:sp>
      <p:sp>
        <p:nvSpPr>
          <p:cNvPr id="12" name="Accolade ouvrante 11"/>
          <p:cNvSpPr/>
          <p:nvPr/>
        </p:nvSpPr>
        <p:spPr bwMode="auto">
          <a:xfrm>
            <a:off x="4078332" y="1183285"/>
            <a:ext cx="4632431" cy="1053304"/>
          </a:xfrm>
          <a:prstGeom prst="leftBrac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indent="-115888" fontAlgn="base">
              <a:spcBef>
                <a:spcPct val="50000"/>
              </a:spcBef>
              <a:spcAft>
                <a:spcPct val="0"/>
              </a:spcAft>
              <a:buFontTx/>
              <a:buChar char="•"/>
            </a:pPr>
            <a:endParaRPr lang="fr-FR" sz="1300" dirty="0">
              <a:latin typeface="Trebuchet MS" pitchFamily="34" charset="0"/>
              <a:cs typeface="Times New Roman" pitchFamily="18" charset="0"/>
            </a:endParaRPr>
          </a:p>
        </p:txBody>
      </p:sp>
      <p:sp>
        <p:nvSpPr>
          <p:cNvPr id="14" name="Accolade ouvrante 13"/>
          <p:cNvSpPr/>
          <p:nvPr/>
        </p:nvSpPr>
        <p:spPr bwMode="auto">
          <a:xfrm>
            <a:off x="6291515" y="2236590"/>
            <a:ext cx="257216" cy="3238499"/>
          </a:xfrm>
          <a:prstGeom prst="leftBrac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indent="-115888" fontAlgn="base">
              <a:spcBef>
                <a:spcPct val="50000"/>
              </a:spcBef>
              <a:spcAft>
                <a:spcPct val="0"/>
              </a:spcAft>
              <a:buFontTx/>
              <a:buChar char="•"/>
            </a:pPr>
            <a:endParaRPr lang="fr-FR" sz="1300" dirty="0">
              <a:latin typeface="Trebuchet MS" pitchFamily="34" charset="0"/>
              <a:cs typeface="Times New Roman" pitchFamily="18" charset="0"/>
            </a:endParaRPr>
          </a:p>
        </p:txBody>
      </p:sp>
      <p:sp>
        <p:nvSpPr>
          <p:cNvPr id="11" name="Rectangle 10"/>
          <p:cNvSpPr/>
          <p:nvPr/>
        </p:nvSpPr>
        <p:spPr>
          <a:xfrm>
            <a:off x="1800018" y="256087"/>
            <a:ext cx="6277123" cy="461665"/>
          </a:xfrm>
          <a:prstGeom prst="rect">
            <a:avLst/>
          </a:prstGeom>
        </p:spPr>
        <p:txBody>
          <a:bodyPr wrap="square">
            <a:spAutoFit/>
          </a:bodyPr>
          <a:lstStyle/>
          <a:p>
            <a:pPr eaLnBrk="0" hangingPunct="0">
              <a:buFont typeface="Arial" charset="0"/>
            </a:pPr>
            <a:r>
              <a:rPr lang="ru-RU" altLang="en-US" sz="2400" b="1" dirty="0">
                <a:solidFill>
                  <a:schemeClr val="accent1"/>
                </a:solidFill>
                <a:latin typeface="Arial" panose="020B0604020202020204" pitchFamily="34" charset="0"/>
                <a:cs typeface="Arial" panose="020B0604020202020204" pitchFamily="34" charset="0"/>
              </a:rPr>
              <a:t>ГП и </a:t>
            </a:r>
            <a:r>
              <a:rPr lang="ru-RU" altLang="en-US" sz="2400" b="1" dirty="0" smtClean="0">
                <a:solidFill>
                  <a:schemeClr val="accent1"/>
                </a:solidFill>
                <a:latin typeface="Arial" panose="020B0604020202020204" pitchFamily="34" charset="0"/>
                <a:cs typeface="Arial" panose="020B0604020202020204" pitchFamily="34" charset="0"/>
              </a:rPr>
              <a:t>«</a:t>
            </a:r>
            <a:r>
              <a:rPr lang="ru-RU" altLang="en-US" sz="2400" b="1" dirty="0" smtClean="0">
                <a:solidFill>
                  <a:schemeClr val="accent1"/>
                </a:solidFill>
                <a:latin typeface="Arial" panose="020B0604020202020204" pitchFamily="34" charset="0"/>
                <a:cs typeface="Arial" panose="020B0604020202020204" pitchFamily="34" charset="0"/>
              </a:rPr>
              <a:t>двойная цель» Всемирного Банка</a:t>
            </a:r>
            <a:endParaRPr lang="en-US" sz="2200" b="1" dirty="0">
              <a:cs typeface="Arial"/>
            </a:endParaRPr>
          </a:p>
        </p:txBody>
      </p:sp>
      <p:grpSp>
        <p:nvGrpSpPr>
          <p:cNvPr id="13" name="Groupe 4"/>
          <p:cNvGrpSpPr/>
          <p:nvPr/>
        </p:nvGrpSpPr>
        <p:grpSpPr>
          <a:xfrm>
            <a:off x="1715418" y="941563"/>
            <a:ext cx="6450062" cy="5178582"/>
            <a:chOff x="-1617826" y="1278801"/>
            <a:chExt cx="8129913" cy="4510362"/>
          </a:xfrm>
        </p:grpSpPr>
        <p:sp>
          <p:nvSpPr>
            <p:cNvPr id="15" name="Striped Right Arrow 16"/>
            <p:cNvSpPr/>
            <p:nvPr/>
          </p:nvSpPr>
          <p:spPr bwMode="auto">
            <a:xfrm>
              <a:off x="2508677" y="2488819"/>
              <a:ext cx="756412" cy="1635985"/>
            </a:xfrm>
            <a:prstGeom prst="stripedRightArrow">
              <a:avLst>
                <a:gd name="adj1" fmla="val 50000"/>
                <a:gd name="adj2" fmla="val 60826"/>
              </a:avLst>
            </a:prstGeom>
            <a:solidFill>
              <a:schemeClr val="tx1">
                <a:lumMod val="10000"/>
                <a:lumOff val="90000"/>
              </a:schemeClr>
            </a:solidFill>
            <a:ln w="25400" cap="flat" cmpd="sng" algn="ctr">
              <a:solidFill>
                <a:schemeClr val="bg2"/>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a:spcBef>
                  <a:spcPct val="50000"/>
                </a:spcBef>
              </a:pPr>
              <a:r>
                <a:rPr lang="en-US" sz="975" dirty="0">
                  <a:cs typeface="Times New Roman" pitchFamily="18" charset="0"/>
                </a:rPr>
                <a:t>  </a:t>
              </a:r>
            </a:p>
          </p:txBody>
        </p:sp>
        <p:sp>
          <p:nvSpPr>
            <p:cNvPr id="16" name="Rectangle à coins arrondis 13"/>
            <p:cNvSpPr/>
            <p:nvPr/>
          </p:nvSpPr>
          <p:spPr bwMode="auto">
            <a:xfrm>
              <a:off x="3356375" y="1278801"/>
              <a:ext cx="3155712" cy="4510362"/>
            </a:xfrm>
            <a:prstGeom prst="roundRect">
              <a:avLst/>
            </a:prstGeom>
            <a:solidFill>
              <a:schemeClr val="bg1">
                <a:lumMod val="95000"/>
              </a:schemeClr>
            </a:solidFill>
            <a:ln w="19050" cap="flat" cmpd="sng" algn="ctr">
              <a:solidFill>
                <a:schemeClr val="accent4">
                  <a:lumMod val="90000"/>
                  <a:lumOff val="1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Aft>
                  <a:spcPct val="0"/>
                </a:spcAft>
              </a:pPr>
              <a:r>
                <a:rPr lang="ru-RU" sz="2000" b="1" dirty="0"/>
                <a:t>ДЕЯТЕЛЬНОСТЬ ГП</a:t>
              </a:r>
              <a:endParaRPr lang="en-US" sz="2000" b="1" dirty="0"/>
            </a:p>
            <a:p>
              <a:pPr marL="285750" indent="-285750" fontAlgn="base">
                <a:spcBef>
                  <a:spcPct val="50000"/>
                </a:spcBef>
                <a:spcAft>
                  <a:spcPct val="0"/>
                </a:spcAft>
                <a:buFont typeface="Arial" panose="020B0604020202020204" pitchFamily="34" charset="0"/>
                <a:buChar char="•"/>
              </a:pPr>
              <a:r>
                <a:rPr lang="ru-RU" sz="2000" b="1" dirty="0"/>
                <a:t>Оказание качественных услуг гражданам и юридическим лицам</a:t>
              </a:r>
              <a:endParaRPr lang="en-US" sz="2000" b="1" dirty="0"/>
            </a:p>
            <a:p>
              <a:pPr marL="285750" indent="-285750" fontAlgn="base">
                <a:spcBef>
                  <a:spcPct val="50000"/>
                </a:spcBef>
                <a:spcAft>
                  <a:spcPct val="0"/>
                </a:spcAft>
                <a:buFont typeface="Arial" panose="020B0604020202020204" pitchFamily="34" charset="0"/>
                <a:buChar char="•"/>
              </a:pPr>
              <a:r>
                <a:rPr lang="ru-RU" sz="2000" b="1" dirty="0"/>
                <a:t>Финансовая и бюджетная устойчивость</a:t>
              </a:r>
              <a:endParaRPr lang="en-US" sz="2000" b="1" dirty="0"/>
            </a:p>
            <a:p>
              <a:pPr marL="285750" indent="-285750" fontAlgn="base">
                <a:spcBef>
                  <a:spcPct val="50000"/>
                </a:spcBef>
                <a:spcAft>
                  <a:spcPct val="0"/>
                </a:spcAft>
                <a:buFont typeface="Arial" panose="020B0604020202020204" pitchFamily="34" charset="0"/>
                <a:buChar char="•"/>
              </a:pPr>
              <a:r>
                <a:rPr lang="ru-RU" sz="2000" b="1" dirty="0"/>
                <a:t>Равные условия и нейтральная конкурентная среда</a:t>
              </a:r>
              <a:endParaRPr lang="en-US" sz="2000" b="1" dirty="0"/>
            </a:p>
          </p:txBody>
        </p:sp>
        <p:sp>
          <p:nvSpPr>
            <p:cNvPr id="17" name="Rectangle à coins arrondis 14"/>
            <p:cNvSpPr/>
            <p:nvPr/>
          </p:nvSpPr>
          <p:spPr bwMode="auto">
            <a:xfrm>
              <a:off x="-1617826" y="1286686"/>
              <a:ext cx="4024571" cy="4473291"/>
            </a:xfrm>
            <a:prstGeom prst="roundRect">
              <a:avLst/>
            </a:prstGeom>
            <a:solidFill>
              <a:schemeClr val="bg1">
                <a:lumMod val="95000"/>
              </a:schemeClr>
            </a:solidFill>
            <a:ln w="19050" cap="flat" cmpd="sng" algn="ctr">
              <a:solidFill>
                <a:schemeClr val="accent4">
                  <a:lumMod val="90000"/>
                  <a:lumOff val="1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50000"/>
                </a:spcBef>
                <a:spcAft>
                  <a:spcPct val="0"/>
                </a:spcAft>
              </a:pPr>
              <a:r>
                <a:rPr lang="ru-RU" sz="2000" b="1" dirty="0"/>
                <a:t>ПОТРЕБНОСТИ КЛИЕНТОВ</a:t>
              </a:r>
              <a:endParaRPr lang="en-US" sz="2000" b="1" dirty="0"/>
            </a:p>
            <a:p>
              <a:pPr marL="285750" indent="-285750" fontAlgn="base">
                <a:spcBef>
                  <a:spcPct val="50000"/>
                </a:spcBef>
                <a:spcAft>
                  <a:spcPct val="0"/>
                </a:spcAft>
                <a:buFont typeface="Arial" panose="020B0604020202020204" pitchFamily="34" charset="0"/>
                <a:buChar char="•"/>
              </a:pPr>
              <a:r>
                <a:rPr lang="ru-RU" sz="1400" b="1" dirty="0"/>
                <a:t>Эффективность и прозрачность деятельности ГП</a:t>
              </a:r>
              <a:endParaRPr lang="en-US" sz="1400" b="1" dirty="0"/>
            </a:p>
            <a:p>
              <a:pPr marL="285750" indent="-285750" fontAlgn="base">
                <a:spcBef>
                  <a:spcPct val="50000"/>
                </a:spcBef>
                <a:spcAft>
                  <a:spcPct val="0"/>
                </a:spcAft>
                <a:buFont typeface="Arial" panose="020B0604020202020204" pitchFamily="34" charset="0"/>
                <a:buChar char="•"/>
              </a:pPr>
              <a:r>
                <a:rPr lang="ru-RU" sz="1400" b="1" dirty="0"/>
                <a:t>Управление бюджетными рисками</a:t>
              </a:r>
              <a:endParaRPr lang="en-US" sz="1400" b="1" dirty="0"/>
            </a:p>
            <a:p>
              <a:pPr marL="285750" indent="-285750" fontAlgn="base">
                <a:spcBef>
                  <a:spcPct val="50000"/>
                </a:spcBef>
                <a:spcAft>
                  <a:spcPct val="0"/>
                </a:spcAft>
                <a:buFont typeface="Arial" panose="020B0604020202020204" pitchFamily="34" charset="0"/>
                <a:buChar char="•"/>
              </a:pPr>
              <a:r>
                <a:rPr lang="ru-RU" sz="1400" b="1" dirty="0"/>
                <a:t>Оценка рыночных искажений и распределение ресурсов</a:t>
              </a:r>
              <a:endParaRPr lang="en-US" sz="1400" b="1" dirty="0"/>
            </a:p>
            <a:p>
              <a:pPr marL="285750" indent="-285750" fontAlgn="base">
                <a:spcBef>
                  <a:spcPct val="50000"/>
                </a:spcBef>
                <a:spcAft>
                  <a:spcPct val="0"/>
                </a:spcAft>
                <a:buFont typeface="Arial" panose="020B0604020202020204" pitchFamily="34" charset="0"/>
                <a:buChar char="•"/>
              </a:pPr>
              <a:r>
                <a:rPr lang="ru-RU" sz="1400" b="1" dirty="0"/>
                <a:t>Поддержка со стороны государственных финансовых учреждений мер по повышению доступности финансовых услуг</a:t>
              </a:r>
              <a:r>
                <a:rPr lang="en-US" sz="1400" b="1" dirty="0"/>
                <a:t>, </a:t>
              </a:r>
              <a:r>
                <a:rPr lang="ru-RU" sz="1400" b="1" dirty="0"/>
                <a:t>МСП и финансирования инфраструктуры</a:t>
              </a:r>
              <a:endParaRPr lang="en-US" sz="1400" b="1" dirty="0"/>
            </a:p>
            <a:p>
              <a:pPr marL="285750" indent="-285750" fontAlgn="base">
                <a:spcBef>
                  <a:spcPct val="50000"/>
                </a:spcBef>
                <a:spcAft>
                  <a:spcPct val="0"/>
                </a:spcAft>
                <a:buFont typeface="Arial" panose="020B0604020202020204" pitchFamily="34" charset="0"/>
                <a:buChar char="•"/>
              </a:pPr>
              <a:r>
                <a:rPr lang="ru-RU" sz="1400" b="1" dirty="0"/>
                <a:t>Влияние ГП на снижение бедности</a:t>
              </a:r>
              <a:endParaRPr lang="en-US" sz="1400" b="1" dirty="0"/>
            </a:p>
            <a:p>
              <a:pPr marL="285750" indent="-285750" fontAlgn="base">
                <a:spcBef>
                  <a:spcPct val="50000"/>
                </a:spcBef>
                <a:spcAft>
                  <a:spcPct val="0"/>
                </a:spcAft>
                <a:buFont typeface="Arial" panose="020B0604020202020204" pitchFamily="34" charset="0"/>
                <a:buChar char="•"/>
              </a:pPr>
              <a:r>
                <a:rPr lang="ru-RU" sz="1400" b="1" dirty="0"/>
                <a:t>Когда и как вовлекать частный сектор</a:t>
              </a:r>
              <a:endParaRPr lang="en-US" sz="1400" b="1" dirty="0"/>
            </a:p>
          </p:txBody>
        </p:sp>
      </p:grpSp>
      <p:sp>
        <p:nvSpPr>
          <p:cNvPr id="18" name="Striped Right Arrow 16"/>
          <p:cNvSpPr/>
          <p:nvPr/>
        </p:nvSpPr>
        <p:spPr bwMode="auto">
          <a:xfrm>
            <a:off x="8247490" y="2601756"/>
            <a:ext cx="567310" cy="1635985"/>
          </a:xfrm>
          <a:prstGeom prst="stripedRightArrow">
            <a:avLst>
              <a:gd name="adj1" fmla="val 50000"/>
              <a:gd name="adj2" fmla="val 60826"/>
            </a:avLst>
          </a:prstGeom>
          <a:solidFill>
            <a:schemeClr val="tx1">
              <a:lumMod val="10000"/>
              <a:lumOff val="90000"/>
            </a:schemeClr>
          </a:solidFill>
          <a:ln w="25400" cap="flat" cmpd="sng" algn="ctr">
            <a:solidFill>
              <a:schemeClr val="bg2"/>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a:spcBef>
                <a:spcPct val="50000"/>
              </a:spcBef>
            </a:pPr>
            <a:r>
              <a:rPr lang="en-US" sz="975" dirty="0">
                <a:latin typeface="+mj-lt"/>
                <a:cs typeface="Times New Roman" pitchFamily="18" charset="0"/>
              </a:rPr>
              <a:t>  </a:t>
            </a:r>
          </a:p>
        </p:txBody>
      </p:sp>
      <p:sp>
        <p:nvSpPr>
          <p:cNvPr id="19" name="Rectangle à coins arrondis 3"/>
          <p:cNvSpPr/>
          <p:nvPr/>
        </p:nvSpPr>
        <p:spPr bwMode="auto">
          <a:xfrm>
            <a:off x="8848252" y="950616"/>
            <a:ext cx="1903483" cy="5178582"/>
          </a:xfrm>
          <a:prstGeom prst="roundRect">
            <a:avLst/>
          </a:prstGeom>
          <a:solidFill>
            <a:schemeClr val="bg1">
              <a:lumMod val="95000"/>
            </a:schemeClr>
          </a:solidFill>
          <a:ln w="19050" cap="flat" cmpd="sng" algn="ctr">
            <a:solidFill>
              <a:schemeClr val="accent4">
                <a:lumMod val="90000"/>
                <a:lumOff val="1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50000"/>
              </a:spcBef>
              <a:spcAft>
                <a:spcPct val="0"/>
              </a:spcAft>
            </a:pPr>
            <a:r>
              <a:rPr lang="ru-RU" sz="2000" b="1" dirty="0"/>
              <a:t>ДВОЙНАЯ ЦЕЛЬ</a:t>
            </a:r>
            <a:endParaRPr lang="en-US" sz="2000" b="1" dirty="0"/>
          </a:p>
          <a:p>
            <a:pPr algn="ctr" fontAlgn="base">
              <a:spcBef>
                <a:spcPct val="50000"/>
              </a:spcBef>
              <a:spcAft>
                <a:spcPct val="0"/>
              </a:spcAft>
            </a:pPr>
            <a:endParaRPr lang="en-US" sz="2000" b="1" dirty="0"/>
          </a:p>
          <a:p>
            <a:pPr fontAlgn="base">
              <a:spcBef>
                <a:spcPct val="50000"/>
              </a:spcBef>
              <a:spcAft>
                <a:spcPct val="0"/>
              </a:spcAft>
            </a:pPr>
            <a:r>
              <a:rPr lang="ru-RU" sz="2000" b="1" dirty="0"/>
              <a:t>Искоренение крайней бедности</a:t>
            </a:r>
            <a:endParaRPr lang="en-US" sz="2000" b="1" dirty="0"/>
          </a:p>
          <a:p>
            <a:pPr fontAlgn="base">
              <a:spcBef>
                <a:spcPct val="50000"/>
              </a:spcBef>
              <a:spcAft>
                <a:spcPct val="0"/>
              </a:spcAft>
            </a:pPr>
            <a:endParaRPr lang="en-US" sz="2000" b="1" dirty="0"/>
          </a:p>
          <a:p>
            <a:pPr fontAlgn="base">
              <a:spcBef>
                <a:spcPct val="50000"/>
              </a:spcBef>
              <a:spcAft>
                <a:spcPct val="0"/>
              </a:spcAft>
            </a:pPr>
            <a:r>
              <a:rPr lang="ru-RU" sz="2000" b="1" dirty="0"/>
              <a:t>Содействие всеобщему процветанию</a:t>
            </a:r>
            <a:endParaRPr lang="en-US" sz="2000" b="1" dirty="0"/>
          </a:p>
        </p:txBody>
      </p:sp>
    </p:spTree>
    <p:extLst>
      <p:ext uri="{BB962C8B-B14F-4D97-AF65-F5344CB8AC3E}">
        <p14:creationId xmlns:p14="http://schemas.microsoft.com/office/powerpoint/2010/main" val="6038676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FRR Theme">
  <a:themeElements>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themeOverride>
</file>

<file path=ppt/theme/themeOverride2.xml><?xml version="1.0" encoding="utf-8"?>
<a:themeOverride xmlns:a="http://schemas.openxmlformats.org/drawingml/2006/main">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themeOverride>
</file>

<file path=ppt/theme/themeOverride3.xml><?xml version="1.0" encoding="utf-8"?>
<a:themeOverride xmlns:a="http://schemas.openxmlformats.org/drawingml/2006/main">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themeOverride>
</file>

<file path=ppt/theme/themeOverride4.xml><?xml version="1.0" encoding="utf-8"?>
<a:themeOverride xmlns:a="http://schemas.openxmlformats.org/drawingml/2006/main">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themeOverride>
</file>

<file path=ppt/theme/themeOverride5.xml><?xml version="1.0" encoding="utf-8"?>
<a:themeOverride xmlns:a="http://schemas.openxmlformats.org/drawingml/2006/main">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themeOverride>
</file>

<file path=ppt/theme/themeOverride6.xml><?xml version="1.0" encoding="utf-8"?>
<a:themeOverride xmlns:a="http://schemas.openxmlformats.org/drawingml/2006/main">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themeOverride>
</file>

<file path=ppt/theme/themeOverride7.xml><?xml version="1.0" encoding="utf-8"?>
<a:themeOverride xmlns:a="http://schemas.openxmlformats.org/drawingml/2006/main">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themeOverride>
</file>

<file path=ppt/theme/themeOverride8.xml><?xml version="1.0" encoding="utf-8"?>
<a:themeOverride xmlns:a="http://schemas.openxmlformats.org/drawingml/2006/main">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themeOverride>
</file>

<file path=ppt/theme/themeOverride9.xml><?xml version="1.0" encoding="utf-8"?>
<a:themeOverride xmlns:a="http://schemas.openxmlformats.org/drawingml/2006/main">
  <a:clrScheme name="CFRR">
    <a:dk1>
      <a:srgbClr val="000000"/>
    </a:dk1>
    <a:lt1>
      <a:sysClr val="window" lastClr="FFFFFF"/>
    </a:lt1>
    <a:dk2>
      <a:srgbClr val="00AB51"/>
    </a:dk2>
    <a:lt2>
      <a:srgbClr val="FFFFFF"/>
    </a:lt2>
    <a:accent1>
      <a:srgbClr val="00ADE4"/>
    </a:accent1>
    <a:accent2>
      <a:srgbClr val="00AB51"/>
    </a:accent2>
    <a:accent3>
      <a:srgbClr val="F78D28"/>
    </a:accent3>
    <a:accent4>
      <a:srgbClr val="EB1C2D"/>
    </a:accent4>
    <a:accent5>
      <a:srgbClr val="872B90"/>
    </a:accent5>
    <a:accent6>
      <a:srgbClr val="FCC442"/>
    </a:accent6>
    <a:hlink>
      <a:srgbClr val="0070C0"/>
    </a:hlink>
    <a:folHlink>
      <a:srgbClr val="872B90"/>
    </a:folHlink>
  </a:clrScheme>
</a:themeOverride>
</file>

<file path=docProps/app.xml><?xml version="1.0" encoding="utf-8"?>
<Properties xmlns="http://schemas.openxmlformats.org/officeDocument/2006/extended-properties" xmlns:vt="http://schemas.openxmlformats.org/officeDocument/2006/docPropsVTypes">
  <TotalTime>1460</TotalTime>
  <Words>3556</Words>
  <Application>Microsoft Office PowerPoint</Application>
  <PresentationFormat>Widescreen</PresentationFormat>
  <Paragraphs>345</Paragraphs>
  <Slides>33</Slides>
  <Notes>10</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33</vt:i4>
      </vt:variant>
    </vt:vector>
  </HeadingPairs>
  <TitlesOfParts>
    <vt:vector size="49" baseType="lpstr">
      <vt:lpstr>Andes</vt:lpstr>
      <vt:lpstr>Andes Bold</vt:lpstr>
      <vt:lpstr>Arial</vt:lpstr>
      <vt:lpstr>Avenir Book</vt:lpstr>
      <vt:lpstr>Calibri</vt:lpstr>
      <vt:lpstr>Calibri Light</vt:lpstr>
      <vt:lpstr>Cambria</vt:lpstr>
      <vt:lpstr>Candara</vt:lpstr>
      <vt:lpstr>Eras Light ITC</vt:lpstr>
      <vt:lpstr>Garamond</vt:lpstr>
      <vt:lpstr>Myriad Pro Light SemiCond</vt:lpstr>
      <vt:lpstr>Times New Roman</vt:lpstr>
      <vt:lpstr>Trebuchet MS</vt:lpstr>
      <vt:lpstr>Wingdings</vt:lpstr>
      <vt:lpstr>Office Theme</vt:lpstr>
      <vt:lpstr>CFRR Theme</vt:lpstr>
      <vt:lpstr>Бюджетные риски и мониторинг результатов деятельности государственных предприятий (ГП)</vt:lpstr>
      <vt:lpstr>Цель сессии:  Управленческие и бюджетные риски, связанные с госпредприятиями (ГП)  мониторинг результатов деятельности ГП с акцентом на информацию, необходимую для оценки и мониторинга бюджетных рисков  </vt:lpstr>
      <vt:lpstr>Тезисы</vt:lpstr>
      <vt:lpstr>Важность ГП и ключевые элементы их надлежащего управления</vt:lpstr>
      <vt:lpstr>PowerPoint Presentation</vt:lpstr>
      <vt:lpstr>ГП в странах с формирующимся рынком </vt:lpstr>
      <vt:lpstr>Роль ГП в регионе Европы и Центральной Азии (1)</vt:lpstr>
      <vt:lpstr>Роль ГП в регионе Европы и Центральной Азии (2)</vt:lpstr>
      <vt:lpstr>PowerPoint Presentation</vt:lpstr>
      <vt:lpstr>Автономия и подотчетность</vt:lpstr>
      <vt:lpstr>PowerPoint Presentation</vt:lpstr>
      <vt:lpstr>Принципы управления ГП</vt:lpstr>
      <vt:lpstr>Ключевые элементы управления, актуальные для оценки бюджетных рисков, связанных с ГП</vt:lpstr>
      <vt:lpstr>Мониторинг результатов</vt:lpstr>
      <vt:lpstr>Финансовая и бюджетная дисциплина</vt:lpstr>
      <vt:lpstr>Финансовая подотчетность, меры контроля и прозрачность (1/2)</vt:lpstr>
      <vt:lpstr>Финансовая подотчетность, меры контроля и прозрачность (2/2)</vt:lpstr>
      <vt:lpstr>Резюме: почему важно обеспечивать надлежащее управление ГП</vt:lpstr>
      <vt:lpstr>Бюджетные риски, связанные с ГП</vt:lpstr>
      <vt:lpstr>Связь между участием государства в ГП и состоянием государственного бюджета – пример из Эстонии</vt:lpstr>
      <vt:lpstr>Определение бюджетных рисков, обусловленных ГП</vt:lpstr>
      <vt:lpstr>Показатели бюджетных рисков</vt:lpstr>
      <vt:lpstr>Бюджетный риск и бюджетная дисциплина</vt:lpstr>
      <vt:lpstr>Виды бюджетных рисков, связанных с ГП</vt:lpstr>
      <vt:lpstr>Показатели бюджетных рисков – ГП как источник бюджетных рисков</vt:lpstr>
      <vt:lpstr>Показатели бюджетных рисков - статическая картина</vt:lpstr>
      <vt:lpstr>Показатели бюджетных рисков - динамическая картина</vt:lpstr>
      <vt:lpstr>МВФ: анализ и управление бюджетными рисками: передовая практика, июнь 2016 г. </vt:lpstr>
      <vt:lpstr>Управление бюджетными рисками, связанными с ГП – дополнительные соображения</vt:lpstr>
      <vt:lpstr>Оценка бюджетных рисков ГП – количественный подход</vt:lpstr>
      <vt:lpstr>Оценка бюджетных рисков ГП – воздействие</vt:lpstr>
      <vt:lpstr>Надлежащая практика создания институциональных механизмов и принципов отчетности для управления долгом ГП</vt:lpstr>
      <vt:lpstr>Полезные ресурсы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Andrei Busuioc</dc:creator>
  <cp:lastModifiedBy>Maya V. Gusarova</cp:lastModifiedBy>
  <cp:revision>78</cp:revision>
  <cp:lastPrinted>2017-04-04T13:11:32Z</cp:lastPrinted>
  <dcterms:created xsi:type="dcterms:W3CDTF">2017-03-21T15:58:56Z</dcterms:created>
  <dcterms:modified xsi:type="dcterms:W3CDTF">2017-04-05T14:45:23Z</dcterms:modified>
</cp:coreProperties>
</file>