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47" r:id="rId3"/>
    <p:sldId id="329" r:id="rId4"/>
    <p:sldId id="331" r:id="rId5"/>
    <p:sldId id="332" r:id="rId6"/>
    <p:sldId id="349" r:id="rId7"/>
    <p:sldId id="348" r:id="rId8"/>
    <p:sldId id="299" r:id="rId9"/>
    <p:sldId id="300" r:id="rId10"/>
    <p:sldId id="333" r:id="rId11"/>
    <p:sldId id="334" r:id="rId12"/>
    <p:sldId id="335" r:id="rId13"/>
    <p:sldId id="345" r:id="rId14"/>
    <p:sldId id="310" r:id="rId15"/>
    <p:sldId id="311" r:id="rId16"/>
    <p:sldId id="339" r:id="rId17"/>
    <p:sldId id="340" r:id="rId18"/>
    <p:sldId id="341" r:id="rId19"/>
    <p:sldId id="263" r:id="rId20"/>
    <p:sldId id="320" r:id="rId21"/>
    <p:sldId id="344" r:id="rId22"/>
    <p:sldId id="315" r:id="rId23"/>
    <p:sldId id="321" r:id="rId24"/>
    <p:sldId id="319" r:id="rId25"/>
    <p:sldId id="304" r:id="rId26"/>
    <p:sldId id="267" r:id="rId27"/>
    <p:sldId id="274" r:id="rId28"/>
    <p:sldId id="275" r:id="rId29"/>
    <p:sldId id="273" r:id="rId30"/>
    <p:sldId id="277" r:id="rId31"/>
    <p:sldId id="278" r:id="rId32"/>
    <p:sldId id="279" r:id="rId33"/>
    <p:sldId id="336" r:id="rId34"/>
    <p:sldId id="337" r:id="rId35"/>
    <p:sldId id="338" r:id="rId36"/>
    <p:sldId id="342" r:id="rId37"/>
    <p:sldId id="343" r:id="rId38"/>
    <p:sldId id="346" r:id="rId39"/>
    <p:sldId id="296" r:id="rId40"/>
    <p:sldId id="264" r:id="rId4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ção Padrão" id="{F50BFD4E-0B5A-44D4-9803-D23EB98E86D7}">
          <p14:sldIdLst>
            <p14:sldId id="257"/>
            <p14:sldId id="347"/>
            <p14:sldId id="329"/>
            <p14:sldId id="331"/>
            <p14:sldId id="332"/>
            <p14:sldId id="349"/>
            <p14:sldId id="348"/>
            <p14:sldId id="299"/>
            <p14:sldId id="300"/>
            <p14:sldId id="333"/>
            <p14:sldId id="334"/>
            <p14:sldId id="335"/>
            <p14:sldId id="345"/>
            <p14:sldId id="310"/>
            <p14:sldId id="311"/>
            <p14:sldId id="339"/>
            <p14:sldId id="340"/>
            <p14:sldId id="341"/>
            <p14:sldId id="263"/>
            <p14:sldId id="320"/>
            <p14:sldId id="344"/>
            <p14:sldId id="315"/>
            <p14:sldId id="321"/>
            <p14:sldId id="319"/>
            <p14:sldId id="304"/>
            <p14:sldId id="267"/>
            <p14:sldId id="274"/>
            <p14:sldId id="275"/>
            <p14:sldId id="273"/>
            <p14:sldId id="277"/>
            <p14:sldId id="278"/>
            <p14:sldId id="279"/>
            <p14:sldId id="336"/>
            <p14:sldId id="337"/>
            <p14:sldId id="338"/>
            <p14:sldId id="342"/>
            <p14:sldId id="343"/>
            <p14:sldId id="346"/>
            <p14:sldId id="296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02C"/>
    <a:srgbClr val="005621"/>
    <a:srgbClr val="044191"/>
    <a:srgbClr val="0468D8"/>
    <a:srgbClr val="468966"/>
    <a:srgbClr val="43A771"/>
    <a:srgbClr val="07203F"/>
    <a:srgbClr val="0C3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2"/>
    </p:cViewPr>
  </p:sorterViewPr>
  <p:notesViewPr>
    <p:cSldViewPr>
      <p:cViewPr varScale="1">
        <p:scale>
          <a:sx n="71" d="100"/>
          <a:sy n="71" d="100"/>
        </p:scale>
        <p:origin x="-26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BD796-E59B-4B3B-AAC6-5FD79BD2261A}" type="datetimeFigureOut">
              <a:rPr lang="pt-BR" smtClean="0"/>
              <a:pPr/>
              <a:t>31/03/2017</a:t>
            </a:fld>
            <a:endParaRPr lang="hr-H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A1D7D-05EF-4CEE-9DF2-162E6AF45C3B}" type="slidenum">
              <a:rPr lang="pt-B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367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apa_ver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6948488" y="5876925"/>
            <a:ext cx="2016125" cy="792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 smtClean="0"/>
              <a:t>KIRGISKA REPUBLIKA</a:t>
            </a:r>
            <a:endParaRPr lang="hr-HR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 smtClean="0"/>
              <a:t>BIŠKEK – 2017.</a:t>
            </a:r>
            <a:endParaRPr lang="hr-HR" sz="14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436E06A-A8EC-43F3-905C-36E5D3FAD646}" type="datetimeFigureOut">
              <a:rPr lang="pt-BR"/>
              <a:pPr>
                <a:defRPr/>
              </a:pPr>
              <a:t>31/03/2017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_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 userDrawn="1"/>
        </p:nvSpPr>
        <p:spPr>
          <a:xfrm>
            <a:off x="0" y="0"/>
            <a:ext cx="9144000" cy="1484313"/>
          </a:xfrm>
          <a:prstGeom prst="rect">
            <a:avLst/>
          </a:prstGeom>
          <a:gradFill>
            <a:gsLst>
              <a:gs pos="0">
                <a:srgbClr val="43A771"/>
              </a:gs>
              <a:gs pos="100000">
                <a:srgbClr val="468966"/>
              </a:gs>
              <a:gs pos="100000">
                <a:srgbClr val="FBAF3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TextBox 4"/>
          <p:cNvSpPr txBox="1"/>
          <p:nvPr userDrawn="1"/>
        </p:nvSpPr>
        <p:spPr>
          <a:xfrm>
            <a:off x="25400" y="0"/>
            <a:ext cx="89392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SUDJELOVANJE JAVNOSTI U FISKALNOJ POLITICI</a:t>
            </a:r>
            <a:r>
              <a:rPr lang="en-US" smtClean="0"/>
              <a:t>				</a:t>
            </a:r>
            <a:r>
              <a:rPr lang="hr-HR" smtClean="0"/>
              <a:t>Biškek 2017.</a:t>
            </a:r>
            <a:endParaRPr lang="hr-HR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3"/>
          </p:nvPr>
        </p:nvSpPr>
        <p:spPr>
          <a:xfrm>
            <a:off x="467544" y="980728"/>
            <a:ext cx="8208912" cy="432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aseline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7570788" cy="365125"/>
          </a:xfrm>
        </p:spPr>
        <p:txBody>
          <a:bodyPr/>
          <a:lstStyle>
            <a:lvl1pPr>
              <a:defRPr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Fonte: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gradFill rotWithShape="0">
          <a:gsLst>
            <a:gs pos="0">
              <a:srgbClr val="F2F2F2"/>
            </a:gs>
            <a:gs pos="100000">
              <a:srgbClr val="BFBFBF"/>
            </a:gs>
            <a:gs pos="100000">
              <a:srgbClr val="7F7F7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06900"/>
            <a:ext cx="802716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A950B22-A76F-4CA6-A4F3-45A024853726}" type="datetimeFigureOut">
              <a:rPr lang="pt-BR"/>
              <a:pPr>
                <a:defRPr/>
              </a:pPr>
              <a:t>31/03/2017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CBE21-281C-4E11-A32D-3D9C78CCBBE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BFDAE7-5726-4265-9B71-0333FA002518}" type="datetimeFigureOut">
              <a:rPr lang="pt-BR"/>
              <a:pPr>
                <a:defRPr/>
              </a:pPr>
              <a:t>31/03/2017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1400C2-C222-4E50-BFC2-4CE2E2CC4C2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legislacao.planalto.gov.br/legisla/legislacao.nsf/Viw_Identificacao/lcp%20101-2000?OpenDocument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legislacao.planalto.gov.br/legisla/legislacao.nsf/Viw_Identificacao/DEC%206.129-2007?OpenDocumen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davelino@gmail.com" TargetMode="External"/><Relationship Id="rId2" Type="http://schemas.openxmlformats.org/officeDocument/2006/relationships/hyperlink" Target="mailto:daniel.avelino@presidencia.gov.br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chr.org/EN/UDHR/Pages/Language.aspx?LangID=por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SUDJELOVANJE JAVNOSTI</a:t>
            </a:r>
            <a:r>
              <a:rPr dirty="0"/>
              <a:t/>
            </a:r>
            <a:br>
              <a:rPr dirty="0"/>
            </a:br>
            <a:r>
              <a:rPr lang="hr-HR" dirty="0" smtClean="0"/>
              <a:t>U FISKALNOJ POLITICI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mtClean="0"/>
              <a:t>Slučajevi iz Brazila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mtClean="0"/>
              <a:t>Dr. Daniel Pitangueira de Avelino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62119" cy="1143000"/>
          </a:xfrm>
        </p:spPr>
        <p:txBody>
          <a:bodyPr/>
          <a:lstStyle/>
          <a:p>
            <a:r>
              <a:rPr lang="hr-HR" sz="2400" b="1" dirty="0"/>
              <a:t>КЫРГЫЗ РЕСПУБЛИКАСЫНЫН</a:t>
            </a:r>
            <a:r>
              <a:rPr lang="hr-HR" smtClean="0"/>
              <a:t> </a:t>
            </a:r>
            <a:r>
              <a:rPr lang="hr-HR" sz="2400" b="1" dirty="0" smtClean="0"/>
              <a:t>КОНСТИТУЦИЯСЫ – 2010</a:t>
            </a:r>
            <a:r>
              <a:t/>
            </a:r>
            <a:br/>
            <a:r>
              <a:rPr lang="hr-HR" sz="2400" dirty="0"/>
              <a:t>USTAV KIRGISKE REPUBLIKE – 2010.</a:t>
            </a:r>
            <a:endParaRPr lang="hr-HR" sz="2400" b="1" dirty="0" smtClean="0">
              <a:solidFill>
                <a:srgbClr val="376092"/>
              </a:solidFill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179513" y="1772817"/>
            <a:ext cx="4320480" cy="4824834"/>
          </a:xfrm>
        </p:spPr>
        <p:txBody>
          <a:bodyPr/>
          <a:lstStyle/>
          <a:p>
            <a:r>
              <a:rPr lang="hr-HR" sz="1600" b="1" dirty="0"/>
              <a:t>2-берене.</a:t>
            </a:r>
            <a:endParaRPr lang="hr-HR" sz="1600" dirty="0"/>
          </a:p>
          <a:p>
            <a:pPr marL="0" indent="0">
              <a:buNone/>
            </a:pPr>
            <a:r>
              <a:rPr lang="hr-HR" sz="1600" dirty="0"/>
              <a:t>1. Кыргызстандын эли эгемендиктин ээси жана Кыргыз Республикасындагы </a:t>
            </a:r>
            <a:r>
              <a:rPr lang="hr-HR" sz="1600" b="1" dirty="0"/>
              <a:t>мамлекеттик бийликтин бирден-бир булагы </a:t>
            </a:r>
            <a:r>
              <a:rPr lang="hr-HR" sz="1600" dirty="0"/>
              <a:t>болуп саналат.</a:t>
            </a:r>
          </a:p>
          <a:p>
            <a:pPr marL="0" indent="0">
              <a:buNone/>
            </a:pPr>
            <a:r>
              <a:rPr lang="hr-HR" sz="1600" dirty="0"/>
              <a:t>2. Кыргызстандын эли өз бийлигин ушул Конституциянын жана мыйзамдардын негизинде түздөн-түз шайлоолордо жана референдумдарда, ошондой эле мамлекеттик органдардын жана жергиликтүү өз алдынча башкаруу органдарынын системасы аркылуу жүзөгө ашырат.</a:t>
            </a:r>
          </a:p>
          <a:p>
            <a:pPr marL="0" indent="0">
              <a:buNone/>
            </a:pPr>
            <a:r>
              <a:rPr lang="hr-HR" sz="1600" dirty="0"/>
              <a:t>5. Мамлекет мыйзамда белгиленген ар кайсы социалдык топтордун мамлекеттик органдардагы жана жергиликтүү өз алдынча башкаруу органдарындагы, анын ичинде чечим чыгаруу деңгээлинде өкүлчүлүгү үчүн шарттарды түзөт.</a:t>
            </a:r>
            <a:endParaRPr lang="hr-HR" sz="1600" dirty="0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11CE0D-4A8A-4703-9BA9-EA7581B396DF}" type="slidenum">
              <a:rPr lang="pt-BR" smtClean="0">
                <a:solidFill>
                  <a:srgbClr val="898989"/>
                </a:solidFill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r-HR" smtClean="0">
              <a:solidFill>
                <a:srgbClr val="89898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644008" y="1772817"/>
            <a:ext cx="4320480" cy="482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 smtClean="0"/>
              <a:t>Članak 2.</a:t>
            </a:r>
          </a:p>
          <a:p>
            <a:r>
              <a:rPr lang="hr-HR" sz="1800" dirty="0" smtClean="0"/>
              <a:t>1. Narod Kirgiske Republike nositelj je suverenosti i </a:t>
            </a:r>
            <a:r>
              <a:rPr lang="hr-HR" sz="1800" b="1" dirty="0" smtClean="0"/>
              <a:t>jedini je izvor državne moći</a:t>
            </a:r>
            <a:r>
              <a:rPr lang="hr-HR" sz="1800" dirty="0" smtClean="0"/>
              <a:t> u Kirgiskoj Republici. </a:t>
            </a:r>
          </a:p>
          <a:p>
            <a:r>
              <a:rPr lang="hr-HR" sz="1800" dirty="0" smtClean="0"/>
              <a:t>2. Narod Kirgiske Republike upotrebljava svoje ovlasti izravno na izborima i referendumima i kroz sustav državnih tijela i jedinice lokalne samouprave na temelju Ustava i zakonodavstva na snazi.</a:t>
            </a:r>
          </a:p>
          <a:p>
            <a:r>
              <a:rPr lang="hr-HR" sz="1800" dirty="0" smtClean="0"/>
              <a:t>5. Država osigurava uvjete za zastupanje različitih socijalnih skupina, koje su određene zakonom, u državnim tijelima i jedinicama lokalne samouprave, uključujući razinu donošenja odluka.</a:t>
            </a:r>
            <a:endParaRPr lang="hr-HR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2"/>
          <p:cNvSpPr txBox="1">
            <a:spLocks/>
          </p:cNvSpPr>
          <p:nvPr/>
        </p:nvSpPr>
        <p:spPr bwMode="auto">
          <a:xfrm>
            <a:off x="214313" y="512763"/>
            <a:ext cx="8472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 altLang="pt-BR" sz="3200" b="1">
                <a:solidFill>
                  <a:srgbClr val="376092"/>
                </a:solidFill>
                <a:latin typeface="Calibri" pitchFamily="34" charset="0"/>
              </a:rPr>
              <a:t>Carta Iberoamericana de </a:t>
            </a:r>
            <a:r>
              <a:t/>
            </a:r>
            <a:br/>
            <a:r>
              <a:rPr lang="hr-HR" altLang="pt-BR" sz="3200" b="1">
                <a:solidFill>
                  <a:srgbClr val="376092"/>
                </a:solidFill>
                <a:latin typeface="Calibri" pitchFamily="34" charset="0"/>
              </a:rPr>
              <a:t>Participación Ciudadana en la Gestión Pública (2009)</a:t>
            </a: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457200" y="1738313"/>
            <a:ext cx="8229600" cy="47863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sz="2000" smtClean="0"/>
          </a:p>
          <a:p>
            <a:pPr fontAlgn="auto">
              <a:spcAft>
                <a:spcPts val="0"/>
              </a:spcAft>
              <a:defRPr/>
            </a:pPr>
            <a:r>
              <a:rPr lang="hr-HR" sz="2000" smtClean="0"/>
              <a:t>A los efectos de la presente Carta Iberoamericana, se entende por </a:t>
            </a:r>
            <a:r>
              <a:rPr lang="hr-HR" sz="2000" b="1" smtClean="0"/>
              <a:t>participación ciudadana en la gestión pública</a:t>
            </a:r>
            <a:r>
              <a:rPr lang="hr-HR" sz="2000" smtClean="0"/>
              <a:t> el processo de construcción social de las políticas públicas que, conforme al interés general de la sociedade democrática, canaliza, da respuesta o amplía los derechos económicos, sociales, culturales, políticos e civiles de las personas, y los derechos de las organizaciones o grupos en que se integram, así como los de las comunidades y pueblos indígenas.</a:t>
            </a:r>
          </a:p>
          <a:p>
            <a:pPr fontAlgn="auto">
              <a:spcAft>
                <a:spcPts val="0"/>
              </a:spcAft>
              <a:defRPr/>
            </a:pPr>
            <a:r>
              <a:rPr lang="hr-HR" sz="2000" smtClean="0"/>
              <a:t>Así, el título de “</a:t>
            </a:r>
            <a:r>
              <a:rPr lang="hr-HR" sz="2000" b="1" smtClean="0"/>
              <a:t>ciudadano” y “ciudadana</a:t>
            </a:r>
            <a:r>
              <a:rPr lang="hr-HR" sz="2000" smtClean="0"/>
              <a:t>”en la presente Carta Iberoamericana no está referido a las personas con derechos exclusivos de ciudadanía o de nacionalidade sino a todo habitante con respecto a la gestión pública del país en donde reside, en el ejercício de los derechos que le conciernen.</a:t>
            </a:r>
          </a:p>
          <a:p>
            <a:pPr fontAlgn="auto">
              <a:spcAft>
                <a:spcPts val="0"/>
              </a:spcAft>
              <a:defRPr/>
            </a:pP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79389" y="1487681"/>
            <a:ext cx="42711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hr-HR" altLang="pt-BR" sz="2400" dirty="0">
                <a:latin typeface="Arial" panose="020B0604020202020204" pitchFamily="34" charset="0"/>
              </a:rPr>
              <a:t>Čl. 48. (...)</a:t>
            </a:r>
          </a:p>
          <a:p>
            <a:r>
              <a:rPr lang="hr-HR" altLang="pt-BR" sz="2400" dirty="0">
                <a:latin typeface="Arial" panose="020B0604020202020204" pitchFamily="34" charset="0"/>
              </a:rPr>
              <a:t> Parágrafo único.  A transparência será assegurada também mediante: </a:t>
            </a:r>
          </a:p>
          <a:p>
            <a:r>
              <a:rPr lang="hr-HR" altLang="pt-BR" sz="2400" dirty="0">
                <a:latin typeface="Arial" panose="020B0604020202020204" pitchFamily="34" charset="0"/>
              </a:rPr>
              <a:t>        I – incentivo à participação popular e realização de audiências públicas, durante os processos de elaboração e discussão dos planos, lei de diretrizes orçamentárias e orçamentos; </a:t>
            </a:r>
          </a:p>
        </p:txBody>
      </p:sp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1115616" y="755412"/>
            <a:ext cx="6048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hr-HR" altLang="pt-BR" b="1" dirty="0" smtClean="0">
                <a:solidFill>
                  <a:srgbClr val="000080"/>
                </a:solidFill>
                <a:hlinkClick r:id="rId2"/>
              </a:rPr>
              <a:t>LEI COMPLEMENTAR Nº 101, DE 4 DE MAIO DE 2000.</a:t>
            </a:r>
            <a:endParaRPr lang="hr-HR" altLang="pt-BR" dirty="0"/>
          </a:p>
        </p:txBody>
      </p:sp>
      <p:sp>
        <p:nvSpPr>
          <p:cNvPr id="17415" name="Título 2"/>
          <p:cNvSpPr txBox="1">
            <a:spLocks/>
          </p:cNvSpPr>
          <p:nvPr/>
        </p:nvSpPr>
        <p:spPr bwMode="auto">
          <a:xfrm>
            <a:off x="214313" y="116632"/>
            <a:ext cx="8822183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hr-HR" altLang="pt-BR" sz="3200" b="1" dirty="0" smtClean="0">
                <a:solidFill>
                  <a:srgbClr val="376092"/>
                </a:solidFill>
                <a:latin typeface="Calibri" pitchFamily="34" charset="0"/>
              </a:rPr>
              <a:t>Brazilski zakon o fiskalnoj odgovornosti – LRF 2000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93320" y="1518458"/>
            <a:ext cx="42711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hr-HR" altLang="pt-BR" sz="2800" dirty="0" smtClean="0">
                <a:latin typeface="Arial" panose="020B0604020202020204" pitchFamily="34" charset="0"/>
              </a:rPr>
              <a:t>Članak 48. (...) jedini stavak</a:t>
            </a:r>
            <a:endParaRPr lang="hr-H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mtClean="0"/>
              <a:t>Transparentnost se osigurava i putem:</a:t>
            </a:r>
          </a:p>
          <a:p>
            <a:r>
              <a:rPr lang="hr-HR" smtClean="0"/>
              <a:t>I – poticaja za javno sudjelovanje i javne rasprave tijekom svih procesa izrade planova i rasprave, zakona o proračunskim smjernicama i proračunu.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0" y="5785271"/>
            <a:ext cx="9144000" cy="3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hr-HR" altLang="pt-BR" sz="1800" dirty="0" smtClean="0"/>
              <a:t>HELD, David. Models</a:t>
            </a:r>
            <a:r>
              <a:rPr lang="hr-HR" smtClean="0"/>
              <a:t> </a:t>
            </a:r>
            <a:r>
              <a:rPr lang="hr-HR" altLang="pt-BR" sz="1800" dirty="0" smtClean="0"/>
              <a:t>of</a:t>
            </a:r>
            <a:r>
              <a:rPr lang="hr-HR" smtClean="0"/>
              <a:t> </a:t>
            </a:r>
            <a:r>
              <a:rPr lang="hr-HR" altLang="pt-BR" sz="1800" dirty="0" smtClean="0"/>
              <a:t>democracy. Treće izdanje. Stanford: Stanford University Press, 2006., str. 215.</a:t>
            </a:r>
            <a:endParaRPr lang="hr-HR" altLang="pt-B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hr-HR" sz="2000" b="1" dirty="0"/>
              <a:t>Ukratko o modelu VIII.</a:t>
            </a:r>
          </a:p>
          <a:p>
            <a:pPr marL="0" indent="0">
              <a:buNone/>
            </a:pPr>
            <a:r>
              <a:rPr lang="hr-HR" sz="2000" b="1" i="1" dirty="0"/>
              <a:t>Participativna </a:t>
            </a:r>
            <a:r>
              <a:rPr lang="hr-HR" sz="2000" b="1" i="1" dirty="0" smtClean="0"/>
              <a:t>demokracija</a:t>
            </a:r>
          </a:p>
          <a:p>
            <a:pPr marL="0" indent="0">
              <a:buNone/>
            </a:pPr>
            <a:endParaRPr lang="hr-HR" sz="1200" b="1" i="1" dirty="0"/>
          </a:p>
          <a:p>
            <a:pPr marL="0" indent="0">
              <a:buNone/>
            </a:pPr>
            <a:r>
              <a:rPr lang="hr-HR" sz="1800" i="1" dirty="0"/>
              <a:t>Načela opravdanosti</a:t>
            </a:r>
          </a:p>
          <a:p>
            <a:pPr marL="0" indent="0">
              <a:buNone/>
            </a:pPr>
            <a:r>
              <a:rPr lang="hr-HR" sz="1800" dirty="0"/>
              <a:t>Jednako pravo na slobodu i vlastiti razvoj može se ostvariti samo u „participativnom društvu, društvu koje potiče osjećaj političke učinkovitosti, njeguje brigu za zajedničke probleme i doprinosi stvaranju obrazovanog građanstva koje je sposobno održavati neprestan interes za procese upravljanja</a:t>
            </a:r>
          </a:p>
          <a:p>
            <a:pPr marL="0" indent="0">
              <a:buNone/>
            </a:pPr>
            <a:r>
              <a:rPr lang="hr-HR" sz="1800" i="1" dirty="0"/>
              <a:t>Ključne </a:t>
            </a:r>
            <a:r>
              <a:rPr lang="hr-HR" sz="1800" i="1" dirty="0" smtClean="0"/>
              <a:t>značajke</a:t>
            </a:r>
          </a:p>
          <a:p>
            <a:pPr marL="0" indent="0">
              <a:buNone/>
            </a:pPr>
            <a:endParaRPr lang="hr-HR" sz="1800" i="1" dirty="0"/>
          </a:p>
          <a:p>
            <a:pPr marL="0" indent="0">
              <a:buNone/>
            </a:pPr>
            <a:r>
              <a:rPr lang="hr-HR" sz="1800" dirty="0"/>
              <a:t>Izravno sudjelovanje građana u reguliranju ključnih institucija društva, uključujući radno mjesto i lokalnu zajednicu</a:t>
            </a:r>
          </a:p>
          <a:p>
            <a:pPr marL="0" indent="0">
              <a:buNone/>
            </a:pPr>
            <a:r>
              <a:rPr lang="hr-HR" sz="1800" dirty="0"/>
              <a:t>Reorganizacija stranačkog sustava pri čemu stranački zastupnici izravno odgovaraju članovima</a:t>
            </a:r>
          </a:p>
          <a:p>
            <a:pPr marL="0" indent="0">
              <a:buNone/>
            </a:pPr>
            <a:r>
              <a:rPr lang="hr-HR" sz="1800" dirty="0"/>
              <a:t>Rad „participativnih stranaka“ u parlamentarnoj ili kongresnoj strukturi</a:t>
            </a:r>
          </a:p>
          <a:p>
            <a:pPr marL="0" indent="0">
              <a:buNone/>
            </a:pPr>
            <a:r>
              <a:rPr lang="hr-HR" sz="1800" dirty="0"/>
              <a:t>Održavanje otvorenog institucionalnog sustava radi osiguravanja mogućnosti isprobavanja političkih oblika</a:t>
            </a:r>
          </a:p>
          <a:p>
            <a:pPr marL="0" indent="0">
              <a:buNone/>
            </a:pPr>
            <a:r>
              <a:rPr lang="hr-HR" sz="1800" dirty="0"/>
              <a:t> </a:t>
            </a:r>
          </a:p>
          <a:p>
            <a:pPr marL="0" indent="0">
              <a:buNone/>
            </a:pPr>
            <a:r>
              <a:rPr lang="hr-HR" sz="1800" dirty="0"/>
              <a:t> </a:t>
            </a:r>
          </a:p>
          <a:p>
            <a:pPr marL="0" indent="0"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86795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MEĐUDJELOVANJE DRŽAVE I DRUŠTVA</a:t>
            </a:r>
            <a:endParaRPr lang="hr-H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CCEBC4-280C-4FAB-891F-25402C3168FD}" type="datetime1">
              <a:rPr lang="pt-BR" smtClean="0"/>
              <a:pPr>
                <a:defRPr/>
              </a:pPr>
              <a:t>31/03/2017</a:t>
            </a:fld>
            <a:endParaRPr lang="hr-H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1CC22-EFFC-4B7C-9CA7-DEC93515FDC9}" type="slidenum">
              <a:rPr lang="pt-BR" smtClean="0"/>
              <a:pPr>
                <a:defRPr/>
              </a:pPr>
              <a:t>14</a:t>
            </a:fld>
            <a:endParaRPr lang="hr-HR"/>
          </a:p>
        </p:txBody>
      </p:sp>
      <p:pic>
        <p:nvPicPr>
          <p:cNvPr id="18437" name="Espaço Reservado para Conteúdo 5"/>
          <p:cNvPicPr>
            <a:picLocks noGrp="1"/>
          </p:cNvPicPr>
          <p:nvPr>
            <p:ph idx="1"/>
          </p:nvPr>
        </p:nvPicPr>
        <p:blipFill>
          <a:blip r:embed="rId2" cstate="print"/>
          <a:srcRect l="29453" t="43687" r="28395" b="18478"/>
          <a:stretch>
            <a:fillRect/>
          </a:stretch>
        </p:blipFill>
        <p:spPr>
          <a:xfrm>
            <a:off x="971550" y="1916113"/>
            <a:ext cx="7170738" cy="3619500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1118256"/>
            <a:ext cx="758707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hr-HR" sz="1600" b="1" dirty="0" smtClean="0">
                <a:latin typeface="Calibri" pitchFamily="34" charset="0"/>
              </a:rPr>
              <a:t>GODIŠNJI POSTOTAK U RAZDOBLJU 2002. – 2010.</a:t>
            </a:r>
            <a:endParaRPr lang="hr-HR" sz="1050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hr-HR" dirty="0" smtClean="0"/>
              <a:t>državnih programa i institucija u kojima je prisutno međudjelovanje države i društva</a:t>
            </a:r>
            <a:endParaRPr lang="hr-HR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439" name="Group 3"/>
          <p:cNvGrpSpPr>
            <a:grpSpLocks/>
          </p:cNvGrpSpPr>
          <p:nvPr/>
        </p:nvGrpSpPr>
        <p:grpSpPr bwMode="auto">
          <a:xfrm>
            <a:off x="1042988" y="5589588"/>
            <a:ext cx="5219700" cy="304800"/>
            <a:chOff x="1725" y="9885"/>
            <a:chExt cx="8220" cy="480"/>
          </a:xfrm>
        </p:grpSpPr>
        <p:sp>
          <p:nvSpPr>
            <p:cNvPr id="18440" name="Text Box 4"/>
            <p:cNvSpPr txBox="1">
              <a:spLocks noChangeArrowheads="1"/>
            </p:cNvSpPr>
            <p:nvPr/>
          </p:nvSpPr>
          <p:spPr bwMode="auto">
            <a:xfrm>
              <a:off x="1725" y="9885"/>
              <a:ext cx="8220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hr-HR" sz="800" dirty="0">
                  <a:latin typeface="Calibri" pitchFamily="34" charset="0"/>
                </a:rPr>
                <a:t>Izvor: IPEA.gov.br (2012)</a:t>
              </a:r>
              <a:r>
                <a:rPr lang="en-US" sz="800" dirty="0">
                  <a:latin typeface="Calibri" pitchFamily="34" charset="0"/>
                </a:rPr>
                <a:t>	</a:t>
              </a:r>
              <a:r>
                <a:rPr lang="hr-HR" sz="800" dirty="0">
                  <a:latin typeface="Calibri" pitchFamily="34" charset="0"/>
                </a:rPr>
                <a:t>% programi</a:t>
              </a:r>
              <a:r>
                <a:rPr lang="en-US" sz="800" dirty="0">
                  <a:latin typeface="Calibri" pitchFamily="34" charset="0"/>
                </a:rPr>
                <a:t>		</a:t>
              </a:r>
              <a:r>
                <a:rPr lang="hr-HR" sz="800" dirty="0">
                  <a:latin typeface="Calibri" pitchFamily="34" charset="0"/>
                </a:rPr>
                <a:t>% institucije</a:t>
              </a:r>
            </a:p>
            <a:p>
              <a:endParaRPr lang="hr-HR" sz="1600" dirty="0"/>
            </a:p>
          </p:txBody>
        </p:sp>
        <p:cxnSp>
          <p:nvCxnSpPr>
            <p:cNvPr id="18441" name="AutoShape 5"/>
            <p:cNvCxnSpPr>
              <a:cxnSpLocks noChangeShapeType="1"/>
            </p:cNvCxnSpPr>
            <p:nvPr/>
          </p:nvCxnSpPr>
          <p:spPr bwMode="auto">
            <a:xfrm>
              <a:off x="4140" y="10080"/>
              <a:ext cx="39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442" name="Rectangle 6"/>
            <p:cNvSpPr>
              <a:spLocks noChangeArrowheads="1"/>
            </p:cNvSpPr>
            <p:nvPr/>
          </p:nvSpPr>
          <p:spPr bwMode="auto">
            <a:xfrm>
              <a:off x="7020" y="9975"/>
              <a:ext cx="210" cy="21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sz="16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MEĐUDJELOVANJE DRŽAVE I DRUŠTVA</a:t>
            </a:r>
            <a:endParaRPr lang="hr-H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CCEBC4-280C-4FAB-891F-25402C3168FD}" type="datetime1">
              <a:rPr lang="pt-BR" smtClean="0"/>
              <a:pPr>
                <a:defRPr/>
              </a:pPr>
              <a:t>31/03/2017</a:t>
            </a:fld>
            <a:endParaRPr lang="hr-H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B75C1-3D68-4E89-BFBA-9D2A3D7C3B11}" type="slidenum">
              <a:rPr lang="pt-BR" smtClean="0"/>
              <a:pPr>
                <a:defRPr/>
              </a:pPr>
              <a:t>15</a:t>
            </a:fld>
            <a:endParaRPr lang="hr-HR"/>
          </a:p>
        </p:txBody>
      </p:sp>
      <p:pic>
        <p:nvPicPr>
          <p:cNvPr id="19461" name="Imagem 10"/>
          <p:cNvPicPr>
            <a:picLocks noChangeAspect="1" noChangeArrowheads="1"/>
          </p:cNvPicPr>
          <p:nvPr/>
        </p:nvPicPr>
        <p:blipFill>
          <a:blip r:embed="rId2" cstate="print"/>
          <a:srcRect l="29453" t="16376" r="38885" b="41994"/>
          <a:stretch>
            <a:fillRect/>
          </a:stretch>
        </p:blipFill>
        <p:spPr bwMode="auto">
          <a:xfrm>
            <a:off x="250825" y="2060575"/>
            <a:ext cx="5465763" cy="40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795963" y="2636838"/>
          <a:ext cx="3005793" cy="3466408"/>
        </p:xfrm>
        <a:graphic>
          <a:graphicData uri="http://schemas.openxmlformats.org/drawingml/2006/table">
            <a:tbl>
              <a:tblPr/>
              <a:tblGrid>
                <a:gridCol w="1524812"/>
                <a:gridCol w="1480981"/>
              </a:tblGrid>
              <a:tr h="5118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 b="1" dirty="0" smtClean="0">
                          <a:latin typeface="Calibri"/>
                        </a:rPr>
                        <a:t>Vrste politike</a:t>
                      </a:r>
                      <a:endParaRPr lang="hr-H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 b="1" dirty="0" smtClean="0">
                          <a:latin typeface="Calibri"/>
                        </a:rPr>
                        <a:t>Vrste međudjelovanja</a:t>
                      </a:r>
                      <a:endParaRPr lang="hr-H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latin typeface="Calibri"/>
                        </a:rPr>
                        <a:t>DE – gospodarski razvoj</a:t>
                      </a:r>
                      <a:endParaRPr lang="hr-H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latin typeface="Calibri"/>
                        </a:rPr>
                        <a:t>Rgi – sastanak sa zainteresiranim skupinama</a:t>
                      </a:r>
                      <a:endParaRPr lang="hr-H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5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latin typeface="Calibri"/>
                        </a:rPr>
                        <a:t>PS –socijalna zaštita</a:t>
                      </a:r>
                      <a:endParaRPr lang="hr-H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latin typeface="Calibri"/>
                        </a:rPr>
                        <a:t>Dcs – vijeća</a:t>
                      </a:r>
                      <a:endParaRPr lang="hr-H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latin typeface="Calibri"/>
                        </a:rPr>
                        <a:t>Dcf – konferencije</a:t>
                      </a:r>
                      <a:endParaRPr lang="hr-H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54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latin typeface="Calibri"/>
                        </a:rPr>
                        <a:t>Inf – infrastruktura</a:t>
                      </a:r>
                      <a:endParaRPr lang="hr-H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latin typeface="Calibri"/>
                        </a:rPr>
                        <a:t>CP – javno savjetovanje</a:t>
                      </a:r>
                      <a:endParaRPr lang="hr-H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latin typeface="Calibri"/>
                        </a:rPr>
                        <a:t>AP – javna rasprava</a:t>
                      </a:r>
                      <a:endParaRPr lang="hr-H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7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latin typeface="Calibri"/>
                        </a:rPr>
                        <a:t>MA – okruženje</a:t>
                      </a:r>
                      <a:endParaRPr lang="hr-H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latin typeface="Calibri"/>
                        </a:rPr>
                        <a:t>OV – uredi za raspravu</a:t>
                      </a:r>
                      <a:endParaRPr lang="hr-H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latin typeface="Calibri"/>
                        </a:rPr>
                        <a:t>Ot – ostalo</a:t>
                      </a:r>
                      <a:endParaRPr lang="hr-H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37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latin typeface="Calibri"/>
                        </a:rPr>
                        <a:t>Izvor: IPEA.gov.br (2012)</a:t>
                      </a:r>
                      <a:endParaRPr lang="hr-HR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034" marR="9103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8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9490" name="Rectangle 3"/>
          <p:cNvSpPr>
            <a:spLocks noChangeArrowheads="1"/>
          </p:cNvSpPr>
          <p:nvPr/>
        </p:nvSpPr>
        <p:spPr bwMode="auto">
          <a:xfrm>
            <a:off x="974392" y="1439576"/>
            <a:ext cx="71952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hr-HR" b="1" dirty="0" smtClean="0">
                <a:latin typeface="Calibri" pitchFamily="34" charset="0"/>
              </a:rPr>
              <a:t>PROSTORNA POVEZANOST među vrstama politika i vrstama međudjelovanja</a:t>
            </a:r>
            <a:endParaRPr lang="hr-HR" sz="3200" dirty="0">
              <a:ea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27"/>
            <a:ext cx="9144000" cy="64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27"/>
            <a:ext cx="9144000" cy="64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BS2015-Infographic"/>
          <p:cNvSpPr>
            <a:spLocks noChangeAspect="1" noChangeArrowheads="1"/>
          </p:cNvSpPr>
          <p:nvPr/>
        </p:nvSpPr>
        <p:spPr bwMode="auto">
          <a:xfrm>
            <a:off x="63500" y="-136525"/>
            <a:ext cx="9525000" cy="476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27"/>
            <a:ext cx="9144000" cy="64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3. ALATI ZA SUDJELOVANJE</a:t>
            </a:r>
            <a:endParaRPr lang="hr-HR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952625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0850" algn="just">
              <a:defRPr/>
            </a:pPr>
            <a:endParaRPr lang="hr-HR" sz="2400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PARTICIPATIVNA IZRADA PRORAČUNA</a:t>
            </a:r>
            <a:endParaRPr lang="hr-H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VIJEĆA ZA JAVNE POLITIKE</a:t>
            </a:r>
            <a:endParaRPr lang="hr-H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FORUM ZA VIJEĆA</a:t>
            </a:r>
            <a:endParaRPr lang="hr-H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JAVNA SAVJETOVANJA I RASPRAVE</a:t>
            </a:r>
            <a:endParaRPr lang="hr-H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GRAĐANSKE IZMJENE ZAKONODAVSTVA</a:t>
            </a:r>
            <a:endParaRPr lang="hr-H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endParaRPr lang="hr-H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MEĐU OSTALIM...</a:t>
            </a:r>
            <a:endParaRPr lang="hr-H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1600" b="1" dirty="0" smtClean="0">
                <a:latin typeface="+mn-lt"/>
              </a:rPr>
              <a:t>NACIONALNE KONFERENCIJE</a:t>
            </a:r>
            <a:endParaRPr lang="hr-HR" sz="16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1600" b="1" dirty="0" smtClean="0">
                <a:latin typeface="+mn-lt"/>
              </a:rPr>
              <a:t>UREDI ZA RASPRAVU</a:t>
            </a:r>
            <a:r>
              <a:rPr lang="hr-HR" smtClean="0"/>
              <a:t> </a:t>
            </a:r>
            <a:r>
              <a:rPr lang="hr-HR" sz="1600" b="1" dirty="0">
                <a:latin typeface="+mn-lt"/>
              </a:rPr>
              <a:t>(OMBUDSMAN)</a:t>
            </a: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1600" b="1" dirty="0" smtClean="0">
                <a:latin typeface="+mn-lt"/>
              </a:rPr>
              <a:t>PANEL RASPRAVE</a:t>
            </a:r>
            <a:endParaRPr lang="hr-HR" sz="16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1600" b="1">
                <a:latin typeface="+mn-lt"/>
              </a:rPr>
              <a:t>ITD.</a:t>
            </a:r>
            <a:endParaRPr lang="hr-HR" sz="2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1. PREGLED SITUACIJE U BRAZILU</a:t>
            </a:r>
            <a:endParaRPr lang="hr-HR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99925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0850" algn="just">
              <a:defRPr/>
            </a:pPr>
            <a:endParaRPr lang="hr-HR" sz="2400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POLITIČKI SUSTAV</a:t>
            </a:r>
            <a:endParaRPr lang="hr-H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ZAKONI O PRORAČUNU</a:t>
            </a:r>
            <a:endParaRPr lang="hr-H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PRORAČUNSKI PROCES</a:t>
            </a:r>
            <a:endParaRPr lang="hr-H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NEDAVNI RAZVOJ DOGAĐAJA</a:t>
            </a:r>
            <a:endParaRPr lang="hr-HR" sz="2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/>
          <a:lstStyle/>
          <a:p>
            <a:r>
              <a:rPr lang="hr-HR" dirty="0" smtClean="0"/>
              <a:t>PARTICIPATIVNA IZRADA PRORAČUNA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1E6EA-B17F-4DA6-94D1-EEEA9537E573}" type="slidenum">
              <a:rPr lang="pt-BR" smtClean="0"/>
              <a:pPr>
                <a:defRPr/>
              </a:pPr>
              <a:t>20</a:t>
            </a:fld>
            <a:endParaRPr lang="hr-HR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4479925" y="44688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n-US"/>
          </a:p>
        </p:txBody>
      </p:sp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571500" y="1214438"/>
            <a:ext cx="8072438" cy="452431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>
                <a:latin typeface="+mn-lt"/>
              </a:rPr>
              <a:t>Prethodno iskustvo u Brazilu (1970-e i 1980-e)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>
              <a:latin typeface="+mn-lt"/>
              <a:cs typeface="Courier New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>
                <a:latin typeface="+mn-lt"/>
              </a:rPr>
              <a:t>Iskustvo grada Porto Alegre (1989.)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>
              <a:latin typeface="+mn-lt"/>
              <a:cs typeface="Courier New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>
                <a:latin typeface="+mn-lt"/>
              </a:rPr>
              <a:t>Ujedinjeni narodi izabrali su ga kao jednu od najboljih urbanih intervencija 1995. na 2. konferenciji Ujedinjenih naroda o gradovima</a:t>
            </a:r>
            <a:r>
              <a:rPr lang="hr-HR" dirty="0">
                <a:latin typeface="+mn-lt"/>
              </a:rPr>
              <a:t> (Habitat II), u Istanbulu;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>
              <a:latin typeface="+mn-lt"/>
              <a:cs typeface="Courier New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>
                <a:latin typeface="+mn-lt"/>
              </a:rPr>
              <a:t>Svjetska banka 1995. održava seminar na temu participativne izrade proračuna u Porto Alegru i počinje širiti takvu praksu;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>
              <a:latin typeface="+mn-lt"/>
              <a:cs typeface="Courier New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>
                <a:latin typeface="+mn-lt"/>
              </a:rPr>
              <a:t>Interamerička banka za razvoj (IDB) 1999. je raspravljala o participativnoj izradi proračuna tijekom seminara u Washingtonu te je počela promicati tu praksu;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 smtClean="0">
              <a:latin typeface="+mn-lt"/>
              <a:cs typeface="Courier New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>
                <a:latin typeface="+mn-lt"/>
              </a:rPr>
              <a:t>Porto Alegre bio je domaćin prvog izdanja Svjetskog socijalnog foruma u siječnju 2001.</a:t>
            </a:r>
            <a:endParaRPr lang="hr-HR" dirty="0" smtClean="0">
              <a:latin typeface="+mn-lt"/>
              <a:cs typeface="Courier New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1E6EA-B17F-4DA6-94D1-EEEA9537E573}" type="slidenum">
              <a:rPr lang="pt-BR" smtClean="0"/>
              <a:pPr>
                <a:defRPr/>
              </a:pPr>
              <a:t>21</a:t>
            </a:fld>
            <a:endParaRPr lang="hr-HR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4479925" y="44688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05569"/>
            <a:ext cx="38385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355" y="764704"/>
            <a:ext cx="44291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/>
          <a:lstStyle/>
          <a:p>
            <a:r>
              <a:rPr lang="hr-HR" dirty="0" smtClean="0"/>
              <a:t>PARTICIPATIVNA IZRADA PRORAČUNA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83FED-ACB8-41C9-84BF-44D604102EB0}" type="slidenum">
              <a:rPr lang="pt-BR" smtClean="0"/>
              <a:pPr>
                <a:defRPr/>
              </a:pPr>
              <a:t>22</a:t>
            </a:fld>
            <a:endParaRPr lang="hr-HR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4479925" y="44688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n-US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25195" t="30208" r="26170" b="16666"/>
          <a:stretch>
            <a:fillRect/>
          </a:stretch>
        </p:blipFill>
        <p:spPr bwMode="auto">
          <a:xfrm>
            <a:off x="827088" y="1108075"/>
            <a:ext cx="71294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CaixaDeTexto 7"/>
          <p:cNvSpPr txBox="1">
            <a:spLocks noChangeArrowheads="1"/>
          </p:cNvSpPr>
          <p:nvPr/>
        </p:nvSpPr>
        <p:spPr bwMode="auto">
          <a:xfrm>
            <a:off x="3541713" y="6237312"/>
            <a:ext cx="3643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dirty="0" smtClean="0">
                <a:latin typeface="Calibri" pitchFamily="34" charset="0"/>
              </a:rPr>
              <a:t>Izvor: Projeto Democracia Participativa - 2004</a:t>
            </a: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-1589331" y="288429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Broj praksi participativne izrade proračuna </a:t>
            </a:r>
            <a:endParaRPr lang="hr-H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03848" y="544522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Mandati (općina/Brazil)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PARTICIPATIVNA IZRADA PRORAČUNA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0B583A-4265-45E9-8C99-16D16E7E805A}" type="slidenum">
              <a:rPr lang="pt-BR" smtClean="0"/>
              <a:pPr>
                <a:defRPr/>
              </a:pPr>
              <a:t>23</a:t>
            </a:fld>
            <a:endParaRPr lang="hr-HR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4479925" y="44688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n-US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563938" y="1773238"/>
            <a:ext cx="542925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CaixaDeTexto 5"/>
          <p:cNvSpPr txBox="1">
            <a:spLocks noChangeArrowheads="1"/>
          </p:cNvSpPr>
          <p:nvPr/>
        </p:nvSpPr>
        <p:spPr bwMode="auto">
          <a:xfrm>
            <a:off x="250825" y="4581525"/>
            <a:ext cx="36433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400" dirty="0" smtClean="0">
                <a:latin typeface="Calibri" pitchFamily="34" charset="0"/>
              </a:rPr>
              <a:t>Izvor: PNUD/SG-PR-Brasil</a:t>
            </a:r>
            <a:r>
              <a:t/>
            </a:r>
            <a:br/>
            <a:r>
              <a:rPr lang="hr-HR" sz="1400" dirty="0" smtClean="0">
                <a:latin typeface="Calibri" pitchFamily="34" charset="0"/>
              </a:rPr>
              <a:t>Međunarodna konferencija „Democracia, Participação Cidadã e Federalismo”, 2004.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 smtClean="0"/>
              <a:t>PARTICIPATIVNA IZRADA PRORAČUNA U SVIJETU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48D64-09A0-4025-BEF4-94607AC892CC}" type="slidenum">
              <a:rPr lang="pt-BR" smtClean="0"/>
              <a:pPr>
                <a:defRPr/>
              </a:pPr>
              <a:t>24</a:t>
            </a:fld>
            <a:endParaRPr lang="hr-HR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4479925" y="44688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en-US"/>
          </a:p>
        </p:txBody>
      </p:sp>
      <p:pic>
        <p:nvPicPr>
          <p:cNvPr id="24582" name="Imagem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" y="1104900"/>
            <a:ext cx="8720138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1"/>
          <p:cNvSpPr>
            <a:spLocks noChangeArrowheads="1"/>
          </p:cNvSpPr>
          <p:nvPr/>
        </p:nvSpPr>
        <p:spPr bwMode="auto">
          <a:xfrm>
            <a:off x="3611641" y="6030039"/>
            <a:ext cx="19207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hr-HR" sz="1000" dirty="0" smtClean="0"/>
              <a:t>Izvor: Sintomer</a:t>
            </a:r>
            <a:r>
              <a:rPr lang="hr-HR" smtClean="0"/>
              <a:t> </a:t>
            </a:r>
            <a:r>
              <a:rPr lang="hr-HR" sz="1000" i="1" dirty="0"/>
              <a:t>et al</a:t>
            </a:r>
            <a:r>
              <a:rPr lang="hr-HR" sz="1000" dirty="0"/>
              <a:t>. (2012.)</a:t>
            </a:r>
            <a:endParaRPr lang="hr-HR" dirty="0">
              <a:ea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Kontekst</a:t>
            </a:r>
            <a:endParaRPr lang="hr-HR" dirty="0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148431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hr-HR" sz="1000" dirty="0" smtClean="0">
                <a:solidFill>
                  <a:srgbClr val="000000"/>
                </a:solidFill>
              </a:rPr>
              <a:t>Izvor: ibge.gov.br (2009. – 2012.).</a:t>
            </a:r>
            <a:endParaRPr lang="hr-HR" dirty="0">
              <a:ea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VIJEĆA U BRAZILU</a:t>
            </a:r>
            <a:endParaRPr lang="hr-H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548786"/>
              </p:ext>
            </p:extLst>
          </p:nvPr>
        </p:nvGraphicFramePr>
        <p:xfrm>
          <a:off x="251520" y="1988844"/>
          <a:ext cx="8208912" cy="453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8712"/>
                <a:gridCol w="792088"/>
                <a:gridCol w="1008112"/>
              </a:tblGrid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</a:rPr>
                        <a:t>VIJEĆE</a:t>
                      </a:r>
                      <a:endParaRPr lang="hr-H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BROJ</a:t>
                      </a:r>
                      <a:endParaRPr lang="hr-H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%</a:t>
                      </a:r>
                      <a:endParaRPr lang="hr-H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</a:rPr>
                        <a:t>Školska</a:t>
                      </a:r>
                      <a:r>
                        <a:t> </a:t>
                      </a:r>
                      <a:r>
                        <a:rPr lang="hr-HR" sz="1400" baseline="0" dirty="0" smtClean="0">
                          <a:effectLst/>
                          <a:latin typeface="+mn-lt"/>
                        </a:rPr>
                        <a:t>vijeća</a:t>
                      </a:r>
                      <a:endParaRPr lang="hr-H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4243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76,24 %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effectLst/>
                          <a:latin typeface="+mn-lt"/>
                        </a:rPr>
                        <a:t>Vijeća za</a:t>
                      </a:r>
                      <a:r>
                        <a:t> </a:t>
                      </a:r>
                      <a:r>
                        <a:rPr lang="hr-HR" sz="1400" baseline="0" dirty="0" smtClean="0">
                          <a:effectLst/>
                          <a:latin typeface="+mn-lt"/>
                        </a:rPr>
                        <a:t>obrazovanje na</a:t>
                      </a:r>
                      <a:r>
                        <a:t> </a:t>
                      </a:r>
                      <a:r>
                        <a:rPr lang="hr-HR" sz="1400" baseline="0" dirty="0" smtClean="0">
                          <a:effectLst/>
                          <a:latin typeface="+mn-lt"/>
                        </a:rPr>
                        <a:t>općinskoj razini</a:t>
                      </a:r>
                      <a:endParaRPr lang="hr-H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4718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84,78 %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Vijeća za</a:t>
                      </a:r>
                      <a:r>
                        <a:t> </a:t>
                      </a:r>
                      <a:r>
                        <a:rPr lang="pt-BR" sz="1400" dirty="0" smtClean="0">
                          <a:effectLst/>
                        </a:rPr>
                        <a:t>školsku</a:t>
                      </a:r>
                      <a:r>
                        <a:t> </a:t>
                      </a:r>
                      <a:r>
                        <a:rPr lang="pt-BR" sz="1400" dirty="0" smtClean="0">
                          <a:effectLst/>
                        </a:rPr>
                        <a:t>prehranu</a:t>
                      </a:r>
                      <a:endParaRPr lang="hr-H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5303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95,29 %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Općinska</a:t>
                      </a:r>
                      <a:r>
                        <a:t> </a:t>
                      </a:r>
                      <a:r>
                        <a:rPr lang="pt-BR" sz="1400" baseline="0" dirty="0" smtClean="0">
                          <a:effectLst/>
                        </a:rPr>
                        <a:t>vijeća za</a:t>
                      </a:r>
                      <a:r>
                        <a:t> </a:t>
                      </a:r>
                      <a:r>
                        <a:rPr lang="pt-BR" sz="1400" baseline="0" dirty="0" smtClean="0">
                          <a:effectLst/>
                        </a:rPr>
                        <a:t>prava</a:t>
                      </a:r>
                      <a:r>
                        <a:t> </a:t>
                      </a:r>
                      <a:r>
                        <a:rPr lang="pt-BR" sz="1400" baseline="0" dirty="0" smtClean="0">
                          <a:effectLst/>
                        </a:rPr>
                        <a:t>djece</a:t>
                      </a:r>
                      <a:r>
                        <a:t> </a:t>
                      </a:r>
                      <a:r>
                        <a:rPr lang="pt-BR" sz="1400" baseline="0" dirty="0" smtClean="0">
                          <a:effectLst/>
                        </a:rPr>
                        <a:t>i</a:t>
                      </a:r>
                      <a:r>
                        <a:t> </a:t>
                      </a:r>
                      <a:r>
                        <a:rPr lang="pt-BR" sz="1400" baseline="0" dirty="0" smtClean="0">
                          <a:effectLst/>
                        </a:rPr>
                        <a:t>adolescenata</a:t>
                      </a:r>
                      <a:endParaRPr lang="hr-H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5446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97,86 %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Vijeća</a:t>
                      </a:r>
                      <a:r>
                        <a:t> </a:t>
                      </a:r>
                      <a:r>
                        <a:rPr lang="pt-BR" sz="1400" dirty="0" smtClean="0">
                          <a:effectLst/>
                        </a:rPr>
                        <a:t>za</a:t>
                      </a:r>
                      <a:r>
                        <a:t> </a:t>
                      </a:r>
                      <a:r>
                        <a:rPr lang="pt-BR" sz="1400" dirty="0" smtClean="0">
                          <a:effectLst/>
                        </a:rPr>
                        <a:t>praćenje</a:t>
                      </a:r>
                      <a:r>
                        <a:t> </a:t>
                      </a:r>
                      <a:r>
                        <a:rPr lang="pt-BR" sz="1400" dirty="0" smtClean="0">
                          <a:effectLst/>
                        </a:rPr>
                        <a:t> fonda za obrazovanje</a:t>
                      </a:r>
                      <a:r>
                        <a:t> </a:t>
                      </a:r>
                      <a:r>
                        <a:rPr lang="pt-BR" sz="1400" dirty="0" smtClean="0">
                          <a:effectLst/>
                        </a:rPr>
                        <a:t>(FUNDBEB)</a:t>
                      </a:r>
                      <a:endParaRPr lang="hr-H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5462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98,15 %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Vijeća za</a:t>
                      </a:r>
                      <a:r>
                        <a:t> </a:t>
                      </a:r>
                      <a:r>
                        <a:rPr lang="pt-BR" sz="1400" dirty="0" smtClean="0">
                          <a:effectLst/>
                        </a:rPr>
                        <a:t>skrbništvo (Zaštita</a:t>
                      </a:r>
                      <a:r>
                        <a:t>  </a:t>
                      </a:r>
                      <a:r>
                        <a:rPr lang="pt-BR" sz="1400" dirty="0" smtClean="0">
                          <a:effectLst/>
                        </a:rPr>
                        <a:t>djece</a:t>
                      </a:r>
                      <a:r>
                        <a:t> </a:t>
                      </a:r>
                      <a:r>
                        <a:rPr lang="pt-BR" sz="1400" dirty="0" smtClean="0">
                          <a:effectLst/>
                        </a:rPr>
                        <a:t>i</a:t>
                      </a:r>
                      <a:r>
                        <a:t> </a:t>
                      </a:r>
                      <a:r>
                        <a:rPr lang="pt-BR" sz="1400" dirty="0" smtClean="0">
                          <a:effectLst/>
                        </a:rPr>
                        <a:t>adolescenata)</a:t>
                      </a:r>
                      <a:endParaRPr lang="hr-H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5521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99,21 %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Vijeća za općinsku socijalnu</a:t>
                      </a:r>
                      <a:r>
                        <a:t> </a:t>
                      </a:r>
                      <a:r>
                        <a:rPr lang="pt-BR" sz="1400" dirty="0" smtClean="0">
                          <a:effectLst/>
                        </a:rPr>
                        <a:t>pomoć</a:t>
                      </a:r>
                      <a:endParaRPr lang="hr-H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5527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99,32 %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Općinska vijeća za</a:t>
                      </a:r>
                      <a:r>
                        <a:t> </a:t>
                      </a:r>
                      <a:r>
                        <a:rPr lang="pt-BR" sz="1400" dirty="0" smtClean="0">
                          <a:effectLst/>
                        </a:rPr>
                        <a:t>zdravstvo</a:t>
                      </a:r>
                      <a:endParaRPr lang="hr-HR" sz="1800" dirty="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5553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99,78 %</a:t>
                      </a:r>
                      <a:endParaRPr lang="hr-HR" sz="1800"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UKUPNO U OPĆINAMA</a:t>
                      </a:r>
                      <a:endParaRPr lang="hr-HR" sz="18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5565</a:t>
                      </a:r>
                      <a:endParaRPr lang="hr-HR" sz="18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100,00 %</a:t>
                      </a:r>
                      <a:endParaRPr lang="hr-HR" sz="1800" b="1" dirty="0">
                        <a:solidFill>
                          <a:schemeClr val="tx1"/>
                        </a:solidFill>
                        <a:effectLst/>
                        <a:latin typeface="Franklin Gothic Book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Nacionalna vijeća</a:t>
            </a:r>
            <a:endParaRPr lang="hr-HR" dirty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1536700"/>
            <a:ext cx="914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hr-HR" smtClean="0"/>
              <a:t>Koliko?</a:t>
            </a:r>
            <a:endParaRPr lang="hr-HR" dirty="0"/>
          </a:p>
          <a:p>
            <a:pPr indent="450850" algn="just"/>
            <a:endParaRPr lang="hr-HR" dirty="0"/>
          </a:p>
          <a:p>
            <a:pPr indent="450850" algn="just"/>
            <a:r>
              <a:rPr lang="hr-HR" smtClean="0"/>
              <a:t>60 nacionalnih vijeća</a:t>
            </a:r>
            <a:endParaRPr lang="hr-HR" dirty="0"/>
          </a:p>
          <a:p>
            <a:pPr indent="450850" algn="just"/>
            <a:r>
              <a:rPr lang="hr-HR" smtClean="0"/>
              <a:t>(Izvor: Arquitetura da Participação Social no Brasil – INESC/Polis)</a:t>
            </a:r>
          </a:p>
          <a:p>
            <a:pPr indent="450850" algn="just"/>
            <a:endParaRPr lang="hr-HR" dirty="0"/>
          </a:p>
          <a:p>
            <a:pPr indent="450850" algn="just"/>
            <a:r>
              <a:rPr lang="hr-HR" smtClean="0"/>
              <a:t>35 nacionalnih vijeća</a:t>
            </a:r>
            <a:endParaRPr lang="hr-HR" dirty="0"/>
          </a:p>
          <a:p>
            <a:pPr indent="450850" algn="just"/>
            <a:r>
              <a:rPr lang="hr-HR" smtClean="0"/>
              <a:t>5 nacionalnih komisija</a:t>
            </a:r>
            <a:endParaRPr lang="hr-HR" dirty="0"/>
          </a:p>
          <a:p>
            <a:pPr indent="450850" algn="just"/>
            <a:r>
              <a:rPr lang="hr-HR" smtClean="0"/>
              <a:t>57 drugih kolegijalnih tijela</a:t>
            </a:r>
            <a:endParaRPr lang="hr-HR" dirty="0"/>
          </a:p>
          <a:p>
            <a:pPr indent="450850" algn="just"/>
            <a:r>
              <a:rPr lang="hr-HR" smtClean="0"/>
              <a:t>(Izvor: Guia dos Conselhos Nacionais – SGPR)</a:t>
            </a:r>
          </a:p>
          <a:p>
            <a:pPr indent="450850" algn="just"/>
            <a:endParaRPr lang="hr-HR" dirty="0"/>
          </a:p>
          <a:p>
            <a:pPr indent="450850" algn="just"/>
            <a:r>
              <a:rPr lang="hr-HR" smtClean="0"/>
              <a:t>62 nacionalna vijeća</a:t>
            </a:r>
            <a:endParaRPr lang="hr-HR" dirty="0"/>
          </a:p>
          <a:p>
            <a:pPr indent="450850" algn="just"/>
            <a:r>
              <a:rPr lang="hr-HR" smtClean="0"/>
              <a:t>33 nacionalne komisije</a:t>
            </a:r>
            <a:endParaRPr lang="hr-HR" dirty="0"/>
          </a:p>
          <a:p>
            <a:pPr indent="450850" algn="just"/>
            <a:r>
              <a:rPr lang="hr-HR" smtClean="0"/>
              <a:t>14 nacionalnih odbora </a:t>
            </a:r>
            <a:endParaRPr lang="hr-HR" dirty="0"/>
          </a:p>
          <a:p>
            <a:pPr indent="450850" algn="just"/>
            <a:r>
              <a:rPr lang="hr-HR" smtClean="0"/>
              <a:t>(Izvor: Sistema de Informações Organizacionais – SIORG/MPOG)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VIJEĆA U BRAZILU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Osnivanje vijeća</a:t>
            </a:r>
            <a:endParaRPr lang="hr-H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9750" y="2349500"/>
          <a:ext cx="7920880" cy="4541520"/>
        </p:xfrm>
        <a:graphic>
          <a:graphicData uri="http://schemas.openxmlformats.org/drawingml/2006/table">
            <a:tbl>
              <a:tblPr/>
              <a:tblGrid>
                <a:gridCol w="2639988"/>
                <a:gridCol w="2400572"/>
                <a:gridCol w="2880320"/>
              </a:tblGrid>
              <a:tr h="2199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VIJEĆE</a:t>
                      </a:r>
                      <a:endParaRPr lang="hr-H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TIJELO IZ KOJEG JE PROIZAŠLO</a:t>
                      </a:r>
                      <a:endParaRPr lang="hr-H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400" b="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AKT O PREOBRAZBI</a:t>
                      </a:r>
                      <a:endParaRPr lang="hr-H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t>Nacionalno vijeće za kavu</a:t>
                      </a:r>
                      <a:endParaRPr lang="hr-H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t>Nacionalni odjel za kavu</a:t>
                      </a:r>
                      <a:endParaRPr lang="hr-H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Decreto nº 22.425, 10.2.1933.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t>Nacionalno vijeće za statistiku</a:t>
                      </a:r>
                      <a:endParaRPr lang="hr-HR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t>Nacionalno vijeće za geografiju</a:t>
                      </a:r>
                      <a:endParaRPr lang="hr-H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err="1"/>
                        <a:t>Brazilski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institut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za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geografiju</a:t>
                      </a:r>
                      <a:r>
                        <a:rPr dirty="0"/>
                        <a:t> i </a:t>
                      </a:r>
                      <a:r>
                        <a:rPr dirty="0" err="1"/>
                        <a:t>statistiku</a:t>
                      </a:r>
                      <a:r>
                        <a:rPr dirty="0"/>
                        <a:t> (IBGE)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latin typeface="Times New Roman"/>
                        </a:rPr>
                        <a:t>Decreto-Lei nº 218, 26.1.1938.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t>Savezno vijeće za građanske javne usluge</a:t>
                      </a:r>
                      <a:endParaRPr lang="hr-H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t>Upravni odjel za javne usluge (Dasp)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Decreto-Lei nº 579, 30.7.1938.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t>Vijeće za zaštitu duševnih bolesnika</a:t>
                      </a:r>
                      <a:endParaRPr lang="hr-HR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t>Nacionalni centar za psihijatriju</a:t>
                      </a:r>
                      <a:endParaRPr lang="hr-H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latin typeface="Times New Roman"/>
                        </a:rPr>
                        <a:t>Decreto-Lei nº 7.055, 18.11.1944.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Nacionalno vijeće za radno pravo</a:t>
                      </a:r>
                      <a:endParaRPr lang="hr-H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t>Vrhovni sud za radno pravo</a:t>
                      </a:r>
                      <a:endParaRPr lang="hr-H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latin typeface="Times New Roman"/>
                        </a:rPr>
                        <a:t>Decreto-Lei nº 9.797, 9.9.1946.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Savezno vijeće za šumarstvo</a:t>
                      </a:r>
                      <a:endParaRPr lang="hr-H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t>Komisija za politike šumarstva Brazilskog instituta za razvoj šuma</a:t>
                      </a:r>
                      <a:endParaRPr lang="hr-HR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Decreto-Lei nº 289, 28.2.1967.</a:t>
                      </a:r>
                    </a:p>
                  </a:txBody>
                  <a:tcPr marL="98966" marR="989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83" name="Rectangle 1"/>
          <p:cNvSpPr>
            <a:spLocks noChangeArrowheads="1"/>
          </p:cNvSpPr>
          <p:nvPr/>
        </p:nvSpPr>
        <p:spPr bwMode="auto">
          <a:xfrm>
            <a:off x="0" y="1674813"/>
            <a:ext cx="9144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r-HR" b="1" smtClean="0"/>
              <a:t>Vijeća koja su postala javne agencije, Brazil, 1933. – 1967.</a:t>
            </a:r>
            <a:endParaRPr lang="hr-HR" sz="1000" dirty="0">
              <a:ea typeface="Times New Roman" pitchFamily="18" charset="0"/>
            </a:endParaRPr>
          </a:p>
          <a:p>
            <a:pPr eaLnBrk="0" hangingPunct="0"/>
            <a:r>
              <a:rPr lang="hr-HR" sz="1100" dirty="0" smtClean="0">
                <a:solidFill>
                  <a:srgbClr val="000000"/>
                </a:solidFill>
              </a:rPr>
              <a:t>Izvor: Senado Federal (2012)</a:t>
            </a:r>
            <a:endParaRPr lang="hr-H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VIJEĆA U BRAZILU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Osnivanje vijeća</a:t>
            </a:r>
            <a:endParaRPr lang="hr-HR" dirty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1953002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hr-HR" dirty="0" smtClean="0"/>
              <a:t>VIJEĆA PRETVORENA U SAVEZNE SUBJEKTE:</a:t>
            </a:r>
            <a:endParaRPr lang="hr-HR" dirty="0"/>
          </a:p>
          <a:p>
            <a:pPr indent="450850" algn="just"/>
            <a:endParaRPr lang="hr-HR" dirty="0"/>
          </a:p>
          <a:p>
            <a:pPr indent="450850" algn="just"/>
            <a:r>
              <a:rPr lang="hr-HR" dirty="0" smtClean="0"/>
              <a:t>Nacionalno vijeće za znanstveni tehnološki razvoj – </a:t>
            </a:r>
            <a:r>
              <a:rPr lang="hr-HR" dirty="0" err="1" smtClean="0"/>
              <a:t>CNPq</a:t>
            </a:r>
            <a:r>
              <a:rPr lang="hr-HR" dirty="0" smtClean="0"/>
              <a:t> (</a:t>
            </a:r>
            <a:r>
              <a:rPr lang="hr-HR" dirty="0" err="1" smtClean="0"/>
              <a:t>Fundacija</a:t>
            </a:r>
            <a:r>
              <a:rPr lang="hr-HR" dirty="0" smtClean="0"/>
              <a:t>/MCTIC)</a:t>
            </a:r>
            <a:endParaRPr lang="hr-HR" dirty="0">
              <a:latin typeface="Calibri" pitchFamily="34" charset="0"/>
            </a:endParaRPr>
          </a:p>
          <a:p>
            <a:pPr indent="450850" algn="just"/>
            <a:endParaRPr lang="hr-HR" dirty="0"/>
          </a:p>
          <a:p>
            <a:pPr indent="450850" algn="just"/>
            <a:r>
              <a:rPr lang="hr-HR" dirty="0" smtClean="0"/>
              <a:t>Upravno vijeće za obranu gospodarstva – CADE (</a:t>
            </a:r>
            <a:r>
              <a:rPr lang="hr-HR" dirty="0" err="1" smtClean="0"/>
              <a:t>Autarhija</a:t>
            </a:r>
            <a:r>
              <a:rPr lang="hr-HR" dirty="0" smtClean="0"/>
              <a:t>/MJC)</a:t>
            </a:r>
            <a:endParaRPr lang="hr-HR" dirty="0">
              <a:latin typeface="Calibri" pitchFamily="34" charset="0"/>
            </a:endParaRPr>
          </a:p>
          <a:p>
            <a:pPr indent="450850" algn="just"/>
            <a:endParaRPr lang="hr-HR" dirty="0"/>
          </a:p>
          <a:p>
            <a:pPr indent="450850" algn="just"/>
            <a:r>
              <a:rPr lang="hr-HR" dirty="0" smtClean="0"/>
              <a:t>Nacionalna komisija za nuklearnu energiju – CNEN (</a:t>
            </a:r>
            <a:r>
              <a:rPr lang="hr-HR" dirty="0" err="1" smtClean="0"/>
              <a:t>Autarhija</a:t>
            </a:r>
            <a:r>
              <a:rPr lang="hr-HR" dirty="0" smtClean="0"/>
              <a:t>/MCTIC)</a:t>
            </a:r>
            <a:endParaRPr lang="hr-HR" dirty="0">
              <a:latin typeface="Calibri" pitchFamily="34" charset="0"/>
            </a:endParaRPr>
          </a:p>
          <a:p>
            <a:pPr indent="450850" algn="just"/>
            <a:endParaRPr lang="hr-HR" dirty="0"/>
          </a:p>
          <a:p>
            <a:pPr indent="450850" algn="just"/>
            <a:r>
              <a:rPr lang="hr-HR" dirty="0" smtClean="0"/>
              <a:t>Brazilska komisija za reguliranje i trgovinu vrijednosnim papirima – CVM (</a:t>
            </a:r>
            <a:r>
              <a:rPr lang="hr-HR" dirty="0" err="1" smtClean="0"/>
              <a:t>Autarhija</a:t>
            </a:r>
            <a:r>
              <a:rPr lang="hr-HR" dirty="0" smtClean="0"/>
              <a:t>/MF)</a:t>
            </a:r>
          </a:p>
          <a:p>
            <a:pPr indent="450850" algn="just"/>
            <a:endParaRPr lang="hr-HR" dirty="0"/>
          </a:p>
          <a:p>
            <a:pPr indent="450850" algn="just"/>
            <a:r>
              <a:rPr lang="hr-HR" dirty="0">
                <a:latin typeface="Calibri" pitchFamily="34" charset="0"/>
              </a:rPr>
              <a:t>Cf. </a:t>
            </a:r>
            <a:r>
              <a:rPr lang="hr-HR" b="1" dirty="0">
                <a:latin typeface="Calibri" pitchFamily="34" charset="0"/>
                <a:hlinkClick r:id="rId2"/>
              </a:rPr>
              <a:t>DECRETO Nº 6.129, DE 20 DE JUNHO DE 2007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VIJEĆA U BRAZILU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Prikaz u obliku mozaika</a:t>
            </a:r>
            <a:endParaRPr lang="hr-H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84482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CNCD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19672" y="213285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CDDPH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99792" y="17728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Conanda</a:t>
            </a:r>
            <a:endParaRPr lang="hr-H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07904" y="220486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CNDI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88024" y="17728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Conaeti</a:t>
            </a:r>
            <a:endParaRPr lang="hr-H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364088" y="227687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CCFGTS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588224" y="184482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Codefat</a:t>
            </a:r>
            <a:endParaRPr lang="hr-H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11560" y="2564904"/>
            <a:ext cx="158417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Conatrae</a:t>
            </a:r>
            <a:endParaRPr lang="hr-H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987824" y="269962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Conade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211960" y="269962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CNDM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436096" y="269962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CRT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588224" y="256490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CNES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740352" y="234888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CNIG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67544" y="328498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CNPI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763688" y="306896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CNPCP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987824" y="327569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CNAPO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139952" y="342900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Conjuve</a:t>
            </a:r>
            <a:endParaRPr lang="hr-H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292080" y="342900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CONSEA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588224" y="321297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CNRH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740352" y="327569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Conama</a:t>
            </a:r>
            <a:endParaRPr lang="hr-H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611560" y="377974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CONASP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835696" y="371703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CONAD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059832" y="400506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CCEBC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211960" y="407707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CDES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5436096" y="407707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CNPE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660232" y="378904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CNAS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7884368" y="407707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CNPCT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95536" y="429309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CNE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835696" y="458112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CNPIR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059832" y="450912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CNPS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4283968" y="465313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CNE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6012160" y="458112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Condraf</a:t>
            </a:r>
            <a:endParaRPr lang="hr-HR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236296" y="4653136"/>
            <a:ext cx="136815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Concidades</a:t>
            </a:r>
            <a:endParaRPr lang="hr-H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611560" y="478786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CNT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1115616" y="53732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CONDEC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2627784" y="515719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CNS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4139952" y="53732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CNPC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5436096" y="508518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CCT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6588224" y="515719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CONAPE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7884368" y="530120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CTPCC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VIJEĆA U BRAZILU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61"/>
          <p:cNvSpPr/>
          <p:nvPr/>
        </p:nvSpPr>
        <p:spPr>
          <a:xfrm>
            <a:off x="2484438" y="2708275"/>
            <a:ext cx="1655762" cy="259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Politički sustav</a:t>
            </a:r>
            <a:endParaRPr lang="hr-H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55976" y="2267580"/>
            <a:ext cx="172819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ZAKONODAVNA</a:t>
            </a:r>
            <a:endParaRPr lang="hr-H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27784" y="2267580"/>
            <a:ext cx="136815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IZVRŠNA</a:t>
            </a:r>
            <a:endParaRPr lang="hr-H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516216" y="2267580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SUDSKA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BRAZIL</a:t>
            </a:r>
            <a:endParaRPr lang="hr-HR" dirty="0"/>
          </a:p>
        </p:txBody>
      </p:sp>
      <p:sp>
        <p:nvSpPr>
          <p:cNvPr id="12" name="CaixaDeTexto 6"/>
          <p:cNvSpPr txBox="1"/>
          <p:nvPr/>
        </p:nvSpPr>
        <p:spPr>
          <a:xfrm>
            <a:off x="539552" y="2989401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SAVEZNA UNIJA</a:t>
            </a:r>
            <a:endParaRPr lang="hr-HR" dirty="0"/>
          </a:p>
        </p:txBody>
      </p:sp>
      <p:sp>
        <p:nvSpPr>
          <p:cNvPr id="14" name="CaixaDeTexto 6"/>
          <p:cNvSpPr txBox="1"/>
          <p:nvPr/>
        </p:nvSpPr>
        <p:spPr>
          <a:xfrm>
            <a:off x="539552" y="3851756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SAVEZNE DRŽAVE</a:t>
            </a:r>
            <a:endParaRPr lang="hr-HR" dirty="0"/>
          </a:p>
        </p:txBody>
      </p:sp>
      <p:sp>
        <p:nvSpPr>
          <p:cNvPr id="15" name="CaixaDeTexto 6"/>
          <p:cNvSpPr txBox="1"/>
          <p:nvPr/>
        </p:nvSpPr>
        <p:spPr>
          <a:xfrm>
            <a:off x="539552" y="4571836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OPĆINE</a:t>
            </a:r>
            <a:endParaRPr lang="hr-HR" dirty="0"/>
          </a:p>
        </p:txBody>
      </p:sp>
      <p:sp>
        <p:nvSpPr>
          <p:cNvPr id="16" name="CaixaDeTexto 4"/>
          <p:cNvSpPr txBox="1"/>
          <p:nvPr/>
        </p:nvSpPr>
        <p:spPr>
          <a:xfrm>
            <a:off x="4355976" y="2843644"/>
            <a:ext cx="172819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Nacionalni kongres</a:t>
            </a:r>
            <a:endParaRPr lang="hr-HR" dirty="0"/>
          </a:p>
        </p:txBody>
      </p:sp>
      <p:sp>
        <p:nvSpPr>
          <p:cNvPr id="17" name="CaixaDeTexto 6"/>
          <p:cNvSpPr txBox="1"/>
          <p:nvPr/>
        </p:nvSpPr>
        <p:spPr>
          <a:xfrm>
            <a:off x="2627784" y="2843644"/>
            <a:ext cx="136815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Predsjednik</a:t>
            </a:r>
            <a:endParaRPr lang="hr-HR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Ministarstva</a:t>
            </a:r>
            <a:endParaRPr lang="hr-HR" dirty="0"/>
          </a:p>
        </p:txBody>
      </p:sp>
      <p:sp>
        <p:nvSpPr>
          <p:cNvPr id="18" name="CaixaDeTexto 8"/>
          <p:cNvSpPr txBox="1"/>
          <p:nvPr/>
        </p:nvSpPr>
        <p:spPr>
          <a:xfrm>
            <a:off x="6516216" y="2843644"/>
            <a:ext cx="144016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Savezni sudovi</a:t>
            </a:r>
            <a:endParaRPr lang="hr-HR" dirty="0"/>
          </a:p>
        </p:txBody>
      </p:sp>
      <p:sp>
        <p:nvSpPr>
          <p:cNvPr id="19" name="CaixaDeTexto 4"/>
          <p:cNvSpPr txBox="1"/>
          <p:nvPr/>
        </p:nvSpPr>
        <p:spPr>
          <a:xfrm>
            <a:off x="4355976" y="3646765"/>
            <a:ext cx="172819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Državne skupštine</a:t>
            </a:r>
            <a:endParaRPr lang="hr-HR" dirty="0"/>
          </a:p>
        </p:txBody>
      </p:sp>
      <p:sp>
        <p:nvSpPr>
          <p:cNvPr id="20" name="CaixaDeTexto 6"/>
          <p:cNvSpPr txBox="1"/>
          <p:nvPr/>
        </p:nvSpPr>
        <p:spPr>
          <a:xfrm>
            <a:off x="2627784" y="3646765"/>
            <a:ext cx="136815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Guverner</a:t>
            </a:r>
            <a:endParaRPr lang="hr-HR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Tajništva</a:t>
            </a:r>
            <a:endParaRPr lang="hr-HR" dirty="0"/>
          </a:p>
        </p:txBody>
      </p:sp>
      <p:sp>
        <p:nvSpPr>
          <p:cNvPr id="21" name="CaixaDeTexto 8"/>
          <p:cNvSpPr txBox="1"/>
          <p:nvPr/>
        </p:nvSpPr>
        <p:spPr>
          <a:xfrm>
            <a:off x="6516216" y="3646765"/>
            <a:ext cx="144016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Državni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sudovi</a:t>
            </a:r>
            <a:endParaRPr lang="hr-HR" dirty="0"/>
          </a:p>
        </p:txBody>
      </p:sp>
      <p:sp>
        <p:nvSpPr>
          <p:cNvPr id="22" name="CaixaDeTexto 4"/>
          <p:cNvSpPr txBox="1"/>
          <p:nvPr/>
        </p:nvSpPr>
        <p:spPr>
          <a:xfrm>
            <a:off x="4355976" y="4438853"/>
            <a:ext cx="172819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Općinske komore</a:t>
            </a:r>
            <a:endParaRPr lang="hr-HR" dirty="0"/>
          </a:p>
        </p:txBody>
      </p:sp>
      <p:sp>
        <p:nvSpPr>
          <p:cNvPr id="23" name="CaixaDeTexto 6"/>
          <p:cNvSpPr txBox="1"/>
          <p:nvPr/>
        </p:nvSpPr>
        <p:spPr>
          <a:xfrm>
            <a:off x="2627784" y="4438853"/>
            <a:ext cx="136815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Prefekt</a:t>
            </a:r>
            <a:endParaRPr lang="hr-HR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Tajništva</a:t>
            </a:r>
            <a:endParaRPr lang="hr-HR" dirty="0"/>
          </a:p>
        </p:txBody>
      </p:sp>
      <p:sp>
        <p:nvSpPr>
          <p:cNvPr id="24" name="CaixaDeTexto 8"/>
          <p:cNvSpPr txBox="1"/>
          <p:nvPr/>
        </p:nvSpPr>
        <p:spPr>
          <a:xfrm rot="5400000">
            <a:off x="7705218" y="3249851"/>
            <a:ext cx="144016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Državni odvjetnici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ângulo de cantos arredondados 61"/>
          <p:cNvSpPr/>
          <p:nvPr/>
        </p:nvSpPr>
        <p:spPr>
          <a:xfrm>
            <a:off x="250825" y="2924175"/>
            <a:ext cx="7489825" cy="2881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Participativne strukture druge razine</a:t>
            </a:r>
            <a:endParaRPr lang="hr-H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35730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CNCD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07704" y="35730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CDDPH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148064" y="35730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Conanda</a:t>
            </a:r>
            <a:endParaRPr lang="hr-H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067944" y="35730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CNDI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699792" y="4005064"/>
            <a:ext cx="158417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Conatrae</a:t>
            </a:r>
            <a:endParaRPr lang="hr-H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987824" y="35730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Conade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436096" y="400506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CNDM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39552" y="400506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CNPI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619672" y="400506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CNPCP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716016" y="443711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Conjuve</a:t>
            </a:r>
            <a:endParaRPr lang="hr-H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4355976" y="400506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CONSEA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516216" y="4005064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CNRH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228184" y="357301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Conama</a:t>
            </a:r>
            <a:endParaRPr lang="hr-H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2555776" y="443711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CONASP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475656" y="443711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CONAD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635896" y="443711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CDES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5796136" y="443711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CNAS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95536" y="4437112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CNE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1691680" y="486916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CNPIR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771800" y="486916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CNPS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3851920" y="486916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CNE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6372200" y="486916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Condraf</a:t>
            </a:r>
            <a:endParaRPr lang="hr-HR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4932040" y="4869160"/>
            <a:ext cx="136815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Concidades</a:t>
            </a:r>
            <a:endParaRPr lang="hr-H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611560" y="4869160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CNT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467544" y="530120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CONDEC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547664" y="530120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CNS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2627784" y="530120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CNPC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3707904" y="530120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CCT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4788024" y="530120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CONAPE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5868144" y="530120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CTPCC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3707904" y="2060848"/>
            <a:ext cx="316835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FORUM ZA VIJEĆA</a:t>
            </a:r>
            <a:endParaRPr lang="hr-HR" dirty="0"/>
          </a:p>
        </p:txBody>
      </p:sp>
      <p:cxnSp>
        <p:nvCxnSpPr>
          <p:cNvPr id="51" name="Conector de seta reta 50"/>
          <p:cNvCxnSpPr/>
          <p:nvPr/>
        </p:nvCxnSpPr>
        <p:spPr>
          <a:xfrm>
            <a:off x="2411413" y="1773238"/>
            <a:ext cx="1152525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>
            <a:off x="2411413" y="2205038"/>
            <a:ext cx="115252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flipV="1">
            <a:off x="2411413" y="2420938"/>
            <a:ext cx="1152525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 flipV="1">
            <a:off x="4716463" y="2492375"/>
            <a:ext cx="0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/>
          <p:nvPr/>
        </p:nvCxnSpPr>
        <p:spPr>
          <a:xfrm flipV="1">
            <a:off x="5076825" y="2492375"/>
            <a:ext cx="0" cy="792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>
            <a:stCxn id="0" idx="1"/>
          </p:cNvCxnSpPr>
          <p:nvPr/>
        </p:nvCxnSpPr>
        <p:spPr>
          <a:xfrm flipV="1">
            <a:off x="5364163" y="2492375"/>
            <a:ext cx="0" cy="833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043608" y="314096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Conaeti</a:t>
            </a:r>
            <a:endParaRPr lang="hr-H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123728" y="314096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CRT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203848" y="314096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CNES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283968" y="314096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CNIG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444208" y="314096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CNPE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364088" y="3140968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CNPCT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179512" y="1580061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Socijalna kretanja</a:t>
            </a:r>
            <a:endParaRPr lang="hr-HR" dirty="0"/>
          </a:p>
        </p:txBody>
      </p:sp>
      <p:sp>
        <p:nvSpPr>
          <p:cNvPr id="30844" name="CaixaDeTexto 74"/>
          <p:cNvSpPr txBox="1">
            <a:spLocks noChangeArrowheads="1"/>
          </p:cNvSpPr>
          <p:nvPr/>
        </p:nvSpPr>
        <p:spPr bwMode="auto">
          <a:xfrm>
            <a:off x="7308850" y="1700213"/>
            <a:ext cx="13734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dirty="0" smtClean="0">
                <a:latin typeface="Calibri" pitchFamily="34" charset="0"/>
              </a:rPr>
              <a:t>Sudjelovanje</a:t>
            </a:r>
          </a:p>
          <a:p>
            <a:r>
              <a:rPr lang="hr-HR" dirty="0" smtClean="0">
                <a:latin typeface="Calibri" pitchFamily="34" charset="0"/>
              </a:rPr>
              <a:t>druge razine</a:t>
            </a:r>
            <a:endParaRPr lang="hr-HR" dirty="0">
              <a:latin typeface="Calibri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8028384" y="3659962"/>
            <a:ext cx="738664" cy="1281120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>
                <a:latin typeface="+mn-lt"/>
              </a:rPr>
              <a:t>Sudjelovanje</a:t>
            </a:r>
            <a:endParaRPr lang="hr-HR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>
                <a:latin typeface="+mn-lt"/>
              </a:rPr>
              <a:t>prve razine</a:t>
            </a:r>
            <a:endParaRPr lang="hr-HR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FORUM ZA VIJEĆA</a:t>
            </a:r>
            <a:endParaRPr lang="hr-HR" dirty="0"/>
          </a:p>
        </p:txBody>
      </p:sp>
      <p:sp>
        <p:nvSpPr>
          <p:cNvPr id="54" name="CaixaDeTexto 62"/>
          <p:cNvSpPr txBox="1"/>
          <p:nvPr/>
        </p:nvSpPr>
        <p:spPr>
          <a:xfrm>
            <a:off x="179512" y="1988840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Socijalna kretanja</a:t>
            </a:r>
            <a:endParaRPr lang="hr-HR" dirty="0"/>
          </a:p>
        </p:txBody>
      </p:sp>
      <p:sp>
        <p:nvSpPr>
          <p:cNvPr id="56" name="CaixaDeTexto 62"/>
          <p:cNvSpPr txBox="1"/>
          <p:nvPr/>
        </p:nvSpPr>
        <p:spPr>
          <a:xfrm>
            <a:off x="179512" y="2420888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Socijalna kretanja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2874963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hr-HR" dirty="0" smtClean="0"/>
              <a:t>I. Forum vijeća – svibanj 2011.</a:t>
            </a:r>
          </a:p>
          <a:p>
            <a:pPr indent="450850" algn="just"/>
            <a:r>
              <a:rPr lang="en-US" dirty="0" smtClean="0"/>
              <a:t>	</a:t>
            </a:r>
            <a:r>
              <a:rPr lang="hr-HR" dirty="0" smtClean="0"/>
              <a:t>prijedlozi građanstva za Nacionalni plan za razdoblje 2012. – 2015.</a:t>
            </a:r>
          </a:p>
          <a:p>
            <a:pPr indent="450850" algn="just"/>
            <a:r>
              <a:rPr lang="hr-HR" dirty="0" smtClean="0"/>
              <a:t>II. Forum vijeća – listopad 2011.</a:t>
            </a:r>
          </a:p>
          <a:p>
            <a:pPr indent="450850" algn="just"/>
            <a:r>
              <a:rPr lang="en-US" dirty="0" smtClean="0"/>
              <a:t>	</a:t>
            </a:r>
            <a:r>
              <a:rPr lang="hr-HR" dirty="0" smtClean="0"/>
              <a:t>odgovor vlade</a:t>
            </a:r>
            <a:endParaRPr lang="hr-HR" dirty="0"/>
          </a:p>
          <a:p>
            <a:pPr indent="450850" algn="just"/>
            <a:r>
              <a:rPr lang="hr-HR" dirty="0" smtClean="0"/>
              <a:t>III. Forum vijeća – studeni 2012.</a:t>
            </a:r>
          </a:p>
          <a:p>
            <a:pPr indent="450850" algn="just"/>
            <a:r>
              <a:rPr lang="en-US" dirty="0" smtClean="0"/>
              <a:t>	</a:t>
            </a:r>
            <a:r>
              <a:rPr lang="hr-HR" dirty="0" smtClean="0"/>
              <a:t>prijedlog prema participativnom praćenju – transverzalni ciljevi</a:t>
            </a:r>
            <a:endParaRPr lang="hr-HR" dirty="0"/>
          </a:p>
          <a:p>
            <a:pPr indent="450850" algn="just"/>
            <a:r>
              <a:rPr lang="hr-HR" dirty="0" smtClean="0"/>
              <a:t>IV: Forum vijeća – rujan 2013.</a:t>
            </a:r>
          </a:p>
          <a:p>
            <a:pPr indent="450850" algn="just"/>
            <a:r>
              <a:rPr lang="en-US" dirty="0" smtClean="0"/>
              <a:t>	</a:t>
            </a:r>
            <a:r>
              <a:rPr lang="hr-HR" dirty="0" smtClean="0"/>
              <a:t>prvo izvršno izvješće o transverzalnim ciljevima</a:t>
            </a:r>
            <a:endParaRPr lang="hr-HR" dirty="0"/>
          </a:p>
          <a:p>
            <a:pPr indent="450850" algn="just"/>
            <a:r>
              <a:rPr lang="hr-HR" dirty="0" smtClean="0"/>
              <a:t>V. Forum vijeća – prosinac 2014.</a:t>
            </a:r>
          </a:p>
          <a:p>
            <a:pPr indent="450850" algn="just"/>
            <a:r>
              <a:rPr lang="en-US" dirty="0" smtClean="0"/>
              <a:t>	</a:t>
            </a:r>
            <a:r>
              <a:rPr lang="hr-HR" dirty="0" smtClean="0"/>
              <a:t>drugo izvršno izvješće o transverzalnim ciljevima</a:t>
            </a:r>
            <a:endParaRPr lang="hr-HR" dirty="0"/>
          </a:p>
          <a:p>
            <a:pPr indent="450850" algn="just"/>
            <a:endParaRPr lang="hr-HR" dirty="0"/>
          </a:p>
          <a:p>
            <a:pPr indent="450850" algn="just"/>
            <a:r>
              <a:rPr lang="hr-HR" dirty="0" smtClean="0"/>
              <a:t>Forum pod nazivom „Dijalog Brazila“ – 2015. – Nacionalni plan za razdoblje 2016. – 2019.</a:t>
            </a:r>
            <a:endParaRPr lang="hr-HR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FORUM ZA VIJEĆA</a:t>
            </a:r>
            <a:endParaRPr lang="hr-HR" dirty="0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074738"/>
            <a:ext cx="435610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Transverzalni ciljevi</a:t>
            </a:r>
            <a:endParaRPr lang="hr-HR" dirty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209162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hr-HR" sz="2400" dirty="0"/>
              <a:t>Rasna jednakost, narod </a:t>
            </a:r>
            <a:r>
              <a:rPr lang="hr-HR" sz="2400" dirty="0" err="1"/>
              <a:t>Quilombos</a:t>
            </a:r>
            <a:r>
              <a:rPr lang="hr-HR" sz="2400" dirty="0"/>
              <a:t> i </a:t>
            </a:r>
            <a:r>
              <a:rPr lang="hr-HR" sz="2400" dirty="0" err="1"/>
              <a:t>tradiocionalne</a:t>
            </a:r>
            <a:r>
              <a:rPr lang="hr-HR" sz="2400" dirty="0"/>
              <a:t> zajednice</a:t>
            </a:r>
          </a:p>
          <a:p>
            <a:pPr indent="450850" algn="just"/>
            <a:r>
              <a:rPr lang="hr-HR" sz="2400" dirty="0" smtClean="0"/>
              <a:t>Žene</a:t>
            </a:r>
          </a:p>
          <a:p>
            <a:pPr indent="450850" algn="just"/>
            <a:r>
              <a:rPr lang="hr-HR" sz="2400" dirty="0"/>
              <a:t>Djeca i adolescenti</a:t>
            </a:r>
          </a:p>
          <a:p>
            <a:pPr indent="450850" algn="just"/>
            <a:r>
              <a:rPr lang="hr-HR" sz="2400" dirty="0" smtClean="0"/>
              <a:t>Mladi</a:t>
            </a:r>
          </a:p>
          <a:p>
            <a:pPr indent="450850" algn="just"/>
            <a:r>
              <a:rPr lang="hr-HR" sz="2400" dirty="0" smtClean="0"/>
              <a:t>Stariji</a:t>
            </a:r>
          </a:p>
          <a:p>
            <a:pPr indent="450850" algn="just"/>
            <a:r>
              <a:rPr lang="hr-HR" sz="2400" dirty="0"/>
              <a:t>Osobe s poteškoćama</a:t>
            </a:r>
          </a:p>
          <a:p>
            <a:pPr indent="450850" algn="just"/>
            <a:r>
              <a:rPr lang="hr-HR" sz="2400" dirty="0" smtClean="0"/>
              <a:t>LGBT zajednica</a:t>
            </a:r>
          </a:p>
          <a:p>
            <a:pPr indent="450850" algn="just"/>
            <a:r>
              <a:rPr lang="hr-HR" sz="2400" dirty="0"/>
              <a:t>Autohtoni narodi</a:t>
            </a:r>
          </a:p>
          <a:p>
            <a:pPr indent="450850" algn="just"/>
            <a:r>
              <a:rPr lang="hr-HR" sz="2400" dirty="0"/>
              <a:t>Beskućnici</a:t>
            </a:r>
          </a:p>
          <a:p>
            <a:pPr indent="450850" algn="just"/>
            <a:endParaRPr lang="hr-H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FORUM ZA VIJEĆA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3860800"/>
            <a:ext cx="8229600" cy="22161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000" b="1" dirty="0"/>
              <a:t>United Nations Public Service Awards</a:t>
            </a:r>
            <a:r>
              <a:rPr lang="hr-HR" dirty="0" smtClean="0"/>
              <a:t> </a:t>
            </a:r>
            <a:r>
              <a:rPr lang="hr-HR" sz="2100" dirty="0"/>
              <a:t>najprestižnije je međunarodno priznanje izvrsnosti u obavljanju javne službe.</a:t>
            </a:r>
            <a:r>
              <a:rPr lang="hr-HR" sz="2100" dirty="0"/>
              <a:t> </a:t>
            </a:r>
            <a:r>
              <a:rPr lang="hr-HR" sz="2000" dirty="0"/>
              <a:t>Nagrađuje kreativna ostvarenja i doprinose institucija javnih službi koji su doveli do učinkovitije i osjetljivije javne administracije u zemljama diljem svijeta. Godišnjim natjecanjem UN Public Service Awards promiče ulogu javnih službi, njihovu profesionalnost i istaknutost.  (UN/DESA)</a:t>
            </a:r>
          </a:p>
        </p:txBody>
      </p:sp>
      <p:pic>
        <p:nvPicPr>
          <p:cNvPr id="33796" name="Picture 4" descr="https://lh4.googleusercontent.com/-4tn-BbvSuHc/U7F549YiIbI/AAAAAAAAF9M/nu9QZmWTjQc/w466-h699-no/IMG_4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4238" y="476250"/>
            <a:ext cx="22082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250"/>
            <a:ext cx="4896544" cy="30967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slučajevi u fiskalnom upravljanju</a:t>
            </a:r>
            <a:endParaRPr lang="hr-HR" dirty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2274361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hr-HR" dirty="0" smtClean="0"/>
              <a:t>Nekoliko slučajeva – izvršne ili zakonodavne inicijative</a:t>
            </a:r>
            <a:endParaRPr lang="hr-HR" sz="2400" dirty="0"/>
          </a:p>
          <a:p>
            <a:pPr indent="450850" algn="just"/>
            <a:endParaRPr lang="hr-HR" sz="2400" dirty="0"/>
          </a:p>
          <a:p>
            <a:pPr indent="450850" algn="just"/>
            <a:r>
              <a:rPr lang="hr-HR" dirty="0" smtClean="0"/>
              <a:t>Otvoreno pismo za demokratizaciju i transparentnost javnog proračuna iz 2012. potpisalo je 97 organizacija civilnog društva.</a:t>
            </a:r>
            <a:endParaRPr lang="hr-HR" sz="2400" dirty="0"/>
          </a:p>
          <a:p>
            <a:pPr indent="450850" algn="just"/>
            <a:endParaRPr lang="hr-HR" sz="2400" dirty="0"/>
          </a:p>
          <a:p>
            <a:pPr indent="450850" algn="just"/>
            <a:r>
              <a:rPr lang="hr-HR" dirty="0" smtClean="0"/>
              <a:t>Zakon o proračunskim smjernicama (LDO) postavljen je na </a:t>
            </a:r>
            <a:r>
              <a:rPr lang="hr-HR" dirty="0" err="1" smtClean="0"/>
              <a:t>internet</a:t>
            </a:r>
            <a:r>
              <a:rPr lang="hr-HR" dirty="0" smtClean="0"/>
              <a:t> radi javne rasprave:</a:t>
            </a:r>
            <a:r>
              <a:rPr lang="hr-HR" sz="2400" dirty="0" smtClean="0"/>
              <a:t> </a:t>
            </a:r>
            <a:r>
              <a:rPr lang="hr-HR" dirty="0"/>
              <a:t>2013. – 2014. – 2015. – 2016. (nacionalno)</a:t>
            </a:r>
            <a:endParaRPr lang="hr-HR" dirty="0"/>
          </a:p>
          <a:p>
            <a:pPr indent="450850" algn="just"/>
            <a:endParaRPr lang="hr-HR" dirty="0"/>
          </a:p>
          <a:p>
            <a:pPr indent="450850" algn="just"/>
            <a:r>
              <a:rPr lang="hr-HR" dirty="0" smtClean="0"/>
              <a:t>Zakon o godišnjem proračunu dan je na raspravu javnosti nakon čega je dobio prijedloge civilnog društva:</a:t>
            </a:r>
            <a:r>
              <a:rPr lang="hr-HR" sz="2400" dirty="0" smtClean="0"/>
              <a:t> </a:t>
            </a:r>
            <a:r>
              <a:rPr lang="hr-HR" dirty="0"/>
              <a:t>2013. – 2014. (nacionalno)</a:t>
            </a:r>
            <a:endParaRPr lang="hr-HR" dirty="0"/>
          </a:p>
          <a:p>
            <a:pPr indent="450850" algn="just"/>
            <a:endParaRPr lang="hr-H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JAVNO SAVJETOVANJE/RASPRAVE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KOMISIJA ZA ZAJEDNIČKI PRORAČUN (NACIONALNI KONGRES)</a:t>
            </a:r>
            <a:endParaRPr lang="hr-HR" dirty="0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1769839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hr-HR" smtClean="0"/>
              <a:t>Zastupnici u Parlamentu mogu predstaviti izmjene u saveznom proračunu – pojedinačno ili u ime stranke</a:t>
            </a:r>
            <a:endParaRPr lang="hr-HR" sz="2000" dirty="0" smtClean="0"/>
          </a:p>
          <a:p>
            <a:pPr indent="450850" algn="just"/>
            <a:endParaRPr lang="hr-HR" sz="2000" dirty="0" smtClean="0"/>
          </a:p>
          <a:p>
            <a:pPr indent="450850" algn="just"/>
            <a:r>
              <a:rPr lang="hr-HR" smtClean="0"/>
              <a:t>Izmjena – uključivanje rashoda za određeni cilj</a:t>
            </a:r>
            <a:endParaRPr lang="hr-HR" sz="2000" dirty="0" smtClean="0"/>
          </a:p>
          <a:p>
            <a:pPr indent="450850" algn="just"/>
            <a:r>
              <a:rPr lang="hr-HR" smtClean="0"/>
              <a:t>(ograničene vrijednosti)</a:t>
            </a:r>
            <a:endParaRPr lang="hr-HR" sz="2000" dirty="0"/>
          </a:p>
          <a:p>
            <a:pPr indent="450850" algn="just"/>
            <a:endParaRPr lang="hr-HR" sz="2000" dirty="0" smtClean="0"/>
          </a:p>
          <a:p>
            <a:pPr indent="450850" algn="just"/>
            <a:r>
              <a:rPr lang="hr-HR" smtClean="0"/>
              <a:t>Općine su 2012. mogle izravno predstaviti izmjene u saveznom proračunu (završeno)</a:t>
            </a:r>
            <a:endParaRPr lang="hr-HR" sz="2000" dirty="0" smtClean="0"/>
          </a:p>
          <a:p>
            <a:pPr indent="450850" algn="just"/>
            <a:r>
              <a:rPr lang="hr-HR" sz="2000" dirty="0" smtClean="0"/>
              <a:t>Ali...</a:t>
            </a:r>
            <a:endParaRPr lang="hr-HR" sz="2000" dirty="0"/>
          </a:p>
          <a:p>
            <a:pPr indent="450850" algn="just"/>
            <a:endParaRPr lang="hr-HR" sz="2000" dirty="0"/>
          </a:p>
          <a:p>
            <a:pPr indent="450850" algn="just">
              <a:buFontTx/>
              <a:buChar char="-"/>
            </a:pPr>
            <a:r>
              <a:rPr lang="hr-HR" smtClean="0"/>
              <a:t>gradovi do 50 000 stanovnika,</a:t>
            </a:r>
          </a:p>
          <a:p>
            <a:pPr indent="450850" algn="just">
              <a:buFontTx/>
              <a:buChar char="-"/>
            </a:pPr>
            <a:r>
              <a:rPr lang="hr-HR" smtClean="0"/>
              <a:t>vrijednost od 300 000 do 600 000 reala (96 600 – 193 200 USD),</a:t>
            </a:r>
          </a:p>
          <a:p>
            <a:pPr indent="450850" algn="just">
              <a:buFontTx/>
              <a:buChar char="-"/>
            </a:pPr>
            <a:r>
              <a:rPr lang="hr-HR" smtClean="0"/>
              <a:t>određena područja javne politike,</a:t>
            </a:r>
          </a:p>
          <a:p>
            <a:pPr indent="450850" algn="just">
              <a:buFontTx/>
              <a:buChar char="-"/>
            </a:pPr>
            <a:r>
              <a:rPr lang="hr-HR" smtClean="0"/>
              <a:t>morale su biti organizirane </a:t>
            </a:r>
            <a:r>
              <a:rPr lang="hr-HR" b="1" smtClean="0"/>
              <a:t>javne rasprave</a:t>
            </a:r>
            <a:r>
              <a:rPr lang="hr-HR" smtClean="0"/>
              <a:t> radi određivanja prioriteta.</a:t>
            </a:r>
          </a:p>
          <a:p>
            <a:pPr indent="450850" algn="just"/>
            <a:endParaRPr lang="hr-H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IZMJENE GRAĐANA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ZAKONODAVNA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DIGITALNA DEMOKRACIJA</a:t>
            </a:r>
            <a:endParaRPr lang="hr-HR" dirty="0"/>
          </a:p>
        </p:txBody>
      </p:sp>
      <p:pic>
        <p:nvPicPr>
          <p:cNvPr id="49154" name="Picture 2" descr="http://www.pressenza.com/wp-content/uploads/2013/07/Popula%C3%A7%C3%A3o-pode-apresentar-projetos-de-lei-em-ferramenta-do-portal-e-Cidada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15" y="1772816"/>
            <a:ext cx="2905125" cy="1809751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923928" y="24115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https://www12.senado.leg.br/ecidadania/</a:t>
            </a:r>
            <a:endParaRPr lang="hr-HR" dirty="0"/>
          </a:p>
        </p:txBody>
      </p:sp>
      <p:pic>
        <p:nvPicPr>
          <p:cNvPr id="49156" name="Picture 4" descr="http://edemocracia.camara.gov.br/e-democracia-theme/images/custom/logo_ger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410075" cy="1066801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4499992" y="42930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http://edemocracia.camara.gov.br/</a:t>
            </a:r>
            <a:endParaRPr lang="hr-HR" dirty="0"/>
          </a:p>
        </p:txBody>
      </p:sp>
      <p:pic>
        <p:nvPicPr>
          <p:cNvPr id="49158" name="Picture 6" descr="http://www12.senado.leg.br/noticias/materias/2016/02/17/siga-brasil-ficara-fora-do-ar-nesta-quinta-feira-para-atualizacao-de-software/SIGABRAS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77698"/>
            <a:ext cx="2987824" cy="1980302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3563888" y="55892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https://www12.senado.leg.br/orcamento/sigabrasil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IZVRŠNA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DIGITALNA DEMOKRACIJA</a:t>
            </a:r>
            <a:endParaRPr lang="hr-H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44008" y="24115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https://www.siop.planejamento.gov.br/</a:t>
            </a:r>
            <a:endParaRPr lang="hr-H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499992" y="42930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http://www.portaldatransparencia.gov.br/</a:t>
            </a:r>
            <a:endParaRPr lang="hr-H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63888" y="558924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https://ead.orcamentofederal.gov.br/</a:t>
            </a:r>
            <a:endParaRPr lang="hr-H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03611"/>
            <a:ext cx="4431314" cy="221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4527599" cy="76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8" y="4797152"/>
            <a:ext cx="3419872" cy="194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Portal o transparentnosti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TRANSPARENTNOST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002" t="9469" r="28334" b="23594"/>
          <a:stretch>
            <a:fillRect/>
          </a:stretch>
        </p:blipFill>
        <p:spPr bwMode="auto">
          <a:xfrm>
            <a:off x="0" y="1961456"/>
            <a:ext cx="763284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0" y="155679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http://www.portaldatransparencia.gov.br/</a:t>
            </a:r>
            <a:endParaRPr lang="hr-HR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401" y="1484784"/>
            <a:ext cx="4527599" cy="76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624736" y="5301208"/>
            <a:ext cx="25192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r-HR" b="1" dirty="0" smtClean="0"/>
              <a:t>= 5.101,26 USD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Postavke</a:t>
            </a:r>
            <a:endParaRPr lang="hr-HR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162984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hr-HR" sz="2400" dirty="0" smtClean="0"/>
              <a:t>Samodostatnost nije spojiva s dijalogom. Muškarci i žene kojima nedostaje poniznosti (ili su je potpuno izgubili) ne mogu pristupiti narodu, ne mogu biti njihovi partneri u označivanju svijeta. Pojedinac koji ne može sam sebi priznati da je smrtan baš kao i bilo tko drugi, mora još puno toga naučiti kako bi uopće mogao dosegnuti točku susreta. U točki susreta nema ni neznalica ni velikih mudraca; postoje samo ljudi koji zajedno nastoje naučiti više od onoga što trenutačno znaju.</a:t>
            </a:r>
            <a:endParaRPr lang="hr-HR" sz="2400" dirty="0">
              <a:latin typeface="+mn-lt"/>
              <a:cs typeface="+mn-cs"/>
            </a:endParaRPr>
          </a:p>
          <a:p>
            <a:pPr indent="450850" algn="just">
              <a:defRPr/>
            </a:pPr>
            <a:endParaRPr lang="hr-HR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dirty="0">
                <a:latin typeface="+mn-lt"/>
              </a:rPr>
              <a:t>FREIRE, Paulo. Pedagogy</a:t>
            </a:r>
            <a:r>
              <a:rPr lang="hr-HR" smtClean="0"/>
              <a:t> </a:t>
            </a:r>
            <a:r>
              <a:rPr lang="hr-HR" sz="2400" dirty="0" smtClean="0">
                <a:latin typeface="+mn-lt"/>
              </a:rPr>
              <a:t>of</a:t>
            </a:r>
            <a:r>
              <a:rPr lang="hr-HR" smtClean="0"/>
              <a:t> </a:t>
            </a:r>
            <a:r>
              <a:rPr lang="hr-HR" sz="2400" dirty="0" smtClean="0">
                <a:latin typeface="+mn-lt"/>
              </a:rPr>
              <a:t>the</a:t>
            </a:r>
            <a:r>
              <a:rPr lang="hr-HR" smtClean="0"/>
              <a:t> </a:t>
            </a:r>
            <a:r>
              <a:rPr lang="hr-HR" sz="2400" dirty="0" smtClean="0">
                <a:latin typeface="+mn-lt"/>
              </a:rPr>
              <a:t>Oppressed.</a:t>
            </a:r>
            <a:endParaRPr lang="hr-HR" sz="2400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SUDJELOVANJE GRAĐANA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Zakoni o proračunu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BRAZIL</a:t>
            </a:r>
            <a:endParaRPr lang="hr-HR" dirty="0"/>
          </a:p>
        </p:txBody>
      </p:sp>
      <p:sp>
        <p:nvSpPr>
          <p:cNvPr id="12" name="CaixaDeTexto 6"/>
          <p:cNvSpPr txBox="1"/>
          <p:nvPr/>
        </p:nvSpPr>
        <p:spPr>
          <a:xfrm>
            <a:off x="539552" y="3421449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SAVEZNA UNIJA</a:t>
            </a:r>
            <a:endParaRPr lang="hr-HR" dirty="0"/>
          </a:p>
        </p:txBody>
      </p:sp>
      <p:sp>
        <p:nvSpPr>
          <p:cNvPr id="14" name="CaixaDeTexto 6"/>
          <p:cNvSpPr txBox="1"/>
          <p:nvPr/>
        </p:nvSpPr>
        <p:spPr>
          <a:xfrm>
            <a:off x="539552" y="4706560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SAVEZNE DRŽAVE</a:t>
            </a:r>
            <a:endParaRPr lang="hr-HR" dirty="0"/>
          </a:p>
        </p:txBody>
      </p:sp>
      <p:sp>
        <p:nvSpPr>
          <p:cNvPr id="15" name="CaixaDeTexto 6"/>
          <p:cNvSpPr txBox="1"/>
          <p:nvPr/>
        </p:nvSpPr>
        <p:spPr>
          <a:xfrm>
            <a:off x="539552" y="6002704"/>
            <a:ext cx="194421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OPĆINE</a:t>
            </a:r>
            <a:endParaRPr lang="hr-HR" dirty="0"/>
          </a:p>
        </p:txBody>
      </p:sp>
      <p:sp>
        <p:nvSpPr>
          <p:cNvPr id="26" name="CaixaDeTexto 6"/>
          <p:cNvSpPr txBox="1"/>
          <p:nvPr/>
        </p:nvSpPr>
        <p:spPr>
          <a:xfrm>
            <a:off x="2771800" y="3438290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2010.</a:t>
            </a:r>
          </a:p>
        </p:txBody>
      </p:sp>
      <p:sp>
        <p:nvSpPr>
          <p:cNvPr id="29" name="CaixaDeTexto 6"/>
          <p:cNvSpPr txBox="1"/>
          <p:nvPr/>
        </p:nvSpPr>
        <p:spPr>
          <a:xfrm>
            <a:off x="3419872" y="3438290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2011.</a:t>
            </a:r>
          </a:p>
        </p:txBody>
      </p:sp>
      <p:sp>
        <p:nvSpPr>
          <p:cNvPr id="30" name="CaixaDeTexto 6"/>
          <p:cNvSpPr txBox="1"/>
          <p:nvPr/>
        </p:nvSpPr>
        <p:spPr>
          <a:xfrm>
            <a:off x="4067944" y="3438290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2012.</a:t>
            </a:r>
          </a:p>
        </p:txBody>
      </p:sp>
      <p:sp>
        <p:nvSpPr>
          <p:cNvPr id="31" name="CaixaDeTexto 6"/>
          <p:cNvSpPr txBox="1"/>
          <p:nvPr/>
        </p:nvSpPr>
        <p:spPr>
          <a:xfrm>
            <a:off x="4716016" y="3438290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2013.</a:t>
            </a:r>
          </a:p>
        </p:txBody>
      </p:sp>
      <p:sp>
        <p:nvSpPr>
          <p:cNvPr id="32" name="CaixaDeTexto 6"/>
          <p:cNvSpPr txBox="1"/>
          <p:nvPr/>
        </p:nvSpPr>
        <p:spPr>
          <a:xfrm>
            <a:off x="5364088" y="3438290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2014.</a:t>
            </a:r>
          </a:p>
        </p:txBody>
      </p:sp>
      <p:sp>
        <p:nvSpPr>
          <p:cNvPr id="33" name="CaixaDeTexto 6"/>
          <p:cNvSpPr txBox="1"/>
          <p:nvPr/>
        </p:nvSpPr>
        <p:spPr>
          <a:xfrm>
            <a:off x="6012160" y="3438290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2015.</a:t>
            </a:r>
          </a:p>
        </p:txBody>
      </p:sp>
      <p:sp>
        <p:nvSpPr>
          <p:cNvPr id="34" name="CaixaDeTexto 6"/>
          <p:cNvSpPr txBox="1"/>
          <p:nvPr/>
        </p:nvSpPr>
        <p:spPr>
          <a:xfrm>
            <a:off x="6660232" y="3438290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2016.</a:t>
            </a:r>
          </a:p>
        </p:txBody>
      </p:sp>
      <p:sp>
        <p:nvSpPr>
          <p:cNvPr id="35" name="CaixaDeTexto 6"/>
          <p:cNvSpPr txBox="1"/>
          <p:nvPr/>
        </p:nvSpPr>
        <p:spPr>
          <a:xfrm>
            <a:off x="7308304" y="3438290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2017.</a:t>
            </a:r>
          </a:p>
        </p:txBody>
      </p:sp>
      <p:sp>
        <p:nvSpPr>
          <p:cNvPr id="36" name="CaixaDeTexto 6"/>
          <p:cNvSpPr txBox="1"/>
          <p:nvPr/>
        </p:nvSpPr>
        <p:spPr>
          <a:xfrm>
            <a:off x="7956376" y="3438290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2018.</a:t>
            </a:r>
          </a:p>
        </p:txBody>
      </p:sp>
      <p:sp>
        <p:nvSpPr>
          <p:cNvPr id="37" name="CaixaDeTexto 6"/>
          <p:cNvSpPr txBox="1"/>
          <p:nvPr/>
        </p:nvSpPr>
        <p:spPr>
          <a:xfrm>
            <a:off x="2771800" y="4715852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2010.</a:t>
            </a:r>
          </a:p>
        </p:txBody>
      </p:sp>
      <p:sp>
        <p:nvSpPr>
          <p:cNvPr id="38" name="CaixaDeTexto 6"/>
          <p:cNvSpPr txBox="1"/>
          <p:nvPr/>
        </p:nvSpPr>
        <p:spPr>
          <a:xfrm>
            <a:off x="3419872" y="4715852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2011.</a:t>
            </a:r>
          </a:p>
        </p:txBody>
      </p:sp>
      <p:sp>
        <p:nvSpPr>
          <p:cNvPr id="39" name="CaixaDeTexto 6"/>
          <p:cNvSpPr txBox="1"/>
          <p:nvPr/>
        </p:nvSpPr>
        <p:spPr>
          <a:xfrm>
            <a:off x="4067944" y="4715852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2012.</a:t>
            </a:r>
          </a:p>
        </p:txBody>
      </p:sp>
      <p:sp>
        <p:nvSpPr>
          <p:cNvPr id="40" name="CaixaDeTexto 6"/>
          <p:cNvSpPr txBox="1"/>
          <p:nvPr/>
        </p:nvSpPr>
        <p:spPr>
          <a:xfrm>
            <a:off x="4716016" y="4715852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2013.</a:t>
            </a:r>
          </a:p>
        </p:txBody>
      </p:sp>
      <p:sp>
        <p:nvSpPr>
          <p:cNvPr id="41" name="CaixaDeTexto 6"/>
          <p:cNvSpPr txBox="1"/>
          <p:nvPr/>
        </p:nvSpPr>
        <p:spPr>
          <a:xfrm>
            <a:off x="5364088" y="4715852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2014.</a:t>
            </a:r>
          </a:p>
        </p:txBody>
      </p:sp>
      <p:sp>
        <p:nvSpPr>
          <p:cNvPr id="42" name="CaixaDeTexto 6"/>
          <p:cNvSpPr txBox="1"/>
          <p:nvPr/>
        </p:nvSpPr>
        <p:spPr>
          <a:xfrm>
            <a:off x="6012160" y="4715852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2015.</a:t>
            </a:r>
          </a:p>
        </p:txBody>
      </p:sp>
      <p:sp>
        <p:nvSpPr>
          <p:cNvPr id="43" name="CaixaDeTexto 6"/>
          <p:cNvSpPr txBox="1"/>
          <p:nvPr/>
        </p:nvSpPr>
        <p:spPr>
          <a:xfrm>
            <a:off x="6660232" y="4715852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2016.</a:t>
            </a:r>
          </a:p>
        </p:txBody>
      </p:sp>
      <p:sp>
        <p:nvSpPr>
          <p:cNvPr id="44" name="CaixaDeTexto 6"/>
          <p:cNvSpPr txBox="1"/>
          <p:nvPr/>
        </p:nvSpPr>
        <p:spPr>
          <a:xfrm>
            <a:off x="7308304" y="4715852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2017.</a:t>
            </a:r>
          </a:p>
        </p:txBody>
      </p:sp>
      <p:sp>
        <p:nvSpPr>
          <p:cNvPr id="45" name="CaixaDeTexto 6"/>
          <p:cNvSpPr txBox="1"/>
          <p:nvPr/>
        </p:nvSpPr>
        <p:spPr>
          <a:xfrm>
            <a:off x="7956376" y="4715852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2018.</a:t>
            </a:r>
          </a:p>
        </p:txBody>
      </p:sp>
      <p:sp>
        <p:nvSpPr>
          <p:cNvPr id="46" name="CaixaDeTexto 6"/>
          <p:cNvSpPr txBox="1"/>
          <p:nvPr/>
        </p:nvSpPr>
        <p:spPr>
          <a:xfrm>
            <a:off x="2771800" y="6011996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2010.</a:t>
            </a:r>
          </a:p>
        </p:txBody>
      </p:sp>
      <p:sp>
        <p:nvSpPr>
          <p:cNvPr id="47" name="CaixaDeTexto 6"/>
          <p:cNvSpPr txBox="1"/>
          <p:nvPr/>
        </p:nvSpPr>
        <p:spPr>
          <a:xfrm>
            <a:off x="3419872" y="6011996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2011.</a:t>
            </a:r>
          </a:p>
        </p:txBody>
      </p:sp>
      <p:sp>
        <p:nvSpPr>
          <p:cNvPr id="48" name="CaixaDeTexto 6"/>
          <p:cNvSpPr txBox="1"/>
          <p:nvPr/>
        </p:nvSpPr>
        <p:spPr>
          <a:xfrm>
            <a:off x="4067944" y="6011996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2012.</a:t>
            </a:r>
          </a:p>
        </p:txBody>
      </p:sp>
      <p:sp>
        <p:nvSpPr>
          <p:cNvPr id="49" name="CaixaDeTexto 6"/>
          <p:cNvSpPr txBox="1"/>
          <p:nvPr/>
        </p:nvSpPr>
        <p:spPr>
          <a:xfrm>
            <a:off x="4716016" y="6011996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2013.</a:t>
            </a:r>
          </a:p>
        </p:txBody>
      </p:sp>
      <p:sp>
        <p:nvSpPr>
          <p:cNvPr id="50" name="CaixaDeTexto 6"/>
          <p:cNvSpPr txBox="1"/>
          <p:nvPr/>
        </p:nvSpPr>
        <p:spPr>
          <a:xfrm>
            <a:off x="5364088" y="6011996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2014.</a:t>
            </a:r>
          </a:p>
        </p:txBody>
      </p:sp>
      <p:sp>
        <p:nvSpPr>
          <p:cNvPr id="51" name="CaixaDeTexto 6"/>
          <p:cNvSpPr txBox="1"/>
          <p:nvPr/>
        </p:nvSpPr>
        <p:spPr>
          <a:xfrm>
            <a:off x="6012160" y="6011996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2015.</a:t>
            </a:r>
          </a:p>
        </p:txBody>
      </p:sp>
      <p:sp>
        <p:nvSpPr>
          <p:cNvPr id="52" name="CaixaDeTexto 6"/>
          <p:cNvSpPr txBox="1"/>
          <p:nvPr/>
        </p:nvSpPr>
        <p:spPr>
          <a:xfrm>
            <a:off x="6660232" y="6011996"/>
            <a:ext cx="64807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2016.</a:t>
            </a:r>
          </a:p>
        </p:txBody>
      </p:sp>
      <p:sp>
        <p:nvSpPr>
          <p:cNvPr id="53" name="CaixaDeTexto 6"/>
          <p:cNvSpPr txBox="1"/>
          <p:nvPr/>
        </p:nvSpPr>
        <p:spPr>
          <a:xfrm>
            <a:off x="7308304" y="6011996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2017.</a:t>
            </a:r>
          </a:p>
        </p:txBody>
      </p:sp>
      <p:sp>
        <p:nvSpPr>
          <p:cNvPr id="54" name="CaixaDeTexto 6"/>
          <p:cNvSpPr txBox="1"/>
          <p:nvPr/>
        </p:nvSpPr>
        <p:spPr>
          <a:xfrm>
            <a:off x="7956376" y="6011996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2018.</a:t>
            </a:r>
          </a:p>
        </p:txBody>
      </p:sp>
      <p:sp>
        <p:nvSpPr>
          <p:cNvPr id="55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1628775"/>
            <a:ext cx="8207375" cy="936625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Višegodišnji plan – (četverogodišnji)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Zakon o proračunskim smjernicama – LDO (godišnji)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Zakon o godišnjem proračunu – LOA (godišnji)</a:t>
            </a:r>
            <a:endParaRPr lang="hr-HR" dirty="0"/>
          </a:p>
        </p:txBody>
      </p:sp>
      <p:sp>
        <p:nvSpPr>
          <p:cNvPr id="58" name="CaixaDeTexto 6"/>
          <p:cNvSpPr txBox="1"/>
          <p:nvPr/>
        </p:nvSpPr>
        <p:spPr>
          <a:xfrm>
            <a:off x="3275856" y="6444044"/>
            <a:ext cx="12961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izbori</a:t>
            </a:r>
            <a:endParaRPr lang="hr-HR" dirty="0"/>
          </a:p>
        </p:txBody>
      </p:sp>
      <p:grpSp>
        <p:nvGrpSpPr>
          <p:cNvPr id="3" name="Grupo 79"/>
          <p:cNvGrpSpPr>
            <a:grpSpLocks/>
          </p:cNvGrpSpPr>
          <p:nvPr/>
        </p:nvGrpSpPr>
        <p:grpSpPr bwMode="auto">
          <a:xfrm>
            <a:off x="1476375" y="3006725"/>
            <a:ext cx="7775575" cy="368300"/>
            <a:chOff x="1475656" y="3006244"/>
            <a:chExt cx="7776864" cy="369332"/>
          </a:xfrm>
        </p:grpSpPr>
        <p:sp>
          <p:nvSpPr>
            <p:cNvPr id="66" name="CaixaDeTexto 6"/>
            <p:cNvSpPr txBox="1"/>
            <p:nvPr/>
          </p:nvSpPr>
          <p:spPr>
            <a:xfrm>
              <a:off x="4067944" y="3006244"/>
              <a:ext cx="2592288" cy="369332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mtClean="0"/>
                <a:t>PPA 2012. – 2015.</a:t>
              </a:r>
            </a:p>
          </p:txBody>
        </p:sp>
        <p:sp>
          <p:nvSpPr>
            <p:cNvPr id="70" name="CaixaDeTexto 6"/>
            <p:cNvSpPr txBox="1"/>
            <p:nvPr/>
          </p:nvSpPr>
          <p:spPr>
            <a:xfrm>
              <a:off x="6660232" y="3006244"/>
              <a:ext cx="2592288" cy="369332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mtClean="0"/>
                <a:t>PPA 2016. – 2019.</a:t>
              </a:r>
            </a:p>
          </p:txBody>
        </p:sp>
        <p:sp>
          <p:nvSpPr>
            <p:cNvPr id="71" name="CaixaDeTexto 6"/>
            <p:cNvSpPr txBox="1"/>
            <p:nvPr/>
          </p:nvSpPr>
          <p:spPr>
            <a:xfrm>
              <a:off x="1475656" y="3006244"/>
              <a:ext cx="2592288" cy="369332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mtClean="0"/>
                <a:t>PPA 2008. – 2011.</a:t>
              </a:r>
            </a:p>
          </p:txBody>
        </p:sp>
      </p:grpSp>
      <p:grpSp>
        <p:nvGrpSpPr>
          <p:cNvPr id="4" name="Grupo 88"/>
          <p:cNvGrpSpPr>
            <a:grpSpLocks/>
          </p:cNvGrpSpPr>
          <p:nvPr/>
        </p:nvGrpSpPr>
        <p:grpSpPr bwMode="auto">
          <a:xfrm>
            <a:off x="1476375" y="4292600"/>
            <a:ext cx="7775575" cy="369888"/>
            <a:chOff x="1475656" y="4293096"/>
            <a:chExt cx="7776864" cy="369332"/>
          </a:xfrm>
        </p:grpSpPr>
        <p:sp>
          <p:nvSpPr>
            <p:cNvPr id="72" name="CaixaDeTexto 6"/>
            <p:cNvSpPr txBox="1"/>
            <p:nvPr/>
          </p:nvSpPr>
          <p:spPr>
            <a:xfrm>
              <a:off x="4067944" y="4293096"/>
              <a:ext cx="2592288" cy="369332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mtClean="0"/>
                <a:t>PPA 2012. – 2015.</a:t>
              </a:r>
            </a:p>
          </p:txBody>
        </p:sp>
        <p:sp>
          <p:nvSpPr>
            <p:cNvPr id="73" name="CaixaDeTexto 6"/>
            <p:cNvSpPr txBox="1"/>
            <p:nvPr/>
          </p:nvSpPr>
          <p:spPr>
            <a:xfrm>
              <a:off x="6660232" y="4293096"/>
              <a:ext cx="2592288" cy="369332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mtClean="0"/>
                <a:t>PPA 2016. – 2019.</a:t>
              </a:r>
            </a:p>
          </p:txBody>
        </p:sp>
        <p:sp>
          <p:nvSpPr>
            <p:cNvPr id="74" name="CaixaDeTexto 6"/>
            <p:cNvSpPr txBox="1"/>
            <p:nvPr/>
          </p:nvSpPr>
          <p:spPr>
            <a:xfrm>
              <a:off x="1475656" y="4293096"/>
              <a:ext cx="2592288" cy="369332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mtClean="0"/>
                <a:t>PPA 2008. – 2011.</a:t>
              </a:r>
            </a:p>
          </p:txBody>
        </p:sp>
      </p:grpSp>
      <p:grpSp>
        <p:nvGrpSpPr>
          <p:cNvPr id="5" name="Grupo 110"/>
          <p:cNvGrpSpPr>
            <a:grpSpLocks/>
          </p:cNvGrpSpPr>
          <p:nvPr/>
        </p:nvGrpSpPr>
        <p:grpSpPr bwMode="auto">
          <a:xfrm>
            <a:off x="2771775" y="5589588"/>
            <a:ext cx="6443663" cy="368300"/>
            <a:chOff x="2771800" y="5589240"/>
            <a:chExt cx="6444208" cy="369332"/>
          </a:xfrm>
        </p:grpSpPr>
        <p:sp>
          <p:nvSpPr>
            <p:cNvPr id="75" name="CaixaDeTexto 6"/>
            <p:cNvSpPr txBox="1"/>
            <p:nvPr/>
          </p:nvSpPr>
          <p:spPr>
            <a:xfrm>
              <a:off x="5364088" y="5589240"/>
              <a:ext cx="2592288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tx1"/>
                  </a:solidFill>
                </a:rPr>
                <a:t>PPA 2014. – 2017.</a:t>
              </a:r>
            </a:p>
          </p:txBody>
        </p:sp>
        <p:sp>
          <p:nvSpPr>
            <p:cNvPr id="76" name="CaixaDeTexto 6"/>
            <p:cNvSpPr txBox="1"/>
            <p:nvPr/>
          </p:nvSpPr>
          <p:spPr>
            <a:xfrm>
              <a:off x="7956376" y="5589240"/>
              <a:ext cx="1259632" cy="276999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PPA 2018. – 2021.</a:t>
              </a:r>
            </a:p>
          </p:txBody>
        </p:sp>
        <p:sp>
          <p:nvSpPr>
            <p:cNvPr id="77" name="CaixaDeTexto 6"/>
            <p:cNvSpPr txBox="1"/>
            <p:nvPr/>
          </p:nvSpPr>
          <p:spPr>
            <a:xfrm>
              <a:off x="2771800" y="5589240"/>
              <a:ext cx="2592288" cy="369332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solidFill>
                    <a:schemeClr val="tx1"/>
                  </a:solidFill>
                </a:rPr>
                <a:t>PPA 2010. – 2013.</a:t>
              </a:r>
            </a:p>
          </p:txBody>
        </p:sp>
      </p:grpSp>
      <p:grpSp>
        <p:nvGrpSpPr>
          <p:cNvPr id="6" name="Grupo 113"/>
          <p:cNvGrpSpPr>
            <a:grpSpLocks/>
          </p:cNvGrpSpPr>
          <p:nvPr/>
        </p:nvGrpSpPr>
        <p:grpSpPr bwMode="auto">
          <a:xfrm>
            <a:off x="2771775" y="5157788"/>
            <a:ext cx="5832475" cy="460375"/>
            <a:chOff x="2771800" y="5157192"/>
            <a:chExt cx="5832648" cy="461665"/>
          </a:xfrm>
        </p:grpSpPr>
        <p:sp>
          <p:nvSpPr>
            <p:cNvPr id="99" name="CaixaDeTexto 6"/>
            <p:cNvSpPr txBox="1"/>
            <p:nvPr/>
          </p:nvSpPr>
          <p:spPr>
            <a:xfrm>
              <a:off x="3419872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0" name="CaixaDeTexto 6"/>
            <p:cNvSpPr txBox="1"/>
            <p:nvPr/>
          </p:nvSpPr>
          <p:spPr>
            <a:xfrm>
              <a:off x="4067944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1" name="CaixaDeTexto 6"/>
            <p:cNvSpPr txBox="1"/>
            <p:nvPr/>
          </p:nvSpPr>
          <p:spPr>
            <a:xfrm>
              <a:off x="4716016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2" name="CaixaDeTexto 6"/>
            <p:cNvSpPr txBox="1"/>
            <p:nvPr/>
          </p:nvSpPr>
          <p:spPr>
            <a:xfrm>
              <a:off x="5364088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3" name="CaixaDeTexto 6"/>
            <p:cNvSpPr txBox="1"/>
            <p:nvPr/>
          </p:nvSpPr>
          <p:spPr>
            <a:xfrm>
              <a:off x="6012160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4" name="CaixaDeTexto 6"/>
            <p:cNvSpPr txBox="1"/>
            <p:nvPr/>
          </p:nvSpPr>
          <p:spPr>
            <a:xfrm>
              <a:off x="6660232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5" name="CaixaDeTexto 6"/>
            <p:cNvSpPr txBox="1"/>
            <p:nvPr/>
          </p:nvSpPr>
          <p:spPr>
            <a:xfrm>
              <a:off x="7308304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6" name="CaixaDeTexto 6"/>
            <p:cNvSpPr txBox="1"/>
            <p:nvPr/>
          </p:nvSpPr>
          <p:spPr>
            <a:xfrm>
              <a:off x="7956376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LOA</a:t>
              </a:r>
            </a:p>
          </p:txBody>
        </p:sp>
        <p:sp>
          <p:nvSpPr>
            <p:cNvPr id="107" name="CaixaDeTexto 6"/>
            <p:cNvSpPr txBox="1"/>
            <p:nvPr/>
          </p:nvSpPr>
          <p:spPr>
            <a:xfrm>
              <a:off x="2771800" y="5157192"/>
              <a:ext cx="648072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>
                  <a:solidFill>
                    <a:schemeClr val="tx1"/>
                  </a:solidFill>
                </a:rPr>
                <a:t>LOA</a:t>
              </a:r>
            </a:p>
          </p:txBody>
        </p:sp>
      </p:grpSp>
      <p:grpSp>
        <p:nvGrpSpPr>
          <p:cNvPr id="11366" name="Grupo 107"/>
          <p:cNvGrpSpPr>
            <a:grpSpLocks/>
          </p:cNvGrpSpPr>
          <p:nvPr/>
        </p:nvGrpSpPr>
        <p:grpSpPr bwMode="auto">
          <a:xfrm>
            <a:off x="4500563" y="5084763"/>
            <a:ext cx="2592387" cy="1439862"/>
            <a:chOff x="4499992" y="5445224"/>
            <a:chExt cx="2592288" cy="1080120"/>
          </a:xfrm>
        </p:grpSpPr>
        <p:cxnSp>
          <p:nvCxnSpPr>
            <p:cNvPr id="61" name="Conector reto 60"/>
            <p:cNvCxnSpPr/>
            <p:nvPr/>
          </p:nvCxnSpPr>
          <p:spPr>
            <a:xfrm>
              <a:off x="4499992" y="5445224"/>
              <a:ext cx="0" cy="1080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>
              <a:off x="7092280" y="5445224"/>
              <a:ext cx="0" cy="10801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o 111"/>
          <p:cNvGrpSpPr>
            <a:grpSpLocks/>
          </p:cNvGrpSpPr>
          <p:nvPr/>
        </p:nvGrpSpPr>
        <p:grpSpPr bwMode="auto">
          <a:xfrm>
            <a:off x="2771775" y="2606675"/>
            <a:ext cx="5832475" cy="461963"/>
            <a:chOff x="2771800" y="2607295"/>
            <a:chExt cx="5832648" cy="461665"/>
          </a:xfrm>
        </p:grpSpPr>
        <p:sp>
          <p:nvSpPr>
            <p:cNvPr id="81" name="CaixaDeTexto 6"/>
            <p:cNvSpPr txBox="1"/>
            <p:nvPr/>
          </p:nvSpPr>
          <p:spPr>
            <a:xfrm>
              <a:off x="3419872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82" name="CaixaDeTexto 6"/>
            <p:cNvSpPr txBox="1"/>
            <p:nvPr/>
          </p:nvSpPr>
          <p:spPr>
            <a:xfrm>
              <a:off x="4067944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83" name="CaixaDeTexto 6"/>
            <p:cNvSpPr txBox="1"/>
            <p:nvPr/>
          </p:nvSpPr>
          <p:spPr>
            <a:xfrm>
              <a:off x="4716016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84" name="CaixaDeTexto 6"/>
            <p:cNvSpPr txBox="1"/>
            <p:nvPr/>
          </p:nvSpPr>
          <p:spPr>
            <a:xfrm>
              <a:off x="5364088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85" name="CaixaDeTexto 6"/>
            <p:cNvSpPr txBox="1"/>
            <p:nvPr/>
          </p:nvSpPr>
          <p:spPr>
            <a:xfrm>
              <a:off x="6012160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86" name="CaixaDeTexto 6"/>
            <p:cNvSpPr txBox="1"/>
            <p:nvPr/>
          </p:nvSpPr>
          <p:spPr>
            <a:xfrm>
              <a:off x="6660232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87" name="CaixaDeTexto 6"/>
            <p:cNvSpPr txBox="1"/>
            <p:nvPr/>
          </p:nvSpPr>
          <p:spPr>
            <a:xfrm>
              <a:off x="7308304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88" name="CaixaDeTexto 6"/>
            <p:cNvSpPr txBox="1"/>
            <p:nvPr/>
          </p:nvSpPr>
          <p:spPr>
            <a:xfrm>
              <a:off x="7956376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109" name="CaixaDeTexto 6"/>
            <p:cNvSpPr txBox="1"/>
            <p:nvPr/>
          </p:nvSpPr>
          <p:spPr>
            <a:xfrm>
              <a:off x="2771800" y="2607295"/>
              <a:ext cx="648072" cy="461665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</p:grpSp>
      <p:grpSp>
        <p:nvGrpSpPr>
          <p:cNvPr id="10" name="Grupo 112"/>
          <p:cNvGrpSpPr>
            <a:grpSpLocks/>
          </p:cNvGrpSpPr>
          <p:nvPr/>
        </p:nvGrpSpPr>
        <p:grpSpPr bwMode="auto">
          <a:xfrm>
            <a:off x="2771775" y="3860800"/>
            <a:ext cx="5832475" cy="461963"/>
            <a:chOff x="2771800" y="3861048"/>
            <a:chExt cx="5832648" cy="461665"/>
          </a:xfrm>
        </p:grpSpPr>
        <p:sp>
          <p:nvSpPr>
            <p:cNvPr id="91" name="CaixaDeTexto 6"/>
            <p:cNvSpPr txBox="1"/>
            <p:nvPr/>
          </p:nvSpPr>
          <p:spPr>
            <a:xfrm>
              <a:off x="3419872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92" name="CaixaDeTexto 6"/>
            <p:cNvSpPr txBox="1"/>
            <p:nvPr/>
          </p:nvSpPr>
          <p:spPr>
            <a:xfrm>
              <a:off x="4067944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93" name="CaixaDeTexto 6"/>
            <p:cNvSpPr txBox="1"/>
            <p:nvPr/>
          </p:nvSpPr>
          <p:spPr>
            <a:xfrm>
              <a:off x="4716016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94" name="CaixaDeTexto 6"/>
            <p:cNvSpPr txBox="1"/>
            <p:nvPr/>
          </p:nvSpPr>
          <p:spPr>
            <a:xfrm>
              <a:off x="5364088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95" name="CaixaDeTexto 6"/>
            <p:cNvSpPr txBox="1"/>
            <p:nvPr/>
          </p:nvSpPr>
          <p:spPr>
            <a:xfrm>
              <a:off x="6012160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96" name="CaixaDeTexto 6"/>
            <p:cNvSpPr txBox="1"/>
            <p:nvPr/>
          </p:nvSpPr>
          <p:spPr>
            <a:xfrm>
              <a:off x="6660232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97" name="CaixaDeTexto 6"/>
            <p:cNvSpPr txBox="1"/>
            <p:nvPr/>
          </p:nvSpPr>
          <p:spPr>
            <a:xfrm>
              <a:off x="7308304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98" name="CaixaDeTexto 6"/>
            <p:cNvSpPr txBox="1"/>
            <p:nvPr/>
          </p:nvSpPr>
          <p:spPr>
            <a:xfrm>
              <a:off x="7956376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  <p:sp>
          <p:nvSpPr>
            <p:cNvPr id="110" name="CaixaDeTexto 6"/>
            <p:cNvSpPr txBox="1"/>
            <p:nvPr/>
          </p:nvSpPr>
          <p:spPr>
            <a:xfrm>
              <a:off x="2771800" y="3861048"/>
              <a:ext cx="648072" cy="461665"/>
            </a:xfrm>
            <a:prstGeom prst="rect">
              <a:avLst/>
            </a:prstGeom>
            <a:solidFill>
              <a:schemeClr val="accent6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LDO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1200" dirty="0"/>
                <a:t>LOA</a:t>
              </a:r>
            </a:p>
          </p:txBody>
        </p:sp>
      </p:grpSp>
      <p:sp>
        <p:nvSpPr>
          <p:cNvPr id="57" name="CaixaDeTexto 6"/>
          <p:cNvSpPr txBox="1"/>
          <p:nvPr/>
        </p:nvSpPr>
        <p:spPr>
          <a:xfrm>
            <a:off x="1979712" y="2492896"/>
            <a:ext cx="12961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izbori</a:t>
            </a:r>
            <a:endParaRPr lang="hr-HR" dirty="0"/>
          </a:p>
        </p:txBody>
      </p:sp>
      <p:grpSp>
        <p:nvGrpSpPr>
          <p:cNvPr id="11372" name="Grupo 89"/>
          <p:cNvGrpSpPr>
            <a:grpSpLocks/>
          </p:cNvGrpSpPr>
          <p:nvPr/>
        </p:nvGrpSpPr>
        <p:grpSpPr bwMode="auto">
          <a:xfrm>
            <a:off x="3203575" y="2565400"/>
            <a:ext cx="5184775" cy="2519363"/>
            <a:chOff x="3203848" y="3284984"/>
            <a:chExt cx="5184576" cy="1944216"/>
          </a:xfrm>
        </p:grpSpPr>
        <p:cxnSp>
          <p:nvCxnSpPr>
            <p:cNvPr id="60" name="Conector reto 59"/>
            <p:cNvCxnSpPr/>
            <p:nvPr/>
          </p:nvCxnSpPr>
          <p:spPr>
            <a:xfrm>
              <a:off x="3203848" y="3284984"/>
              <a:ext cx="0" cy="19442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>
              <a:off x="5796136" y="3284984"/>
              <a:ext cx="0" cy="19442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>
              <a:off x="8388424" y="3284984"/>
              <a:ext cx="0" cy="19442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8313" y="476250"/>
            <a:ext cx="8026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Чоң рахмат!</a:t>
            </a:r>
            <a:endParaRPr lang="hr-HR" dirty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1953003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hr-HR" smtClean="0"/>
              <a:t>DANIEL AVELINO</a:t>
            </a:r>
          </a:p>
          <a:p>
            <a:pPr indent="450850" algn="just"/>
            <a:endParaRPr lang="hr-HR" dirty="0"/>
          </a:p>
          <a:p>
            <a:pPr indent="450850" algn="just"/>
            <a:r>
              <a:rPr lang="hr-HR" dirty="0">
                <a:hlinkClick r:id="rId2"/>
              </a:rPr>
              <a:t>daniel.avelino@ipea.gov.br</a:t>
            </a:r>
            <a:endParaRPr lang="hr-HR" dirty="0"/>
          </a:p>
          <a:p>
            <a:pPr indent="450850" algn="just"/>
            <a:r>
              <a:rPr lang="hr-HR" dirty="0" smtClean="0">
                <a:hlinkClick r:id="rId3"/>
              </a:rPr>
              <a:t>davelino@gmail.com</a:t>
            </a:r>
            <a:endParaRPr lang="hr-HR" dirty="0" smtClean="0"/>
          </a:p>
          <a:p>
            <a:pPr indent="450850" algn="just"/>
            <a:endParaRPr lang="hr-HR" dirty="0"/>
          </a:p>
          <a:p>
            <a:pPr indent="450850" algn="just"/>
            <a:r>
              <a:rPr lang="hr-HR" smtClean="0"/>
              <a:t>(+55 61) 2026-5500</a:t>
            </a:r>
          </a:p>
          <a:p>
            <a:pPr indent="450850" algn="just"/>
            <a:r>
              <a:rPr lang="hr-HR" smtClean="0"/>
              <a:t>(+55 61) 9 9156-5657</a:t>
            </a:r>
            <a:endParaRPr lang="hr-HR" dirty="0"/>
          </a:p>
          <a:p>
            <a:pPr indent="450850" algn="just"/>
            <a:endParaRPr lang="hr-HR" dirty="0"/>
          </a:p>
          <a:p>
            <a:pPr indent="450850" algn="just"/>
            <a:endParaRPr lang="hr-HR" dirty="0"/>
          </a:p>
          <a:p>
            <a:pPr indent="450850" algn="just"/>
            <a:endParaRPr lang="hr-HR" dirty="0"/>
          </a:p>
          <a:p>
            <a:pPr indent="450850" algn="just"/>
            <a:endParaRPr lang="hr-H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eta para a direita 42"/>
          <p:cNvSpPr/>
          <p:nvPr/>
        </p:nvSpPr>
        <p:spPr>
          <a:xfrm>
            <a:off x="395288" y="4652963"/>
            <a:ext cx="860425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Proračunski proces</a:t>
            </a:r>
            <a:endParaRPr lang="hr-H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2771636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ZAKONODAVNA</a:t>
            </a:r>
            <a:endParaRPr lang="hr-H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1520" y="2339588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IZVRŠNA</a:t>
            </a:r>
            <a:endParaRPr lang="hr-H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3212976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SUDSKA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BRAZIL</a:t>
            </a:r>
            <a:endParaRPr lang="hr-HR" dirty="0"/>
          </a:p>
        </p:txBody>
      </p:sp>
      <p:sp>
        <p:nvSpPr>
          <p:cNvPr id="24" name="CaixaDeTexto 8"/>
          <p:cNvSpPr txBox="1"/>
          <p:nvPr/>
        </p:nvSpPr>
        <p:spPr>
          <a:xfrm>
            <a:off x="251520" y="3645024"/>
            <a:ext cx="144016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Državni odvjetnici</a:t>
            </a:r>
            <a:endParaRPr lang="hr-H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267744" y="3212976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IZVRŠNA</a:t>
            </a:r>
            <a:endParaRPr lang="hr-H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779912" y="3212976"/>
            <a:ext cx="165618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ZAKONODAVNA</a:t>
            </a:r>
            <a:endParaRPr lang="hr-H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436096" y="3212976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IZVRŠNA</a:t>
            </a:r>
            <a:endParaRPr lang="hr-H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7380312" y="2771636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ZAKONODAVNA</a:t>
            </a:r>
            <a:endParaRPr lang="hr-H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7380312" y="2339588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IZVRŠNA</a:t>
            </a:r>
            <a:endParaRPr lang="hr-H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7380312" y="3212976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SUDSKA</a:t>
            </a:r>
            <a:endParaRPr lang="hr-HR" dirty="0"/>
          </a:p>
        </p:txBody>
      </p:sp>
      <p:sp>
        <p:nvSpPr>
          <p:cNvPr id="32" name="CaixaDeTexto 8"/>
          <p:cNvSpPr txBox="1"/>
          <p:nvPr/>
        </p:nvSpPr>
        <p:spPr>
          <a:xfrm>
            <a:off x="7380312" y="3645024"/>
            <a:ext cx="144016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Državni odvjetnici</a:t>
            </a:r>
            <a:endParaRPr lang="hr-HR" dirty="0"/>
          </a:p>
        </p:txBody>
      </p:sp>
      <p:sp>
        <p:nvSpPr>
          <p:cNvPr id="33" name="CaixaDeTexto 8"/>
          <p:cNvSpPr txBox="1"/>
          <p:nvPr/>
        </p:nvSpPr>
        <p:spPr>
          <a:xfrm>
            <a:off x="251520" y="4581128"/>
            <a:ext cx="1440160" cy="369332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Prijedlozi</a:t>
            </a:r>
            <a:endParaRPr lang="hr-HR" dirty="0"/>
          </a:p>
        </p:txBody>
      </p:sp>
      <p:sp>
        <p:nvSpPr>
          <p:cNvPr id="34" name="CaixaDeTexto 8"/>
          <p:cNvSpPr txBox="1"/>
          <p:nvPr/>
        </p:nvSpPr>
        <p:spPr>
          <a:xfrm>
            <a:off x="2123728" y="4612759"/>
            <a:ext cx="1584176" cy="646331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Zakonski projekt</a:t>
            </a:r>
            <a:endParaRPr lang="hr-HR" dirty="0"/>
          </a:p>
        </p:txBody>
      </p:sp>
      <p:sp>
        <p:nvSpPr>
          <p:cNvPr id="35" name="CaixaDeTexto 8"/>
          <p:cNvSpPr txBox="1"/>
          <p:nvPr/>
        </p:nvSpPr>
        <p:spPr>
          <a:xfrm>
            <a:off x="3851920" y="4581128"/>
            <a:ext cx="1440160" cy="646331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Odobreni zakon</a:t>
            </a:r>
            <a:endParaRPr lang="hr-HR" dirty="0"/>
          </a:p>
        </p:txBody>
      </p:sp>
      <p:sp>
        <p:nvSpPr>
          <p:cNvPr id="36" name="CaixaDeTexto 8"/>
          <p:cNvSpPr txBox="1"/>
          <p:nvPr/>
        </p:nvSpPr>
        <p:spPr>
          <a:xfrm>
            <a:off x="5436096" y="4581128"/>
            <a:ext cx="1656184" cy="369332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Doneseni zakon</a:t>
            </a:r>
            <a:endParaRPr lang="hr-HR" dirty="0"/>
          </a:p>
        </p:txBody>
      </p:sp>
      <p:sp>
        <p:nvSpPr>
          <p:cNvPr id="37" name="CaixaDeTexto 8"/>
          <p:cNvSpPr txBox="1"/>
          <p:nvPr/>
        </p:nvSpPr>
        <p:spPr>
          <a:xfrm>
            <a:off x="7380312" y="4581128"/>
            <a:ext cx="1440160" cy="369332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Rukovodstvo</a:t>
            </a:r>
            <a:endParaRPr lang="hr-H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331640" y="6021288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IZVRŠNA</a:t>
            </a:r>
            <a:endParaRPr lang="hr-HR" dirty="0"/>
          </a:p>
        </p:txBody>
      </p:sp>
      <p:sp>
        <p:nvSpPr>
          <p:cNvPr id="39" name="CaixaDeTexto 8"/>
          <p:cNvSpPr txBox="1"/>
          <p:nvPr/>
        </p:nvSpPr>
        <p:spPr>
          <a:xfrm>
            <a:off x="2771800" y="5879013"/>
            <a:ext cx="2376264" cy="92333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Praćenje</a:t>
            </a:r>
            <a:endParaRPr lang="hr-HR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Evaluacija</a:t>
            </a:r>
            <a:endParaRPr lang="hr-HR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Odgovornost</a:t>
            </a:r>
            <a:endParaRPr lang="hr-HR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580112" y="5805264"/>
            <a:ext cx="144016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ZAKONODAVNA</a:t>
            </a:r>
            <a:endParaRPr lang="hr-HR" dirty="0"/>
          </a:p>
        </p:txBody>
      </p:sp>
      <p:sp>
        <p:nvSpPr>
          <p:cNvPr id="41" name="CaixaDeTexto 8"/>
          <p:cNvSpPr txBox="1"/>
          <p:nvPr/>
        </p:nvSpPr>
        <p:spPr>
          <a:xfrm>
            <a:off x="7020272" y="5805264"/>
            <a:ext cx="1440160" cy="646331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Revizijska kontrola</a:t>
            </a:r>
            <a:endParaRPr lang="hr-HR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580112" y="6165304"/>
            <a:ext cx="144016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Revizorski sud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99" y="4725144"/>
            <a:ext cx="80105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7"/>
          <p:cNvSpPr>
            <a:spLocks noGrp="1"/>
          </p:cNvSpPr>
          <p:nvPr>
            <p:ph type="subTitle" idx="4294967295"/>
          </p:nvPr>
        </p:nvSpPr>
        <p:spPr>
          <a:xfrm>
            <a:off x="468313" y="981075"/>
            <a:ext cx="8207375" cy="431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mtClean="0"/>
              <a:t>Nedavni razvoj događaja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mtClean="0"/>
              <a:t>BRAZIL</a:t>
            </a:r>
            <a:endParaRPr lang="hr-HR" dirty="0"/>
          </a:p>
        </p:txBody>
      </p:sp>
      <p:sp>
        <p:nvSpPr>
          <p:cNvPr id="12" name="CaixaDeTexto 6"/>
          <p:cNvSpPr txBox="1"/>
          <p:nvPr/>
        </p:nvSpPr>
        <p:spPr>
          <a:xfrm>
            <a:off x="1331640" y="1844824"/>
            <a:ext cx="3672408" cy="369332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neizravno: TANCREDO NEVES (PMDB)</a:t>
            </a:r>
            <a:endParaRPr lang="hr-HR" dirty="0"/>
          </a:p>
        </p:txBody>
      </p:sp>
      <p:sp>
        <p:nvSpPr>
          <p:cNvPr id="26" name="CaixaDeTexto 6"/>
          <p:cNvSpPr txBox="1"/>
          <p:nvPr/>
        </p:nvSpPr>
        <p:spPr>
          <a:xfrm>
            <a:off x="683568" y="184482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1985.</a:t>
            </a:r>
            <a:endParaRPr lang="hr-HR" dirty="0"/>
          </a:p>
        </p:txBody>
      </p:sp>
      <p:sp>
        <p:nvSpPr>
          <p:cNvPr id="57" name="CaixaDeTexto 6"/>
          <p:cNvSpPr txBox="1"/>
          <p:nvPr/>
        </p:nvSpPr>
        <p:spPr>
          <a:xfrm>
            <a:off x="35496" y="1484784"/>
            <a:ext cx="12961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izbori</a:t>
            </a:r>
            <a:endParaRPr lang="hr-HR" dirty="0"/>
          </a:p>
        </p:txBody>
      </p:sp>
      <p:sp>
        <p:nvSpPr>
          <p:cNvPr id="89" name="CaixaDeTexto 6"/>
          <p:cNvSpPr txBox="1"/>
          <p:nvPr/>
        </p:nvSpPr>
        <p:spPr>
          <a:xfrm>
            <a:off x="683568" y="220486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1989.</a:t>
            </a:r>
            <a:endParaRPr lang="hr-HR" dirty="0"/>
          </a:p>
        </p:txBody>
      </p:sp>
      <p:sp>
        <p:nvSpPr>
          <p:cNvPr id="90" name="CaixaDeTexto 6"/>
          <p:cNvSpPr txBox="1"/>
          <p:nvPr/>
        </p:nvSpPr>
        <p:spPr>
          <a:xfrm>
            <a:off x="683568" y="256490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1994.</a:t>
            </a:r>
            <a:endParaRPr lang="hr-HR" dirty="0"/>
          </a:p>
        </p:txBody>
      </p:sp>
      <p:sp>
        <p:nvSpPr>
          <p:cNvPr id="108" name="CaixaDeTexto 6"/>
          <p:cNvSpPr txBox="1"/>
          <p:nvPr/>
        </p:nvSpPr>
        <p:spPr>
          <a:xfrm>
            <a:off x="683568" y="292494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1998.</a:t>
            </a:r>
            <a:endParaRPr lang="hr-HR" dirty="0"/>
          </a:p>
        </p:txBody>
      </p:sp>
      <p:sp>
        <p:nvSpPr>
          <p:cNvPr id="111" name="CaixaDeTexto 6"/>
          <p:cNvSpPr txBox="1"/>
          <p:nvPr/>
        </p:nvSpPr>
        <p:spPr>
          <a:xfrm>
            <a:off x="683568" y="328498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2002.</a:t>
            </a:r>
            <a:endParaRPr lang="hr-HR" dirty="0"/>
          </a:p>
        </p:txBody>
      </p:sp>
      <p:sp>
        <p:nvSpPr>
          <p:cNvPr id="112" name="CaixaDeTexto 6"/>
          <p:cNvSpPr txBox="1"/>
          <p:nvPr/>
        </p:nvSpPr>
        <p:spPr>
          <a:xfrm>
            <a:off x="683568" y="364502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2006.</a:t>
            </a:r>
            <a:endParaRPr lang="hr-HR" dirty="0"/>
          </a:p>
        </p:txBody>
      </p:sp>
      <p:sp>
        <p:nvSpPr>
          <p:cNvPr id="113" name="CaixaDeTexto 6"/>
          <p:cNvSpPr txBox="1"/>
          <p:nvPr/>
        </p:nvSpPr>
        <p:spPr>
          <a:xfrm>
            <a:off x="683568" y="400506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2010.</a:t>
            </a:r>
          </a:p>
        </p:txBody>
      </p:sp>
      <p:sp>
        <p:nvSpPr>
          <p:cNvPr id="114" name="CaixaDeTexto 6"/>
          <p:cNvSpPr txBox="1"/>
          <p:nvPr/>
        </p:nvSpPr>
        <p:spPr>
          <a:xfrm>
            <a:off x="683568" y="4365104"/>
            <a:ext cx="64807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2014.</a:t>
            </a:r>
            <a:endParaRPr lang="hr-HR" dirty="0"/>
          </a:p>
        </p:txBody>
      </p:sp>
      <p:sp>
        <p:nvSpPr>
          <p:cNvPr id="115" name="CaixaDeTexto 6"/>
          <p:cNvSpPr txBox="1"/>
          <p:nvPr/>
        </p:nvSpPr>
        <p:spPr>
          <a:xfrm>
            <a:off x="1331640" y="2204864"/>
            <a:ext cx="367240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FERNANDO COLLOR (PRN)</a:t>
            </a:r>
            <a:endParaRPr lang="hr-HR" dirty="0"/>
          </a:p>
        </p:txBody>
      </p:sp>
      <p:sp>
        <p:nvSpPr>
          <p:cNvPr id="116" name="CaixaDeTexto 6"/>
          <p:cNvSpPr txBox="1"/>
          <p:nvPr/>
        </p:nvSpPr>
        <p:spPr>
          <a:xfrm>
            <a:off x="1331640" y="2564904"/>
            <a:ext cx="367240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FERNANDO HENRIQUE (PSDB)</a:t>
            </a:r>
            <a:endParaRPr lang="hr-HR" dirty="0"/>
          </a:p>
        </p:txBody>
      </p:sp>
      <p:sp>
        <p:nvSpPr>
          <p:cNvPr id="117" name="CaixaDeTexto 6"/>
          <p:cNvSpPr txBox="1"/>
          <p:nvPr/>
        </p:nvSpPr>
        <p:spPr>
          <a:xfrm>
            <a:off x="1331640" y="2924944"/>
            <a:ext cx="367240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FERNANDO HENRIQUE (PSDB)</a:t>
            </a:r>
            <a:endParaRPr lang="hr-HR" dirty="0"/>
          </a:p>
        </p:txBody>
      </p:sp>
      <p:sp>
        <p:nvSpPr>
          <p:cNvPr id="118" name="CaixaDeTexto 6"/>
          <p:cNvSpPr txBox="1"/>
          <p:nvPr/>
        </p:nvSpPr>
        <p:spPr>
          <a:xfrm>
            <a:off x="1331640" y="3284984"/>
            <a:ext cx="3672408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LULA (PT)</a:t>
            </a:r>
            <a:endParaRPr lang="hr-HR" dirty="0"/>
          </a:p>
        </p:txBody>
      </p:sp>
      <p:sp>
        <p:nvSpPr>
          <p:cNvPr id="119" name="CaixaDeTexto 6"/>
          <p:cNvSpPr txBox="1"/>
          <p:nvPr/>
        </p:nvSpPr>
        <p:spPr>
          <a:xfrm>
            <a:off x="1331640" y="3645024"/>
            <a:ext cx="3672408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LULA (PT)</a:t>
            </a:r>
            <a:endParaRPr lang="hr-HR" dirty="0"/>
          </a:p>
        </p:txBody>
      </p:sp>
      <p:sp>
        <p:nvSpPr>
          <p:cNvPr id="120" name="CaixaDeTexto 6"/>
          <p:cNvSpPr txBox="1"/>
          <p:nvPr/>
        </p:nvSpPr>
        <p:spPr>
          <a:xfrm>
            <a:off x="1331640" y="4005064"/>
            <a:ext cx="3672408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DILMA ROUSSEFF (PT)</a:t>
            </a:r>
            <a:endParaRPr lang="hr-HR" dirty="0"/>
          </a:p>
        </p:txBody>
      </p:sp>
      <p:sp>
        <p:nvSpPr>
          <p:cNvPr id="121" name="CaixaDeTexto 6"/>
          <p:cNvSpPr txBox="1"/>
          <p:nvPr/>
        </p:nvSpPr>
        <p:spPr>
          <a:xfrm>
            <a:off x="1331640" y="4365104"/>
            <a:ext cx="3672408" cy="369332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DILMA ROUSSEFF (PT)</a:t>
            </a:r>
            <a:endParaRPr lang="hr-HR" dirty="0"/>
          </a:p>
        </p:txBody>
      </p:sp>
      <p:sp>
        <p:nvSpPr>
          <p:cNvPr id="126" name="CaixaDeTexto 6"/>
          <p:cNvSpPr txBox="1"/>
          <p:nvPr/>
        </p:nvSpPr>
        <p:spPr>
          <a:xfrm>
            <a:off x="5004048" y="1844824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i="1" dirty="0" smtClean="0"/>
              <a:t>smrt (1985.)</a:t>
            </a:r>
            <a:endParaRPr lang="hr-HR" dirty="0"/>
          </a:p>
        </p:txBody>
      </p:sp>
      <p:sp>
        <p:nvSpPr>
          <p:cNvPr id="127" name="CaixaDeTexto 6"/>
          <p:cNvSpPr txBox="1"/>
          <p:nvPr/>
        </p:nvSpPr>
        <p:spPr>
          <a:xfrm>
            <a:off x="5004048" y="2204864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i="1" dirty="0" smtClean="0"/>
              <a:t>smjena (1992.)</a:t>
            </a:r>
            <a:endParaRPr lang="hr-HR" dirty="0"/>
          </a:p>
        </p:txBody>
      </p:sp>
      <p:sp>
        <p:nvSpPr>
          <p:cNvPr id="128" name="CaixaDeTexto 6"/>
          <p:cNvSpPr txBox="1"/>
          <p:nvPr/>
        </p:nvSpPr>
        <p:spPr>
          <a:xfrm>
            <a:off x="5004048" y="4365104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i="1" dirty="0" smtClean="0"/>
              <a:t>smjena (2016.)</a:t>
            </a:r>
            <a:endParaRPr lang="hr-HR" dirty="0"/>
          </a:p>
        </p:txBody>
      </p:sp>
      <p:sp>
        <p:nvSpPr>
          <p:cNvPr id="129" name="Chave direita 128"/>
          <p:cNvSpPr/>
          <p:nvPr/>
        </p:nvSpPr>
        <p:spPr>
          <a:xfrm>
            <a:off x="7236296" y="1844824"/>
            <a:ext cx="720080" cy="28803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1" name="Chave direita 130"/>
          <p:cNvSpPr/>
          <p:nvPr/>
        </p:nvSpPr>
        <p:spPr>
          <a:xfrm>
            <a:off x="7236296" y="2348880"/>
            <a:ext cx="720080" cy="2376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0" name="CaixaDeTexto 6"/>
          <p:cNvSpPr txBox="1"/>
          <p:nvPr/>
        </p:nvSpPr>
        <p:spPr>
          <a:xfrm>
            <a:off x="7884368" y="2937718"/>
            <a:ext cx="1368152" cy="1477328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Potpredsjednik je preuzeo vlast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 (PMDB)</a:t>
            </a:r>
            <a:endParaRPr lang="hr-HR" dirty="0"/>
          </a:p>
        </p:txBody>
      </p:sp>
      <p:sp>
        <p:nvSpPr>
          <p:cNvPr id="132" name="CaixaDeTexto 6"/>
          <p:cNvSpPr txBox="1"/>
          <p:nvPr/>
        </p:nvSpPr>
        <p:spPr>
          <a:xfrm>
            <a:off x="755576" y="6444044"/>
            <a:ext cx="79208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2011.</a:t>
            </a:r>
            <a:endParaRPr lang="hr-HR" dirty="0"/>
          </a:p>
        </p:txBody>
      </p:sp>
      <p:sp>
        <p:nvSpPr>
          <p:cNvPr id="133" name="CaixaDeTexto 6"/>
          <p:cNvSpPr txBox="1"/>
          <p:nvPr/>
        </p:nvSpPr>
        <p:spPr>
          <a:xfrm>
            <a:off x="1547664" y="6444044"/>
            <a:ext cx="7200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2012.</a:t>
            </a:r>
            <a:endParaRPr lang="hr-HR" dirty="0"/>
          </a:p>
        </p:txBody>
      </p:sp>
      <p:sp>
        <p:nvSpPr>
          <p:cNvPr id="134" name="CaixaDeTexto 6"/>
          <p:cNvSpPr txBox="1"/>
          <p:nvPr/>
        </p:nvSpPr>
        <p:spPr>
          <a:xfrm>
            <a:off x="2267744" y="6453336"/>
            <a:ext cx="9361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2013.</a:t>
            </a:r>
            <a:endParaRPr lang="hr-HR" dirty="0"/>
          </a:p>
        </p:txBody>
      </p:sp>
      <p:sp>
        <p:nvSpPr>
          <p:cNvPr id="135" name="CaixaDeTexto 6"/>
          <p:cNvSpPr txBox="1"/>
          <p:nvPr/>
        </p:nvSpPr>
        <p:spPr>
          <a:xfrm>
            <a:off x="3203848" y="6453336"/>
            <a:ext cx="2232248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2014.</a:t>
            </a:r>
            <a:endParaRPr lang="hr-HR" dirty="0"/>
          </a:p>
        </p:txBody>
      </p:sp>
      <p:sp>
        <p:nvSpPr>
          <p:cNvPr id="136" name="CaixaDeTexto 6"/>
          <p:cNvSpPr txBox="1"/>
          <p:nvPr/>
        </p:nvSpPr>
        <p:spPr>
          <a:xfrm>
            <a:off x="5436096" y="645333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2015.</a:t>
            </a:r>
            <a:endParaRPr lang="hr-HR" dirty="0"/>
          </a:p>
        </p:txBody>
      </p:sp>
      <p:sp>
        <p:nvSpPr>
          <p:cNvPr id="137" name="CaixaDeTexto 6"/>
          <p:cNvSpPr txBox="1"/>
          <p:nvPr/>
        </p:nvSpPr>
        <p:spPr>
          <a:xfrm>
            <a:off x="6444208" y="6453336"/>
            <a:ext cx="100811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2016.</a:t>
            </a:r>
            <a:endParaRPr lang="hr-HR" dirty="0"/>
          </a:p>
        </p:txBody>
      </p:sp>
      <p:sp>
        <p:nvSpPr>
          <p:cNvPr id="138" name="CaixaDeTexto 6"/>
          <p:cNvSpPr txBox="1"/>
          <p:nvPr/>
        </p:nvSpPr>
        <p:spPr>
          <a:xfrm>
            <a:off x="7452320" y="6453336"/>
            <a:ext cx="7200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2017.</a:t>
            </a:r>
            <a:endParaRPr lang="hr-HR" dirty="0"/>
          </a:p>
        </p:txBody>
      </p:sp>
      <p:sp>
        <p:nvSpPr>
          <p:cNvPr id="139" name="CaixaDeTexto 6"/>
          <p:cNvSpPr txBox="1"/>
          <p:nvPr/>
        </p:nvSpPr>
        <p:spPr>
          <a:xfrm rot="16200000">
            <a:off x="-755722" y="5446094"/>
            <a:ext cx="22322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mtClean="0"/>
              <a:t>Predsjedničko odobrenje</a:t>
            </a:r>
            <a:endParaRPr lang="hr-HR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1"/>
                </a:solidFill>
              </a:rPr>
              <a:t>izvor: CNT/MDA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40" name="CaixaDeTexto 6"/>
          <p:cNvSpPr txBox="1"/>
          <p:nvPr/>
        </p:nvSpPr>
        <p:spPr>
          <a:xfrm>
            <a:off x="7812360" y="5013176"/>
            <a:ext cx="158417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 smtClean="0"/>
              <a:t>neodobravanje</a:t>
            </a:r>
            <a:endParaRPr lang="hr-HR" sz="1600" dirty="0"/>
          </a:p>
        </p:txBody>
      </p:sp>
      <p:sp>
        <p:nvSpPr>
          <p:cNvPr id="141" name="CaixaDeTexto 6"/>
          <p:cNvSpPr txBox="1"/>
          <p:nvPr/>
        </p:nvSpPr>
        <p:spPr>
          <a:xfrm>
            <a:off x="8100392" y="5805264"/>
            <a:ext cx="1043608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 smtClean="0"/>
              <a:t>podrška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2. PREGLED SUDJELOVANJA</a:t>
            </a:r>
            <a:endParaRPr lang="hr-HR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152595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0850" algn="just">
              <a:defRPr/>
            </a:pPr>
            <a:endParaRPr lang="hr-HR" sz="2400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OPĆA DEKLARACIJA O LJUDSKIM PRAVIMA</a:t>
            </a:r>
            <a:endParaRPr lang="hr-H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USTAV SAVEZNE REPUBLIKE BRAZILA</a:t>
            </a:r>
            <a:endParaRPr lang="hr-H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USTAV KIRGISKE REPUBLIKE</a:t>
            </a:r>
            <a:endParaRPr lang="hr-HR" sz="2400" b="1" dirty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DOKUMENT </a:t>
            </a:r>
            <a:r>
              <a:rPr lang="hr-HR" sz="2400" b="1" i="1" dirty="0" smtClean="0">
                <a:latin typeface="+mn-lt"/>
              </a:rPr>
              <a:t>CARTA IBEROAMERICANA DE PARTICIPACIÓN CIUDADANA</a:t>
            </a: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BRAZILSKI ZAKON O FISKALNOJ ODGOVORNOSTI</a:t>
            </a: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PARTICIPATIVNA DEMOKRACIJA</a:t>
            </a: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MEĐUDJELOVANJE DRŽAVE I DRUŠTVA</a:t>
            </a:r>
          </a:p>
          <a:p>
            <a:pPr marL="719138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MEĐUNARODNI POKAZATELJI</a:t>
            </a:r>
          </a:p>
          <a:p>
            <a:pPr marL="1176338" lvl="1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Indeks demokracije</a:t>
            </a:r>
            <a:endParaRPr lang="hr-HR" sz="2400" b="1" dirty="0" smtClean="0">
              <a:latin typeface="+mn-lt"/>
              <a:cs typeface="+mn-cs"/>
            </a:endParaRPr>
          </a:p>
          <a:p>
            <a:pPr marL="1176338" lvl="1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Globalni indeks otvorenosti podataka</a:t>
            </a:r>
            <a:endParaRPr lang="hr-HR" sz="2400" b="1" dirty="0" smtClean="0">
              <a:latin typeface="+mn-lt"/>
              <a:cs typeface="+mn-cs"/>
            </a:endParaRPr>
          </a:p>
          <a:p>
            <a:pPr marL="1176338" lvl="1" indent="-268288" algn="just">
              <a:buFont typeface="Arial" pitchFamily="34" charset="0"/>
              <a:buChar char="•"/>
              <a:defRPr/>
            </a:pPr>
            <a:r>
              <a:rPr lang="hr-HR" sz="2400" b="1" dirty="0" smtClean="0">
                <a:latin typeface="+mn-lt"/>
              </a:rPr>
              <a:t>Indeks otvorenosti proračuna</a:t>
            </a:r>
            <a:endParaRPr lang="hr-HR" sz="2400" b="1" dirty="0" smtClean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endParaRPr lang="hr-HR" sz="2400" b="1" dirty="0" smtClean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endParaRPr lang="hr-HR" sz="2400" b="1" dirty="0" smtClean="0">
              <a:latin typeface="+mn-lt"/>
              <a:cs typeface="+mn-cs"/>
            </a:endParaRPr>
          </a:p>
          <a:p>
            <a:pPr marL="719138" indent="-268288" algn="just">
              <a:buFont typeface="Arial" pitchFamily="34" charset="0"/>
              <a:buChar char="•"/>
              <a:defRPr/>
            </a:pPr>
            <a:endParaRPr lang="hr-HR" sz="2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t/>
            </a:r>
            <a:br/>
            <a:r>
              <a:rPr lang="hr-HR" sz="3600" b="1" dirty="0" smtClean="0">
                <a:solidFill>
                  <a:srgbClr val="376092"/>
                </a:solidFill>
              </a:rPr>
              <a:t>Opća deklaracija o ljudskim pravima (1948.)</a:t>
            </a:r>
            <a:r>
              <a:t/>
            </a:r>
            <a:br/>
            <a:endParaRPr lang="hr-HR" sz="3600" b="1" dirty="0" smtClean="0">
              <a:solidFill>
                <a:srgbClr val="376092"/>
              </a:solidFill>
              <a:cs typeface="Tahoma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25962"/>
          </a:xfrm>
        </p:spPr>
        <p:txBody>
          <a:bodyPr rtlCol="0">
            <a:normAutofit lnSpcReduction="10000"/>
          </a:bodyPr>
          <a:lstStyle/>
          <a:p>
            <a:r>
              <a:rPr lang="hr-HR" sz="2400" b="1" dirty="0"/>
              <a:t>Članak 21.</a:t>
            </a:r>
            <a:r>
              <a:t/>
            </a:r>
            <a:br/>
            <a:r>
              <a:rPr lang="hr-HR" sz="2400" b="1" dirty="0"/>
              <a:t> </a:t>
            </a:r>
          </a:p>
          <a:p>
            <a:r>
              <a:rPr lang="hr-HR" b="1" smtClean="0"/>
              <a:t>(1) Svatko ima pravo sudjelovati u upravljanju svojom zemljom neposredno ili preko slobodno izabranih predstavnika.</a:t>
            </a:r>
            <a:r>
              <a:t/>
            </a:r>
            <a:br/>
            <a:r>
              <a:rPr lang="hr-HR" sz="2400" b="1" dirty="0"/>
              <a:t>(2) Svatko ima pravo na jednak pristup javnim službama u svojoj zemlji.</a:t>
            </a:r>
            <a:r>
              <a:t/>
            </a:r>
            <a:br/>
            <a:r>
              <a:rPr lang="hr-HR" sz="2400" b="1" dirty="0"/>
              <a:t>(3) Volja naroda je temelj državne vlasti; ta se volja mora izražavati na povremenim i poštenim izborima, koji se provode uz opće i jednako pravo glasa, tajnim glasovanjem ili nekim drugim jednako slobodnim glasačkim postupkom.</a:t>
            </a:r>
            <a:endParaRPr lang="hr-HR" sz="2400" dirty="0"/>
          </a:p>
          <a:p>
            <a:pPr algn="r" fontAlgn="auto">
              <a:lnSpc>
                <a:spcPct val="7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r-HR" sz="1900" dirty="0" smtClean="0"/>
              <a:t>(IZVOR: </a:t>
            </a:r>
            <a:r>
              <a:rPr lang="hr-HR" sz="1900" dirty="0">
                <a:hlinkClick r:id="rId2"/>
              </a:rPr>
              <a:t>OHCHR-UN</a:t>
            </a:r>
            <a:r>
              <a:rPr lang="hr-HR" sz="1900" dirty="0"/>
              <a:t>)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2700" i="1" dirty="0">
              <a:cs typeface="Tahoma" charset="0"/>
            </a:endParaRPr>
          </a:p>
        </p:txBody>
      </p:sp>
      <p:sp>
        <p:nvSpPr>
          <p:cNvPr id="13316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448D0B-2620-46AB-89F4-D677AB7FFB66}" type="slidenum">
              <a:rPr lang="pt-BR" smtClean="0">
                <a:solidFill>
                  <a:srgbClr val="898989"/>
                </a:solidFill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r-HR" smtClean="0">
              <a:solidFill>
                <a:srgbClr val="89898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500063" y="332656"/>
            <a:ext cx="8229600" cy="1143000"/>
          </a:xfrm>
        </p:spPr>
        <p:txBody>
          <a:bodyPr/>
          <a:lstStyle/>
          <a:p>
            <a:pPr algn="l"/>
            <a:r>
              <a:rPr lang="hr-HR" sz="3200" b="1" dirty="0" smtClean="0">
                <a:solidFill>
                  <a:srgbClr val="376092"/>
                </a:solidFill>
              </a:rPr>
              <a:t>Ustav Savezne Republike Brazila iz 1988. (Constituição da República Federativa do Brasil de 1988)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608262"/>
            <a:ext cx="8229600" cy="4104456"/>
          </a:xfrm>
        </p:spPr>
        <p:txBody>
          <a:bodyPr/>
          <a:lstStyle/>
          <a:p>
            <a:r>
              <a:rPr lang="hr-HR" sz="2800" dirty="0" smtClean="0"/>
              <a:t>Čl. 1. (...)</a:t>
            </a:r>
          </a:p>
          <a:p>
            <a:pPr>
              <a:buFont typeface="Arial" charset="0"/>
              <a:buNone/>
            </a:pPr>
            <a:r>
              <a:rPr lang="hr-HR" sz="2800" dirty="0" smtClean="0"/>
              <a:t>   Parágrafo único</a:t>
            </a:r>
          </a:p>
          <a:p>
            <a:pPr>
              <a:buFont typeface="Arial" charset="0"/>
              <a:buNone/>
            </a:pPr>
            <a:r>
              <a:rPr lang="hr-HR" smtClean="0"/>
              <a:t>   </a:t>
            </a:r>
            <a:r>
              <a:rPr lang="hr-HR" sz="2800" b="1" dirty="0" smtClean="0"/>
              <a:t>Todo o poder emana do povo, </a:t>
            </a:r>
            <a:r>
              <a:rPr lang="hr-HR" sz="2800" dirty="0" smtClean="0"/>
              <a:t>que o exerce por meio de representantes eleitos ou diretamente, nos termos desta Constituição</a:t>
            </a:r>
            <a:r>
              <a:rPr lang="hr-HR" sz="2800" b="1" dirty="0" smtClean="0"/>
              <a:t>.</a:t>
            </a:r>
          </a:p>
          <a:p>
            <a:pPr>
              <a:buFont typeface="Arial" charset="0"/>
              <a:buNone/>
            </a:pPr>
            <a:endParaRPr lang="hr-HR" sz="2800" b="1" dirty="0"/>
          </a:p>
          <a:p>
            <a:pPr>
              <a:buFont typeface="Arial" charset="0"/>
              <a:buNone/>
            </a:pPr>
            <a:r>
              <a:rPr lang="hr-HR" sz="2800" b="1" dirty="0" smtClean="0"/>
              <a:t>Članak 1., jedini stavak</a:t>
            </a:r>
          </a:p>
          <a:p>
            <a:pPr>
              <a:buFont typeface="Arial" charset="0"/>
              <a:buNone/>
            </a:pPr>
            <a:r>
              <a:rPr lang="hr-HR" b="1" smtClean="0"/>
              <a:t>Sva vlast proizlazi iz naroda </a:t>
            </a:r>
            <a:r>
              <a:rPr lang="hr-HR" smtClean="0"/>
              <a:t>koji je izvršava putem predstavnika ili izravno u skladu s Ustavom.</a:t>
            </a:r>
            <a:endParaRPr lang="hr-HR" sz="2800" b="1" dirty="0" smtClean="0"/>
          </a:p>
          <a:p>
            <a:pPr>
              <a:buFont typeface="Arial" charset="0"/>
              <a:buNone/>
            </a:pPr>
            <a:endParaRPr lang="hr-HR" sz="2800" b="1" dirty="0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FDD82-DBA9-49D5-97AE-08E2284A62D4}" type="slidenum">
              <a:rPr lang="pt-BR" smtClean="0">
                <a:solidFill>
                  <a:srgbClr val="898989"/>
                </a:solidFill>
                <a:latin typeface="Times New Roman" pitchFamily="18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r-HR" smtClean="0">
              <a:solidFill>
                <a:srgbClr val="89898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1981</Words>
  <Application>Microsoft Office PowerPoint</Application>
  <PresentationFormat>On-screen Show (4:3)</PresentationFormat>
  <Paragraphs>569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Tema do Office</vt:lpstr>
      <vt:lpstr>SUDJELOVANJE JAVNOSTI U FISKALNOJ POLITICI</vt:lpstr>
      <vt:lpstr>1. PREGLED SITUACIJE U BRAZILU</vt:lpstr>
      <vt:lpstr>BRAZIL</vt:lpstr>
      <vt:lpstr>BRAZIL</vt:lpstr>
      <vt:lpstr>BRAZIL</vt:lpstr>
      <vt:lpstr>BRAZIL</vt:lpstr>
      <vt:lpstr>2. PREGLED SUDJELOVANJA</vt:lpstr>
      <vt:lpstr> Opća deklaracija o ljudskim pravima (1948.) </vt:lpstr>
      <vt:lpstr>Ustav Savezne Republike Brazila iz 1988. (Constituição da República Federativa do Brasil de 1988)</vt:lpstr>
      <vt:lpstr>КЫРГЫЗ РЕСПУБЛИКАСЫНЫН КОНСТИТУЦИЯСЫ – 2010 USTAV KIRGISKE REPUBLIKE – 2010.</vt:lpstr>
      <vt:lpstr>PowerPoint Presentation</vt:lpstr>
      <vt:lpstr>PowerPoint Presentation</vt:lpstr>
      <vt:lpstr>PowerPoint Presentation</vt:lpstr>
      <vt:lpstr>MEĐUDJELOVANJE DRŽAVE I DRUŠTVA</vt:lpstr>
      <vt:lpstr>MEĐUDJELOVANJE DRŽAVE I DRUŠTVA</vt:lpstr>
      <vt:lpstr>PowerPoint Presentation</vt:lpstr>
      <vt:lpstr>PowerPoint Presentation</vt:lpstr>
      <vt:lpstr>PowerPoint Presentation</vt:lpstr>
      <vt:lpstr>3. ALATI ZA SUDJELOVANJE</vt:lpstr>
      <vt:lpstr>PARTICIPATIVNA IZRADA PRORAČUNA</vt:lpstr>
      <vt:lpstr>PowerPoint Presentation</vt:lpstr>
      <vt:lpstr>PARTICIPATIVNA IZRADA PRORAČUNA</vt:lpstr>
      <vt:lpstr>PARTICIPATIVNA IZRADA PRORAČUNA</vt:lpstr>
      <vt:lpstr>PARTICIPATIVNA IZRADA PRORAČUNA U SVIJETU</vt:lpstr>
      <vt:lpstr>VIJEĆA U BRAZILU</vt:lpstr>
      <vt:lpstr>VIJEĆA U BRAZILU</vt:lpstr>
      <vt:lpstr>VIJEĆA U BRAZILU</vt:lpstr>
      <vt:lpstr>VIJEĆA U BRAZILU</vt:lpstr>
      <vt:lpstr>VIJEĆA U BRAZILU</vt:lpstr>
      <vt:lpstr>FORUM ZA VIJEĆA</vt:lpstr>
      <vt:lpstr>FORUM ZA VIJEĆA</vt:lpstr>
      <vt:lpstr>FORUM ZA VIJEĆA</vt:lpstr>
      <vt:lpstr>PowerPoint Presentation</vt:lpstr>
      <vt:lpstr>JAVNO SAVJETOVANJE/RASPRAVE</vt:lpstr>
      <vt:lpstr>IZMJENE GRAĐANA</vt:lpstr>
      <vt:lpstr>DIGITALNA DEMOKRACIJA</vt:lpstr>
      <vt:lpstr>DIGITALNA DEMOKRACIJA</vt:lpstr>
      <vt:lpstr>TRANSPARENTNOST</vt:lpstr>
      <vt:lpstr>SUDJELOVANJE GRAĐANA</vt:lpstr>
      <vt:lpstr>Чоң рахмат!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Tobias Uchoa dos Santos Pierre</dc:creator>
  <cp:lastModifiedBy>Maja P</cp:lastModifiedBy>
  <cp:revision>180</cp:revision>
  <dcterms:created xsi:type="dcterms:W3CDTF">2013-06-21T19:09:22Z</dcterms:created>
  <dcterms:modified xsi:type="dcterms:W3CDTF">2017-03-31T13:50:34Z</dcterms:modified>
</cp:coreProperties>
</file>