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47" r:id="rId3"/>
    <p:sldId id="329" r:id="rId4"/>
    <p:sldId id="331" r:id="rId5"/>
    <p:sldId id="332" r:id="rId6"/>
    <p:sldId id="349" r:id="rId7"/>
    <p:sldId id="348" r:id="rId8"/>
    <p:sldId id="299" r:id="rId9"/>
    <p:sldId id="300" r:id="rId10"/>
    <p:sldId id="333" r:id="rId11"/>
    <p:sldId id="334" r:id="rId12"/>
    <p:sldId id="335" r:id="rId13"/>
    <p:sldId id="345" r:id="rId14"/>
    <p:sldId id="310" r:id="rId15"/>
    <p:sldId id="311" r:id="rId16"/>
    <p:sldId id="339" r:id="rId17"/>
    <p:sldId id="340" r:id="rId18"/>
    <p:sldId id="341" r:id="rId19"/>
    <p:sldId id="263" r:id="rId20"/>
    <p:sldId id="320" r:id="rId21"/>
    <p:sldId id="344" r:id="rId22"/>
    <p:sldId id="315" r:id="rId23"/>
    <p:sldId id="321" r:id="rId24"/>
    <p:sldId id="319" r:id="rId25"/>
    <p:sldId id="304" r:id="rId26"/>
    <p:sldId id="267" r:id="rId27"/>
    <p:sldId id="274" r:id="rId28"/>
    <p:sldId id="275" r:id="rId29"/>
    <p:sldId id="273" r:id="rId30"/>
    <p:sldId id="277" r:id="rId31"/>
    <p:sldId id="278" r:id="rId32"/>
    <p:sldId id="279" r:id="rId33"/>
    <p:sldId id="336" r:id="rId34"/>
    <p:sldId id="337" r:id="rId35"/>
    <p:sldId id="338" r:id="rId36"/>
    <p:sldId id="342" r:id="rId37"/>
    <p:sldId id="343" r:id="rId38"/>
    <p:sldId id="346" r:id="rId39"/>
    <p:sldId id="296" r:id="rId40"/>
    <p:sldId id="264" r:id="rId4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Seção Padrão" id="{F50BFD4E-0B5A-44D4-9803-D23EB98E86D7}">
          <p14:sldIdLst>
            <p14:sldId id="257"/>
            <p14:sldId id="329"/>
            <p14:sldId id="331"/>
            <p14:sldId id="332"/>
            <p14:sldId id="299"/>
            <p14:sldId id="300"/>
            <p14:sldId id="333"/>
            <p14:sldId id="334"/>
            <p14:sldId id="335"/>
            <p14:sldId id="310"/>
            <p14:sldId id="311"/>
            <p14:sldId id="339"/>
            <p14:sldId id="340"/>
            <p14:sldId id="341"/>
            <p14:sldId id="263"/>
            <p14:sldId id="320"/>
            <p14:sldId id="315"/>
            <p14:sldId id="321"/>
            <p14:sldId id="319"/>
            <p14:sldId id="304"/>
            <p14:sldId id="267"/>
            <p14:sldId id="265"/>
            <p14:sldId id="274"/>
            <p14:sldId id="275"/>
            <p14:sldId id="273"/>
            <p14:sldId id="277"/>
            <p14:sldId id="278"/>
            <p14:sldId id="279"/>
            <p14:sldId id="336"/>
            <p14:sldId id="337"/>
            <p14:sldId id="338"/>
            <p14:sldId id="342"/>
            <p14:sldId id="343"/>
            <p14:sldId id="296"/>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702C"/>
    <a:srgbClr val="005621"/>
    <a:srgbClr val="044191"/>
    <a:srgbClr val="0468D8"/>
    <a:srgbClr val="468966"/>
    <a:srgbClr val="43A771"/>
    <a:srgbClr val="07203F"/>
    <a:srgbClr val="0C37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2"/>
    </p:cViewPr>
  </p:sorterViewPr>
  <p:notesViewPr>
    <p:cSldViewPr>
      <p:cViewPr varScale="1">
        <p:scale>
          <a:sx n="71" d="100"/>
          <a:sy n="71" d="100"/>
        </p:scale>
        <p:origin x="-260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BD796-E59B-4B3B-AAC6-5FD79BD2261A}" type="datetimeFigureOut">
              <a:rPr lang="pt-BR" smtClean="0"/>
              <a:pPr/>
              <a:t>18/03/2017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A1D7D-05EF-4CEE-9DF2-162E6AF45C3B}" type="slidenum">
              <a:rPr lang="pt-BR" smtClean="0"/>
              <a:pPr/>
              <a:t>‹nº›</a:t>
            </a:fld>
            <a:endParaRPr lang="pt-BR"/>
          </a:p>
        </p:txBody>
      </p:sp>
    </p:spTree>
    <p:extLst>
      <p:ext uri="{BB962C8B-B14F-4D97-AF65-F5344CB8AC3E}">
        <p14:creationId xmlns:p14="http://schemas.microsoft.com/office/powerpoint/2010/main" xmlns="" val="225367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apa_ver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tângulo 3"/>
          <p:cNvSpPr/>
          <p:nvPr userDrawn="1"/>
        </p:nvSpPr>
        <p:spPr>
          <a:xfrm>
            <a:off x="6948488" y="5876925"/>
            <a:ext cx="2016125" cy="7921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sz="1400" dirty="0" smtClean="0"/>
              <a:t>KYRGYZ</a:t>
            </a:r>
            <a:r>
              <a:rPr lang="pt-BR" sz="1400" baseline="0" dirty="0" smtClean="0"/>
              <a:t> REPUBLIC</a:t>
            </a:r>
            <a:endParaRPr lang="pt-BR" sz="1400" dirty="0"/>
          </a:p>
          <a:p>
            <a:pPr algn="ctr" fontAlgn="auto">
              <a:spcBef>
                <a:spcPts val="0"/>
              </a:spcBef>
              <a:spcAft>
                <a:spcPts val="0"/>
              </a:spcAft>
              <a:defRPr/>
            </a:pPr>
            <a:r>
              <a:rPr lang="pt-BR" sz="1400" dirty="0" smtClean="0"/>
              <a:t>BISHKEK </a:t>
            </a:r>
            <a:r>
              <a:rPr lang="pt-BR" sz="1400" dirty="0"/>
              <a:t>- </a:t>
            </a:r>
            <a:r>
              <a:rPr lang="pt-BR" sz="1400" dirty="0" smtClean="0"/>
              <a:t>2017</a:t>
            </a:r>
            <a:endParaRPr lang="pt-BR" sz="1400" dirty="0"/>
          </a:p>
        </p:txBody>
      </p:sp>
      <p:sp>
        <p:nvSpPr>
          <p:cNvPr id="2" name="Título 1"/>
          <p:cNvSpPr>
            <a:spLocks noGrp="1"/>
          </p:cNvSpPr>
          <p:nvPr>
            <p:ph type="ctrTitle"/>
          </p:nvPr>
        </p:nvSpPr>
        <p:spPr>
          <a:xfrm>
            <a:off x="685800" y="2130425"/>
            <a:ext cx="7772400" cy="1470025"/>
          </a:xfrm>
        </p:spPr>
        <p:txBody>
          <a:bodyPr/>
          <a:lstStyle>
            <a:lvl1pPr>
              <a:defRPr b="1">
                <a:solidFill>
                  <a:schemeClr val="bg1"/>
                </a:solidFill>
              </a:defRPr>
            </a:lvl1pPr>
          </a:lstStyle>
          <a:p>
            <a:r>
              <a:rPr lang="pt-BR"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dirty="0"/>
          </a:p>
        </p:txBody>
      </p:sp>
      <p:sp>
        <p:nvSpPr>
          <p:cNvPr id="5" name="Espaço Reservado para Data 3"/>
          <p:cNvSpPr>
            <a:spLocks noGrp="1"/>
          </p:cNvSpPr>
          <p:nvPr>
            <p:ph type="dt" sz="half" idx="10"/>
          </p:nvPr>
        </p:nvSpPr>
        <p:spPr/>
        <p:txBody>
          <a:bodyPr/>
          <a:lstStyle>
            <a:lvl1pPr>
              <a:defRPr b="1" smtClean="0">
                <a:solidFill>
                  <a:schemeClr val="bg1"/>
                </a:solidFill>
              </a:defRPr>
            </a:lvl1pPr>
          </a:lstStyle>
          <a:p>
            <a:pPr>
              <a:defRPr/>
            </a:pPr>
            <a:fld id="{D436E06A-A8EC-43F3-905C-36E5D3FAD646}" type="datetimeFigureOut">
              <a:rPr lang="pt-BR"/>
              <a:pPr>
                <a:defRPr/>
              </a:pPr>
              <a:t>18/03/2017</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ítulo e conteúdo_verde">
    <p:spTree>
      <p:nvGrpSpPr>
        <p:cNvPr id="1" name=""/>
        <p:cNvGrpSpPr/>
        <p:nvPr/>
      </p:nvGrpSpPr>
      <p:grpSpPr>
        <a:xfrm>
          <a:off x="0" y="0"/>
          <a:ext cx="0" cy="0"/>
          <a:chOff x="0" y="0"/>
          <a:chExt cx="0" cy="0"/>
        </a:xfrm>
      </p:grpSpPr>
      <p:sp>
        <p:nvSpPr>
          <p:cNvPr id="5" name="Retângulo 4"/>
          <p:cNvSpPr/>
          <p:nvPr userDrawn="1"/>
        </p:nvSpPr>
        <p:spPr>
          <a:xfrm>
            <a:off x="0" y="0"/>
            <a:ext cx="9144000" cy="1484313"/>
          </a:xfrm>
          <a:prstGeom prst="rect">
            <a:avLst/>
          </a:prstGeom>
          <a:gradFill>
            <a:gsLst>
              <a:gs pos="0">
                <a:srgbClr val="43A771"/>
              </a:gs>
              <a:gs pos="100000">
                <a:srgbClr val="468966"/>
              </a:gs>
              <a:gs pos="100000">
                <a:srgbClr val="FBAF3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TextBox 4"/>
          <p:cNvSpPr txBox="1"/>
          <p:nvPr userDrawn="1"/>
        </p:nvSpPr>
        <p:spPr>
          <a:xfrm>
            <a:off x="25400" y="0"/>
            <a:ext cx="8939213" cy="369888"/>
          </a:xfrm>
          <a:prstGeom prst="rect">
            <a:avLst/>
          </a:prstGeom>
          <a:noFill/>
        </p:spPr>
        <p:txBody>
          <a:bodyPr>
            <a:spAutoFit/>
          </a:bodyPr>
          <a:lstStyle/>
          <a:p>
            <a:pPr fontAlgn="auto">
              <a:spcBef>
                <a:spcPts val="0"/>
              </a:spcBef>
              <a:spcAft>
                <a:spcPts val="0"/>
              </a:spcAft>
              <a:defRPr/>
            </a:pPr>
            <a:r>
              <a:rPr lang="en-US" dirty="0" smtClean="0">
                <a:solidFill>
                  <a:schemeClr val="bg1"/>
                </a:solidFill>
                <a:latin typeface="+mn-lt"/>
                <a:cs typeface="+mn-cs"/>
              </a:rPr>
              <a:t>PUBLIC PARTICIPATION IN FISCAL POLICIES	</a:t>
            </a:r>
            <a:r>
              <a:rPr lang="en-US" dirty="0">
                <a:solidFill>
                  <a:schemeClr val="bg1"/>
                </a:solidFill>
                <a:latin typeface="+mn-lt"/>
                <a:cs typeface="+mn-cs"/>
              </a:rPr>
              <a:t>			</a:t>
            </a:r>
            <a:r>
              <a:rPr lang="en-US" dirty="0" smtClean="0">
                <a:solidFill>
                  <a:schemeClr val="bg1"/>
                </a:solidFill>
                <a:latin typeface="+mn-lt"/>
                <a:cs typeface="+mn-cs"/>
              </a:rPr>
              <a:t>Bishkek 2017</a:t>
            </a:r>
            <a:endParaRPr lang="en-US" dirty="0">
              <a:solidFill>
                <a:schemeClr val="bg1"/>
              </a:solidFill>
              <a:latin typeface="+mn-lt"/>
              <a:cs typeface="+mn-cs"/>
            </a:endParaRPr>
          </a:p>
        </p:txBody>
      </p:sp>
      <p:sp>
        <p:nvSpPr>
          <p:cNvPr id="2" name="Título 1"/>
          <p:cNvSpPr>
            <a:spLocks noGrp="1"/>
          </p:cNvSpPr>
          <p:nvPr>
            <p:ph type="title"/>
          </p:nvPr>
        </p:nvSpPr>
        <p:spPr>
          <a:xfrm>
            <a:off x="457200" y="274638"/>
            <a:ext cx="8229600" cy="706090"/>
          </a:xfrm>
        </p:spPr>
        <p:txBody>
          <a:bodyPr/>
          <a:lstStyle>
            <a:lvl1pPr algn="l">
              <a:defRPr b="1">
                <a:solidFill>
                  <a:schemeClr val="bg1"/>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8" name="Subtítulo 2"/>
          <p:cNvSpPr>
            <a:spLocks noGrp="1"/>
          </p:cNvSpPr>
          <p:nvPr>
            <p:ph type="subTitle" idx="13"/>
          </p:nvPr>
        </p:nvSpPr>
        <p:spPr>
          <a:xfrm>
            <a:off x="467544" y="980728"/>
            <a:ext cx="8208912" cy="432048"/>
          </a:xfrm>
        </p:spPr>
        <p:txBody>
          <a:bodyPr anchor="ctr">
            <a:normAutofit/>
          </a:bodyPr>
          <a:lstStyle>
            <a:lvl1pPr marL="0" indent="0" algn="l">
              <a:buNone/>
              <a:defRPr sz="2000"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dirty="0"/>
          </a:p>
        </p:txBody>
      </p:sp>
      <p:sp>
        <p:nvSpPr>
          <p:cNvPr id="7" name="Espaço Reservado para Data 3"/>
          <p:cNvSpPr>
            <a:spLocks noGrp="1"/>
          </p:cNvSpPr>
          <p:nvPr>
            <p:ph type="dt" sz="half" idx="14"/>
          </p:nvPr>
        </p:nvSpPr>
        <p:spPr>
          <a:xfrm>
            <a:off x="457200" y="6356350"/>
            <a:ext cx="7570788" cy="365125"/>
          </a:xfrm>
        </p:spPr>
        <p:txBody>
          <a:bodyPr/>
          <a:lstStyle>
            <a:lvl1pPr>
              <a:defRPr dirty="0" smtClean="0">
                <a:solidFill>
                  <a:schemeClr val="tx1">
                    <a:lumMod val="75000"/>
                    <a:lumOff val="25000"/>
                  </a:schemeClr>
                </a:solidFill>
              </a:defRPr>
            </a:lvl1pPr>
          </a:lstStyle>
          <a:p>
            <a:pPr>
              <a:defRPr/>
            </a:pPr>
            <a:r>
              <a:rPr lang="pt-BR"/>
              <a:t>Fonte: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gradFill rotWithShape="0">
          <a:gsLst>
            <a:gs pos="0">
              <a:srgbClr val="F2F2F2"/>
            </a:gs>
            <a:gs pos="100000">
              <a:srgbClr val="BFBFBF"/>
            </a:gs>
            <a:gs pos="100000">
              <a:srgbClr val="7F7F7F"/>
            </a:gs>
          </a:gsLst>
          <a:lin ang="540000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7544" y="4406900"/>
            <a:ext cx="8027169" cy="1362075"/>
          </a:xfrm>
        </p:spPr>
        <p:txBody>
          <a:bodyPr anchor="t"/>
          <a:lstStyle>
            <a:lvl1pPr algn="l">
              <a:defRPr sz="4000" b="1" cap="all"/>
            </a:lvl1pPr>
          </a:lstStyle>
          <a:p>
            <a:r>
              <a:rPr lang="pt-BR" smtClean="0"/>
              <a:t>Clique para editar o estilo do título mestre</a:t>
            </a:r>
            <a:endParaRPr lang="pt-BR" dirty="0"/>
          </a:p>
        </p:txBody>
      </p:sp>
      <p:sp>
        <p:nvSpPr>
          <p:cNvPr id="3" name="Espaço Reservado para Data 3"/>
          <p:cNvSpPr>
            <a:spLocks noGrp="1"/>
          </p:cNvSpPr>
          <p:nvPr>
            <p:ph type="dt" sz="half" idx="10"/>
          </p:nvPr>
        </p:nvSpPr>
        <p:spPr/>
        <p:txBody>
          <a:bodyPr/>
          <a:lstStyle>
            <a:lvl1pPr>
              <a:defRPr smtClean="0">
                <a:solidFill>
                  <a:schemeClr val="tx1">
                    <a:lumMod val="75000"/>
                    <a:lumOff val="25000"/>
                  </a:schemeClr>
                </a:solidFill>
              </a:defRPr>
            </a:lvl1pPr>
          </a:lstStyle>
          <a:p>
            <a:pPr>
              <a:defRPr/>
            </a:pPr>
            <a:fld id="{2A950B22-A76F-4CA6-A4F3-45A024853726}" type="datetimeFigureOut">
              <a:rPr lang="pt-BR"/>
              <a:pPr>
                <a:defRPr/>
              </a:pPr>
              <a:t>18/03/2017</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C9CBE21-281C-4E11-A32D-3D9C78CCBBED}" type="slidenum">
              <a:rPr lang="pt-BR"/>
              <a:pPr>
                <a:defRPr/>
              </a:pPr>
              <a:t>‹nº›</a:t>
            </a:fld>
            <a:endParaRPr lang="pt-B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7BFDAE7-5726-4265-9B71-0333FA002518}" type="datetimeFigureOut">
              <a:rPr lang="pt-BR"/>
              <a:pPr>
                <a:defRPr/>
              </a:pPr>
              <a:t>18/03/2017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1400C2-C222-4E50-BFC2-4CE2E2CC4C2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legislacao.planalto.gov.br/legisla/legislacao.nsf/Viw_Identificacao/lcp%20101-2000?OpenDocumen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legislacao.planalto.gov.br/legisla/legislacao.nsf/Viw_Identificacao/DEC%206.129-2007?OpenDocu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avelino@gmail.com" TargetMode="External"/><Relationship Id="rId2" Type="http://schemas.openxmlformats.org/officeDocument/2006/relationships/hyperlink" Target="mailto:daniel.avelino@presidencia.gov.b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hchr.org/EN/UDHR/Pages/Language.aspx?LangID=por"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ctrTitle"/>
          </p:nvPr>
        </p:nvSpPr>
        <p:spPr/>
        <p:txBody>
          <a:bodyPr/>
          <a:lstStyle/>
          <a:p>
            <a:r>
              <a:rPr lang="pt-BR" dirty="0" smtClean="0"/>
              <a:t>PUBLIC PARTICIPATION</a:t>
            </a:r>
            <a:br>
              <a:rPr lang="pt-BR" dirty="0" smtClean="0"/>
            </a:br>
            <a:r>
              <a:rPr lang="pt-BR" dirty="0" smtClean="0"/>
              <a:t>IN FISCAL POLICIES</a:t>
            </a:r>
          </a:p>
        </p:txBody>
      </p:sp>
      <p:sp>
        <p:nvSpPr>
          <p:cNvPr id="3" name="Subtítulo 2"/>
          <p:cNvSpPr>
            <a:spLocks noGrp="1"/>
          </p:cNvSpPr>
          <p:nvPr>
            <p:ph type="subTitle" idx="1"/>
          </p:nvPr>
        </p:nvSpPr>
        <p:spPr/>
        <p:txBody>
          <a:bodyPr rtlCol="0">
            <a:normAutofit/>
          </a:bodyPr>
          <a:lstStyle/>
          <a:p>
            <a:pPr fontAlgn="auto">
              <a:spcAft>
                <a:spcPts val="0"/>
              </a:spcAft>
              <a:buFont typeface="Arial" pitchFamily="34" charset="0"/>
              <a:buNone/>
              <a:defRPr/>
            </a:pPr>
            <a:r>
              <a:rPr lang="pt-BR" dirty="0" err="1" smtClean="0"/>
              <a:t>Brazilian</a:t>
            </a:r>
            <a:r>
              <a:rPr lang="pt-BR" dirty="0" smtClean="0"/>
              <a:t> Cases</a:t>
            </a:r>
          </a:p>
          <a:p>
            <a:pPr algn="l" fontAlgn="auto">
              <a:spcAft>
                <a:spcPts val="0"/>
              </a:spcAft>
              <a:buFont typeface="Arial" pitchFamily="34" charset="0"/>
              <a:buNone/>
              <a:defRPr/>
            </a:pPr>
            <a:endParaRPr lang="pt-BR" dirty="0" smtClean="0"/>
          </a:p>
          <a:p>
            <a:pPr algn="r" fontAlgn="auto">
              <a:spcAft>
                <a:spcPts val="0"/>
              </a:spcAft>
              <a:buFont typeface="Arial" pitchFamily="34" charset="0"/>
              <a:buNone/>
              <a:defRPr/>
            </a:pPr>
            <a:r>
              <a:rPr lang="pt-BR" dirty="0" smtClean="0"/>
              <a:t>Daniel Pitangueira de Avelino,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467544" y="332656"/>
            <a:ext cx="8262119" cy="1143000"/>
          </a:xfrm>
        </p:spPr>
        <p:txBody>
          <a:bodyPr/>
          <a:lstStyle/>
          <a:p>
            <a:r>
              <a:rPr lang="az-Cyrl-AZ" sz="2400" b="1" dirty="0"/>
              <a:t>КЫРГЫЗ </a:t>
            </a:r>
            <a:r>
              <a:rPr lang="az-Cyrl-AZ" sz="2400" b="1" dirty="0" smtClean="0"/>
              <a:t>РЕСПУБЛИКАСЫНЫН</a:t>
            </a:r>
            <a:r>
              <a:rPr lang="pt-BR" sz="2400" b="1" dirty="0" smtClean="0"/>
              <a:t> </a:t>
            </a:r>
            <a:r>
              <a:rPr lang="az-Cyrl-AZ" sz="2400" b="1" dirty="0" smtClean="0"/>
              <a:t>КОНСТИТУЦИЯСЫ</a:t>
            </a:r>
            <a:r>
              <a:rPr lang="pt-BR" sz="2400" b="1" dirty="0" smtClean="0"/>
              <a:t> – 2010</a:t>
            </a:r>
            <a:br>
              <a:rPr lang="pt-BR" sz="2400" b="1" dirty="0" smtClean="0"/>
            </a:br>
            <a:r>
              <a:rPr lang="en-US" sz="2400" dirty="0"/>
              <a:t>CONSTITUTION OF THE KYRGYZ REPUBLIC </a:t>
            </a:r>
            <a:r>
              <a:rPr lang="en-US" sz="2400" dirty="0" smtClean="0"/>
              <a:t>- 2010</a:t>
            </a:r>
            <a:endParaRPr lang="pt-BR" sz="2400" b="1" dirty="0" smtClean="0">
              <a:solidFill>
                <a:srgbClr val="376092"/>
              </a:solidFill>
            </a:endParaRPr>
          </a:p>
        </p:txBody>
      </p:sp>
      <p:sp>
        <p:nvSpPr>
          <p:cNvPr id="15363" name="Espaço Reservado para Conteúdo 2"/>
          <p:cNvSpPr>
            <a:spLocks noGrp="1"/>
          </p:cNvSpPr>
          <p:nvPr>
            <p:ph idx="1"/>
          </p:nvPr>
        </p:nvSpPr>
        <p:spPr>
          <a:xfrm>
            <a:off x="179513" y="1772817"/>
            <a:ext cx="4320480" cy="4824834"/>
          </a:xfrm>
        </p:spPr>
        <p:txBody>
          <a:bodyPr/>
          <a:lstStyle/>
          <a:p>
            <a:r>
              <a:rPr lang="az-Cyrl-AZ" sz="1600" b="1" dirty="0"/>
              <a:t>2-берене.</a:t>
            </a:r>
            <a:endParaRPr lang="az-Cyrl-AZ" sz="1600" dirty="0"/>
          </a:p>
          <a:p>
            <a:pPr marL="0" indent="0">
              <a:buNone/>
            </a:pPr>
            <a:r>
              <a:rPr lang="az-Cyrl-AZ" sz="1600" dirty="0"/>
              <a:t>1. Кыргызстандын эли эгемендиктин ээси жана Кыргыз Республикасындагы </a:t>
            </a:r>
            <a:r>
              <a:rPr lang="az-Cyrl-AZ" sz="1600" b="1" dirty="0"/>
              <a:t>мамлекеттик бийликтин бирден-бир булагы </a:t>
            </a:r>
            <a:r>
              <a:rPr lang="az-Cyrl-AZ" sz="1600" dirty="0"/>
              <a:t>болуп саналат.</a:t>
            </a:r>
          </a:p>
          <a:p>
            <a:pPr marL="0" indent="0">
              <a:buNone/>
            </a:pPr>
            <a:r>
              <a:rPr lang="az-Cyrl-AZ" sz="1600" dirty="0"/>
              <a:t>2. Кыргызстандын эли өз бийлигин ушул Конституциянын жана мыйзамдардын негизинде түздөн-түз шайлоолордо жана референдумдарда, ошондой эле мамлекеттик органдардын жана жергиликтүү өз алдынча башкаруу органдарынын системасы аркылуу жүзөгө ашырат.</a:t>
            </a:r>
          </a:p>
          <a:p>
            <a:pPr marL="0" indent="0">
              <a:buNone/>
            </a:pPr>
            <a:r>
              <a:rPr lang="az-Cyrl-AZ" sz="1600" dirty="0"/>
              <a:t>5. Мамлекет мыйзамда белгиленген ар кайсы социалдык топтордун мамлекеттик органдардагы жана жергиликтүү өз алдынча башкаруу органдарындагы, анын ичинде чечим чыгаруу деңгээлинде өкүлчүлүгү үчүн шарттарды түзөт</a:t>
            </a:r>
            <a:r>
              <a:rPr lang="az-Cyrl-AZ" sz="1600" dirty="0" smtClean="0"/>
              <a:t>.</a:t>
            </a:r>
            <a:endParaRPr lang="pt-BR" sz="1600" dirty="0" smtClean="0"/>
          </a:p>
        </p:txBody>
      </p:sp>
      <p:sp>
        <p:nvSpPr>
          <p:cNvPr id="15364" name="Espaço Reservado para Número de Slid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11CE0D-4A8A-4703-9BA9-EA7581B396DF}" type="slidenum">
              <a:rPr lang="pt-BR" smtClean="0">
                <a:solidFill>
                  <a:srgbClr val="898989"/>
                </a:solidFill>
                <a:latin typeface="Times New Roman" pitchFamily="18" charset="0"/>
                <a:ea typeface="ＭＳ Ｐゴシック" pitchFamily="34" charset="-128"/>
              </a:rPr>
              <a:pPr fontAlgn="base">
                <a:spcBef>
                  <a:spcPct val="0"/>
                </a:spcBef>
                <a:spcAft>
                  <a:spcPct val="0"/>
                </a:spcAft>
              </a:pPr>
              <a:t>10</a:t>
            </a:fld>
            <a:endParaRPr lang="pt-BR" smtClean="0">
              <a:solidFill>
                <a:srgbClr val="898989"/>
              </a:solidFill>
              <a:latin typeface="Times New Roman" pitchFamily="18" charset="0"/>
              <a:ea typeface="ＭＳ Ｐゴシック" pitchFamily="34" charset="-128"/>
            </a:endParaRPr>
          </a:p>
        </p:txBody>
      </p:sp>
      <p:sp>
        <p:nvSpPr>
          <p:cNvPr id="5" name="Espaço Reservado para Conteúdo 2"/>
          <p:cNvSpPr txBox="1">
            <a:spLocks/>
          </p:cNvSpPr>
          <p:nvPr/>
        </p:nvSpPr>
        <p:spPr bwMode="auto">
          <a:xfrm>
            <a:off x="4644008" y="1772817"/>
            <a:ext cx="4320480" cy="4824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Article 2</a:t>
            </a:r>
          </a:p>
          <a:p>
            <a:r>
              <a:rPr lang="en-US" sz="1800" dirty="0" smtClean="0"/>
              <a:t>1. The people of Kyrgyzstan are the bearer of sovereignty and the </a:t>
            </a:r>
            <a:r>
              <a:rPr lang="en-US" sz="1800" b="1" dirty="0" smtClean="0"/>
              <a:t>sole source of state power</a:t>
            </a:r>
            <a:r>
              <a:rPr lang="en-US" sz="1800" dirty="0" smtClean="0"/>
              <a:t> in the Kyrgyz Republic. </a:t>
            </a:r>
          </a:p>
          <a:p>
            <a:r>
              <a:rPr lang="en-US" sz="1800" dirty="0" smtClean="0"/>
              <a:t>2. The people of Kyrgyzstan shall exercise its power directly at elections and referenda, as well as through the system of state authorities and local self-governance bodies on the basis of the present Constitution and laws.</a:t>
            </a:r>
          </a:p>
          <a:p>
            <a:r>
              <a:rPr lang="en-US" sz="1800" dirty="0" smtClean="0"/>
              <a:t>5. The state shall ensure the conditions for the representation of various social groups defined by the law in state authorities and local self-governance bodies, including at the level of decision-making.</a:t>
            </a:r>
            <a:endParaRPr lang="en-US" sz="1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2"/>
          <p:cNvSpPr txBox="1">
            <a:spLocks/>
          </p:cNvSpPr>
          <p:nvPr/>
        </p:nvSpPr>
        <p:spPr bwMode="auto">
          <a:xfrm>
            <a:off x="214313" y="512763"/>
            <a:ext cx="8472487" cy="1143000"/>
          </a:xfrm>
          <a:prstGeom prst="rect">
            <a:avLst/>
          </a:prstGeom>
          <a:noFill/>
          <a:ln w="9525">
            <a:noFill/>
            <a:miter lim="800000"/>
            <a:headEnd/>
            <a:tailEnd/>
          </a:ln>
        </p:spPr>
        <p:txBody>
          <a:bodyPr/>
          <a:lstStyle/>
          <a:p>
            <a:r>
              <a:rPr lang="pt-BR" altLang="pt-BR" sz="3200" b="1">
                <a:solidFill>
                  <a:srgbClr val="376092"/>
                </a:solidFill>
                <a:latin typeface="Calibri" pitchFamily="34" charset="0"/>
              </a:rPr>
              <a:t>Carta Iberoamericana de </a:t>
            </a:r>
            <a:br>
              <a:rPr lang="pt-BR" altLang="pt-BR" sz="3200" b="1">
                <a:solidFill>
                  <a:srgbClr val="376092"/>
                </a:solidFill>
                <a:latin typeface="Calibri" pitchFamily="34" charset="0"/>
              </a:rPr>
            </a:br>
            <a:r>
              <a:rPr lang="pt-BR" altLang="pt-BR" sz="3200" b="1">
                <a:solidFill>
                  <a:srgbClr val="376092"/>
                </a:solidFill>
                <a:latin typeface="Calibri" pitchFamily="34" charset="0"/>
              </a:rPr>
              <a:t>Participación Ciudadana en la Gestión Pública (2009)</a:t>
            </a:r>
          </a:p>
        </p:txBody>
      </p:sp>
      <p:sp>
        <p:nvSpPr>
          <p:cNvPr id="5" name="Espaço Reservado para Conteúdo 3"/>
          <p:cNvSpPr txBox="1">
            <a:spLocks/>
          </p:cNvSpPr>
          <p:nvPr/>
        </p:nvSpPr>
        <p:spPr>
          <a:xfrm>
            <a:off x="457200" y="1738313"/>
            <a:ext cx="8229600" cy="4786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000" smtClean="0"/>
          </a:p>
          <a:p>
            <a:pPr fontAlgn="auto">
              <a:spcAft>
                <a:spcPts val="0"/>
              </a:spcAft>
              <a:defRPr/>
            </a:pPr>
            <a:r>
              <a:rPr lang="pt-BR" sz="2000" smtClean="0"/>
              <a:t>A los efectos de la presente Carta Iberoamericana, se entende por </a:t>
            </a:r>
            <a:r>
              <a:rPr lang="pt-BR" sz="2000" b="1" smtClean="0"/>
              <a:t>participación ciudadana en la gestión pública</a:t>
            </a:r>
            <a:r>
              <a:rPr lang="pt-BR" sz="2000" smtClean="0"/>
              <a:t> el processo de construcción social de las políticas públicas que, conforme al interés general de la sociedade democrática, canaliza, da respuesta o amplía los derechos económicos, sociales, culturales, políticos e civiles de las personas, y los derechos de las organizaciones o grupos en que se integram, así como los de las comunidades y pueblos indígenas.</a:t>
            </a:r>
            <a:endParaRPr lang="en-US" sz="2000" smtClean="0"/>
          </a:p>
          <a:p>
            <a:pPr fontAlgn="auto">
              <a:spcAft>
                <a:spcPts val="0"/>
              </a:spcAft>
              <a:defRPr/>
            </a:pPr>
            <a:r>
              <a:rPr lang="pt-BR" sz="2000" smtClean="0"/>
              <a:t>Así, el título de “</a:t>
            </a:r>
            <a:r>
              <a:rPr lang="pt-BR" sz="2000" b="1" smtClean="0"/>
              <a:t>ciudadano” y “ciudadana</a:t>
            </a:r>
            <a:r>
              <a:rPr lang="pt-BR" sz="2000" smtClean="0"/>
              <a:t>”en la presente Carta Iberoamericana no está referido a las personas con derechos exclusivos de ciudadanía o de nacionalidade sino a todo habitante con respecto a la gestión pública del país en donde reside, en el ejercício de los derechos que le conciernen.</a:t>
            </a:r>
            <a:endParaRPr lang="en-US" sz="2000" smtClean="0"/>
          </a:p>
          <a:p>
            <a:pPr fontAlgn="auto">
              <a:spcAft>
                <a:spcPts val="0"/>
              </a:spcAft>
              <a:defRPr/>
            </a:pP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79389" y="1487681"/>
            <a:ext cx="4271168" cy="4893647"/>
          </a:xfrm>
          <a:prstGeom prst="rect">
            <a:avLst/>
          </a:prstGeom>
          <a:noFill/>
          <a:ln w="9525">
            <a:noFill/>
            <a:miter lim="800000"/>
            <a:headEnd/>
            <a:tailEnd/>
          </a:ln>
        </p:spPr>
        <p:txBody>
          <a:bodyPr wrap="square" anchor="ctr">
            <a:spAutoFit/>
          </a:bodyPr>
          <a:lstStyle/>
          <a:p>
            <a:r>
              <a:rPr lang="pt-BR" altLang="pt-BR" sz="2400" dirty="0">
                <a:latin typeface="Arial" panose="020B0604020202020204" pitchFamily="34" charset="0"/>
                <a:cs typeface="Arial" panose="020B0604020202020204" pitchFamily="34" charset="0"/>
              </a:rPr>
              <a:t>Art. 48. (...)</a:t>
            </a:r>
          </a:p>
          <a:p>
            <a:r>
              <a:rPr lang="pt-BR" altLang="pt-BR" sz="2400" dirty="0">
                <a:latin typeface="Arial" panose="020B0604020202020204" pitchFamily="34" charset="0"/>
                <a:cs typeface="Arial" panose="020B0604020202020204" pitchFamily="34" charset="0"/>
              </a:rPr>
              <a:t> Parágrafo único.  A transparência será assegurada também mediante: </a:t>
            </a:r>
          </a:p>
          <a:p>
            <a:r>
              <a:rPr lang="pt-BR" altLang="pt-BR" sz="2400" dirty="0">
                <a:latin typeface="Arial" panose="020B0604020202020204" pitchFamily="34" charset="0"/>
                <a:cs typeface="Arial" panose="020B0604020202020204" pitchFamily="34" charset="0"/>
              </a:rPr>
              <a:t>        I – incentivo à participação popular e realização de audiências públicas, durante os processos de elaboração e discussão dos planos, lei de diretrizes orçamentárias e orçamentos; </a:t>
            </a:r>
          </a:p>
        </p:txBody>
      </p:sp>
      <p:sp>
        <p:nvSpPr>
          <p:cNvPr id="17414" name="Rectangle 1"/>
          <p:cNvSpPr>
            <a:spLocks noChangeArrowheads="1"/>
          </p:cNvSpPr>
          <p:nvPr/>
        </p:nvSpPr>
        <p:spPr bwMode="auto">
          <a:xfrm>
            <a:off x="1115616" y="755412"/>
            <a:ext cx="6048964" cy="369332"/>
          </a:xfrm>
          <a:prstGeom prst="rect">
            <a:avLst/>
          </a:prstGeom>
          <a:noFill/>
          <a:ln w="9525">
            <a:noFill/>
            <a:miter lim="800000"/>
            <a:headEnd/>
            <a:tailEnd/>
          </a:ln>
        </p:spPr>
        <p:txBody>
          <a:bodyPr wrap="none" anchor="ctr">
            <a:spAutoFit/>
          </a:bodyPr>
          <a:lstStyle/>
          <a:p>
            <a:pPr algn="ctr"/>
            <a:r>
              <a:rPr lang="pt-BR" altLang="pt-BR" b="1" dirty="0" smtClean="0">
                <a:solidFill>
                  <a:srgbClr val="000080"/>
                </a:solidFill>
                <a:hlinkClick r:id="rId2"/>
              </a:rPr>
              <a:t>LEI </a:t>
            </a:r>
            <a:r>
              <a:rPr lang="pt-BR" altLang="pt-BR" b="1" dirty="0">
                <a:solidFill>
                  <a:srgbClr val="000080"/>
                </a:solidFill>
                <a:hlinkClick r:id="rId2"/>
              </a:rPr>
              <a:t>COMPLEMENTAR Nº 101, DE 4 DE MAIO DE 2000.</a:t>
            </a:r>
            <a:endParaRPr lang="pt-BR" altLang="pt-BR" dirty="0"/>
          </a:p>
        </p:txBody>
      </p:sp>
      <p:sp>
        <p:nvSpPr>
          <p:cNvPr id="17415" name="Título 2"/>
          <p:cNvSpPr txBox="1">
            <a:spLocks/>
          </p:cNvSpPr>
          <p:nvPr/>
        </p:nvSpPr>
        <p:spPr bwMode="auto">
          <a:xfrm>
            <a:off x="214313" y="116632"/>
            <a:ext cx="8472487" cy="854968"/>
          </a:xfrm>
          <a:prstGeom prst="rect">
            <a:avLst/>
          </a:prstGeom>
          <a:noFill/>
          <a:ln w="9525">
            <a:noFill/>
            <a:miter lim="800000"/>
            <a:headEnd/>
            <a:tailEnd/>
          </a:ln>
        </p:spPr>
        <p:txBody>
          <a:bodyPr/>
          <a:lstStyle/>
          <a:p>
            <a:r>
              <a:rPr lang="pt-BR" altLang="pt-BR" sz="3200" b="1" dirty="0" err="1" smtClean="0">
                <a:solidFill>
                  <a:srgbClr val="376092"/>
                </a:solidFill>
                <a:latin typeface="Calibri" pitchFamily="34" charset="0"/>
              </a:rPr>
              <a:t>Brazilian</a:t>
            </a:r>
            <a:r>
              <a:rPr lang="pt-BR" altLang="pt-BR" sz="3200" b="1" dirty="0" smtClean="0">
                <a:solidFill>
                  <a:srgbClr val="376092"/>
                </a:solidFill>
                <a:latin typeface="Calibri" pitchFamily="34" charset="0"/>
              </a:rPr>
              <a:t> Fiscal </a:t>
            </a:r>
            <a:r>
              <a:rPr lang="pt-BR" altLang="pt-BR" sz="3200" b="1" dirty="0" err="1" smtClean="0">
                <a:solidFill>
                  <a:srgbClr val="376092"/>
                </a:solidFill>
                <a:latin typeface="Calibri" pitchFamily="34" charset="0"/>
              </a:rPr>
              <a:t>Responsibility</a:t>
            </a:r>
            <a:r>
              <a:rPr lang="pt-BR" altLang="pt-BR" sz="3200" b="1" dirty="0" smtClean="0">
                <a:solidFill>
                  <a:srgbClr val="376092"/>
                </a:solidFill>
                <a:latin typeface="Calibri" pitchFamily="34" charset="0"/>
              </a:rPr>
              <a:t> Law – LRF 2000</a:t>
            </a:r>
          </a:p>
        </p:txBody>
      </p:sp>
      <p:sp>
        <p:nvSpPr>
          <p:cNvPr id="6" name="Rectangle 4"/>
          <p:cNvSpPr>
            <a:spLocks noChangeArrowheads="1"/>
          </p:cNvSpPr>
          <p:nvPr/>
        </p:nvSpPr>
        <p:spPr bwMode="auto">
          <a:xfrm>
            <a:off x="4693320" y="1518458"/>
            <a:ext cx="4271168" cy="4832092"/>
          </a:xfrm>
          <a:prstGeom prst="rect">
            <a:avLst/>
          </a:prstGeom>
          <a:noFill/>
          <a:ln w="9525">
            <a:noFill/>
            <a:miter lim="800000"/>
            <a:headEnd/>
            <a:tailEnd/>
          </a:ln>
        </p:spPr>
        <p:txBody>
          <a:bodyPr wrap="square" anchor="ctr">
            <a:spAutoFit/>
          </a:bodyPr>
          <a:lstStyle/>
          <a:p>
            <a:r>
              <a:rPr lang="pt-BR" altLang="pt-BR" sz="2800" dirty="0" err="1" smtClean="0">
                <a:latin typeface="Arial" panose="020B0604020202020204" pitchFamily="34" charset="0"/>
                <a:cs typeface="Arial" panose="020B0604020202020204" pitchFamily="34" charset="0"/>
              </a:rPr>
              <a:t>Article</a:t>
            </a:r>
            <a:r>
              <a:rPr lang="pt-BR" altLang="pt-BR" sz="2800" dirty="0" smtClean="0">
                <a:latin typeface="Arial" panose="020B0604020202020204" pitchFamily="34" charset="0"/>
                <a:cs typeface="Arial" panose="020B0604020202020204" pitchFamily="34" charset="0"/>
              </a:rPr>
              <a:t> 48 (...) sole </a:t>
            </a:r>
            <a:r>
              <a:rPr lang="pt-BR" altLang="pt-BR" sz="2800" dirty="0" err="1" smtClean="0">
                <a:latin typeface="Arial" panose="020B0604020202020204" pitchFamily="34" charset="0"/>
                <a:cs typeface="Arial" panose="020B0604020202020204" pitchFamily="34" charset="0"/>
              </a:rPr>
              <a:t>paragraph</a:t>
            </a:r>
            <a:endParaRPr lang="pt-BR" altLang="pt-BR" sz="2800" dirty="0">
              <a:latin typeface="Arial" panose="020B0604020202020204" pitchFamily="34" charset="0"/>
              <a:cs typeface="Arial" panose="020B0604020202020204" pitchFamily="34" charset="0"/>
            </a:endParaRPr>
          </a:p>
          <a:p>
            <a:r>
              <a:rPr lang="pt-BR" altLang="pt-BR" sz="2800" dirty="0" err="1" smtClean="0">
                <a:latin typeface="Arial" panose="020B0604020202020204" pitchFamily="34" charset="0"/>
                <a:cs typeface="Arial" panose="020B0604020202020204" pitchFamily="34" charset="0"/>
              </a:rPr>
              <a:t>Transparency</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shall</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also</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be</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assured</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through</a:t>
            </a:r>
            <a:r>
              <a:rPr lang="pt-BR" altLang="pt-BR" sz="2800" dirty="0" smtClean="0">
                <a:latin typeface="Arial" panose="020B0604020202020204" pitchFamily="34" charset="0"/>
                <a:cs typeface="Arial" panose="020B0604020202020204" pitchFamily="34" charset="0"/>
              </a:rPr>
              <a:t>:</a:t>
            </a:r>
          </a:p>
          <a:p>
            <a:r>
              <a:rPr lang="pt-BR" altLang="pt-BR" sz="2800" dirty="0" smtClean="0">
                <a:latin typeface="Arial" panose="020B0604020202020204" pitchFamily="34" charset="0"/>
                <a:cs typeface="Arial" panose="020B0604020202020204" pitchFamily="34" charset="0"/>
              </a:rPr>
              <a:t>I </a:t>
            </a:r>
            <a:r>
              <a:rPr lang="pt-BR" altLang="pt-BR" sz="2800" dirty="0">
                <a:latin typeface="Arial" panose="020B0604020202020204" pitchFamily="34" charset="0"/>
                <a:cs typeface="Arial" panose="020B0604020202020204" pitchFamily="34" charset="0"/>
              </a:rPr>
              <a:t>– </a:t>
            </a:r>
            <a:r>
              <a:rPr lang="pt-BR" altLang="pt-BR" sz="2800" dirty="0" smtClean="0">
                <a:latin typeface="Arial" panose="020B0604020202020204" pitchFamily="34" charset="0"/>
                <a:cs typeface="Arial" panose="020B0604020202020204" pitchFamily="34" charset="0"/>
              </a:rPr>
              <a:t>incentives </a:t>
            </a:r>
            <a:r>
              <a:rPr lang="pt-BR" altLang="pt-BR" sz="2800" dirty="0" err="1" smtClean="0">
                <a:latin typeface="Arial" panose="020B0604020202020204" pitchFamily="34" charset="0"/>
                <a:cs typeface="Arial" panose="020B0604020202020204" pitchFamily="34" charset="0"/>
              </a:rPr>
              <a:t>to</a:t>
            </a:r>
            <a:r>
              <a:rPr lang="pt-BR" altLang="pt-BR" sz="2800" dirty="0" smtClean="0">
                <a:latin typeface="Arial" panose="020B0604020202020204" pitchFamily="34" charset="0"/>
                <a:cs typeface="Arial" panose="020B0604020202020204" pitchFamily="34" charset="0"/>
              </a:rPr>
              <a:t> popular </a:t>
            </a:r>
            <a:r>
              <a:rPr lang="pt-BR" altLang="pt-BR" sz="2800" dirty="0" err="1" smtClean="0">
                <a:latin typeface="Arial" panose="020B0604020202020204" pitchFamily="34" charset="0"/>
                <a:cs typeface="Arial" panose="020B0604020202020204" pitchFamily="34" charset="0"/>
              </a:rPr>
              <a:t>participation</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and</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public</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hearings</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during</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all</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the</a:t>
            </a:r>
            <a:r>
              <a:rPr lang="pt-BR" altLang="pt-BR" sz="2800" dirty="0" smtClean="0">
                <a:latin typeface="Arial" panose="020B0604020202020204" pitchFamily="34" charset="0"/>
                <a:cs typeface="Arial" panose="020B0604020202020204" pitchFamily="34" charset="0"/>
              </a:rPr>
              <a:t> processes </a:t>
            </a:r>
            <a:r>
              <a:rPr lang="pt-BR" altLang="pt-BR" sz="2800" dirty="0" err="1" smtClean="0">
                <a:latin typeface="Arial" panose="020B0604020202020204" pitchFamily="34" charset="0"/>
                <a:cs typeface="Arial" panose="020B0604020202020204" pitchFamily="34" charset="0"/>
              </a:rPr>
              <a:t>of</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formulation</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and</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discussing</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of</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plans</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budgetary</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guidelines</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laws</a:t>
            </a:r>
            <a:r>
              <a:rPr lang="pt-BR" altLang="pt-BR" sz="2800" dirty="0" smtClean="0">
                <a:latin typeface="Arial" panose="020B0604020202020204" pitchFamily="34" charset="0"/>
                <a:cs typeface="Arial" panose="020B0604020202020204" pitchFamily="34" charset="0"/>
              </a:rPr>
              <a:t> </a:t>
            </a:r>
            <a:r>
              <a:rPr lang="pt-BR" altLang="pt-BR" sz="2800" dirty="0" err="1" smtClean="0">
                <a:latin typeface="Arial" panose="020B0604020202020204" pitchFamily="34" charset="0"/>
                <a:cs typeface="Arial" panose="020B0604020202020204" pitchFamily="34" charset="0"/>
              </a:rPr>
              <a:t>and</a:t>
            </a:r>
            <a:r>
              <a:rPr lang="pt-BR" altLang="pt-BR" sz="2800" dirty="0" smtClean="0">
                <a:latin typeface="Arial" panose="020B0604020202020204" pitchFamily="34" charset="0"/>
                <a:cs typeface="Arial" panose="020B0604020202020204" pitchFamily="34" charset="0"/>
              </a:rPr>
              <a:t> budgets.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bwMode="auto">
          <a:xfrm>
            <a:off x="0" y="5785271"/>
            <a:ext cx="9144000" cy="380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pt-BR" altLang="pt-BR" sz="1800" dirty="0" smtClean="0"/>
              <a:t>HELD, David. </a:t>
            </a:r>
            <a:r>
              <a:rPr lang="pt-BR" altLang="pt-BR" sz="1800" dirty="0" err="1" smtClean="0"/>
              <a:t>Models</a:t>
            </a:r>
            <a:r>
              <a:rPr lang="pt-BR" altLang="pt-BR" sz="1800" dirty="0" smtClean="0"/>
              <a:t> </a:t>
            </a:r>
            <a:r>
              <a:rPr lang="pt-BR" altLang="pt-BR" sz="1800" dirty="0" err="1" smtClean="0"/>
              <a:t>of</a:t>
            </a:r>
            <a:r>
              <a:rPr lang="pt-BR" altLang="pt-BR" sz="1800" dirty="0" smtClean="0"/>
              <a:t> </a:t>
            </a:r>
            <a:r>
              <a:rPr lang="pt-BR" altLang="pt-BR" sz="1800" dirty="0" err="1" smtClean="0"/>
              <a:t>democracy</a:t>
            </a:r>
            <a:r>
              <a:rPr lang="pt-BR" altLang="pt-BR" sz="1800" dirty="0" smtClean="0"/>
              <a:t>. 3rd </a:t>
            </a:r>
            <a:r>
              <a:rPr lang="pt-BR" altLang="pt-BR" sz="1800" dirty="0" err="1" smtClean="0"/>
              <a:t>Edition</a:t>
            </a:r>
            <a:r>
              <a:rPr lang="pt-BR" altLang="pt-BR" sz="1800" dirty="0" smtClean="0"/>
              <a:t>. Stanford: Stanford </a:t>
            </a:r>
            <a:r>
              <a:rPr lang="pt-BR" altLang="pt-BR" sz="1800" dirty="0" err="1" smtClean="0"/>
              <a:t>University</a:t>
            </a:r>
            <a:r>
              <a:rPr lang="pt-BR" altLang="pt-BR" sz="1800" dirty="0" smtClean="0"/>
              <a:t> Press, 2006, p.215.</a:t>
            </a:r>
            <a:endParaRPr lang="pt-BR" altLang="pt-BR" sz="1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414338"/>
            <a:ext cx="9144000" cy="51633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86795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fontAlgn="auto">
              <a:spcAft>
                <a:spcPts val="0"/>
              </a:spcAft>
              <a:defRPr/>
            </a:pPr>
            <a:r>
              <a:rPr lang="pt-BR" dirty="0" smtClean="0"/>
              <a:t>STATE-SOCIETY INTERACTIONS</a:t>
            </a:r>
            <a:endParaRPr lang="pt-BR" dirty="0"/>
          </a:p>
        </p:txBody>
      </p:sp>
      <p:sp>
        <p:nvSpPr>
          <p:cNvPr id="4" name="Espaço Reservado para Data 3"/>
          <p:cNvSpPr>
            <a:spLocks noGrp="1"/>
          </p:cNvSpPr>
          <p:nvPr>
            <p:ph type="dt" sz="quarter" idx="10"/>
          </p:nvPr>
        </p:nvSpPr>
        <p:spPr/>
        <p:txBody>
          <a:bodyPr/>
          <a:lstStyle/>
          <a:p>
            <a:pPr>
              <a:defRPr/>
            </a:pPr>
            <a:fld id="{75CCEBC4-280C-4FAB-891F-25402C3168FD}" type="datetime1">
              <a:rPr lang="pt-BR" smtClean="0"/>
              <a:pPr>
                <a:defRPr/>
              </a:pPr>
              <a:t>18/03/2017</a:t>
            </a:fld>
            <a:endParaRPr lang="pt-BR"/>
          </a:p>
        </p:txBody>
      </p:sp>
      <p:sp>
        <p:nvSpPr>
          <p:cNvPr id="5" name="Espaço Reservado para Número de Slide 4"/>
          <p:cNvSpPr>
            <a:spLocks noGrp="1"/>
          </p:cNvSpPr>
          <p:nvPr>
            <p:ph type="sldNum" sz="quarter" idx="12"/>
          </p:nvPr>
        </p:nvSpPr>
        <p:spPr/>
        <p:txBody>
          <a:bodyPr/>
          <a:lstStyle/>
          <a:p>
            <a:pPr>
              <a:defRPr/>
            </a:pPr>
            <a:fld id="{78A1CC22-EFFC-4B7C-9CA7-DEC93515FDC9}" type="slidenum">
              <a:rPr lang="pt-BR" smtClean="0"/>
              <a:pPr>
                <a:defRPr/>
              </a:pPr>
              <a:t>14</a:t>
            </a:fld>
            <a:endParaRPr lang="pt-BR"/>
          </a:p>
        </p:txBody>
      </p:sp>
      <p:pic>
        <p:nvPicPr>
          <p:cNvPr id="18437" name="Espaço Reservado para Conteúdo 5"/>
          <p:cNvPicPr>
            <a:picLocks noGrp="1"/>
          </p:cNvPicPr>
          <p:nvPr>
            <p:ph idx="1"/>
          </p:nvPr>
        </p:nvPicPr>
        <p:blipFill>
          <a:blip r:embed="rId2" cstate="print"/>
          <a:srcRect l="29453" t="43687" r="28395" b="18478"/>
          <a:stretch>
            <a:fillRect/>
          </a:stretch>
        </p:blipFill>
        <p:spPr>
          <a:xfrm>
            <a:off x="971550" y="1916113"/>
            <a:ext cx="7170738" cy="3619500"/>
          </a:xfrm>
        </p:spPr>
      </p:pic>
      <p:sp>
        <p:nvSpPr>
          <p:cNvPr id="1026" name="Rectangle 2"/>
          <p:cNvSpPr>
            <a:spLocks noChangeArrowheads="1"/>
          </p:cNvSpPr>
          <p:nvPr/>
        </p:nvSpPr>
        <p:spPr bwMode="auto">
          <a:xfrm>
            <a:off x="1447038" y="1349088"/>
            <a:ext cx="6751592" cy="584775"/>
          </a:xfrm>
          <a:prstGeom prst="rect">
            <a:avLst/>
          </a:prstGeom>
          <a:noFill/>
          <a:ln w="9525">
            <a:noFill/>
            <a:miter lim="800000"/>
            <a:headEnd/>
            <a:tailEnd/>
          </a:ln>
          <a:effectLst/>
        </p:spPr>
        <p:txBody>
          <a:bodyPr wrap="none" anchor="ctr">
            <a:spAutoFit/>
          </a:bodyPr>
          <a:lstStyle/>
          <a:p>
            <a:pPr algn="just">
              <a:defRPr/>
            </a:pPr>
            <a:r>
              <a:rPr lang="en-US" sz="1600" b="1" dirty="0" smtClean="0">
                <a:latin typeface="Calibri" pitchFamily="34" charset="0"/>
                <a:ea typeface="Calibri" pitchFamily="34" charset="0"/>
                <a:cs typeface="Times New Roman" pitchFamily="18" charset="0"/>
              </a:rPr>
              <a:t>ANNUAL PERCENTAGE 2002-2010</a:t>
            </a:r>
            <a:endParaRPr lang="pt-BR" sz="1050" dirty="0">
              <a:latin typeface="Arial" pitchFamily="34" charset="0"/>
              <a:cs typeface="Arial" pitchFamily="34" charset="0"/>
            </a:endParaRPr>
          </a:p>
          <a:p>
            <a:pPr algn="just" eaLnBrk="0" hangingPunct="0">
              <a:defRPr/>
            </a:pPr>
            <a:r>
              <a:rPr lang="pt-BR" sz="1600" b="1" dirty="0" err="1" smtClean="0">
                <a:latin typeface="Calibri" pitchFamily="34" charset="0"/>
                <a:cs typeface="Times New Roman" pitchFamily="18" charset="0"/>
              </a:rPr>
              <a:t>of</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governmental</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programs</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and</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institutions</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displaying</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socio-state</a:t>
            </a:r>
            <a:r>
              <a:rPr lang="pt-BR" sz="1600" b="1" dirty="0" smtClean="0">
                <a:latin typeface="Calibri" pitchFamily="34" charset="0"/>
                <a:cs typeface="Times New Roman" pitchFamily="18" charset="0"/>
              </a:rPr>
              <a:t> </a:t>
            </a:r>
            <a:r>
              <a:rPr lang="pt-BR" sz="1600" b="1" dirty="0" err="1" smtClean="0">
                <a:latin typeface="Calibri" pitchFamily="34" charset="0"/>
                <a:cs typeface="Times New Roman" pitchFamily="18" charset="0"/>
              </a:rPr>
              <a:t>interactions</a:t>
            </a:r>
            <a:endParaRPr lang="en-US" sz="2800" dirty="0">
              <a:latin typeface="Arial" pitchFamily="34" charset="0"/>
              <a:cs typeface="Arial" pitchFamily="34" charset="0"/>
            </a:endParaRPr>
          </a:p>
        </p:txBody>
      </p:sp>
      <p:grpSp>
        <p:nvGrpSpPr>
          <p:cNvPr id="18439" name="Group 3"/>
          <p:cNvGrpSpPr>
            <a:grpSpLocks/>
          </p:cNvGrpSpPr>
          <p:nvPr/>
        </p:nvGrpSpPr>
        <p:grpSpPr bwMode="auto">
          <a:xfrm>
            <a:off x="1042988" y="5589588"/>
            <a:ext cx="5219700" cy="304800"/>
            <a:chOff x="1725" y="9885"/>
            <a:chExt cx="8220" cy="480"/>
          </a:xfrm>
        </p:grpSpPr>
        <p:sp>
          <p:nvSpPr>
            <p:cNvPr id="18440" name="Text Box 4"/>
            <p:cNvSpPr txBox="1">
              <a:spLocks noChangeArrowheads="1"/>
            </p:cNvSpPr>
            <p:nvPr/>
          </p:nvSpPr>
          <p:spPr bwMode="auto">
            <a:xfrm>
              <a:off x="1725" y="9885"/>
              <a:ext cx="8220" cy="480"/>
            </a:xfrm>
            <a:prstGeom prst="rect">
              <a:avLst/>
            </a:prstGeom>
            <a:solidFill>
              <a:srgbClr val="FFFFFF"/>
            </a:solidFill>
            <a:ln w="9525">
              <a:solidFill>
                <a:srgbClr val="000000"/>
              </a:solidFill>
              <a:miter lim="800000"/>
              <a:headEnd/>
              <a:tailEnd/>
            </a:ln>
          </p:spPr>
          <p:txBody>
            <a:bodyPr/>
            <a:lstStyle/>
            <a:p>
              <a:pPr>
                <a:spcAft>
                  <a:spcPts val="1000"/>
                </a:spcAft>
              </a:pPr>
              <a:r>
                <a:rPr lang="en-US" sz="800" dirty="0">
                  <a:latin typeface="Calibri" pitchFamily="34" charset="0"/>
                </a:rPr>
                <a:t>Source: IPEA.gov.br (2012)	% </a:t>
              </a:r>
              <a:r>
                <a:rPr lang="en-US" sz="800" dirty="0" smtClean="0">
                  <a:latin typeface="Calibri" pitchFamily="34" charset="0"/>
                </a:rPr>
                <a:t>programs</a:t>
              </a:r>
              <a:r>
                <a:rPr lang="en-US" sz="800" dirty="0">
                  <a:latin typeface="Calibri" pitchFamily="34" charset="0"/>
                </a:rPr>
                <a:t>		% </a:t>
              </a:r>
              <a:r>
                <a:rPr lang="en-US" sz="800" dirty="0" smtClean="0">
                  <a:latin typeface="Calibri" pitchFamily="34" charset="0"/>
                </a:rPr>
                <a:t>institutions</a:t>
              </a:r>
              <a:endParaRPr lang="en-US" sz="800" dirty="0">
                <a:latin typeface="Calibri" pitchFamily="34" charset="0"/>
              </a:endParaRPr>
            </a:p>
            <a:p>
              <a:endParaRPr lang="pt-BR" sz="1600" dirty="0"/>
            </a:p>
          </p:txBody>
        </p:sp>
        <p:cxnSp>
          <p:nvCxnSpPr>
            <p:cNvPr id="18441" name="AutoShape 5"/>
            <p:cNvCxnSpPr>
              <a:cxnSpLocks noChangeShapeType="1"/>
            </p:cNvCxnSpPr>
            <p:nvPr/>
          </p:nvCxnSpPr>
          <p:spPr bwMode="auto">
            <a:xfrm>
              <a:off x="4140" y="10080"/>
              <a:ext cx="390" cy="0"/>
            </a:xfrm>
            <a:prstGeom prst="straightConnector1">
              <a:avLst/>
            </a:prstGeom>
            <a:noFill/>
            <a:ln w="28575">
              <a:solidFill>
                <a:srgbClr val="000000"/>
              </a:solidFill>
              <a:round/>
              <a:headEnd/>
              <a:tailEnd/>
            </a:ln>
          </p:spPr>
        </p:cxnSp>
        <p:sp>
          <p:nvSpPr>
            <p:cNvPr id="18442" name="Rectangle 6"/>
            <p:cNvSpPr>
              <a:spLocks noChangeArrowheads="1"/>
            </p:cNvSpPr>
            <p:nvPr/>
          </p:nvSpPr>
          <p:spPr bwMode="auto">
            <a:xfrm>
              <a:off x="7020" y="9975"/>
              <a:ext cx="210" cy="210"/>
            </a:xfrm>
            <a:prstGeom prst="rect">
              <a:avLst/>
            </a:prstGeom>
            <a:solidFill>
              <a:srgbClr val="000000"/>
            </a:solidFill>
            <a:ln w="9525">
              <a:solidFill>
                <a:srgbClr val="000000"/>
              </a:solidFill>
              <a:miter lim="800000"/>
              <a:headEnd/>
              <a:tailEnd/>
            </a:ln>
          </p:spPr>
          <p:txBody>
            <a:bodyPr/>
            <a:lstStyle/>
            <a:p>
              <a:endParaRPr lang="pt-BR" sz="1600">
                <a:latin typeface="Calibri" pitchFamily="34" charset="0"/>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fontAlgn="auto">
              <a:spcAft>
                <a:spcPts val="0"/>
              </a:spcAft>
              <a:defRPr/>
            </a:pPr>
            <a:r>
              <a:rPr lang="pt-BR" dirty="0" smtClean="0"/>
              <a:t>STATE-SOCIETY INTERACTIONS</a:t>
            </a:r>
            <a:endParaRPr lang="pt-BR" dirty="0"/>
          </a:p>
        </p:txBody>
      </p:sp>
      <p:sp>
        <p:nvSpPr>
          <p:cNvPr id="4" name="Espaço Reservado para Data 3"/>
          <p:cNvSpPr>
            <a:spLocks noGrp="1"/>
          </p:cNvSpPr>
          <p:nvPr>
            <p:ph type="dt" sz="quarter" idx="10"/>
          </p:nvPr>
        </p:nvSpPr>
        <p:spPr/>
        <p:txBody>
          <a:bodyPr/>
          <a:lstStyle/>
          <a:p>
            <a:pPr>
              <a:defRPr/>
            </a:pPr>
            <a:fld id="{75CCEBC4-280C-4FAB-891F-25402C3168FD}" type="datetime1">
              <a:rPr lang="pt-BR" smtClean="0"/>
              <a:pPr>
                <a:defRPr/>
              </a:pPr>
              <a:t>18/03/2017</a:t>
            </a:fld>
            <a:endParaRPr lang="pt-BR"/>
          </a:p>
        </p:txBody>
      </p:sp>
      <p:sp>
        <p:nvSpPr>
          <p:cNvPr id="5" name="Espaço Reservado para Número de Slide 4"/>
          <p:cNvSpPr>
            <a:spLocks noGrp="1"/>
          </p:cNvSpPr>
          <p:nvPr>
            <p:ph type="sldNum" sz="quarter" idx="12"/>
          </p:nvPr>
        </p:nvSpPr>
        <p:spPr/>
        <p:txBody>
          <a:bodyPr/>
          <a:lstStyle/>
          <a:p>
            <a:pPr>
              <a:defRPr/>
            </a:pPr>
            <a:fld id="{0F0B75C1-3D68-4E89-BFBA-9D2A3D7C3B11}" type="slidenum">
              <a:rPr lang="pt-BR" smtClean="0"/>
              <a:pPr>
                <a:defRPr/>
              </a:pPr>
              <a:t>15</a:t>
            </a:fld>
            <a:endParaRPr lang="pt-BR"/>
          </a:p>
        </p:txBody>
      </p:sp>
      <p:pic>
        <p:nvPicPr>
          <p:cNvPr id="19461" name="Imagem 10"/>
          <p:cNvPicPr>
            <a:picLocks noChangeAspect="1" noChangeArrowheads="1"/>
          </p:cNvPicPr>
          <p:nvPr/>
        </p:nvPicPr>
        <p:blipFill>
          <a:blip r:embed="rId2" cstate="print"/>
          <a:srcRect l="29453" t="16376" r="38885" b="41994"/>
          <a:stretch>
            <a:fillRect/>
          </a:stretch>
        </p:blipFill>
        <p:spPr bwMode="auto">
          <a:xfrm>
            <a:off x="250825" y="2060575"/>
            <a:ext cx="5465763" cy="4043363"/>
          </a:xfrm>
          <a:prstGeom prst="rect">
            <a:avLst/>
          </a:prstGeom>
          <a:noFill/>
          <a:ln w="9525">
            <a:noFill/>
            <a:miter lim="800000"/>
            <a:headEnd/>
            <a:tailEnd/>
          </a:ln>
        </p:spPr>
      </p:pic>
      <p:graphicFrame>
        <p:nvGraphicFramePr>
          <p:cNvPr id="13" name="Tabela 12"/>
          <p:cNvGraphicFramePr>
            <a:graphicFrameLocks noGrp="1"/>
          </p:cNvGraphicFramePr>
          <p:nvPr/>
        </p:nvGraphicFramePr>
        <p:xfrm>
          <a:off x="5795963" y="2636838"/>
          <a:ext cx="3005793" cy="3045784"/>
        </p:xfrm>
        <a:graphic>
          <a:graphicData uri="http://schemas.openxmlformats.org/drawingml/2006/table">
            <a:tbl>
              <a:tblPr/>
              <a:tblGrid>
                <a:gridCol w="1524812"/>
                <a:gridCol w="1480981"/>
              </a:tblGrid>
              <a:tr h="511811">
                <a:tc>
                  <a:txBody>
                    <a:bodyPr/>
                    <a:lstStyle/>
                    <a:p>
                      <a:pPr algn="just">
                        <a:lnSpc>
                          <a:spcPct val="115000"/>
                        </a:lnSpc>
                        <a:spcAft>
                          <a:spcPts val="0"/>
                        </a:spcAft>
                      </a:pPr>
                      <a:r>
                        <a:rPr lang="en-US" sz="1500" b="1" dirty="0" smtClean="0">
                          <a:latin typeface="Calibri"/>
                          <a:ea typeface="Calibri"/>
                          <a:cs typeface="Times New Roman"/>
                        </a:rPr>
                        <a:t>Types of policies</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500" b="1" dirty="0" smtClean="0">
                          <a:latin typeface="Calibri"/>
                          <a:ea typeface="Calibri"/>
                          <a:cs typeface="Times New Roman"/>
                        </a:rPr>
                        <a:t>Types of interaction</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754">
                <a:tc>
                  <a:txBody>
                    <a:bodyPr/>
                    <a:lstStyle/>
                    <a:p>
                      <a:pPr algn="just">
                        <a:lnSpc>
                          <a:spcPct val="115000"/>
                        </a:lnSpc>
                        <a:spcAft>
                          <a:spcPts val="0"/>
                        </a:spcAft>
                      </a:pPr>
                      <a:r>
                        <a:rPr lang="en-US" sz="1200" dirty="0" smtClean="0">
                          <a:latin typeface="Calibri"/>
                          <a:ea typeface="Calibri"/>
                          <a:cs typeface="Times New Roman"/>
                        </a:rPr>
                        <a:t>DE – economic development</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err="1" smtClean="0">
                          <a:latin typeface="Calibri"/>
                          <a:ea typeface="Calibri"/>
                          <a:cs typeface="Times New Roman"/>
                        </a:rPr>
                        <a:t>Rgi</a:t>
                      </a:r>
                      <a:r>
                        <a:rPr lang="en-US" sz="1200" baseline="0" dirty="0" smtClean="0">
                          <a:latin typeface="Calibri"/>
                          <a:ea typeface="Calibri"/>
                          <a:cs typeface="Times New Roman"/>
                        </a:rPr>
                        <a:t> – meeting with interest groups</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754">
                <a:tc rowSpan="2">
                  <a:txBody>
                    <a:bodyPr/>
                    <a:lstStyle/>
                    <a:p>
                      <a:pPr algn="just">
                        <a:lnSpc>
                          <a:spcPct val="115000"/>
                        </a:lnSpc>
                        <a:spcAft>
                          <a:spcPts val="0"/>
                        </a:spcAft>
                      </a:pPr>
                      <a:r>
                        <a:rPr lang="en-US" sz="1200" dirty="0" smtClean="0">
                          <a:latin typeface="Calibri"/>
                          <a:ea typeface="Calibri"/>
                          <a:cs typeface="Times New Roman"/>
                        </a:rPr>
                        <a:t>PS – social protection</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err="1" smtClean="0">
                          <a:latin typeface="Calibri"/>
                          <a:ea typeface="Calibri"/>
                          <a:cs typeface="Times New Roman"/>
                        </a:rPr>
                        <a:t>Dcs</a:t>
                      </a:r>
                      <a:r>
                        <a:rPr lang="en-US" sz="1200" dirty="0" smtClean="0">
                          <a:latin typeface="Calibri"/>
                          <a:ea typeface="Calibri"/>
                          <a:cs typeface="Times New Roman"/>
                        </a:rPr>
                        <a:t> – councils</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77">
                <a:tc vMerge="1">
                  <a:txBody>
                    <a:bodyPr/>
                    <a:lstStyle/>
                    <a:p>
                      <a:endParaRPr lang="pt-BR"/>
                    </a:p>
                  </a:txBody>
                  <a:tcPr/>
                </a:tc>
                <a:tc>
                  <a:txBody>
                    <a:bodyPr/>
                    <a:lstStyle/>
                    <a:p>
                      <a:pPr algn="just">
                        <a:lnSpc>
                          <a:spcPct val="115000"/>
                        </a:lnSpc>
                        <a:spcAft>
                          <a:spcPts val="0"/>
                        </a:spcAft>
                      </a:pPr>
                      <a:r>
                        <a:rPr lang="en-US" sz="1200" dirty="0" err="1" smtClean="0">
                          <a:latin typeface="Calibri"/>
                          <a:ea typeface="Calibri"/>
                          <a:cs typeface="Times New Roman"/>
                        </a:rPr>
                        <a:t>Dcf</a:t>
                      </a:r>
                      <a:r>
                        <a:rPr lang="en-US" sz="1200" baseline="0" dirty="0" smtClean="0">
                          <a:latin typeface="Calibri"/>
                          <a:ea typeface="Calibri"/>
                          <a:cs typeface="Times New Roman"/>
                        </a:rPr>
                        <a:t> – conferences</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754">
                <a:tc rowSpan="2">
                  <a:txBody>
                    <a:bodyPr/>
                    <a:lstStyle/>
                    <a:p>
                      <a:pPr algn="just">
                        <a:lnSpc>
                          <a:spcPct val="115000"/>
                        </a:lnSpc>
                        <a:spcAft>
                          <a:spcPts val="0"/>
                        </a:spcAft>
                      </a:pPr>
                      <a:r>
                        <a:rPr lang="en-US" sz="1200" dirty="0" err="1" smtClean="0">
                          <a:latin typeface="Calibri"/>
                          <a:ea typeface="Calibri"/>
                          <a:cs typeface="Times New Roman"/>
                        </a:rPr>
                        <a:t>Inf</a:t>
                      </a:r>
                      <a:r>
                        <a:rPr lang="en-US" sz="1200" dirty="0" smtClean="0">
                          <a:latin typeface="Calibri"/>
                          <a:ea typeface="Calibri"/>
                          <a:cs typeface="Times New Roman"/>
                        </a:rPr>
                        <a:t> – infrastructure</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smtClean="0">
                          <a:latin typeface="Calibri"/>
                          <a:ea typeface="Calibri"/>
                          <a:cs typeface="Times New Roman"/>
                        </a:rPr>
                        <a:t>CP – public consultation</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754">
                <a:tc vMerge="1">
                  <a:txBody>
                    <a:bodyPr/>
                    <a:lstStyle/>
                    <a:p>
                      <a:endParaRPr lang="pt-BR"/>
                    </a:p>
                  </a:txBody>
                  <a:tcPr/>
                </a:tc>
                <a:tc>
                  <a:txBody>
                    <a:bodyPr/>
                    <a:lstStyle/>
                    <a:p>
                      <a:pPr algn="just">
                        <a:lnSpc>
                          <a:spcPct val="115000"/>
                        </a:lnSpc>
                        <a:spcAft>
                          <a:spcPts val="0"/>
                        </a:spcAft>
                      </a:pPr>
                      <a:r>
                        <a:rPr lang="en-US" sz="1200" dirty="0" smtClean="0">
                          <a:latin typeface="Calibri"/>
                          <a:ea typeface="Calibri"/>
                          <a:cs typeface="Times New Roman"/>
                        </a:rPr>
                        <a:t>AP – public hearing</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77">
                <a:tc rowSpan="2">
                  <a:txBody>
                    <a:bodyPr/>
                    <a:lstStyle/>
                    <a:p>
                      <a:pPr algn="just">
                        <a:lnSpc>
                          <a:spcPct val="115000"/>
                        </a:lnSpc>
                        <a:spcAft>
                          <a:spcPts val="0"/>
                        </a:spcAft>
                      </a:pPr>
                      <a:r>
                        <a:rPr lang="en-US" sz="1200" dirty="0" smtClean="0">
                          <a:latin typeface="Calibri"/>
                          <a:ea typeface="Calibri"/>
                          <a:cs typeface="Times New Roman"/>
                        </a:rPr>
                        <a:t>MA – environment</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smtClean="0">
                          <a:latin typeface="Calibri"/>
                          <a:ea typeface="Calibri"/>
                          <a:cs typeface="Times New Roman"/>
                        </a:rPr>
                        <a:t>OV – hearing offices</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77">
                <a:tc vMerge="1">
                  <a:txBody>
                    <a:bodyPr/>
                    <a:lstStyle/>
                    <a:p>
                      <a:endParaRPr lang="pt-BR"/>
                    </a:p>
                  </a:txBody>
                  <a:tcPr/>
                </a:tc>
                <a:tc>
                  <a:txBody>
                    <a:bodyPr/>
                    <a:lstStyle/>
                    <a:p>
                      <a:pPr algn="just">
                        <a:lnSpc>
                          <a:spcPct val="115000"/>
                        </a:lnSpc>
                        <a:spcAft>
                          <a:spcPts val="0"/>
                        </a:spcAft>
                      </a:pPr>
                      <a:r>
                        <a:rPr lang="en-US" sz="1200" dirty="0" err="1" smtClean="0">
                          <a:latin typeface="Calibri"/>
                          <a:ea typeface="Calibri"/>
                          <a:cs typeface="Times New Roman"/>
                        </a:rPr>
                        <a:t>Ot</a:t>
                      </a:r>
                      <a:r>
                        <a:rPr lang="en-US" sz="1200" dirty="0" smtClean="0">
                          <a:latin typeface="Calibri"/>
                          <a:ea typeface="Calibri"/>
                          <a:cs typeface="Times New Roman"/>
                        </a:rPr>
                        <a:t> - others</a:t>
                      </a:r>
                      <a:endParaRPr lang="pt-BR" sz="1500" dirty="0">
                        <a:latin typeface="Calibri"/>
                        <a:ea typeface="Calibri"/>
                        <a:cs typeface="Times New Roman"/>
                      </a:endParaRPr>
                    </a:p>
                  </a:txBody>
                  <a:tcPr marL="91034" marR="9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77">
                <a:tc gridSpan="2">
                  <a:txBody>
                    <a:bodyPr/>
                    <a:lstStyle/>
                    <a:p>
                      <a:pPr algn="just">
                        <a:lnSpc>
                          <a:spcPct val="115000"/>
                        </a:lnSpc>
                        <a:spcAft>
                          <a:spcPts val="0"/>
                        </a:spcAft>
                      </a:pPr>
                      <a:r>
                        <a:rPr lang="en-US" sz="1200" dirty="0">
                          <a:latin typeface="Calibri"/>
                          <a:ea typeface="Calibri"/>
                          <a:cs typeface="Times New Roman"/>
                        </a:rPr>
                        <a:t>Source: IPEA.gov.br (2012)</a:t>
                      </a:r>
                      <a:endParaRPr lang="pt-BR" sz="1500" dirty="0">
                        <a:latin typeface="Calibri"/>
                        <a:ea typeface="Calibri"/>
                        <a:cs typeface="Times New Roman"/>
                      </a:endParaRPr>
                    </a:p>
                  </a:txBody>
                  <a:tcPr marL="91034" marR="9103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r>
            </a:tbl>
          </a:graphicData>
        </a:graphic>
      </p:graphicFrame>
      <p:sp>
        <p:nvSpPr>
          <p:cNvPr id="1948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19490" name="Rectangle 3"/>
          <p:cNvSpPr>
            <a:spLocks noChangeArrowheads="1"/>
          </p:cNvSpPr>
          <p:nvPr/>
        </p:nvSpPr>
        <p:spPr bwMode="auto">
          <a:xfrm>
            <a:off x="974392" y="1439576"/>
            <a:ext cx="7195239" cy="584775"/>
          </a:xfrm>
          <a:prstGeom prst="rect">
            <a:avLst/>
          </a:prstGeom>
          <a:noFill/>
          <a:ln w="9525">
            <a:noFill/>
            <a:miter lim="800000"/>
            <a:headEnd/>
            <a:tailEnd/>
          </a:ln>
        </p:spPr>
        <p:txBody>
          <a:bodyPr wrap="none" anchor="ctr">
            <a:spAutoFit/>
          </a:bodyPr>
          <a:lstStyle/>
          <a:p>
            <a:pPr algn="just"/>
            <a:r>
              <a:rPr lang="en-US" b="1" dirty="0" smtClean="0">
                <a:latin typeface="Calibri" pitchFamily="34" charset="0"/>
                <a:ea typeface="Calibri" pitchFamily="34" charset="0"/>
                <a:cs typeface="Times New Roman" pitchFamily="18" charset="0"/>
              </a:rPr>
              <a:t>SPATIAL ASSOCIATION between types of policies and types of interactions</a:t>
            </a:r>
            <a:endParaRPr lang="en-US" sz="3200" dirty="0">
              <a:ea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350" y="188640"/>
            <a:ext cx="4362450"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238" y="1794322"/>
            <a:ext cx="8391525" cy="2981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089" r="4075"/>
          <a:stretch/>
        </p:blipFill>
        <p:spPr bwMode="auto">
          <a:xfrm>
            <a:off x="376238" y="4828009"/>
            <a:ext cx="8391525"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4255" y="5112593"/>
            <a:ext cx="8658225" cy="1628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561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2619375"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260648"/>
            <a:ext cx="1247775" cy="1276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412776"/>
            <a:ext cx="8682757" cy="4715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6314433"/>
            <a:ext cx="8568952" cy="354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050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OBS2015-Infographic"/>
          <p:cNvSpPr>
            <a:spLocks noChangeAspect="1" noChangeArrowheads="1"/>
          </p:cNvSpPr>
          <p:nvPr/>
        </p:nvSpPr>
        <p:spPr bwMode="auto">
          <a:xfrm>
            <a:off x="63500" y="-136525"/>
            <a:ext cx="9525000" cy="4762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84" y="116632"/>
            <a:ext cx="3171825" cy="212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116632"/>
            <a:ext cx="3990975" cy="904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508" y="2353850"/>
            <a:ext cx="8108900" cy="2083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28384" y="116632"/>
            <a:ext cx="1018484" cy="6136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4"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04" y="4725144"/>
            <a:ext cx="7610475" cy="140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46471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3. PARTICIPATION TOOLS</a:t>
            </a:r>
            <a:endParaRPr lang="en-US" dirty="0"/>
          </a:p>
        </p:txBody>
      </p:sp>
      <p:sp>
        <p:nvSpPr>
          <p:cNvPr id="10" name="Rectangle 2"/>
          <p:cNvSpPr>
            <a:spLocks noChangeArrowheads="1"/>
          </p:cNvSpPr>
          <p:nvPr/>
        </p:nvSpPr>
        <p:spPr bwMode="auto">
          <a:xfrm>
            <a:off x="0" y="1952625"/>
            <a:ext cx="9144000" cy="4032250"/>
          </a:xfrm>
          <a:prstGeom prst="rect">
            <a:avLst/>
          </a:prstGeom>
          <a:noFill/>
          <a:ln w="9525">
            <a:noFill/>
            <a:miter lim="800000"/>
            <a:headEnd/>
            <a:tailEnd/>
          </a:ln>
          <a:effectLst/>
        </p:spPr>
        <p:txBody>
          <a:bodyPr anchor="ctr">
            <a:spAutoFit/>
          </a:bodyPr>
          <a:lstStyle/>
          <a:p>
            <a:pPr marL="450850" algn="just">
              <a:defRPr/>
            </a:pPr>
            <a:endParaRPr lang="x-none" sz="2400" dirty="0">
              <a:latin typeface="+mn-lt"/>
              <a:cs typeface="+mn-cs"/>
            </a:endParaRPr>
          </a:p>
          <a:p>
            <a:pPr marL="719138" indent="-268288" algn="just">
              <a:buFont typeface="Arial" pitchFamily="34" charset="0"/>
              <a:buChar char="•"/>
              <a:defRPr/>
            </a:pPr>
            <a:r>
              <a:rPr lang="pt-BR" sz="2400" b="1" dirty="0" smtClean="0">
                <a:latin typeface="+mn-lt"/>
                <a:cs typeface="+mn-cs"/>
              </a:rPr>
              <a:t>PARTICIPATORY BUDGETING</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PUBLIC POLICY COUNCILS</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INTERCOUNCIL FORUM</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PUBLIC CONSULTATIONS AND HEARINGS</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POPULAR LEGISLATIVE AMENDMENTS</a:t>
            </a:r>
            <a:endParaRPr lang="x-none" sz="2400" b="1" dirty="0">
              <a:latin typeface="+mn-lt"/>
              <a:cs typeface="+mn-cs"/>
            </a:endParaRPr>
          </a:p>
          <a:p>
            <a:pPr marL="719138" indent="-268288" algn="just">
              <a:buFont typeface="Arial" pitchFamily="34" charset="0"/>
              <a:buChar char="•"/>
              <a:defRPr/>
            </a:pP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AMONG OTHERS...</a:t>
            </a:r>
            <a:endParaRPr lang="pt-BR" sz="2400" b="1" dirty="0">
              <a:latin typeface="+mn-lt"/>
              <a:cs typeface="+mn-cs"/>
            </a:endParaRPr>
          </a:p>
          <a:p>
            <a:pPr marL="719138" indent="-268288" algn="just">
              <a:buFont typeface="Arial" pitchFamily="34" charset="0"/>
              <a:buChar char="•"/>
              <a:defRPr/>
            </a:pPr>
            <a:r>
              <a:rPr lang="pt-BR" sz="1600" b="1" dirty="0" smtClean="0">
                <a:latin typeface="+mn-lt"/>
                <a:cs typeface="+mn-cs"/>
              </a:rPr>
              <a:t>NATIONAL CONFERENCES</a:t>
            </a:r>
            <a:endParaRPr lang="x-none" sz="1600" b="1" dirty="0">
              <a:latin typeface="+mn-lt"/>
              <a:cs typeface="+mn-cs"/>
            </a:endParaRPr>
          </a:p>
          <a:p>
            <a:pPr marL="719138" indent="-268288" algn="just">
              <a:buFont typeface="Arial" pitchFamily="34" charset="0"/>
              <a:buChar char="•"/>
              <a:defRPr/>
            </a:pPr>
            <a:r>
              <a:rPr lang="pt-BR" sz="1600" b="1" dirty="0" smtClean="0">
                <a:latin typeface="+mn-lt"/>
                <a:cs typeface="+mn-cs"/>
              </a:rPr>
              <a:t>HEARING OFFICES</a:t>
            </a:r>
            <a:r>
              <a:rPr lang="x-none" sz="1600" b="1" smtClean="0">
                <a:latin typeface="+mn-lt"/>
                <a:cs typeface="+mn-cs"/>
              </a:rPr>
              <a:t> </a:t>
            </a:r>
            <a:r>
              <a:rPr lang="x-none" sz="1600" b="1" dirty="0">
                <a:latin typeface="+mn-lt"/>
                <a:cs typeface="+mn-cs"/>
              </a:rPr>
              <a:t>(OMBUDSMAN)</a:t>
            </a:r>
          </a:p>
          <a:p>
            <a:pPr marL="719138" indent="-268288" algn="just">
              <a:buFont typeface="Arial" pitchFamily="34" charset="0"/>
              <a:buChar char="•"/>
              <a:defRPr/>
            </a:pPr>
            <a:r>
              <a:rPr lang="pt-BR" sz="1600" b="1" dirty="0" smtClean="0">
                <a:latin typeface="+mn-lt"/>
                <a:cs typeface="+mn-cs"/>
              </a:rPr>
              <a:t>DIALOGUE ROUNDTABLES</a:t>
            </a:r>
            <a:endParaRPr lang="x-none" sz="1600" b="1" dirty="0">
              <a:latin typeface="+mn-lt"/>
              <a:cs typeface="+mn-cs"/>
            </a:endParaRPr>
          </a:p>
          <a:p>
            <a:pPr marL="719138" indent="-268288" algn="just">
              <a:buFont typeface="Arial" pitchFamily="34" charset="0"/>
              <a:buChar char="•"/>
              <a:defRPr/>
            </a:pPr>
            <a:r>
              <a:rPr lang="x-none" sz="1600" b="1">
                <a:latin typeface="+mn-lt"/>
                <a:cs typeface="+mn-cs"/>
              </a:rPr>
              <a:t>ETC</a:t>
            </a:r>
            <a:endParaRPr lang="pt-BR" sz="2400" b="1"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1. BRAZILIAN OVERVIEW</a:t>
            </a:r>
            <a:endParaRPr lang="en-US" dirty="0"/>
          </a:p>
        </p:txBody>
      </p:sp>
      <p:sp>
        <p:nvSpPr>
          <p:cNvPr id="10" name="Rectangle 2"/>
          <p:cNvSpPr>
            <a:spLocks noChangeArrowheads="1"/>
          </p:cNvSpPr>
          <p:nvPr/>
        </p:nvSpPr>
        <p:spPr bwMode="auto">
          <a:xfrm>
            <a:off x="0" y="2999254"/>
            <a:ext cx="9144000" cy="1938992"/>
          </a:xfrm>
          <a:prstGeom prst="rect">
            <a:avLst/>
          </a:prstGeom>
          <a:noFill/>
          <a:ln w="9525">
            <a:noFill/>
            <a:miter lim="800000"/>
            <a:headEnd/>
            <a:tailEnd/>
          </a:ln>
          <a:effectLst/>
        </p:spPr>
        <p:txBody>
          <a:bodyPr anchor="ctr">
            <a:spAutoFit/>
          </a:bodyPr>
          <a:lstStyle/>
          <a:p>
            <a:pPr marL="450850" algn="just">
              <a:defRPr/>
            </a:pPr>
            <a:endParaRPr lang="x-none" sz="2400" dirty="0">
              <a:latin typeface="+mn-lt"/>
              <a:cs typeface="+mn-cs"/>
            </a:endParaRPr>
          </a:p>
          <a:p>
            <a:pPr marL="719138" indent="-268288" algn="just">
              <a:buFont typeface="Arial" pitchFamily="34" charset="0"/>
              <a:buChar char="•"/>
              <a:defRPr/>
            </a:pPr>
            <a:r>
              <a:rPr lang="pt-BR" sz="2400" b="1" dirty="0" smtClean="0">
                <a:latin typeface="+mn-lt"/>
                <a:cs typeface="+mn-cs"/>
              </a:rPr>
              <a:t>POLITICAL SYSTEM</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BUDGETARY LAWS</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BUDGETARY PROCESS</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RECENT EVENTS</a:t>
            </a:r>
            <a:endParaRPr lang="pt-BR" sz="2400" b="1"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r>
              <a:rPr lang="pt-BR" dirty="0" smtClean="0"/>
              <a:t>PARTICIPATORY BUDGETING</a:t>
            </a:r>
          </a:p>
        </p:txBody>
      </p:sp>
      <p:sp>
        <p:nvSpPr>
          <p:cNvPr id="5" name="Espaço Reservado para Número de Slide 4"/>
          <p:cNvSpPr>
            <a:spLocks noGrp="1"/>
          </p:cNvSpPr>
          <p:nvPr>
            <p:ph type="sldNum" sz="quarter" idx="12"/>
          </p:nvPr>
        </p:nvSpPr>
        <p:spPr/>
        <p:txBody>
          <a:bodyPr/>
          <a:lstStyle/>
          <a:p>
            <a:pPr>
              <a:defRPr/>
            </a:pPr>
            <a:fld id="{CEE1E6EA-B17F-4DA6-94D1-EEEA9537E573}" type="slidenum">
              <a:rPr lang="pt-BR" smtClean="0"/>
              <a:pPr>
                <a:defRPr/>
              </a:pPr>
              <a:t>20</a:t>
            </a:fld>
            <a:endParaRPr lang="pt-BR"/>
          </a:p>
        </p:txBody>
      </p:sp>
      <p:sp>
        <p:nvSpPr>
          <p:cNvPr id="2150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21509" name="Rectangle 3"/>
          <p:cNvSpPr>
            <a:spLocks noChangeArrowheads="1"/>
          </p:cNvSpPr>
          <p:nvPr/>
        </p:nvSpPr>
        <p:spPr bwMode="auto">
          <a:xfrm>
            <a:off x="4479925" y="4468813"/>
            <a:ext cx="184150" cy="368300"/>
          </a:xfrm>
          <a:prstGeom prst="rect">
            <a:avLst/>
          </a:prstGeom>
          <a:noFill/>
          <a:ln w="9525">
            <a:noFill/>
            <a:miter lim="800000"/>
            <a:headEnd/>
            <a:tailEnd/>
          </a:ln>
        </p:spPr>
        <p:txBody>
          <a:bodyPr wrap="none" anchor="ctr">
            <a:spAutoFit/>
          </a:bodyPr>
          <a:lstStyle/>
          <a:p>
            <a:pPr algn="just"/>
            <a:endParaRPr lang="en-US"/>
          </a:p>
        </p:txBody>
      </p:sp>
      <p:sp>
        <p:nvSpPr>
          <p:cNvPr id="10" name="CaixaDeTexto 4"/>
          <p:cNvSpPr txBox="1">
            <a:spLocks noChangeArrowheads="1"/>
          </p:cNvSpPr>
          <p:nvPr/>
        </p:nvSpPr>
        <p:spPr bwMode="auto">
          <a:xfrm>
            <a:off x="571500" y="1214438"/>
            <a:ext cx="8072438" cy="452431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85750" indent="-285750" eaLnBrk="1" fontAlgn="auto" hangingPunct="1">
              <a:spcBef>
                <a:spcPts val="0"/>
              </a:spcBef>
              <a:spcAft>
                <a:spcPts val="0"/>
              </a:spcAft>
              <a:buFontTx/>
              <a:buChar char="-"/>
              <a:defRPr/>
            </a:pPr>
            <a:r>
              <a:rPr lang="pt-BR" dirty="0" err="1" smtClean="0">
                <a:latin typeface="+mn-lt"/>
                <a:cs typeface="Courier New" charset="0"/>
              </a:rPr>
              <a:t>Previous</a:t>
            </a:r>
            <a:r>
              <a:rPr lang="pt-BR" dirty="0" smtClean="0">
                <a:latin typeface="+mn-lt"/>
                <a:cs typeface="Courier New" charset="0"/>
              </a:rPr>
              <a:t> </a:t>
            </a:r>
            <a:r>
              <a:rPr lang="pt-BR" dirty="0" err="1" smtClean="0">
                <a:latin typeface="+mn-lt"/>
                <a:cs typeface="Courier New" charset="0"/>
              </a:rPr>
              <a:t>experiences</a:t>
            </a:r>
            <a:r>
              <a:rPr lang="pt-BR" dirty="0" smtClean="0">
                <a:latin typeface="+mn-lt"/>
                <a:cs typeface="Courier New" charset="0"/>
              </a:rPr>
              <a:t> in </a:t>
            </a:r>
            <a:r>
              <a:rPr lang="pt-BR" dirty="0" err="1" smtClean="0">
                <a:latin typeface="+mn-lt"/>
                <a:cs typeface="Courier New" charset="0"/>
              </a:rPr>
              <a:t>Brazil</a:t>
            </a:r>
            <a:r>
              <a:rPr lang="pt-BR" dirty="0" smtClean="0">
                <a:latin typeface="+mn-lt"/>
                <a:cs typeface="Courier New" charset="0"/>
              </a:rPr>
              <a:t> (70s </a:t>
            </a:r>
            <a:r>
              <a:rPr lang="pt-BR" dirty="0" err="1" smtClean="0">
                <a:latin typeface="+mn-lt"/>
                <a:cs typeface="Courier New" charset="0"/>
              </a:rPr>
              <a:t>and</a:t>
            </a:r>
            <a:r>
              <a:rPr lang="pt-BR" dirty="0" smtClean="0">
                <a:latin typeface="+mn-lt"/>
                <a:cs typeface="Courier New" charset="0"/>
              </a:rPr>
              <a:t> 80s)</a:t>
            </a:r>
          </a:p>
          <a:p>
            <a:pPr marL="285750" indent="-285750" eaLnBrk="1" fontAlgn="auto" hangingPunct="1">
              <a:spcBef>
                <a:spcPts val="0"/>
              </a:spcBef>
              <a:spcAft>
                <a:spcPts val="0"/>
              </a:spcAft>
              <a:buFontTx/>
              <a:buChar char="-"/>
              <a:defRPr/>
            </a:pPr>
            <a:endParaRPr lang="pt-BR" dirty="0">
              <a:latin typeface="+mn-lt"/>
              <a:cs typeface="Courier New" charset="0"/>
            </a:endParaRPr>
          </a:p>
          <a:p>
            <a:pPr marL="285750" indent="-285750" eaLnBrk="1" fontAlgn="auto" hangingPunct="1">
              <a:spcBef>
                <a:spcPts val="0"/>
              </a:spcBef>
              <a:spcAft>
                <a:spcPts val="0"/>
              </a:spcAft>
              <a:buFontTx/>
              <a:buChar char="-"/>
              <a:defRPr/>
            </a:pPr>
            <a:r>
              <a:rPr lang="pt-BR" dirty="0" smtClean="0">
                <a:latin typeface="+mn-lt"/>
                <a:cs typeface="Courier New" charset="0"/>
              </a:rPr>
              <a:t>Experience </a:t>
            </a:r>
            <a:r>
              <a:rPr lang="pt-BR" dirty="0" err="1" smtClean="0">
                <a:latin typeface="+mn-lt"/>
                <a:cs typeface="Courier New" charset="0"/>
              </a:rPr>
              <a:t>of</a:t>
            </a:r>
            <a:r>
              <a:rPr lang="pt-BR" dirty="0" smtClean="0">
                <a:latin typeface="+mn-lt"/>
                <a:cs typeface="Courier New" charset="0"/>
              </a:rPr>
              <a:t> Porto Alegre (1989)</a:t>
            </a:r>
          </a:p>
          <a:p>
            <a:pPr marL="285750" indent="-285750" eaLnBrk="1" fontAlgn="auto" hangingPunct="1">
              <a:spcBef>
                <a:spcPts val="0"/>
              </a:spcBef>
              <a:spcAft>
                <a:spcPts val="0"/>
              </a:spcAft>
              <a:buFontTx/>
              <a:buChar char="-"/>
              <a:defRPr/>
            </a:pPr>
            <a:endParaRPr lang="pt-BR" dirty="0">
              <a:latin typeface="+mn-lt"/>
              <a:cs typeface="Courier New" charset="0"/>
            </a:endParaRPr>
          </a:p>
          <a:p>
            <a:pPr marL="285750" indent="-285750" eaLnBrk="1" fontAlgn="auto" hangingPunct="1">
              <a:spcBef>
                <a:spcPts val="0"/>
              </a:spcBef>
              <a:spcAft>
                <a:spcPts val="0"/>
              </a:spcAft>
              <a:buFontTx/>
              <a:buChar char="-"/>
              <a:defRPr/>
            </a:pPr>
            <a:r>
              <a:rPr lang="pt-BR" dirty="0" err="1" smtClean="0">
                <a:latin typeface="+mn-lt"/>
                <a:cs typeface="Courier New" charset="0"/>
              </a:rPr>
              <a:t>Selected</a:t>
            </a:r>
            <a:r>
              <a:rPr lang="pt-BR" dirty="0" smtClean="0">
                <a:latin typeface="+mn-lt"/>
                <a:cs typeface="Courier New" charset="0"/>
              </a:rPr>
              <a:t> </a:t>
            </a:r>
            <a:r>
              <a:rPr lang="pt-BR" dirty="0" err="1" smtClean="0">
                <a:latin typeface="+mn-lt"/>
                <a:cs typeface="Courier New" charset="0"/>
              </a:rPr>
              <a:t>by</a:t>
            </a:r>
            <a:r>
              <a:rPr lang="pt-BR" dirty="0" smtClean="0">
                <a:latin typeface="+mn-lt"/>
                <a:cs typeface="Courier New" charset="0"/>
              </a:rPr>
              <a:t> United </a:t>
            </a:r>
            <a:r>
              <a:rPr lang="pt-BR" dirty="0" err="1" smtClean="0">
                <a:latin typeface="+mn-lt"/>
                <a:cs typeface="Courier New" charset="0"/>
              </a:rPr>
              <a:t>Nations</a:t>
            </a:r>
            <a:r>
              <a:rPr lang="pt-BR" dirty="0" smtClean="0">
                <a:latin typeface="+mn-lt"/>
                <a:cs typeface="Courier New" charset="0"/>
              </a:rPr>
              <a:t> as </a:t>
            </a:r>
            <a:r>
              <a:rPr lang="pt-BR" dirty="0" err="1" smtClean="0">
                <a:latin typeface="+mn-lt"/>
                <a:cs typeface="Courier New" charset="0"/>
              </a:rPr>
              <a:t>one</a:t>
            </a:r>
            <a:r>
              <a:rPr lang="pt-BR" dirty="0" smtClean="0">
                <a:latin typeface="+mn-lt"/>
                <a:cs typeface="Courier New" charset="0"/>
              </a:rPr>
              <a:t> </a:t>
            </a:r>
            <a:r>
              <a:rPr lang="pt-BR" dirty="0" err="1" smtClean="0">
                <a:latin typeface="+mn-lt"/>
                <a:cs typeface="Courier New" charset="0"/>
              </a:rPr>
              <a:t>of</a:t>
            </a:r>
            <a:r>
              <a:rPr lang="pt-BR" dirty="0" smtClean="0">
                <a:latin typeface="+mn-lt"/>
                <a:cs typeface="Courier New" charset="0"/>
              </a:rPr>
              <a:t> </a:t>
            </a:r>
            <a:r>
              <a:rPr lang="pt-BR" dirty="0" err="1" smtClean="0">
                <a:latin typeface="+mn-lt"/>
                <a:cs typeface="Courier New" charset="0"/>
              </a:rPr>
              <a:t>the</a:t>
            </a:r>
            <a:r>
              <a:rPr lang="pt-BR" dirty="0" smtClean="0">
                <a:latin typeface="+mn-lt"/>
                <a:cs typeface="Courier New" charset="0"/>
              </a:rPr>
              <a:t> </a:t>
            </a:r>
            <a:r>
              <a:rPr lang="pt-BR" dirty="0" err="1" smtClean="0">
                <a:latin typeface="+mn-lt"/>
                <a:cs typeface="Courier New" charset="0"/>
              </a:rPr>
              <a:t>best</a:t>
            </a:r>
            <a:r>
              <a:rPr lang="pt-BR" dirty="0" smtClean="0">
                <a:latin typeface="+mn-lt"/>
                <a:cs typeface="Courier New" charset="0"/>
              </a:rPr>
              <a:t> </a:t>
            </a:r>
            <a:r>
              <a:rPr lang="pt-BR" dirty="0" err="1" smtClean="0">
                <a:latin typeface="+mn-lt"/>
                <a:cs typeface="Courier New" charset="0"/>
              </a:rPr>
              <a:t>urban</a:t>
            </a:r>
            <a:r>
              <a:rPr lang="pt-BR" dirty="0" smtClean="0">
                <a:latin typeface="+mn-lt"/>
                <a:cs typeface="Courier New" charset="0"/>
              </a:rPr>
              <a:t> </a:t>
            </a:r>
            <a:r>
              <a:rPr lang="pt-BR" dirty="0" err="1" smtClean="0">
                <a:latin typeface="+mn-lt"/>
                <a:cs typeface="Courier New" charset="0"/>
              </a:rPr>
              <a:t>interventions</a:t>
            </a:r>
            <a:r>
              <a:rPr lang="pt-BR" dirty="0" smtClean="0">
                <a:latin typeface="+mn-lt"/>
                <a:cs typeface="Courier New" charset="0"/>
              </a:rPr>
              <a:t> in 1995, </a:t>
            </a:r>
            <a:r>
              <a:rPr lang="pt-BR" dirty="0" err="1" smtClean="0">
                <a:latin typeface="+mn-lt"/>
                <a:cs typeface="Courier New" charset="0"/>
              </a:rPr>
              <a:t>during</a:t>
            </a:r>
            <a:r>
              <a:rPr lang="pt-BR" dirty="0" smtClean="0">
                <a:latin typeface="+mn-lt"/>
                <a:cs typeface="Courier New" charset="0"/>
              </a:rPr>
              <a:t> </a:t>
            </a:r>
            <a:r>
              <a:rPr lang="pt-BR" dirty="0" err="1" smtClean="0">
                <a:latin typeface="+mn-lt"/>
                <a:cs typeface="Courier New" charset="0"/>
              </a:rPr>
              <a:t>the</a:t>
            </a:r>
            <a:r>
              <a:rPr lang="pt-BR" dirty="0" smtClean="0">
                <a:latin typeface="+mn-lt"/>
                <a:cs typeface="Courier New" charset="0"/>
              </a:rPr>
              <a:t> </a:t>
            </a:r>
            <a:r>
              <a:rPr lang="en-US" dirty="0">
                <a:latin typeface="+mn-lt"/>
                <a:cs typeface="Courier New" charset="0"/>
              </a:rPr>
              <a:t>Second United Nations Conference on Human </a:t>
            </a:r>
            <a:r>
              <a:rPr lang="en-US" dirty="0" smtClean="0">
                <a:latin typeface="+mn-lt"/>
                <a:cs typeface="Courier New" charset="0"/>
              </a:rPr>
              <a:t>Settlements (Habitat II), in </a:t>
            </a:r>
            <a:r>
              <a:rPr lang="en-US" dirty="0" err="1" smtClean="0">
                <a:latin typeface="+mn-lt"/>
                <a:cs typeface="Courier New" charset="0"/>
              </a:rPr>
              <a:t>Istambul</a:t>
            </a:r>
            <a:r>
              <a:rPr lang="en-US" dirty="0" smtClean="0">
                <a:latin typeface="+mn-lt"/>
                <a:cs typeface="Courier New" charset="0"/>
              </a:rPr>
              <a:t>;</a:t>
            </a:r>
          </a:p>
          <a:p>
            <a:pPr marL="285750" indent="-285750" eaLnBrk="1" fontAlgn="auto" hangingPunct="1">
              <a:spcBef>
                <a:spcPts val="0"/>
              </a:spcBef>
              <a:spcAft>
                <a:spcPts val="0"/>
              </a:spcAft>
              <a:buFontTx/>
              <a:buChar char="-"/>
              <a:defRPr/>
            </a:pPr>
            <a:endParaRPr lang="en-US" dirty="0">
              <a:latin typeface="+mn-lt"/>
              <a:cs typeface="Courier New" charset="0"/>
            </a:endParaRPr>
          </a:p>
          <a:p>
            <a:pPr marL="285750" indent="-285750" eaLnBrk="1" fontAlgn="auto" hangingPunct="1">
              <a:spcBef>
                <a:spcPts val="0"/>
              </a:spcBef>
              <a:spcAft>
                <a:spcPts val="0"/>
              </a:spcAft>
              <a:buFontTx/>
              <a:buChar char="-"/>
              <a:defRPr/>
            </a:pPr>
            <a:r>
              <a:rPr lang="en-US" dirty="0" smtClean="0">
                <a:latin typeface="+mn-lt"/>
                <a:cs typeface="Courier New" charset="0"/>
              </a:rPr>
              <a:t>In 1995 World Bank hosts a seminar on participatory budgeting in Porto Alegre and starts to spread the practice;</a:t>
            </a:r>
          </a:p>
          <a:p>
            <a:pPr marL="285750" indent="-285750" eaLnBrk="1" fontAlgn="auto" hangingPunct="1">
              <a:spcBef>
                <a:spcPts val="0"/>
              </a:spcBef>
              <a:spcAft>
                <a:spcPts val="0"/>
              </a:spcAft>
              <a:buFontTx/>
              <a:buChar char="-"/>
              <a:defRPr/>
            </a:pPr>
            <a:endParaRPr lang="en-US" dirty="0">
              <a:latin typeface="+mn-lt"/>
              <a:cs typeface="Courier New" charset="0"/>
            </a:endParaRPr>
          </a:p>
          <a:p>
            <a:pPr marL="285750" indent="-285750" eaLnBrk="1" fontAlgn="auto" hangingPunct="1">
              <a:spcBef>
                <a:spcPts val="0"/>
              </a:spcBef>
              <a:spcAft>
                <a:spcPts val="0"/>
              </a:spcAft>
              <a:buFontTx/>
              <a:buChar char="-"/>
              <a:defRPr/>
            </a:pPr>
            <a:r>
              <a:rPr lang="en-US" dirty="0">
                <a:latin typeface="+mn-lt"/>
                <a:cs typeface="Courier New" charset="0"/>
              </a:rPr>
              <a:t>In 1999, the IDB - Inter-American Development </a:t>
            </a:r>
            <a:r>
              <a:rPr lang="en-US" dirty="0" smtClean="0">
                <a:latin typeface="+mn-lt"/>
                <a:cs typeface="Courier New" charset="0"/>
              </a:rPr>
              <a:t>Bank – discussed participatory budgeting during a seminar in Washington, D.C., and began to promote the practice;</a:t>
            </a:r>
          </a:p>
          <a:p>
            <a:pPr marL="285750" indent="-285750" eaLnBrk="1" fontAlgn="auto" hangingPunct="1">
              <a:spcBef>
                <a:spcPts val="0"/>
              </a:spcBef>
              <a:spcAft>
                <a:spcPts val="0"/>
              </a:spcAft>
              <a:buFontTx/>
              <a:buChar char="-"/>
              <a:defRPr/>
            </a:pPr>
            <a:endParaRPr lang="en-US" dirty="0" smtClean="0">
              <a:latin typeface="+mn-lt"/>
              <a:cs typeface="Courier New" charset="0"/>
            </a:endParaRPr>
          </a:p>
          <a:p>
            <a:pPr marL="285750" indent="-285750" eaLnBrk="1" fontAlgn="auto" hangingPunct="1">
              <a:spcBef>
                <a:spcPts val="0"/>
              </a:spcBef>
              <a:spcAft>
                <a:spcPts val="0"/>
              </a:spcAft>
              <a:buFontTx/>
              <a:buChar char="-"/>
              <a:defRPr/>
            </a:pPr>
            <a:r>
              <a:rPr lang="en-US" dirty="0" smtClean="0">
                <a:latin typeface="+mn-lt"/>
                <a:cs typeface="Courier New" charset="0"/>
              </a:rPr>
              <a:t>Porto </a:t>
            </a:r>
            <a:r>
              <a:rPr lang="en-US" dirty="0" err="1" smtClean="0">
                <a:latin typeface="+mn-lt"/>
                <a:cs typeface="Courier New" charset="0"/>
              </a:rPr>
              <a:t>Alegre</a:t>
            </a:r>
            <a:r>
              <a:rPr lang="en-US" dirty="0" smtClean="0">
                <a:latin typeface="+mn-lt"/>
                <a:cs typeface="Courier New" charset="0"/>
              </a:rPr>
              <a:t> hosts the first edition of World Social Forum in January, 2001.</a:t>
            </a:r>
            <a:endParaRPr lang="pt-BR" dirty="0" smtClean="0">
              <a:latin typeface="+mn-lt"/>
              <a:cs typeface="Courier New"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pPr>
              <a:defRPr/>
            </a:pPr>
            <a:fld id="{CEE1E6EA-B17F-4DA6-94D1-EEEA9537E573}" type="slidenum">
              <a:rPr lang="pt-BR" smtClean="0"/>
              <a:pPr>
                <a:defRPr/>
              </a:pPr>
              <a:t>21</a:t>
            </a:fld>
            <a:endParaRPr lang="pt-BR"/>
          </a:p>
        </p:txBody>
      </p:sp>
      <p:sp>
        <p:nvSpPr>
          <p:cNvPr id="2150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21509" name="Rectangle 3"/>
          <p:cNvSpPr>
            <a:spLocks noChangeArrowheads="1"/>
          </p:cNvSpPr>
          <p:nvPr/>
        </p:nvSpPr>
        <p:spPr bwMode="auto">
          <a:xfrm>
            <a:off x="4479925" y="4468813"/>
            <a:ext cx="184150" cy="368300"/>
          </a:xfrm>
          <a:prstGeom prst="rect">
            <a:avLst/>
          </a:prstGeom>
          <a:noFill/>
          <a:ln w="9525">
            <a:noFill/>
            <a:miter lim="800000"/>
            <a:headEnd/>
            <a:tailEnd/>
          </a:ln>
        </p:spPr>
        <p:txBody>
          <a:bodyPr wrap="none" anchor="ctr">
            <a:spAutoFit/>
          </a:bodyPr>
          <a:lstStyle/>
          <a:p>
            <a:pPr algn="just"/>
            <a:endParaRPr lang="en-US"/>
          </a:p>
        </p:txBody>
      </p:sp>
      <p:pic>
        <p:nvPicPr>
          <p:cNvPr id="1026" name="Picture 2"/>
          <p:cNvPicPr>
            <a:picLocks noChangeAspect="1" noChangeArrowheads="1"/>
          </p:cNvPicPr>
          <p:nvPr/>
        </p:nvPicPr>
        <p:blipFill>
          <a:blip r:embed="rId2" cstate="print"/>
          <a:srcRect/>
          <a:stretch>
            <a:fillRect/>
          </a:stretch>
        </p:blipFill>
        <p:spPr bwMode="auto">
          <a:xfrm>
            <a:off x="395536" y="705569"/>
            <a:ext cx="3838575" cy="58197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63355" y="764704"/>
            <a:ext cx="4429125"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r>
              <a:rPr lang="pt-BR" dirty="0" smtClean="0"/>
              <a:t>PARTICIPATORY BUDGETING</a:t>
            </a:r>
          </a:p>
        </p:txBody>
      </p:sp>
      <p:sp>
        <p:nvSpPr>
          <p:cNvPr id="5" name="Espaço Reservado para Número de Slide 4"/>
          <p:cNvSpPr>
            <a:spLocks noGrp="1"/>
          </p:cNvSpPr>
          <p:nvPr>
            <p:ph type="sldNum" sz="quarter" idx="12"/>
          </p:nvPr>
        </p:nvSpPr>
        <p:spPr/>
        <p:txBody>
          <a:bodyPr/>
          <a:lstStyle/>
          <a:p>
            <a:pPr>
              <a:defRPr/>
            </a:pPr>
            <a:fld id="{FB583FED-ACB8-41C9-84BF-44D604102EB0}" type="slidenum">
              <a:rPr lang="pt-BR" smtClean="0"/>
              <a:pPr>
                <a:defRPr/>
              </a:pPr>
              <a:t>22</a:t>
            </a:fld>
            <a:endParaRPr lang="pt-BR"/>
          </a:p>
        </p:txBody>
      </p:sp>
      <p:sp>
        <p:nvSpPr>
          <p:cNvPr id="2253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22533" name="Rectangle 3"/>
          <p:cNvSpPr>
            <a:spLocks noChangeArrowheads="1"/>
          </p:cNvSpPr>
          <p:nvPr/>
        </p:nvSpPr>
        <p:spPr bwMode="auto">
          <a:xfrm>
            <a:off x="4479925" y="4468813"/>
            <a:ext cx="184150" cy="368300"/>
          </a:xfrm>
          <a:prstGeom prst="rect">
            <a:avLst/>
          </a:prstGeom>
          <a:noFill/>
          <a:ln w="9525">
            <a:noFill/>
            <a:miter lim="800000"/>
            <a:headEnd/>
            <a:tailEnd/>
          </a:ln>
        </p:spPr>
        <p:txBody>
          <a:bodyPr wrap="none" anchor="ctr">
            <a:spAutoFit/>
          </a:bodyPr>
          <a:lstStyle/>
          <a:p>
            <a:pPr algn="just"/>
            <a:endParaRPr lang="en-US"/>
          </a:p>
        </p:txBody>
      </p:sp>
      <p:pic>
        <p:nvPicPr>
          <p:cNvPr id="22534" name="Picture 2"/>
          <p:cNvPicPr>
            <a:picLocks noChangeAspect="1" noChangeArrowheads="1"/>
          </p:cNvPicPr>
          <p:nvPr/>
        </p:nvPicPr>
        <p:blipFill>
          <a:blip r:embed="rId2" cstate="print">
            <a:grayscl/>
          </a:blip>
          <a:srcRect l="25195" t="30208" r="26170" b="16666"/>
          <a:stretch>
            <a:fillRect/>
          </a:stretch>
        </p:blipFill>
        <p:spPr bwMode="auto">
          <a:xfrm>
            <a:off x="827088" y="1108075"/>
            <a:ext cx="7129462" cy="4379913"/>
          </a:xfrm>
          <a:prstGeom prst="rect">
            <a:avLst/>
          </a:prstGeom>
          <a:noFill/>
          <a:ln w="9525">
            <a:noFill/>
            <a:miter lim="800000"/>
            <a:headEnd/>
            <a:tailEnd/>
          </a:ln>
        </p:spPr>
      </p:pic>
      <p:sp>
        <p:nvSpPr>
          <p:cNvPr id="22535" name="CaixaDeTexto 7"/>
          <p:cNvSpPr txBox="1">
            <a:spLocks noChangeArrowheads="1"/>
          </p:cNvSpPr>
          <p:nvPr/>
        </p:nvSpPr>
        <p:spPr bwMode="auto">
          <a:xfrm>
            <a:off x="3541713" y="6237312"/>
            <a:ext cx="3643312" cy="307975"/>
          </a:xfrm>
          <a:prstGeom prst="rect">
            <a:avLst/>
          </a:prstGeom>
          <a:noFill/>
          <a:ln w="9525">
            <a:noFill/>
            <a:miter lim="800000"/>
            <a:headEnd/>
            <a:tailEnd/>
          </a:ln>
        </p:spPr>
        <p:txBody>
          <a:bodyPr>
            <a:spAutoFit/>
          </a:bodyPr>
          <a:lstStyle/>
          <a:p>
            <a:r>
              <a:rPr lang="pt-BR" sz="1400" dirty="0" smtClean="0">
                <a:latin typeface="Calibri" pitchFamily="34" charset="0"/>
                <a:ea typeface="ＭＳ Ｐゴシック" pitchFamily="34" charset="-128"/>
              </a:rPr>
              <a:t>Source: </a:t>
            </a:r>
            <a:r>
              <a:rPr lang="pt-BR" sz="1400" dirty="0">
                <a:latin typeface="Calibri" pitchFamily="34" charset="0"/>
                <a:ea typeface="ＭＳ Ｐゴシック" pitchFamily="34" charset="-128"/>
              </a:rPr>
              <a:t>Projeto Democracia Participativa - 2004</a:t>
            </a:r>
          </a:p>
        </p:txBody>
      </p:sp>
      <p:sp>
        <p:nvSpPr>
          <p:cNvPr id="8" name="CaixaDeTexto 7"/>
          <p:cNvSpPr txBox="1"/>
          <p:nvPr/>
        </p:nvSpPr>
        <p:spPr>
          <a:xfrm rot="16200000">
            <a:off x="-1589331" y="2884294"/>
            <a:ext cx="4608512" cy="369332"/>
          </a:xfrm>
          <a:prstGeom prst="rect">
            <a:avLst/>
          </a:prstGeom>
          <a:noFill/>
        </p:spPr>
        <p:txBody>
          <a:bodyPr wrap="square" rtlCol="0">
            <a:spAutoFit/>
          </a:bodyPr>
          <a:lstStyle/>
          <a:p>
            <a:r>
              <a:rPr lang="pt-BR" dirty="0" err="1" smtClean="0"/>
              <a:t>Number</a:t>
            </a:r>
            <a:r>
              <a:rPr lang="pt-BR" dirty="0" smtClean="0"/>
              <a:t> </a:t>
            </a:r>
            <a:r>
              <a:rPr lang="pt-BR" dirty="0" err="1" smtClean="0"/>
              <a:t>of</a:t>
            </a:r>
            <a:r>
              <a:rPr lang="pt-BR" dirty="0" smtClean="0"/>
              <a:t> </a:t>
            </a:r>
            <a:r>
              <a:rPr lang="pt-BR" dirty="0" err="1" smtClean="0"/>
              <a:t>participatory</a:t>
            </a:r>
            <a:r>
              <a:rPr lang="pt-BR" dirty="0" smtClean="0"/>
              <a:t> </a:t>
            </a:r>
            <a:r>
              <a:rPr lang="pt-BR" dirty="0" err="1" smtClean="0"/>
              <a:t>budgeting</a:t>
            </a:r>
            <a:r>
              <a:rPr lang="pt-BR" dirty="0" smtClean="0"/>
              <a:t> </a:t>
            </a:r>
            <a:r>
              <a:rPr lang="pt-BR" dirty="0" err="1" smtClean="0"/>
              <a:t>practices</a:t>
            </a:r>
            <a:r>
              <a:rPr lang="pt-BR" dirty="0" smtClean="0"/>
              <a:t> </a:t>
            </a:r>
            <a:endParaRPr lang="pt-BR" dirty="0"/>
          </a:p>
        </p:txBody>
      </p:sp>
      <p:sp>
        <p:nvSpPr>
          <p:cNvPr id="9" name="CaixaDeTexto 8"/>
          <p:cNvSpPr txBox="1"/>
          <p:nvPr/>
        </p:nvSpPr>
        <p:spPr>
          <a:xfrm>
            <a:off x="3203848" y="5445224"/>
            <a:ext cx="3456384" cy="369332"/>
          </a:xfrm>
          <a:prstGeom prst="rect">
            <a:avLst/>
          </a:prstGeom>
          <a:noFill/>
        </p:spPr>
        <p:txBody>
          <a:bodyPr wrap="square" rtlCol="0">
            <a:spAutoFit/>
          </a:bodyPr>
          <a:lstStyle/>
          <a:p>
            <a:r>
              <a:rPr lang="pt-BR" dirty="0" err="1" smtClean="0"/>
              <a:t>Mandates</a:t>
            </a:r>
            <a:r>
              <a:rPr lang="pt-BR" dirty="0" smtClean="0"/>
              <a:t> (municipal/</a:t>
            </a:r>
            <a:r>
              <a:rPr lang="pt-BR" dirty="0" err="1" smtClean="0"/>
              <a:t>Brazil</a:t>
            </a:r>
            <a:r>
              <a:rPr lang="pt-BR" dirty="0" smtClean="0"/>
              <a:t>)</a:t>
            </a:r>
            <a:endParaRPr lang="pt-B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lstStyle/>
          <a:p>
            <a:r>
              <a:rPr lang="pt-BR" dirty="0" smtClean="0"/>
              <a:t>PARTICIPATORY BUDGETING</a:t>
            </a:r>
          </a:p>
        </p:txBody>
      </p:sp>
      <p:sp>
        <p:nvSpPr>
          <p:cNvPr id="5" name="Espaço Reservado para Número de Slide 4"/>
          <p:cNvSpPr>
            <a:spLocks noGrp="1"/>
          </p:cNvSpPr>
          <p:nvPr>
            <p:ph type="sldNum" sz="quarter" idx="12"/>
          </p:nvPr>
        </p:nvSpPr>
        <p:spPr/>
        <p:txBody>
          <a:bodyPr/>
          <a:lstStyle/>
          <a:p>
            <a:pPr>
              <a:defRPr/>
            </a:pPr>
            <a:fld id="{7F0B583A-4265-45E9-8C99-16D16E7E805A}" type="slidenum">
              <a:rPr lang="pt-BR" smtClean="0"/>
              <a:pPr>
                <a:defRPr/>
              </a:pPr>
              <a:t>23</a:t>
            </a:fld>
            <a:endParaRPr lang="pt-BR"/>
          </a:p>
        </p:txBody>
      </p:sp>
      <p:sp>
        <p:nvSpPr>
          <p:cNvPr id="2355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23557" name="Rectangle 3"/>
          <p:cNvSpPr>
            <a:spLocks noChangeArrowheads="1"/>
          </p:cNvSpPr>
          <p:nvPr/>
        </p:nvSpPr>
        <p:spPr bwMode="auto">
          <a:xfrm>
            <a:off x="4479925" y="4468813"/>
            <a:ext cx="184150" cy="368300"/>
          </a:xfrm>
          <a:prstGeom prst="rect">
            <a:avLst/>
          </a:prstGeom>
          <a:noFill/>
          <a:ln w="9525">
            <a:noFill/>
            <a:miter lim="800000"/>
            <a:headEnd/>
            <a:tailEnd/>
          </a:ln>
        </p:spPr>
        <p:txBody>
          <a:bodyPr wrap="none" anchor="ctr">
            <a:spAutoFit/>
          </a:bodyPr>
          <a:lstStyle/>
          <a:p>
            <a:pPr algn="just"/>
            <a:endParaRPr lang="en-US"/>
          </a:p>
        </p:txBody>
      </p:sp>
      <p:pic>
        <p:nvPicPr>
          <p:cNvPr id="23558" name="Picture 2"/>
          <p:cNvPicPr>
            <a:picLocks noChangeAspect="1" noChangeArrowheads="1"/>
          </p:cNvPicPr>
          <p:nvPr/>
        </p:nvPicPr>
        <p:blipFill>
          <a:blip r:embed="rId2" cstate="print">
            <a:grayscl/>
          </a:blip>
          <a:srcRect/>
          <a:stretch>
            <a:fillRect/>
          </a:stretch>
        </p:blipFill>
        <p:spPr bwMode="auto">
          <a:xfrm>
            <a:off x="3563938" y="1773238"/>
            <a:ext cx="5429250" cy="4918075"/>
          </a:xfrm>
          <a:prstGeom prst="rect">
            <a:avLst/>
          </a:prstGeom>
          <a:noFill/>
          <a:ln w="9525">
            <a:noFill/>
            <a:miter lim="800000"/>
            <a:headEnd/>
            <a:tailEnd/>
          </a:ln>
        </p:spPr>
      </p:pic>
      <p:sp>
        <p:nvSpPr>
          <p:cNvPr id="23559" name="CaixaDeTexto 5"/>
          <p:cNvSpPr txBox="1">
            <a:spLocks noChangeArrowheads="1"/>
          </p:cNvSpPr>
          <p:nvPr/>
        </p:nvSpPr>
        <p:spPr bwMode="auto">
          <a:xfrm>
            <a:off x="250825" y="4581525"/>
            <a:ext cx="3643313" cy="738188"/>
          </a:xfrm>
          <a:prstGeom prst="rect">
            <a:avLst/>
          </a:prstGeom>
          <a:noFill/>
          <a:ln w="9525">
            <a:noFill/>
            <a:miter lim="800000"/>
            <a:headEnd/>
            <a:tailEnd/>
          </a:ln>
        </p:spPr>
        <p:txBody>
          <a:bodyPr>
            <a:spAutoFit/>
          </a:bodyPr>
          <a:lstStyle/>
          <a:p>
            <a:r>
              <a:rPr lang="pt-BR" sz="1400" dirty="0" smtClean="0">
                <a:latin typeface="Calibri" pitchFamily="34" charset="0"/>
                <a:ea typeface="ＭＳ Ｐゴシック" pitchFamily="34" charset="-128"/>
              </a:rPr>
              <a:t>Source: </a:t>
            </a:r>
            <a:r>
              <a:rPr lang="pt-BR" sz="1400" dirty="0">
                <a:latin typeface="Calibri" pitchFamily="34" charset="0"/>
                <a:ea typeface="ＭＳ Ｐゴシック" pitchFamily="34" charset="-128"/>
              </a:rPr>
              <a:t>PNUD/</a:t>
            </a:r>
            <a:r>
              <a:rPr lang="pt-BR" sz="1400" dirty="0" err="1">
                <a:latin typeface="Calibri" pitchFamily="34" charset="0"/>
                <a:ea typeface="ＭＳ Ｐゴシック" pitchFamily="34" charset="-128"/>
              </a:rPr>
              <a:t>SG-PR-Brasil</a:t>
            </a:r>
            <a:r>
              <a:rPr lang="pt-BR" sz="1400" dirty="0">
                <a:latin typeface="Calibri" pitchFamily="34" charset="0"/>
                <a:ea typeface="ＭＳ Ｐゴシック" pitchFamily="34" charset="-128"/>
              </a:rPr>
              <a:t/>
            </a:r>
            <a:br>
              <a:rPr lang="pt-BR" sz="1400" dirty="0">
                <a:latin typeface="Calibri" pitchFamily="34" charset="0"/>
                <a:ea typeface="ＭＳ Ｐゴシック" pitchFamily="34" charset="-128"/>
              </a:rPr>
            </a:br>
            <a:r>
              <a:rPr lang="pt-BR" sz="1400" dirty="0" err="1" smtClean="0">
                <a:latin typeface="Calibri" pitchFamily="34" charset="0"/>
                <a:ea typeface="ＭＳ Ｐゴシック" pitchFamily="34" charset="-128"/>
              </a:rPr>
              <a:t>International</a:t>
            </a:r>
            <a:r>
              <a:rPr lang="pt-BR" sz="1400" dirty="0" smtClean="0">
                <a:latin typeface="Calibri" pitchFamily="34" charset="0"/>
                <a:ea typeface="ＭＳ Ｐゴシック" pitchFamily="34" charset="-128"/>
              </a:rPr>
              <a:t> </a:t>
            </a:r>
            <a:r>
              <a:rPr lang="pt-BR" sz="1400" dirty="0" err="1" smtClean="0">
                <a:latin typeface="Calibri" pitchFamily="34" charset="0"/>
                <a:ea typeface="ＭＳ Ｐゴシック" pitchFamily="34" charset="-128"/>
              </a:rPr>
              <a:t>Conference</a:t>
            </a:r>
            <a:r>
              <a:rPr lang="pt-BR" sz="1400" dirty="0" smtClean="0">
                <a:latin typeface="Calibri" pitchFamily="34" charset="0"/>
                <a:ea typeface="ＭＳ Ｐゴシック" pitchFamily="34" charset="-128"/>
              </a:rPr>
              <a:t> “Democracia</a:t>
            </a:r>
            <a:r>
              <a:rPr lang="pt-BR" sz="1400" dirty="0">
                <a:latin typeface="Calibri" pitchFamily="34" charset="0"/>
                <a:ea typeface="ＭＳ Ｐゴシック" pitchFamily="34" charset="-128"/>
              </a:rPr>
              <a:t>, Participação Cidadã e </a:t>
            </a:r>
            <a:r>
              <a:rPr lang="pt-BR" sz="1400" dirty="0" smtClean="0">
                <a:latin typeface="Calibri" pitchFamily="34" charset="0"/>
                <a:ea typeface="ＭＳ Ｐゴシック" pitchFamily="34" charset="-128"/>
              </a:rPr>
              <a:t>Federalismo”, </a:t>
            </a:r>
            <a:r>
              <a:rPr lang="pt-BR" sz="1400" dirty="0">
                <a:latin typeface="Calibri" pitchFamily="34" charset="0"/>
                <a:ea typeface="ＭＳ Ｐゴシック" pitchFamily="34" charset="-128"/>
              </a:rPr>
              <a:t>2004.</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r>
              <a:rPr lang="pt-BR" sz="3200" dirty="0" smtClean="0"/>
              <a:t>PARTICIPATORY BUDGETING IN THE WORLD</a:t>
            </a:r>
          </a:p>
        </p:txBody>
      </p:sp>
      <p:sp>
        <p:nvSpPr>
          <p:cNvPr id="5" name="Espaço Reservado para Número de Slide 4"/>
          <p:cNvSpPr>
            <a:spLocks noGrp="1"/>
          </p:cNvSpPr>
          <p:nvPr>
            <p:ph type="sldNum" sz="quarter" idx="12"/>
          </p:nvPr>
        </p:nvSpPr>
        <p:spPr/>
        <p:txBody>
          <a:bodyPr/>
          <a:lstStyle/>
          <a:p>
            <a:pPr>
              <a:defRPr/>
            </a:pPr>
            <a:fld id="{6E148D64-09A0-4025-BEF4-94607AC892CC}" type="slidenum">
              <a:rPr lang="pt-BR" smtClean="0"/>
              <a:pPr>
                <a:defRPr/>
              </a:pPr>
              <a:t>24</a:t>
            </a:fld>
            <a:endParaRPr lang="pt-BR"/>
          </a:p>
        </p:txBody>
      </p:sp>
      <p:sp>
        <p:nvSpPr>
          <p:cNvPr id="245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24581" name="Rectangle 3"/>
          <p:cNvSpPr>
            <a:spLocks noChangeArrowheads="1"/>
          </p:cNvSpPr>
          <p:nvPr/>
        </p:nvSpPr>
        <p:spPr bwMode="auto">
          <a:xfrm>
            <a:off x="4479925" y="4468813"/>
            <a:ext cx="184150" cy="368300"/>
          </a:xfrm>
          <a:prstGeom prst="rect">
            <a:avLst/>
          </a:prstGeom>
          <a:noFill/>
          <a:ln w="9525">
            <a:noFill/>
            <a:miter lim="800000"/>
            <a:headEnd/>
            <a:tailEnd/>
          </a:ln>
        </p:spPr>
        <p:txBody>
          <a:bodyPr wrap="none" anchor="ctr">
            <a:spAutoFit/>
          </a:bodyPr>
          <a:lstStyle/>
          <a:p>
            <a:pPr algn="just"/>
            <a:endParaRPr lang="en-US"/>
          </a:p>
        </p:txBody>
      </p:sp>
      <p:pic>
        <p:nvPicPr>
          <p:cNvPr id="24582" name="Imagem 6"/>
          <p:cNvPicPr>
            <a:picLocks noChangeAspect="1" noChangeArrowheads="1"/>
          </p:cNvPicPr>
          <p:nvPr/>
        </p:nvPicPr>
        <p:blipFill>
          <a:blip r:embed="rId2" cstate="print"/>
          <a:srcRect/>
          <a:stretch>
            <a:fillRect/>
          </a:stretch>
        </p:blipFill>
        <p:spPr bwMode="auto">
          <a:xfrm>
            <a:off x="244475" y="1104900"/>
            <a:ext cx="8720138" cy="4845050"/>
          </a:xfrm>
          <a:prstGeom prst="rect">
            <a:avLst/>
          </a:prstGeom>
          <a:noFill/>
          <a:ln w="9525">
            <a:noFill/>
            <a:miter lim="800000"/>
            <a:headEnd/>
            <a:tailEnd/>
          </a:ln>
        </p:spPr>
      </p:pic>
      <p:sp>
        <p:nvSpPr>
          <p:cNvPr id="24583" name="Rectangle 1"/>
          <p:cNvSpPr>
            <a:spLocks noChangeArrowheads="1"/>
          </p:cNvSpPr>
          <p:nvPr/>
        </p:nvSpPr>
        <p:spPr bwMode="auto">
          <a:xfrm>
            <a:off x="3611641" y="6030039"/>
            <a:ext cx="1920719" cy="246221"/>
          </a:xfrm>
          <a:prstGeom prst="rect">
            <a:avLst/>
          </a:prstGeom>
          <a:noFill/>
          <a:ln w="9525">
            <a:noFill/>
            <a:miter lim="800000"/>
            <a:headEnd/>
            <a:tailEnd/>
          </a:ln>
        </p:spPr>
        <p:txBody>
          <a:bodyPr wrap="none" anchor="ctr">
            <a:spAutoFit/>
          </a:bodyPr>
          <a:lstStyle/>
          <a:p>
            <a:pPr algn="just"/>
            <a:r>
              <a:rPr lang="en-US" sz="1000" dirty="0" smtClean="0">
                <a:ea typeface="Calibri" pitchFamily="34" charset="0"/>
              </a:rPr>
              <a:t>Source: </a:t>
            </a:r>
            <a:r>
              <a:rPr lang="en-US" sz="1000" dirty="0" err="1">
                <a:ea typeface="Calibri" pitchFamily="34" charset="0"/>
              </a:rPr>
              <a:t>Sintomer</a:t>
            </a:r>
            <a:r>
              <a:rPr lang="en-US" sz="1000" dirty="0">
                <a:ea typeface="Calibri" pitchFamily="34" charset="0"/>
              </a:rPr>
              <a:t> </a:t>
            </a:r>
            <a:r>
              <a:rPr lang="en-US" sz="1000" i="1" dirty="0">
                <a:ea typeface="Calibri" pitchFamily="34" charset="0"/>
              </a:rPr>
              <a:t>et al</a:t>
            </a:r>
            <a:r>
              <a:rPr lang="en-US" sz="1000" dirty="0">
                <a:ea typeface="Calibri" pitchFamily="34" charset="0"/>
              </a:rPr>
              <a:t>. (2012).</a:t>
            </a:r>
            <a:endParaRPr lang="en-US" dirty="0">
              <a:ea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Context</a:t>
            </a:r>
            <a:endParaRPr lang="pt-BR" dirty="0"/>
          </a:p>
        </p:txBody>
      </p:sp>
      <p:sp>
        <p:nvSpPr>
          <p:cNvPr id="1028" name="Rectangle 2"/>
          <p:cNvSpPr>
            <a:spLocks noChangeArrowheads="1"/>
          </p:cNvSpPr>
          <p:nvPr/>
        </p:nvSpPr>
        <p:spPr bwMode="auto">
          <a:xfrm>
            <a:off x="0" y="1484313"/>
            <a:ext cx="9144000" cy="246062"/>
          </a:xfrm>
          <a:prstGeom prst="rect">
            <a:avLst/>
          </a:prstGeom>
          <a:noFill/>
          <a:ln w="9525">
            <a:noFill/>
            <a:miter lim="800000"/>
            <a:headEnd/>
            <a:tailEnd/>
          </a:ln>
        </p:spPr>
        <p:txBody>
          <a:bodyPr anchor="ctr">
            <a:spAutoFit/>
          </a:bodyPr>
          <a:lstStyle/>
          <a:p>
            <a:pPr indent="450850" algn="just" eaLnBrk="0" hangingPunct="0"/>
            <a:r>
              <a:rPr lang="en-US" sz="1000" dirty="0" smtClean="0">
                <a:solidFill>
                  <a:srgbClr val="000000"/>
                </a:solidFill>
                <a:ea typeface="Times New Roman" pitchFamily="18" charset="0"/>
              </a:rPr>
              <a:t>Source: </a:t>
            </a:r>
            <a:r>
              <a:rPr lang="en-US" sz="1000" dirty="0">
                <a:solidFill>
                  <a:srgbClr val="000000"/>
                </a:solidFill>
                <a:ea typeface="Times New Roman" pitchFamily="18" charset="0"/>
              </a:rPr>
              <a:t>ibge.gov.br (</a:t>
            </a:r>
            <a:r>
              <a:rPr lang="en-US" sz="1000" dirty="0" smtClean="0">
                <a:solidFill>
                  <a:srgbClr val="000000"/>
                </a:solidFill>
                <a:ea typeface="Times New Roman" pitchFamily="18" charset="0"/>
              </a:rPr>
              <a:t>2009-2012).</a:t>
            </a:r>
            <a:endParaRPr lang="en-US" dirty="0">
              <a:ea typeface="Times New Roman" pitchFamily="18" charset="0"/>
            </a:endParaRPr>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COUNCILS IN BRAZIL</a:t>
            </a:r>
            <a:endParaRPr lang="en-US" dirty="0"/>
          </a:p>
        </p:txBody>
      </p:sp>
      <p:graphicFrame>
        <p:nvGraphicFramePr>
          <p:cNvPr id="6" name="Tabela 5"/>
          <p:cNvGraphicFramePr>
            <a:graphicFrameLocks noGrp="1"/>
          </p:cNvGraphicFramePr>
          <p:nvPr>
            <p:extLst>
              <p:ext uri="{D42A27DB-BD31-4B8C-83A1-F6EECF244321}">
                <p14:modId xmlns:p14="http://schemas.microsoft.com/office/powerpoint/2010/main" xmlns="" val="2018548786"/>
              </p:ext>
            </p:extLst>
          </p:nvPr>
        </p:nvGraphicFramePr>
        <p:xfrm>
          <a:off x="251520" y="1988844"/>
          <a:ext cx="8208912" cy="4536500"/>
        </p:xfrm>
        <a:graphic>
          <a:graphicData uri="http://schemas.openxmlformats.org/drawingml/2006/table">
            <a:tbl>
              <a:tblPr firstRow="1" firstCol="1" bandRow="1">
                <a:tableStyleId>{5C22544A-7EE6-4342-B048-85BDC9FD1C3A}</a:tableStyleId>
              </a:tblPr>
              <a:tblGrid>
                <a:gridCol w="6408712"/>
                <a:gridCol w="792088"/>
                <a:gridCol w="1008112"/>
              </a:tblGrid>
              <a:tr h="453650">
                <a:tc>
                  <a:txBody>
                    <a:bodyPr/>
                    <a:lstStyle/>
                    <a:p>
                      <a:pPr>
                        <a:lnSpc>
                          <a:spcPct val="115000"/>
                        </a:lnSpc>
                        <a:spcAft>
                          <a:spcPts val="0"/>
                        </a:spcAft>
                      </a:pPr>
                      <a:r>
                        <a:rPr lang="pt-BR" sz="1400" dirty="0" smtClean="0">
                          <a:effectLst/>
                          <a:latin typeface="+mn-lt"/>
                          <a:ea typeface="+mn-ea"/>
                          <a:cs typeface="+mn-cs"/>
                        </a:rPr>
                        <a:t>COUNCIL</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dirty="0" smtClean="0">
                          <a:effectLst/>
                        </a:rPr>
                        <a:t>NUM</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dirty="0" smtClean="0">
                          <a:effectLst/>
                        </a:rPr>
                        <a:t>%</a:t>
                      </a:r>
                      <a:endParaRPr lang="pt-BR" sz="1800" dirty="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err="1" smtClean="0">
                          <a:effectLst/>
                          <a:latin typeface="+mn-lt"/>
                          <a:ea typeface="+mn-ea"/>
                          <a:cs typeface="+mn-cs"/>
                        </a:rPr>
                        <a:t>School</a:t>
                      </a:r>
                      <a:r>
                        <a:rPr lang="pt-BR" sz="1400" baseline="0" dirty="0" smtClean="0">
                          <a:effectLst/>
                          <a:latin typeface="+mn-lt"/>
                          <a:ea typeface="+mn-ea"/>
                          <a:cs typeface="+mn-cs"/>
                        </a:rPr>
                        <a:t> </a:t>
                      </a:r>
                      <a:r>
                        <a:rPr lang="pt-BR" sz="1400" baseline="0" dirty="0" err="1" smtClean="0">
                          <a:effectLst/>
                          <a:latin typeface="+mn-lt"/>
                          <a:ea typeface="+mn-ea"/>
                          <a:cs typeface="+mn-cs"/>
                        </a:rPr>
                        <a:t>Councils</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4243</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76,24%</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smtClean="0">
                          <a:effectLst/>
                          <a:latin typeface="+mn-lt"/>
                          <a:ea typeface="+mn-ea"/>
                          <a:cs typeface="+mn-cs"/>
                        </a:rPr>
                        <a:t>Municipal</a:t>
                      </a:r>
                      <a:r>
                        <a:rPr lang="pt-BR" sz="1400" baseline="0" dirty="0" smtClean="0">
                          <a:effectLst/>
                          <a:latin typeface="+mn-lt"/>
                          <a:ea typeface="+mn-ea"/>
                          <a:cs typeface="+mn-cs"/>
                        </a:rPr>
                        <a:t> </a:t>
                      </a:r>
                      <a:r>
                        <a:rPr lang="pt-BR" sz="1400" baseline="0" dirty="0" err="1" smtClean="0">
                          <a:effectLst/>
                          <a:latin typeface="+mn-lt"/>
                          <a:ea typeface="+mn-ea"/>
                          <a:cs typeface="+mn-cs"/>
                        </a:rPr>
                        <a:t>Education</a:t>
                      </a:r>
                      <a:r>
                        <a:rPr lang="pt-BR" sz="1400" baseline="0" dirty="0" smtClean="0">
                          <a:effectLst/>
                          <a:latin typeface="+mn-lt"/>
                          <a:ea typeface="+mn-ea"/>
                          <a:cs typeface="+mn-cs"/>
                        </a:rPr>
                        <a:t> </a:t>
                      </a:r>
                      <a:r>
                        <a:rPr lang="pt-BR" sz="1400" baseline="0" dirty="0" err="1" smtClean="0">
                          <a:effectLst/>
                          <a:latin typeface="+mn-lt"/>
                          <a:ea typeface="+mn-ea"/>
                          <a:cs typeface="+mn-cs"/>
                        </a:rPr>
                        <a:t>Councils</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4718</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84,78%</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err="1" smtClean="0">
                          <a:effectLst/>
                        </a:rPr>
                        <a:t>School</a:t>
                      </a:r>
                      <a:r>
                        <a:rPr lang="pt-BR" sz="1400" dirty="0" smtClean="0">
                          <a:effectLst/>
                        </a:rPr>
                        <a:t> </a:t>
                      </a:r>
                      <a:r>
                        <a:rPr lang="pt-BR" sz="1400" dirty="0" err="1" smtClean="0">
                          <a:effectLst/>
                        </a:rPr>
                        <a:t>Fooding</a:t>
                      </a:r>
                      <a:r>
                        <a:rPr lang="pt-BR" sz="1400" dirty="0" smtClean="0">
                          <a:effectLst/>
                        </a:rPr>
                        <a:t> </a:t>
                      </a:r>
                      <a:r>
                        <a:rPr lang="pt-BR" sz="1400" dirty="0" err="1" smtClean="0">
                          <a:effectLst/>
                        </a:rPr>
                        <a:t>Councils</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5303</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95,29%</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smtClean="0">
                          <a:effectLst/>
                        </a:rPr>
                        <a:t>Municipal</a:t>
                      </a:r>
                      <a:r>
                        <a:rPr lang="pt-BR" sz="1400" baseline="0" dirty="0" smtClean="0">
                          <a:effectLst/>
                        </a:rPr>
                        <a:t> </a:t>
                      </a:r>
                      <a:r>
                        <a:rPr lang="pt-BR" sz="1400" baseline="0" dirty="0" err="1" smtClean="0">
                          <a:effectLst/>
                        </a:rPr>
                        <a:t>Councils</a:t>
                      </a:r>
                      <a:r>
                        <a:rPr lang="pt-BR" sz="1400" baseline="0" dirty="0" smtClean="0">
                          <a:effectLst/>
                        </a:rPr>
                        <a:t> for </a:t>
                      </a:r>
                      <a:r>
                        <a:rPr lang="pt-BR" sz="1400" baseline="0" dirty="0" err="1" smtClean="0">
                          <a:effectLst/>
                        </a:rPr>
                        <a:t>Rights</a:t>
                      </a:r>
                      <a:r>
                        <a:rPr lang="pt-BR" sz="1400" baseline="0" dirty="0" smtClean="0">
                          <a:effectLst/>
                        </a:rPr>
                        <a:t> </a:t>
                      </a:r>
                      <a:r>
                        <a:rPr lang="pt-BR" sz="1400" baseline="0" dirty="0" err="1" smtClean="0">
                          <a:effectLst/>
                        </a:rPr>
                        <a:t>of</a:t>
                      </a:r>
                      <a:r>
                        <a:rPr lang="pt-BR" sz="1400" baseline="0" dirty="0" smtClean="0">
                          <a:effectLst/>
                        </a:rPr>
                        <a:t> </a:t>
                      </a:r>
                      <a:r>
                        <a:rPr lang="pt-BR" sz="1400" baseline="0" dirty="0" err="1" smtClean="0">
                          <a:effectLst/>
                        </a:rPr>
                        <a:t>Children</a:t>
                      </a:r>
                      <a:r>
                        <a:rPr lang="pt-BR" sz="1400" baseline="0" dirty="0" smtClean="0">
                          <a:effectLst/>
                        </a:rPr>
                        <a:t> </a:t>
                      </a:r>
                      <a:r>
                        <a:rPr lang="pt-BR" sz="1400" baseline="0" dirty="0" err="1" smtClean="0">
                          <a:effectLst/>
                        </a:rPr>
                        <a:t>and</a:t>
                      </a:r>
                      <a:r>
                        <a:rPr lang="pt-BR" sz="1400" baseline="0" dirty="0" smtClean="0">
                          <a:effectLst/>
                        </a:rPr>
                        <a:t> </a:t>
                      </a:r>
                      <a:r>
                        <a:rPr lang="pt-BR" sz="1400" baseline="0" dirty="0" err="1" smtClean="0">
                          <a:effectLst/>
                        </a:rPr>
                        <a:t>Adolescents</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5446</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97,86%</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err="1" smtClean="0">
                          <a:effectLst/>
                        </a:rPr>
                        <a:t>Councils</a:t>
                      </a:r>
                      <a:r>
                        <a:rPr lang="pt-BR" sz="1400" dirty="0" smtClean="0">
                          <a:effectLst/>
                        </a:rPr>
                        <a:t> </a:t>
                      </a:r>
                      <a:r>
                        <a:rPr lang="pt-BR" sz="1400" dirty="0" err="1" smtClean="0">
                          <a:effectLst/>
                        </a:rPr>
                        <a:t>of</a:t>
                      </a:r>
                      <a:r>
                        <a:rPr lang="pt-BR" sz="1400" dirty="0" smtClean="0">
                          <a:effectLst/>
                        </a:rPr>
                        <a:t> </a:t>
                      </a:r>
                      <a:r>
                        <a:rPr lang="pt-BR" sz="1400" dirty="0" err="1" smtClean="0">
                          <a:effectLst/>
                        </a:rPr>
                        <a:t>Monitoring</a:t>
                      </a:r>
                      <a:r>
                        <a:rPr lang="pt-BR" sz="1400" dirty="0" smtClean="0">
                          <a:effectLst/>
                        </a:rPr>
                        <a:t> </a:t>
                      </a:r>
                      <a:r>
                        <a:rPr lang="pt-BR" sz="1400" dirty="0" err="1" smtClean="0">
                          <a:effectLst/>
                        </a:rPr>
                        <a:t>of</a:t>
                      </a:r>
                      <a:r>
                        <a:rPr lang="pt-BR" sz="1400" dirty="0" smtClean="0">
                          <a:effectLst/>
                        </a:rPr>
                        <a:t> FUNDEB (</a:t>
                      </a:r>
                      <a:r>
                        <a:rPr lang="pt-BR" sz="1400" dirty="0" err="1" smtClean="0">
                          <a:effectLst/>
                        </a:rPr>
                        <a:t>Educational</a:t>
                      </a:r>
                      <a:r>
                        <a:rPr lang="pt-BR" sz="1400" dirty="0" smtClean="0">
                          <a:effectLst/>
                        </a:rPr>
                        <a:t> </a:t>
                      </a:r>
                      <a:r>
                        <a:rPr lang="pt-BR" sz="1400" dirty="0" err="1" smtClean="0">
                          <a:effectLst/>
                        </a:rPr>
                        <a:t>Funding</a:t>
                      </a:r>
                      <a:r>
                        <a:rPr lang="pt-BR" sz="1400" dirty="0" smtClean="0">
                          <a:effectLst/>
                        </a:rPr>
                        <a:t>)</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5462</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98,15%</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err="1" smtClean="0">
                          <a:effectLst/>
                        </a:rPr>
                        <a:t>Tutelage</a:t>
                      </a:r>
                      <a:r>
                        <a:rPr lang="pt-BR" sz="1400" dirty="0" smtClean="0">
                          <a:effectLst/>
                        </a:rPr>
                        <a:t> </a:t>
                      </a:r>
                      <a:r>
                        <a:rPr lang="pt-BR" sz="1400" dirty="0" err="1" smtClean="0">
                          <a:effectLst/>
                        </a:rPr>
                        <a:t>Councils</a:t>
                      </a:r>
                      <a:r>
                        <a:rPr lang="pt-BR" sz="1400" dirty="0" smtClean="0">
                          <a:effectLst/>
                        </a:rPr>
                        <a:t> (</a:t>
                      </a:r>
                      <a:r>
                        <a:rPr lang="pt-BR" sz="1400" dirty="0" err="1" smtClean="0">
                          <a:effectLst/>
                        </a:rPr>
                        <a:t>Protection</a:t>
                      </a:r>
                      <a:r>
                        <a:rPr lang="pt-BR" sz="1400" dirty="0" smtClean="0">
                          <a:effectLst/>
                        </a:rPr>
                        <a:t> </a:t>
                      </a:r>
                      <a:r>
                        <a:rPr lang="pt-BR" sz="1400" dirty="0" err="1" smtClean="0">
                          <a:effectLst/>
                        </a:rPr>
                        <a:t>of</a:t>
                      </a:r>
                      <a:r>
                        <a:rPr lang="pt-BR" sz="1400" dirty="0" smtClean="0">
                          <a:effectLst/>
                        </a:rPr>
                        <a:t> </a:t>
                      </a:r>
                      <a:r>
                        <a:rPr lang="pt-BR" sz="1400" dirty="0" err="1" smtClean="0">
                          <a:effectLst/>
                        </a:rPr>
                        <a:t>Children</a:t>
                      </a:r>
                      <a:r>
                        <a:rPr lang="pt-BR" sz="1400" dirty="0" smtClean="0">
                          <a:effectLst/>
                        </a:rPr>
                        <a:t> </a:t>
                      </a:r>
                      <a:r>
                        <a:rPr lang="pt-BR" sz="1400" dirty="0" err="1" smtClean="0">
                          <a:effectLst/>
                        </a:rPr>
                        <a:t>and</a:t>
                      </a:r>
                      <a:r>
                        <a:rPr lang="pt-BR" sz="1400" dirty="0" smtClean="0">
                          <a:effectLst/>
                        </a:rPr>
                        <a:t> </a:t>
                      </a:r>
                      <a:r>
                        <a:rPr lang="pt-BR" sz="1400" dirty="0" err="1" smtClean="0">
                          <a:effectLst/>
                        </a:rPr>
                        <a:t>Adolescents</a:t>
                      </a:r>
                      <a:r>
                        <a:rPr lang="pt-BR" sz="1400" dirty="0" smtClean="0">
                          <a:effectLst/>
                        </a:rPr>
                        <a:t>)</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5521</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99,21%</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smtClean="0">
                          <a:effectLst/>
                        </a:rPr>
                        <a:t>Municipal Social </a:t>
                      </a:r>
                      <a:r>
                        <a:rPr lang="pt-BR" sz="1400" dirty="0" err="1" smtClean="0">
                          <a:effectLst/>
                        </a:rPr>
                        <a:t>Assistance</a:t>
                      </a:r>
                      <a:r>
                        <a:rPr lang="pt-BR" sz="1400" dirty="0" smtClean="0">
                          <a:effectLst/>
                        </a:rPr>
                        <a:t> </a:t>
                      </a:r>
                      <a:r>
                        <a:rPr lang="pt-BR" sz="1400" dirty="0" err="1" smtClean="0">
                          <a:effectLst/>
                        </a:rPr>
                        <a:t>Councils</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5527</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99,32%</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dirty="0" smtClean="0">
                          <a:effectLst/>
                        </a:rPr>
                        <a:t>Municipal </a:t>
                      </a:r>
                      <a:r>
                        <a:rPr lang="pt-BR" sz="1400" dirty="0" err="1" smtClean="0">
                          <a:effectLst/>
                        </a:rPr>
                        <a:t>Health</a:t>
                      </a:r>
                      <a:r>
                        <a:rPr lang="pt-BR" sz="1400" dirty="0" smtClean="0">
                          <a:effectLst/>
                        </a:rPr>
                        <a:t> </a:t>
                      </a:r>
                      <a:r>
                        <a:rPr lang="pt-BR" sz="1400" dirty="0" err="1" smtClean="0">
                          <a:effectLst/>
                        </a:rPr>
                        <a:t>Councils</a:t>
                      </a:r>
                      <a:endParaRPr lang="pt-BR" sz="1800" dirty="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5553</a:t>
                      </a:r>
                      <a:endParaRPr lang="pt-BR" sz="1800">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a:effectLst/>
                        </a:rPr>
                        <a:t>99,78%</a:t>
                      </a:r>
                      <a:endParaRPr lang="pt-BR" sz="1800">
                        <a:effectLst/>
                        <a:latin typeface="Franklin Gothic Book"/>
                        <a:ea typeface="Calibri"/>
                        <a:cs typeface="Times New Roman"/>
                      </a:endParaRPr>
                    </a:p>
                  </a:txBody>
                  <a:tcPr marL="44450" marR="44450" marT="0" marB="0" anchor="b"/>
                </a:tc>
              </a:tr>
              <a:tr h="453650">
                <a:tc>
                  <a:txBody>
                    <a:bodyPr/>
                    <a:lstStyle/>
                    <a:p>
                      <a:pPr>
                        <a:lnSpc>
                          <a:spcPct val="115000"/>
                        </a:lnSpc>
                        <a:spcAft>
                          <a:spcPts val="0"/>
                        </a:spcAft>
                      </a:pPr>
                      <a:r>
                        <a:rPr lang="pt-BR" sz="1400" b="1" dirty="0" smtClean="0">
                          <a:solidFill>
                            <a:schemeClr val="tx1"/>
                          </a:solidFill>
                          <a:effectLst/>
                          <a:latin typeface="+mn-lt"/>
                          <a:ea typeface="+mn-ea"/>
                          <a:cs typeface="+mn-cs"/>
                        </a:rPr>
                        <a:t>MUNICIPALITIES</a:t>
                      </a:r>
                      <a:r>
                        <a:rPr lang="pt-BR" sz="1400" b="1" baseline="0" dirty="0" smtClean="0">
                          <a:solidFill>
                            <a:schemeClr val="tx1"/>
                          </a:solidFill>
                          <a:effectLst/>
                          <a:latin typeface="+mn-lt"/>
                          <a:ea typeface="+mn-ea"/>
                          <a:cs typeface="+mn-cs"/>
                        </a:rPr>
                        <a:t> TOTAL</a:t>
                      </a:r>
                      <a:endParaRPr lang="pt-BR" sz="1800" b="1" dirty="0">
                        <a:solidFill>
                          <a:schemeClr val="tx1"/>
                        </a:solidFill>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b="1" dirty="0">
                          <a:solidFill>
                            <a:schemeClr val="tx1"/>
                          </a:solidFill>
                          <a:effectLst/>
                        </a:rPr>
                        <a:t>5565</a:t>
                      </a:r>
                      <a:endParaRPr lang="pt-BR" sz="1800" b="1" dirty="0">
                        <a:solidFill>
                          <a:schemeClr val="tx1"/>
                        </a:solidFill>
                        <a:effectLst/>
                        <a:latin typeface="Franklin Gothic Book"/>
                        <a:ea typeface="Calibri"/>
                        <a:cs typeface="Times New Roman"/>
                      </a:endParaRPr>
                    </a:p>
                  </a:txBody>
                  <a:tcPr marL="44450" marR="44450" marT="0" marB="0" anchor="b"/>
                </a:tc>
                <a:tc>
                  <a:txBody>
                    <a:bodyPr/>
                    <a:lstStyle/>
                    <a:p>
                      <a:pPr algn="r">
                        <a:lnSpc>
                          <a:spcPct val="115000"/>
                        </a:lnSpc>
                        <a:spcAft>
                          <a:spcPts val="0"/>
                        </a:spcAft>
                      </a:pPr>
                      <a:r>
                        <a:rPr lang="pt-BR" sz="1400" b="1" dirty="0">
                          <a:solidFill>
                            <a:schemeClr val="tx1"/>
                          </a:solidFill>
                          <a:effectLst/>
                        </a:rPr>
                        <a:t>100,00%</a:t>
                      </a:r>
                      <a:endParaRPr lang="pt-BR" sz="1800" b="1" dirty="0">
                        <a:solidFill>
                          <a:schemeClr val="tx1"/>
                        </a:solidFill>
                        <a:effectLst/>
                        <a:latin typeface="Franklin Gothic Book"/>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smtClean="0"/>
              <a:t>Nacional </a:t>
            </a:r>
            <a:r>
              <a:rPr lang="pt-BR" dirty="0" err="1" smtClean="0"/>
              <a:t>Councils</a:t>
            </a:r>
            <a:endParaRPr lang="pt-BR" dirty="0"/>
          </a:p>
        </p:txBody>
      </p:sp>
      <p:sp>
        <p:nvSpPr>
          <p:cNvPr id="25603" name="Rectangle 2"/>
          <p:cNvSpPr>
            <a:spLocks noChangeArrowheads="1"/>
          </p:cNvSpPr>
          <p:nvPr/>
        </p:nvSpPr>
        <p:spPr bwMode="auto">
          <a:xfrm>
            <a:off x="0" y="1536700"/>
            <a:ext cx="9144000" cy="3970338"/>
          </a:xfrm>
          <a:prstGeom prst="rect">
            <a:avLst/>
          </a:prstGeom>
          <a:noFill/>
          <a:ln w="9525">
            <a:noFill/>
            <a:miter lim="800000"/>
            <a:headEnd/>
            <a:tailEnd/>
          </a:ln>
        </p:spPr>
        <p:txBody>
          <a:bodyPr anchor="ctr">
            <a:spAutoFit/>
          </a:bodyPr>
          <a:lstStyle/>
          <a:p>
            <a:pPr indent="450850" algn="just"/>
            <a:r>
              <a:rPr lang="pt-BR" dirty="0" err="1" smtClean="0"/>
              <a:t>How</a:t>
            </a:r>
            <a:r>
              <a:rPr lang="pt-BR" dirty="0" smtClean="0"/>
              <a:t> </a:t>
            </a:r>
            <a:r>
              <a:rPr lang="pt-BR" dirty="0" err="1" smtClean="0"/>
              <a:t>many</a:t>
            </a:r>
            <a:r>
              <a:rPr lang="pt-BR" dirty="0" smtClean="0"/>
              <a:t>?</a:t>
            </a:r>
            <a:endParaRPr lang="pt-BR" dirty="0"/>
          </a:p>
          <a:p>
            <a:pPr indent="450850" algn="just"/>
            <a:endParaRPr lang="pt-BR" dirty="0"/>
          </a:p>
          <a:p>
            <a:pPr indent="450850" algn="just"/>
            <a:r>
              <a:rPr lang="pt-BR" dirty="0"/>
              <a:t>60 </a:t>
            </a:r>
            <a:r>
              <a:rPr lang="pt-BR" dirty="0" err="1" smtClean="0"/>
              <a:t>National</a:t>
            </a:r>
            <a:r>
              <a:rPr lang="pt-BR" dirty="0" smtClean="0"/>
              <a:t> </a:t>
            </a:r>
            <a:r>
              <a:rPr lang="pt-BR" dirty="0" err="1" smtClean="0"/>
              <a:t>Councils</a:t>
            </a:r>
            <a:endParaRPr lang="pt-BR" dirty="0"/>
          </a:p>
          <a:p>
            <a:pPr indent="450850" algn="just"/>
            <a:r>
              <a:rPr lang="pt-BR" dirty="0" smtClean="0"/>
              <a:t>(Source: </a:t>
            </a:r>
            <a:r>
              <a:rPr lang="pt-BR" dirty="0"/>
              <a:t>Arquitetura da Participação Social no Brasil – INESC/Polis)</a:t>
            </a:r>
          </a:p>
          <a:p>
            <a:pPr indent="450850" algn="just"/>
            <a:endParaRPr lang="en-US" dirty="0"/>
          </a:p>
          <a:p>
            <a:pPr indent="450850" algn="just"/>
            <a:r>
              <a:rPr lang="en-US" dirty="0"/>
              <a:t>35 </a:t>
            </a:r>
            <a:r>
              <a:rPr lang="en-US" dirty="0" smtClean="0"/>
              <a:t>National Councils</a:t>
            </a:r>
            <a:endParaRPr lang="en-US" dirty="0"/>
          </a:p>
          <a:p>
            <a:pPr indent="450850" algn="just"/>
            <a:r>
              <a:rPr lang="en-US" dirty="0"/>
              <a:t>5 </a:t>
            </a:r>
            <a:r>
              <a:rPr lang="en-US" dirty="0" smtClean="0"/>
              <a:t>National Commissions</a:t>
            </a:r>
            <a:endParaRPr lang="en-US" dirty="0"/>
          </a:p>
          <a:p>
            <a:pPr indent="450850" algn="just"/>
            <a:r>
              <a:rPr lang="en-US" dirty="0"/>
              <a:t>57 </a:t>
            </a:r>
            <a:r>
              <a:rPr lang="en-US" dirty="0" smtClean="0"/>
              <a:t>other collegiate bodies</a:t>
            </a:r>
            <a:endParaRPr lang="en-US" dirty="0"/>
          </a:p>
          <a:p>
            <a:pPr indent="450850" algn="just"/>
            <a:r>
              <a:rPr lang="en-US" dirty="0" smtClean="0"/>
              <a:t>(Source: </a:t>
            </a:r>
            <a:r>
              <a:rPr lang="en-US" dirty="0" err="1"/>
              <a:t>Guia</a:t>
            </a:r>
            <a:r>
              <a:rPr lang="en-US" dirty="0"/>
              <a:t> dos </a:t>
            </a:r>
            <a:r>
              <a:rPr lang="en-US" dirty="0" err="1"/>
              <a:t>Conselhos</a:t>
            </a:r>
            <a:r>
              <a:rPr lang="en-US" dirty="0"/>
              <a:t> </a:t>
            </a:r>
            <a:r>
              <a:rPr lang="en-US" dirty="0" err="1"/>
              <a:t>Nacionais</a:t>
            </a:r>
            <a:r>
              <a:rPr lang="en-US" dirty="0"/>
              <a:t> – SGPR)</a:t>
            </a:r>
          </a:p>
          <a:p>
            <a:pPr indent="450850" algn="just"/>
            <a:endParaRPr lang="en-US" dirty="0"/>
          </a:p>
          <a:p>
            <a:pPr indent="450850" algn="just"/>
            <a:r>
              <a:rPr lang="en-US" dirty="0"/>
              <a:t>62 </a:t>
            </a:r>
            <a:r>
              <a:rPr lang="en-US" dirty="0" smtClean="0"/>
              <a:t>National Councils</a:t>
            </a:r>
            <a:endParaRPr lang="en-US" dirty="0"/>
          </a:p>
          <a:p>
            <a:pPr indent="450850" algn="just"/>
            <a:r>
              <a:rPr lang="en-US" dirty="0"/>
              <a:t>33 </a:t>
            </a:r>
            <a:r>
              <a:rPr lang="en-US" dirty="0" smtClean="0"/>
              <a:t>National Commissions</a:t>
            </a:r>
            <a:endParaRPr lang="en-US" dirty="0"/>
          </a:p>
          <a:p>
            <a:pPr indent="450850" algn="just"/>
            <a:r>
              <a:rPr lang="en-US" dirty="0"/>
              <a:t>14 </a:t>
            </a:r>
            <a:r>
              <a:rPr lang="en-US" dirty="0" smtClean="0"/>
              <a:t>National Committees </a:t>
            </a:r>
            <a:endParaRPr lang="en-US" dirty="0"/>
          </a:p>
          <a:p>
            <a:pPr indent="450850" algn="just"/>
            <a:r>
              <a:rPr lang="en-US" dirty="0" smtClean="0"/>
              <a:t>(Source: </a:t>
            </a:r>
            <a:r>
              <a:rPr lang="en-US" dirty="0" err="1"/>
              <a:t>Sistema</a:t>
            </a:r>
            <a:r>
              <a:rPr lang="en-US" dirty="0"/>
              <a:t> de </a:t>
            </a:r>
            <a:r>
              <a:rPr lang="en-US" dirty="0" err="1"/>
              <a:t>Informações</a:t>
            </a:r>
            <a:r>
              <a:rPr lang="en-US" dirty="0"/>
              <a:t> </a:t>
            </a:r>
            <a:r>
              <a:rPr lang="en-US" dirty="0" err="1"/>
              <a:t>Organizacionais</a:t>
            </a:r>
            <a:r>
              <a:rPr lang="en-US" dirty="0"/>
              <a:t> – SIORG/MPOG)</a:t>
            </a:r>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COUNCILS IN BRAZIL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Incorporation</a:t>
            </a:r>
            <a:r>
              <a:rPr lang="pt-BR" dirty="0" smtClean="0"/>
              <a:t> </a:t>
            </a:r>
            <a:r>
              <a:rPr lang="pt-BR" dirty="0" err="1" smtClean="0"/>
              <a:t>of</a:t>
            </a:r>
            <a:r>
              <a:rPr lang="pt-BR" dirty="0" smtClean="0"/>
              <a:t> </a:t>
            </a:r>
            <a:r>
              <a:rPr lang="pt-BR" dirty="0" err="1" smtClean="0"/>
              <a:t>Councils</a:t>
            </a:r>
            <a:endParaRPr lang="pt-BR" dirty="0"/>
          </a:p>
        </p:txBody>
      </p:sp>
      <p:graphicFrame>
        <p:nvGraphicFramePr>
          <p:cNvPr id="5" name="Tabela 4"/>
          <p:cNvGraphicFramePr>
            <a:graphicFrameLocks noGrp="1"/>
          </p:cNvGraphicFramePr>
          <p:nvPr/>
        </p:nvGraphicFramePr>
        <p:xfrm>
          <a:off x="539750" y="2349500"/>
          <a:ext cx="7920880" cy="3298843"/>
        </p:xfrm>
        <a:graphic>
          <a:graphicData uri="http://schemas.openxmlformats.org/drawingml/2006/table">
            <a:tbl>
              <a:tblPr/>
              <a:tblGrid>
                <a:gridCol w="2639988"/>
                <a:gridCol w="2400572"/>
                <a:gridCol w="2880320"/>
              </a:tblGrid>
              <a:tr h="219923">
                <a:tc>
                  <a:txBody>
                    <a:bodyPr/>
                    <a:lstStyle/>
                    <a:p>
                      <a:pPr algn="ctr">
                        <a:spcAft>
                          <a:spcPts val="0"/>
                        </a:spcAft>
                      </a:pPr>
                      <a:r>
                        <a:rPr lang="pt-BR" sz="1400" b="1" dirty="0" smtClean="0">
                          <a:solidFill>
                            <a:srgbClr val="000000"/>
                          </a:solidFill>
                          <a:latin typeface="Times New Roman"/>
                          <a:ea typeface="Times New Roman"/>
                        </a:rPr>
                        <a:t>COUNCIL</a:t>
                      </a:r>
                      <a:endParaRPr lang="pt-BR" sz="1400" dirty="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smtClean="0">
                          <a:solidFill>
                            <a:srgbClr val="000000"/>
                          </a:solidFill>
                          <a:latin typeface="Times New Roman"/>
                          <a:ea typeface="Times New Roman"/>
                        </a:rPr>
                        <a:t>ORIGINATED</a:t>
                      </a:r>
                      <a:r>
                        <a:rPr lang="pt-BR" sz="1400" b="1" baseline="0" dirty="0" smtClean="0">
                          <a:solidFill>
                            <a:srgbClr val="000000"/>
                          </a:solidFill>
                          <a:latin typeface="Times New Roman"/>
                          <a:ea typeface="Times New Roman"/>
                        </a:rPr>
                        <a:t> BODY</a:t>
                      </a:r>
                      <a:endParaRPr lang="pt-BR" sz="1400" dirty="0">
                        <a:solidFill>
                          <a:srgbClr val="000000"/>
                        </a:solidFill>
                        <a:latin typeface="Times New Roman"/>
                        <a:ea typeface="Times New Roman"/>
                      </a:endParaRP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smtClean="0">
                          <a:solidFill>
                            <a:srgbClr val="000000"/>
                          </a:solidFill>
                          <a:latin typeface="Times New Roman"/>
                          <a:ea typeface="Times New Roman"/>
                        </a:rPr>
                        <a:t>CONVERSION ACT</a:t>
                      </a:r>
                      <a:endParaRPr lang="pt-BR" sz="1400" dirty="0">
                        <a:solidFill>
                          <a:srgbClr val="000000"/>
                        </a:solidFill>
                        <a:latin typeface="Times New Roman"/>
                        <a:ea typeface="Times New Roman"/>
                      </a:endParaRP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46">
                <a:tc>
                  <a:txBody>
                    <a:bodyPr/>
                    <a:lstStyle/>
                    <a:p>
                      <a:pPr>
                        <a:spcAft>
                          <a:spcPts val="0"/>
                        </a:spcAft>
                      </a:pPr>
                      <a:r>
                        <a:rPr lang="pt-BR" sz="1400" dirty="0" err="1" smtClean="0">
                          <a:solidFill>
                            <a:srgbClr val="000000"/>
                          </a:solidFill>
                          <a:latin typeface="Times New Roman"/>
                          <a:ea typeface="Times New Roman"/>
                        </a:rPr>
                        <a:t>National</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Council</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of</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Coffee</a:t>
                      </a:r>
                      <a:endParaRPr lang="pt-BR" sz="1400" dirty="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err="1" smtClean="0">
                          <a:solidFill>
                            <a:srgbClr val="000000"/>
                          </a:solidFill>
                          <a:latin typeface="Times New Roman"/>
                          <a:ea typeface="Times New Roman"/>
                        </a:rPr>
                        <a:t>National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Department</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Coffee</a:t>
                      </a:r>
                      <a:endParaRPr lang="pt-BR" sz="1400" dirty="0">
                        <a:solidFill>
                          <a:srgbClr val="000000"/>
                        </a:solidFill>
                        <a:latin typeface="Times New Roman"/>
                        <a:ea typeface="Times New Roman"/>
                      </a:endParaRP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a:solidFill>
                            <a:srgbClr val="000000"/>
                          </a:solidFill>
                          <a:latin typeface="Times New Roman"/>
                          <a:ea typeface="Times New Roman"/>
                        </a:rPr>
                        <a:t>Decreto nº 22.425, de 10/02/1933</a:t>
                      </a: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68">
                <a:tc>
                  <a:txBody>
                    <a:bodyPr/>
                    <a:lstStyle/>
                    <a:p>
                      <a:pPr>
                        <a:spcAft>
                          <a:spcPts val="0"/>
                        </a:spcAft>
                      </a:pPr>
                      <a:r>
                        <a:rPr lang="pt-BR" sz="1400" dirty="0" err="1" smtClean="0">
                          <a:solidFill>
                            <a:srgbClr val="000000"/>
                          </a:solidFill>
                          <a:latin typeface="Times New Roman"/>
                          <a:ea typeface="Times New Roman"/>
                        </a:rPr>
                        <a:t>National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Council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Statistics</a:t>
                      </a:r>
                      <a:endParaRPr lang="pt-BR" sz="1400" dirty="0" smtClean="0">
                        <a:solidFill>
                          <a:srgbClr val="000000"/>
                        </a:solidFill>
                        <a:latin typeface="Times New Roman"/>
                        <a:ea typeface="Times New Roman"/>
                      </a:endParaRPr>
                    </a:p>
                    <a:p>
                      <a:pPr>
                        <a:spcAft>
                          <a:spcPts val="0"/>
                        </a:spcAft>
                      </a:pPr>
                      <a:r>
                        <a:rPr lang="pt-BR" sz="1400" dirty="0" err="1" smtClean="0">
                          <a:solidFill>
                            <a:srgbClr val="000000"/>
                          </a:solidFill>
                          <a:latin typeface="Times New Roman"/>
                          <a:ea typeface="Times New Roman"/>
                        </a:rPr>
                        <a:t>National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Council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Geography</a:t>
                      </a:r>
                      <a:endParaRPr lang="pt-BR" sz="1400" dirty="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err="1" smtClean="0">
                          <a:solidFill>
                            <a:srgbClr val="000000"/>
                          </a:solidFill>
                          <a:latin typeface="Times New Roman"/>
                          <a:ea typeface="Times New Roman"/>
                        </a:rPr>
                        <a:t>Brazilian</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Institute</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Geography</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and</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Statistics</a:t>
                      </a:r>
                      <a:r>
                        <a:rPr lang="pt-BR" sz="1400" baseline="0" smtClean="0">
                          <a:solidFill>
                            <a:srgbClr val="000000"/>
                          </a:solidFill>
                          <a:latin typeface="Times New Roman"/>
                          <a:ea typeface="Times New Roman"/>
                        </a:rPr>
                        <a:t> </a:t>
                      </a:r>
                      <a:r>
                        <a:rPr lang="pt-BR" sz="1400" smtClean="0">
                          <a:solidFill>
                            <a:srgbClr val="000000"/>
                          </a:solidFill>
                          <a:latin typeface="Times New Roman"/>
                          <a:ea typeface="Times New Roman"/>
                        </a:rPr>
                        <a:t>(</a:t>
                      </a:r>
                      <a:r>
                        <a:rPr lang="pt-BR" sz="1400" dirty="0">
                          <a:solidFill>
                            <a:srgbClr val="000000"/>
                          </a:solidFill>
                          <a:latin typeface="Times New Roman"/>
                          <a:ea typeface="Times New Roman"/>
                        </a:rPr>
                        <a:t>IBGE)</a:t>
                      </a: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a:solidFill>
                            <a:srgbClr val="000000"/>
                          </a:solidFill>
                          <a:latin typeface="Times New Roman"/>
                          <a:ea typeface="Times New Roman"/>
                        </a:rPr>
                        <a:t>Decreto-Lei nº 218, de 26/01/1938</a:t>
                      </a: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46">
                <a:tc>
                  <a:txBody>
                    <a:bodyPr/>
                    <a:lstStyle/>
                    <a:p>
                      <a:pPr>
                        <a:spcAft>
                          <a:spcPts val="0"/>
                        </a:spcAft>
                      </a:pPr>
                      <a:r>
                        <a:rPr lang="pt-BR" sz="1400" dirty="0" smtClean="0">
                          <a:solidFill>
                            <a:srgbClr val="000000"/>
                          </a:solidFill>
                          <a:latin typeface="Times New Roman"/>
                          <a:ea typeface="Times New Roman"/>
                        </a:rPr>
                        <a:t>Federal </a:t>
                      </a:r>
                      <a:r>
                        <a:rPr lang="pt-BR" sz="1400" dirty="0" err="1" smtClean="0">
                          <a:solidFill>
                            <a:srgbClr val="000000"/>
                          </a:solidFill>
                          <a:latin typeface="Times New Roman"/>
                          <a:ea typeface="Times New Roman"/>
                        </a:rPr>
                        <a:t>Council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Civil</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Public</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Service</a:t>
                      </a:r>
                      <a:endParaRPr lang="pt-BR" sz="1400" dirty="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smtClean="0">
                          <a:solidFill>
                            <a:srgbClr val="000000"/>
                          </a:solidFill>
                          <a:latin typeface="Times New Roman"/>
                          <a:ea typeface="Times New Roman"/>
                        </a:rPr>
                        <a:t>Management </a:t>
                      </a:r>
                      <a:r>
                        <a:rPr lang="pt-BR" sz="1400" dirty="0" err="1" smtClean="0">
                          <a:solidFill>
                            <a:srgbClr val="000000"/>
                          </a:solidFill>
                          <a:latin typeface="Times New Roman"/>
                          <a:ea typeface="Times New Roman"/>
                        </a:rPr>
                        <a:t>Department</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Public</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Service</a:t>
                      </a:r>
                      <a:r>
                        <a:rPr lang="pt-BR" sz="1400" dirty="0" smtClean="0">
                          <a:solidFill>
                            <a:srgbClr val="000000"/>
                          </a:solidFill>
                          <a:latin typeface="Times New Roman"/>
                          <a:ea typeface="Times New Roman"/>
                        </a:rPr>
                        <a:t> (</a:t>
                      </a:r>
                      <a:r>
                        <a:rPr lang="pt-BR" sz="1400" dirty="0" err="1">
                          <a:solidFill>
                            <a:srgbClr val="000000"/>
                          </a:solidFill>
                          <a:latin typeface="Times New Roman"/>
                          <a:ea typeface="Times New Roman"/>
                        </a:rPr>
                        <a:t>Dasp</a:t>
                      </a:r>
                      <a:r>
                        <a:rPr lang="pt-BR" sz="1400" dirty="0">
                          <a:solidFill>
                            <a:srgbClr val="000000"/>
                          </a:solidFill>
                          <a:latin typeface="Times New Roman"/>
                          <a:ea typeface="Times New Roman"/>
                        </a:rPr>
                        <a:t>)</a:t>
                      </a: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a:solidFill>
                            <a:srgbClr val="000000"/>
                          </a:solidFill>
                          <a:latin typeface="Times New Roman"/>
                          <a:ea typeface="Times New Roman"/>
                        </a:rPr>
                        <a:t>Decreto-Lei nº 579, de 30/07/1938</a:t>
                      </a: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46">
                <a:tc>
                  <a:txBody>
                    <a:bodyPr/>
                    <a:lstStyle/>
                    <a:p>
                      <a:pPr>
                        <a:spcAft>
                          <a:spcPts val="0"/>
                        </a:spcAft>
                      </a:pPr>
                      <a:r>
                        <a:rPr lang="pt-BR" sz="1400" dirty="0" err="1" smtClean="0">
                          <a:solidFill>
                            <a:srgbClr val="000000"/>
                          </a:solidFill>
                          <a:latin typeface="Times New Roman"/>
                          <a:ea typeface="Times New Roman"/>
                        </a:rPr>
                        <a:t>Council</a:t>
                      </a:r>
                      <a:r>
                        <a:rPr lang="pt-BR" sz="1400" dirty="0" smtClean="0">
                          <a:solidFill>
                            <a:srgbClr val="000000"/>
                          </a:solidFill>
                          <a:latin typeface="Times New Roman"/>
                          <a:ea typeface="Times New Roman"/>
                        </a:rPr>
                        <a:t> for </a:t>
                      </a:r>
                      <a:r>
                        <a:rPr lang="pt-BR" sz="1400" dirty="0" err="1" smtClean="0">
                          <a:solidFill>
                            <a:srgbClr val="000000"/>
                          </a:solidFill>
                          <a:latin typeface="Times New Roman"/>
                          <a:ea typeface="Times New Roman"/>
                        </a:rPr>
                        <a:t>Protection</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of</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Psychopaths</a:t>
                      </a:r>
                      <a:endParaRPr lang="pt-BR" sz="1400" dirty="0" smtClean="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err="1" smtClean="0">
                          <a:solidFill>
                            <a:srgbClr val="000000"/>
                          </a:solidFill>
                          <a:latin typeface="Times New Roman"/>
                          <a:ea typeface="Times New Roman"/>
                        </a:rPr>
                        <a:t>National</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Psychiatric</a:t>
                      </a:r>
                      <a:r>
                        <a:rPr lang="pt-BR" sz="1400" dirty="0" smtClean="0">
                          <a:solidFill>
                            <a:srgbClr val="000000"/>
                          </a:solidFill>
                          <a:latin typeface="Times New Roman"/>
                          <a:ea typeface="Times New Roman"/>
                        </a:rPr>
                        <a:t> Center</a:t>
                      </a:r>
                      <a:endParaRPr lang="pt-BR" sz="1400" dirty="0">
                        <a:solidFill>
                          <a:srgbClr val="000000"/>
                        </a:solidFill>
                        <a:latin typeface="Times New Roman"/>
                        <a:ea typeface="Times New Roman"/>
                      </a:endParaRP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a:solidFill>
                            <a:srgbClr val="000000"/>
                          </a:solidFill>
                          <a:latin typeface="Times New Roman"/>
                          <a:ea typeface="Times New Roman"/>
                        </a:rPr>
                        <a:t>Decreto-Lei nº 7.055, de 18/11/1944</a:t>
                      </a: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46">
                <a:tc>
                  <a:txBody>
                    <a:bodyPr/>
                    <a:lstStyle/>
                    <a:p>
                      <a:pPr>
                        <a:spcAft>
                          <a:spcPts val="0"/>
                        </a:spcAft>
                      </a:pPr>
                      <a:r>
                        <a:rPr lang="pt-BR" sz="1400" dirty="0" err="1" smtClean="0">
                          <a:solidFill>
                            <a:srgbClr val="000000"/>
                          </a:solidFill>
                          <a:latin typeface="Times New Roman"/>
                          <a:ea typeface="Times New Roman"/>
                        </a:rPr>
                        <a:t>National</a:t>
                      </a:r>
                      <a:r>
                        <a:rPr lang="pt-BR" sz="1400" dirty="0" smtClean="0">
                          <a:solidFill>
                            <a:srgbClr val="000000"/>
                          </a:solidFill>
                          <a:latin typeface="Times New Roman"/>
                          <a:ea typeface="Times New Roman"/>
                        </a:rPr>
                        <a:t> Work </a:t>
                      </a:r>
                      <a:r>
                        <a:rPr lang="pt-BR" sz="1400" dirty="0" err="1" smtClean="0">
                          <a:solidFill>
                            <a:srgbClr val="000000"/>
                          </a:solidFill>
                          <a:latin typeface="Times New Roman"/>
                          <a:ea typeface="Times New Roman"/>
                        </a:rPr>
                        <a:t>Council</a:t>
                      </a:r>
                      <a:endParaRPr lang="pt-BR" sz="1400" dirty="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smtClean="0">
                          <a:solidFill>
                            <a:srgbClr val="000000"/>
                          </a:solidFill>
                          <a:latin typeface="Times New Roman"/>
                          <a:ea typeface="Times New Roman"/>
                        </a:rPr>
                        <a:t>Superior Work</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Court</a:t>
                      </a:r>
                      <a:endParaRPr lang="pt-BR" sz="1400" dirty="0">
                        <a:solidFill>
                          <a:srgbClr val="000000"/>
                        </a:solidFill>
                        <a:latin typeface="Times New Roman"/>
                        <a:ea typeface="Times New Roman"/>
                      </a:endParaRP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a:solidFill>
                            <a:srgbClr val="000000"/>
                          </a:solidFill>
                          <a:latin typeface="Times New Roman"/>
                          <a:ea typeface="Times New Roman"/>
                        </a:rPr>
                        <a:t>Decreto-Lei nº 9.797, de 09/09/1946</a:t>
                      </a: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68">
                <a:tc>
                  <a:txBody>
                    <a:bodyPr/>
                    <a:lstStyle/>
                    <a:p>
                      <a:pPr>
                        <a:spcAft>
                          <a:spcPts val="0"/>
                        </a:spcAft>
                      </a:pPr>
                      <a:r>
                        <a:rPr lang="pt-BR" sz="1400" dirty="0" smtClean="0">
                          <a:solidFill>
                            <a:srgbClr val="000000"/>
                          </a:solidFill>
                          <a:latin typeface="Times New Roman"/>
                          <a:ea typeface="Times New Roman"/>
                        </a:rPr>
                        <a:t>Federal</a:t>
                      </a:r>
                      <a:r>
                        <a:rPr lang="pt-BR" sz="1400" baseline="0" dirty="0" smtClean="0">
                          <a:solidFill>
                            <a:srgbClr val="000000"/>
                          </a:solidFill>
                          <a:latin typeface="Times New Roman"/>
                          <a:ea typeface="Times New Roman"/>
                        </a:rPr>
                        <a:t> Forest </a:t>
                      </a:r>
                      <a:r>
                        <a:rPr lang="pt-BR" sz="1400" baseline="0" dirty="0" err="1" smtClean="0">
                          <a:solidFill>
                            <a:srgbClr val="000000"/>
                          </a:solidFill>
                          <a:latin typeface="Times New Roman"/>
                          <a:ea typeface="Times New Roman"/>
                        </a:rPr>
                        <a:t>Council</a:t>
                      </a:r>
                      <a:endParaRPr lang="pt-BR" sz="1400" dirty="0">
                        <a:solidFill>
                          <a:srgbClr val="000000"/>
                        </a:solidFill>
                        <a:latin typeface="Times New Roman"/>
                        <a:ea typeface="Times New Roman"/>
                      </a:endParaRPr>
                    </a:p>
                  </a:txBody>
                  <a:tcPr marL="98966" marR="9896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smtClean="0">
                          <a:solidFill>
                            <a:srgbClr val="000000"/>
                          </a:solidFill>
                          <a:latin typeface="Times New Roman"/>
                          <a:ea typeface="Times New Roman"/>
                        </a:rPr>
                        <a:t>Forest </a:t>
                      </a:r>
                      <a:r>
                        <a:rPr lang="pt-BR" sz="1400" dirty="0" err="1" smtClean="0">
                          <a:solidFill>
                            <a:srgbClr val="000000"/>
                          </a:solidFill>
                          <a:latin typeface="Times New Roman"/>
                          <a:ea typeface="Times New Roman"/>
                        </a:rPr>
                        <a:t>Policy</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Commission</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of</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the</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Brazilian</a:t>
                      </a:r>
                      <a:r>
                        <a:rPr lang="pt-BR" sz="1400" dirty="0" smtClean="0">
                          <a:solidFill>
                            <a:srgbClr val="000000"/>
                          </a:solidFill>
                          <a:latin typeface="Times New Roman"/>
                          <a:ea typeface="Times New Roman"/>
                        </a:rPr>
                        <a:t> </a:t>
                      </a:r>
                      <a:r>
                        <a:rPr lang="pt-BR" sz="1400" dirty="0" err="1" smtClean="0">
                          <a:solidFill>
                            <a:srgbClr val="000000"/>
                          </a:solidFill>
                          <a:latin typeface="Times New Roman"/>
                          <a:ea typeface="Times New Roman"/>
                        </a:rPr>
                        <a:t>Institute</a:t>
                      </a:r>
                      <a:r>
                        <a:rPr lang="pt-BR" sz="1400" baseline="0" dirty="0" smtClean="0">
                          <a:solidFill>
                            <a:srgbClr val="000000"/>
                          </a:solidFill>
                          <a:latin typeface="Times New Roman"/>
                          <a:ea typeface="Times New Roman"/>
                        </a:rPr>
                        <a:t> </a:t>
                      </a:r>
                      <a:r>
                        <a:rPr lang="pt-BR" sz="1400" baseline="0" dirty="0" err="1" smtClean="0">
                          <a:solidFill>
                            <a:srgbClr val="000000"/>
                          </a:solidFill>
                          <a:latin typeface="Times New Roman"/>
                          <a:ea typeface="Times New Roman"/>
                        </a:rPr>
                        <a:t>of</a:t>
                      </a:r>
                      <a:r>
                        <a:rPr lang="pt-BR" sz="1400" baseline="0" dirty="0" smtClean="0">
                          <a:solidFill>
                            <a:srgbClr val="000000"/>
                          </a:solidFill>
                          <a:latin typeface="Times New Roman"/>
                          <a:ea typeface="Times New Roman"/>
                        </a:rPr>
                        <a:t> Forest </a:t>
                      </a:r>
                      <a:r>
                        <a:rPr lang="pt-BR" sz="1400" baseline="0" dirty="0" err="1" smtClean="0">
                          <a:solidFill>
                            <a:srgbClr val="000000"/>
                          </a:solidFill>
                          <a:latin typeface="Times New Roman"/>
                          <a:ea typeface="Times New Roman"/>
                        </a:rPr>
                        <a:t>Development</a:t>
                      </a:r>
                      <a:endParaRPr lang="pt-BR" sz="1400" dirty="0" smtClean="0">
                        <a:solidFill>
                          <a:srgbClr val="000000"/>
                        </a:solidFill>
                        <a:latin typeface="Times New Roman"/>
                        <a:ea typeface="Times New Roman"/>
                      </a:endParaRPr>
                    </a:p>
                  </a:txBody>
                  <a:tcPr marL="98966" marR="9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1400" dirty="0">
                          <a:solidFill>
                            <a:srgbClr val="000000"/>
                          </a:solidFill>
                          <a:latin typeface="Times New Roman"/>
                          <a:ea typeface="Times New Roman"/>
                        </a:rPr>
                        <a:t>Decreto-Lei nº 289, de 28/02/1967</a:t>
                      </a:r>
                    </a:p>
                  </a:txBody>
                  <a:tcPr marL="98966" marR="989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83" name="Rectangle 1"/>
          <p:cNvSpPr>
            <a:spLocks noChangeArrowheads="1"/>
          </p:cNvSpPr>
          <p:nvPr/>
        </p:nvSpPr>
        <p:spPr bwMode="auto">
          <a:xfrm>
            <a:off x="0" y="1674813"/>
            <a:ext cx="9144000" cy="508000"/>
          </a:xfrm>
          <a:prstGeom prst="rect">
            <a:avLst/>
          </a:prstGeom>
          <a:noFill/>
          <a:ln w="9525">
            <a:noFill/>
            <a:miter lim="800000"/>
            <a:headEnd/>
            <a:tailEnd/>
          </a:ln>
        </p:spPr>
        <p:txBody>
          <a:bodyPr anchor="ctr">
            <a:spAutoFit/>
          </a:bodyPr>
          <a:lstStyle/>
          <a:p>
            <a:r>
              <a:rPr lang="pt-BR" sz="1600" b="1" dirty="0" err="1" smtClean="0">
                <a:solidFill>
                  <a:srgbClr val="000000"/>
                </a:solidFill>
                <a:ea typeface="Times New Roman" pitchFamily="18" charset="0"/>
              </a:rPr>
              <a:t>Councils</a:t>
            </a:r>
            <a:r>
              <a:rPr lang="pt-BR" sz="1600" b="1" dirty="0" smtClean="0">
                <a:solidFill>
                  <a:srgbClr val="000000"/>
                </a:solidFill>
                <a:ea typeface="Times New Roman" pitchFamily="18" charset="0"/>
              </a:rPr>
              <a:t> </a:t>
            </a:r>
            <a:r>
              <a:rPr lang="pt-BR" sz="1600" b="1" dirty="0" err="1" smtClean="0">
                <a:solidFill>
                  <a:srgbClr val="000000"/>
                </a:solidFill>
                <a:ea typeface="Times New Roman" pitchFamily="18" charset="0"/>
              </a:rPr>
              <a:t>that</a:t>
            </a:r>
            <a:r>
              <a:rPr lang="pt-BR" sz="1600" b="1" dirty="0" smtClean="0">
                <a:solidFill>
                  <a:srgbClr val="000000"/>
                </a:solidFill>
                <a:ea typeface="Times New Roman" pitchFamily="18" charset="0"/>
              </a:rPr>
              <a:t> </a:t>
            </a:r>
            <a:r>
              <a:rPr lang="pt-BR" sz="1600" b="1" dirty="0" err="1" smtClean="0">
                <a:solidFill>
                  <a:srgbClr val="000000"/>
                </a:solidFill>
                <a:ea typeface="Times New Roman" pitchFamily="18" charset="0"/>
              </a:rPr>
              <a:t>became</a:t>
            </a:r>
            <a:r>
              <a:rPr lang="pt-BR" sz="1600" b="1" dirty="0" smtClean="0">
                <a:solidFill>
                  <a:srgbClr val="000000"/>
                </a:solidFill>
                <a:ea typeface="Times New Roman" pitchFamily="18" charset="0"/>
              </a:rPr>
              <a:t> </a:t>
            </a:r>
            <a:r>
              <a:rPr lang="pt-BR" sz="1600" b="1" dirty="0" err="1" smtClean="0">
                <a:solidFill>
                  <a:srgbClr val="000000"/>
                </a:solidFill>
                <a:ea typeface="Times New Roman" pitchFamily="18" charset="0"/>
              </a:rPr>
              <a:t>public</a:t>
            </a:r>
            <a:r>
              <a:rPr lang="pt-BR" sz="1600" b="1" dirty="0" smtClean="0">
                <a:solidFill>
                  <a:srgbClr val="000000"/>
                </a:solidFill>
                <a:ea typeface="Times New Roman" pitchFamily="18" charset="0"/>
              </a:rPr>
              <a:t> agencies, </a:t>
            </a:r>
            <a:r>
              <a:rPr lang="pt-BR" sz="1600" b="1" dirty="0" err="1" smtClean="0">
                <a:solidFill>
                  <a:srgbClr val="000000"/>
                </a:solidFill>
                <a:ea typeface="Times New Roman" pitchFamily="18" charset="0"/>
              </a:rPr>
              <a:t>Brazil</a:t>
            </a:r>
            <a:r>
              <a:rPr lang="pt-BR" sz="1600" b="1" dirty="0">
                <a:solidFill>
                  <a:srgbClr val="000000"/>
                </a:solidFill>
                <a:ea typeface="Times New Roman" pitchFamily="18" charset="0"/>
              </a:rPr>
              <a:t>, 1933–1967</a:t>
            </a:r>
            <a:endParaRPr lang="pt-BR" sz="1000" dirty="0">
              <a:ea typeface="Times New Roman" pitchFamily="18" charset="0"/>
            </a:endParaRPr>
          </a:p>
          <a:p>
            <a:pPr eaLnBrk="0" hangingPunct="0"/>
            <a:r>
              <a:rPr lang="pt-BR" sz="1100" dirty="0" smtClean="0">
                <a:solidFill>
                  <a:srgbClr val="000000"/>
                </a:solidFill>
                <a:ea typeface="Times New Roman" pitchFamily="18" charset="0"/>
              </a:rPr>
              <a:t>Source: </a:t>
            </a:r>
            <a:r>
              <a:rPr lang="pt-BR" sz="1100" dirty="0">
                <a:solidFill>
                  <a:srgbClr val="000000"/>
                </a:solidFill>
                <a:ea typeface="Times New Roman" pitchFamily="18" charset="0"/>
              </a:rPr>
              <a:t>Senado Federal (2012)</a:t>
            </a:r>
            <a:endParaRPr lang="pt-BR" sz="2400"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COUNCILS IN BRAZIL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Incorporation</a:t>
            </a:r>
            <a:r>
              <a:rPr lang="pt-BR" dirty="0" smtClean="0"/>
              <a:t> </a:t>
            </a:r>
            <a:r>
              <a:rPr lang="pt-BR" dirty="0" err="1" smtClean="0"/>
              <a:t>of</a:t>
            </a:r>
            <a:r>
              <a:rPr lang="pt-BR" dirty="0" smtClean="0"/>
              <a:t> </a:t>
            </a:r>
            <a:r>
              <a:rPr lang="pt-BR" dirty="0" err="1" smtClean="0"/>
              <a:t>Councils</a:t>
            </a:r>
            <a:endParaRPr lang="pt-BR" dirty="0"/>
          </a:p>
        </p:txBody>
      </p:sp>
      <p:sp>
        <p:nvSpPr>
          <p:cNvPr id="28675" name="Rectangle 2"/>
          <p:cNvSpPr>
            <a:spLocks noChangeArrowheads="1"/>
          </p:cNvSpPr>
          <p:nvPr/>
        </p:nvSpPr>
        <p:spPr bwMode="auto">
          <a:xfrm>
            <a:off x="0" y="1953002"/>
            <a:ext cx="9144000" cy="3139321"/>
          </a:xfrm>
          <a:prstGeom prst="rect">
            <a:avLst/>
          </a:prstGeom>
          <a:noFill/>
          <a:ln w="9525">
            <a:noFill/>
            <a:miter lim="800000"/>
            <a:headEnd/>
            <a:tailEnd/>
          </a:ln>
        </p:spPr>
        <p:txBody>
          <a:bodyPr anchor="ctr">
            <a:spAutoFit/>
          </a:bodyPr>
          <a:lstStyle/>
          <a:p>
            <a:pPr indent="450850" algn="just"/>
            <a:r>
              <a:rPr lang="pt-BR" dirty="0" smtClean="0"/>
              <a:t>COUNCILS CONVERTED INTO FEDERAL ENTITIES:</a:t>
            </a:r>
            <a:endParaRPr lang="pt-BR" dirty="0"/>
          </a:p>
          <a:p>
            <a:pPr indent="450850" algn="just"/>
            <a:endParaRPr lang="pt-BR" dirty="0"/>
          </a:p>
          <a:p>
            <a:pPr indent="450850" algn="just"/>
            <a:r>
              <a:rPr lang="pt-BR" dirty="0" err="1" smtClean="0">
                <a:latin typeface="Calibri" pitchFamily="34" charset="0"/>
              </a:rPr>
              <a:t>National</a:t>
            </a:r>
            <a:r>
              <a:rPr lang="pt-BR" dirty="0" smtClean="0">
                <a:latin typeface="Calibri" pitchFamily="34" charset="0"/>
              </a:rPr>
              <a:t> </a:t>
            </a:r>
            <a:r>
              <a:rPr lang="pt-BR" dirty="0" err="1" smtClean="0">
                <a:latin typeface="Calibri" pitchFamily="34" charset="0"/>
              </a:rPr>
              <a:t>Council</a:t>
            </a:r>
            <a:r>
              <a:rPr lang="pt-BR" dirty="0" smtClean="0">
                <a:latin typeface="Calibri" pitchFamily="34" charset="0"/>
              </a:rPr>
              <a:t> for </a:t>
            </a:r>
            <a:r>
              <a:rPr lang="pt-BR" dirty="0" err="1" smtClean="0">
                <a:latin typeface="Calibri" pitchFamily="34" charset="0"/>
              </a:rPr>
              <a:t>Scientific</a:t>
            </a:r>
            <a:r>
              <a:rPr lang="pt-BR" dirty="0" smtClean="0">
                <a:latin typeface="Calibri" pitchFamily="34" charset="0"/>
              </a:rPr>
              <a:t> </a:t>
            </a:r>
            <a:r>
              <a:rPr lang="pt-BR" dirty="0" err="1" smtClean="0">
                <a:latin typeface="Calibri" pitchFamily="34" charset="0"/>
              </a:rPr>
              <a:t>and</a:t>
            </a:r>
            <a:r>
              <a:rPr lang="pt-BR" dirty="0" smtClean="0">
                <a:latin typeface="Calibri" pitchFamily="34" charset="0"/>
              </a:rPr>
              <a:t> </a:t>
            </a:r>
            <a:r>
              <a:rPr lang="pt-BR" dirty="0" err="1" smtClean="0">
                <a:latin typeface="Calibri" pitchFamily="34" charset="0"/>
              </a:rPr>
              <a:t>Technological</a:t>
            </a:r>
            <a:r>
              <a:rPr lang="pt-BR" dirty="0" smtClean="0">
                <a:latin typeface="Calibri" pitchFamily="34" charset="0"/>
              </a:rPr>
              <a:t> </a:t>
            </a:r>
            <a:r>
              <a:rPr lang="pt-BR" dirty="0" err="1" smtClean="0">
                <a:latin typeface="Calibri" pitchFamily="34" charset="0"/>
              </a:rPr>
              <a:t>Development</a:t>
            </a:r>
            <a:r>
              <a:rPr lang="pt-BR" dirty="0">
                <a:latin typeface="Calibri" pitchFamily="34" charset="0"/>
              </a:rPr>
              <a:t> - CNPq </a:t>
            </a:r>
            <a:r>
              <a:rPr lang="pt-BR" dirty="0" smtClean="0">
                <a:latin typeface="Calibri" pitchFamily="34" charset="0"/>
              </a:rPr>
              <a:t>(</a:t>
            </a:r>
            <a:r>
              <a:rPr lang="pt-BR" dirty="0" err="1" smtClean="0">
                <a:latin typeface="Calibri" pitchFamily="34" charset="0"/>
              </a:rPr>
              <a:t>Foundation</a:t>
            </a:r>
            <a:r>
              <a:rPr lang="pt-BR" dirty="0" smtClean="0">
                <a:latin typeface="Calibri" pitchFamily="34" charset="0"/>
              </a:rPr>
              <a:t>/MCTIC)</a:t>
            </a:r>
            <a:endParaRPr lang="pt-BR" dirty="0">
              <a:latin typeface="Calibri" pitchFamily="34" charset="0"/>
            </a:endParaRPr>
          </a:p>
          <a:p>
            <a:pPr indent="450850" algn="just"/>
            <a:endParaRPr lang="pt-BR" dirty="0"/>
          </a:p>
          <a:p>
            <a:pPr indent="450850" algn="just"/>
            <a:r>
              <a:rPr lang="pt-BR" dirty="0" smtClean="0">
                <a:latin typeface="Calibri" pitchFamily="34" charset="0"/>
              </a:rPr>
              <a:t>Management </a:t>
            </a:r>
            <a:r>
              <a:rPr lang="pt-BR" dirty="0" err="1" smtClean="0">
                <a:latin typeface="Calibri" pitchFamily="34" charset="0"/>
              </a:rPr>
              <a:t>Council</a:t>
            </a:r>
            <a:r>
              <a:rPr lang="pt-BR" dirty="0" smtClean="0">
                <a:latin typeface="Calibri" pitchFamily="34" charset="0"/>
              </a:rPr>
              <a:t> for Economic </a:t>
            </a:r>
            <a:r>
              <a:rPr lang="pt-BR" dirty="0" err="1" smtClean="0">
                <a:latin typeface="Calibri" pitchFamily="34" charset="0"/>
              </a:rPr>
              <a:t>Defense</a:t>
            </a:r>
            <a:r>
              <a:rPr lang="pt-BR" dirty="0" smtClean="0">
                <a:latin typeface="Calibri" pitchFamily="34" charset="0"/>
              </a:rPr>
              <a:t> </a:t>
            </a:r>
            <a:r>
              <a:rPr lang="pt-BR" dirty="0">
                <a:latin typeface="Calibri" pitchFamily="34" charset="0"/>
              </a:rPr>
              <a:t> - CADE </a:t>
            </a:r>
            <a:r>
              <a:rPr lang="pt-BR" dirty="0" smtClean="0">
                <a:latin typeface="Calibri" pitchFamily="34" charset="0"/>
              </a:rPr>
              <a:t>(</a:t>
            </a:r>
            <a:r>
              <a:rPr lang="pt-BR" dirty="0" err="1" smtClean="0">
                <a:latin typeface="Calibri" pitchFamily="34" charset="0"/>
              </a:rPr>
              <a:t>Autarchy</a:t>
            </a:r>
            <a:r>
              <a:rPr lang="pt-BR" dirty="0" smtClean="0">
                <a:latin typeface="Calibri" pitchFamily="34" charset="0"/>
              </a:rPr>
              <a:t>/MJC)</a:t>
            </a:r>
            <a:endParaRPr lang="pt-BR" dirty="0">
              <a:latin typeface="Calibri" pitchFamily="34" charset="0"/>
            </a:endParaRPr>
          </a:p>
          <a:p>
            <a:pPr indent="450850" algn="just"/>
            <a:endParaRPr lang="pt-BR" dirty="0"/>
          </a:p>
          <a:p>
            <a:pPr indent="450850" algn="just"/>
            <a:r>
              <a:rPr lang="pt-BR" dirty="0" err="1" smtClean="0">
                <a:latin typeface="Calibri" pitchFamily="34" charset="0"/>
              </a:rPr>
              <a:t>National</a:t>
            </a:r>
            <a:r>
              <a:rPr lang="pt-BR" dirty="0" smtClean="0">
                <a:latin typeface="Calibri" pitchFamily="34" charset="0"/>
              </a:rPr>
              <a:t> </a:t>
            </a:r>
            <a:r>
              <a:rPr lang="pt-BR" dirty="0" err="1" smtClean="0">
                <a:latin typeface="Calibri" pitchFamily="34" charset="0"/>
              </a:rPr>
              <a:t>Commission</a:t>
            </a:r>
            <a:r>
              <a:rPr lang="pt-BR" dirty="0" smtClean="0">
                <a:latin typeface="Calibri" pitchFamily="34" charset="0"/>
              </a:rPr>
              <a:t> </a:t>
            </a:r>
            <a:r>
              <a:rPr lang="pt-BR" dirty="0" err="1" smtClean="0">
                <a:latin typeface="Calibri" pitchFamily="34" charset="0"/>
              </a:rPr>
              <a:t>of</a:t>
            </a:r>
            <a:r>
              <a:rPr lang="pt-BR" dirty="0" smtClean="0">
                <a:latin typeface="Calibri" pitchFamily="34" charset="0"/>
              </a:rPr>
              <a:t> Nuclear </a:t>
            </a:r>
            <a:r>
              <a:rPr lang="pt-BR" dirty="0" err="1" smtClean="0">
                <a:latin typeface="Calibri" pitchFamily="34" charset="0"/>
              </a:rPr>
              <a:t>Energy</a:t>
            </a:r>
            <a:r>
              <a:rPr lang="pt-BR" dirty="0" smtClean="0">
                <a:latin typeface="Calibri" pitchFamily="34" charset="0"/>
              </a:rPr>
              <a:t> </a:t>
            </a:r>
            <a:r>
              <a:rPr lang="pt-BR" dirty="0">
                <a:latin typeface="Calibri" pitchFamily="34" charset="0"/>
              </a:rPr>
              <a:t> - CNEN </a:t>
            </a:r>
            <a:r>
              <a:rPr lang="pt-BR" dirty="0" smtClean="0">
                <a:latin typeface="Calibri" pitchFamily="34" charset="0"/>
              </a:rPr>
              <a:t>(</a:t>
            </a:r>
            <a:r>
              <a:rPr lang="pt-BR" dirty="0" err="1" smtClean="0">
                <a:latin typeface="Calibri" pitchFamily="34" charset="0"/>
              </a:rPr>
              <a:t>Autarchy</a:t>
            </a:r>
            <a:r>
              <a:rPr lang="pt-BR" dirty="0" smtClean="0">
                <a:latin typeface="Calibri" pitchFamily="34" charset="0"/>
              </a:rPr>
              <a:t>/MCTIC)</a:t>
            </a:r>
            <a:endParaRPr lang="pt-BR" dirty="0">
              <a:latin typeface="Calibri" pitchFamily="34" charset="0"/>
            </a:endParaRPr>
          </a:p>
          <a:p>
            <a:pPr indent="450850" algn="just"/>
            <a:endParaRPr lang="pt-BR" dirty="0"/>
          </a:p>
          <a:p>
            <a:pPr indent="450850" algn="just"/>
            <a:r>
              <a:rPr lang="pt-BR" dirty="0" err="1" smtClean="0">
                <a:latin typeface="Calibri" pitchFamily="34" charset="0"/>
              </a:rPr>
              <a:t>Securities</a:t>
            </a:r>
            <a:r>
              <a:rPr lang="pt-BR" dirty="0" smtClean="0">
                <a:latin typeface="Calibri" pitchFamily="34" charset="0"/>
              </a:rPr>
              <a:t> </a:t>
            </a:r>
            <a:r>
              <a:rPr lang="pt-BR" dirty="0" err="1" smtClean="0">
                <a:latin typeface="Calibri" pitchFamily="34" charset="0"/>
              </a:rPr>
              <a:t>and</a:t>
            </a:r>
            <a:r>
              <a:rPr lang="pt-BR" dirty="0" smtClean="0">
                <a:latin typeface="Calibri" pitchFamily="34" charset="0"/>
              </a:rPr>
              <a:t> Exchange </a:t>
            </a:r>
            <a:r>
              <a:rPr lang="pt-BR" dirty="0" err="1" smtClean="0">
                <a:latin typeface="Calibri" pitchFamily="34" charset="0"/>
              </a:rPr>
              <a:t>Commission</a:t>
            </a:r>
            <a:r>
              <a:rPr lang="pt-BR" dirty="0" smtClean="0">
                <a:latin typeface="Calibri" pitchFamily="34" charset="0"/>
              </a:rPr>
              <a:t> </a:t>
            </a:r>
            <a:r>
              <a:rPr lang="pt-BR" dirty="0" err="1" smtClean="0">
                <a:latin typeface="Calibri" pitchFamily="34" charset="0"/>
              </a:rPr>
              <a:t>of</a:t>
            </a:r>
            <a:r>
              <a:rPr lang="pt-BR" dirty="0" smtClean="0">
                <a:latin typeface="Calibri" pitchFamily="34" charset="0"/>
              </a:rPr>
              <a:t> </a:t>
            </a:r>
            <a:r>
              <a:rPr lang="pt-BR" dirty="0" err="1" smtClean="0">
                <a:latin typeface="Calibri" pitchFamily="34" charset="0"/>
              </a:rPr>
              <a:t>Brazil</a:t>
            </a:r>
            <a:r>
              <a:rPr lang="pt-BR" dirty="0">
                <a:latin typeface="Calibri" pitchFamily="34" charset="0"/>
              </a:rPr>
              <a:t> - CVM </a:t>
            </a:r>
            <a:r>
              <a:rPr lang="pt-BR" dirty="0" smtClean="0">
                <a:latin typeface="Calibri" pitchFamily="34" charset="0"/>
              </a:rPr>
              <a:t>(</a:t>
            </a:r>
            <a:r>
              <a:rPr lang="pt-BR" dirty="0" err="1" smtClean="0">
                <a:latin typeface="Calibri" pitchFamily="34" charset="0"/>
              </a:rPr>
              <a:t>Autarchy</a:t>
            </a:r>
            <a:r>
              <a:rPr lang="pt-BR" dirty="0" smtClean="0">
                <a:latin typeface="Calibri" pitchFamily="34" charset="0"/>
              </a:rPr>
              <a:t>/MF</a:t>
            </a:r>
            <a:r>
              <a:rPr lang="pt-BR" dirty="0">
                <a:latin typeface="Calibri" pitchFamily="34" charset="0"/>
              </a:rPr>
              <a:t>)</a:t>
            </a:r>
          </a:p>
          <a:p>
            <a:pPr indent="450850" algn="just"/>
            <a:endParaRPr lang="pt-BR" dirty="0"/>
          </a:p>
          <a:p>
            <a:pPr indent="450850" algn="just"/>
            <a:r>
              <a:rPr lang="pt-BR" dirty="0">
                <a:latin typeface="Calibri" pitchFamily="34" charset="0"/>
              </a:rPr>
              <a:t>Cf. </a:t>
            </a:r>
            <a:r>
              <a:rPr lang="pt-BR" b="1" dirty="0">
                <a:latin typeface="Calibri" pitchFamily="34" charset="0"/>
                <a:hlinkClick r:id="rId2"/>
              </a:rPr>
              <a:t>DECRETO Nº 6.129, DE 20 DE JUNHO DE 2007</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COUNCILS IN BRAZIL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Mosaic</a:t>
            </a:r>
            <a:endParaRPr lang="pt-BR" dirty="0"/>
          </a:p>
        </p:txBody>
      </p:sp>
      <p:sp>
        <p:nvSpPr>
          <p:cNvPr id="5" name="CaixaDeTexto 4"/>
          <p:cNvSpPr txBox="1"/>
          <p:nvPr/>
        </p:nvSpPr>
        <p:spPr>
          <a:xfrm>
            <a:off x="467544" y="184482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CNCD</a:t>
            </a:r>
          </a:p>
        </p:txBody>
      </p:sp>
      <p:sp>
        <p:nvSpPr>
          <p:cNvPr id="7" name="CaixaDeTexto 6"/>
          <p:cNvSpPr txBox="1"/>
          <p:nvPr/>
        </p:nvSpPr>
        <p:spPr>
          <a:xfrm>
            <a:off x="1619672" y="213285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CDDPH</a:t>
            </a:r>
          </a:p>
        </p:txBody>
      </p:sp>
      <p:sp>
        <p:nvSpPr>
          <p:cNvPr id="9" name="CaixaDeTexto 8"/>
          <p:cNvSpPr txBox="1"/>
          <p:nvPr/>
        </p:nvSpPr>
        <p:spPr>
          <a:xfrm>
            <a:off x="2699792" y="17728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Conanda</a:t>
            </a:r>
            <a:endParaRPr lang="pt-BR" dirty="0"/>
          </a:p>
        </p:txBody>
      </p:sp>
      <p:sp>
        <p:nvSpPr>
          <p:cNvPr id="10" name="CaixaDeTexto 9"/>
          <p:cNvSpPr txBox="1"/>
          <p:nvPr/>
        </p:nvSpPr>
        <p:spPr>
          <a:xfrm>
            <a:off x="3707904" y="22048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CNDI</a:t>
            </a:r>
          </a:p>
        </p:txBody>
      </p:sp>
      <p:sp>
        <p:nvSpPr>
          <p:cNvPr id="11" name="CaixaDeTexto 10"/>
          <p:cNvSpPr txBox="1"/>
          <p:nvPr/>
        </p:nvSpPr>
        <p:spPr>
          <a:xfrm>
            <a:off x="4788024" y="17728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Conaeti</a:t>
            </a:r>
            <a:endParaRPr lang="pt-BR" dirty="0"/>
          </a:p>
        </p:txBody>
      </p:sp>
      <p:sp>
        <p:nvSpPr>
          <p:cNvPr id="12" name="CaixaDeTexto 11"/>
          <p:cNvSpPr txBox="1"/>
          <p:nvPr/>
        </p:nvSpPr>
        <p:spPr>
          <a:xfrm>
            <a:off x="5364088" y="227687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CCFGTS</a:t>
            </a:r>
          </a:p>
        </p:txBody>
      </p:sp>
      <p:sp>
        <p:nvSpPr>
          <p:cNvPr id="13" name="CaixaDeTexto 12"/>
          <p:cNvSpPr txBox="1"/>
          <p:nvPr/>
        </p:nvSpPr>
        <p:spPr>
          <a:xfrm>
            <a:off x="6588224" y="184482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Codefat</a:t>
            </a:r>
            <a:endParaRPr lang="pt-BR" dirty="0"/>
          </a:p>
        </p:txBody>
      </p:sp>
      <p:sp>
        <p:nvSpPr>
          <p:cNvPr id="15" name="CaixaDeTexto 14"/>
          <p:cNvSpPr txBox="1"/>
          <p:nvPr/>
        </p:nvSpPr>
        <p:spPr>
          <a:xfrm>
            <a:off x="611560" y="2564904"/>
            <a:ext cx="158417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Conatrae</a:t>
            </a:r>
            <a:endParaRPr lang="pt-BR" dirty="0"/>
          </a:p>
        </p:txBody>
      </p:sp>
      <p:sp>
        <p:nvSpPr>
          <p:cNvPr id="16" name="CaixaDeTexto 15"/>
          <p:cNvSpPr txBox="1"/>
          <p:nvPr/>
        </p:nvSpPr>
        <p:spPr>
          <a:xfrm>
            <a:off x="2987824" y="269962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Conade</a:t>
            </a:r>
          </a:p>
        </p:txBody>
      </p:sp>
      <p:sp>
        <p:nvSpPr>
          <p:cNvPr id="17" name="CaixaDeTexto 16"/>
          <p:cNvSpPr txBox="1"/>
          <p:nvPr/>
        </p:nvSpPr>
        <p:spPr>
          <a:xfrm>
            <a:off x="4211960" y="269962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CNDM</a:t>
            </a:r>
          </a:p>
        </p:txBody>
      </p:sp>
      <p:sp>
        <p:nvSpPr>
          <p:cNvPr id="18" name="CaixaDeTexto 17"/>
          <p:cNvSpPr txBox="1"/>
          <p:nvPr/>
        </p:nvSpPr>
        <p:spPr>
          <a:xfrm>
            <a:off x="5436096" y="269962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CRT</a:t>
            </a:r>
          </a:p>
        </p:txBody>
      </p:sp>
      <p:sp>
        <p:nvSpPr>
          <p:cNvPr id="19" name="CaixaDeTexto 18"/>
          <p:cNvSpPr txBox="1"/>
          <p:nvPr/>
        </p:nvSpPr>
        <p:spPr>
          <a:xfrm>
            <a:off x="6588224" y="256490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CNES</a:t>
            </a:r>
          </a:p>
        </p:txBody>
      </p:sp>
      <p:sp>
        <p:nvSpPr>
          <p:cNvPr id="20" name="CaixaDeTexto 19"/>
          <p:cNvSpPr txBox="1"/>
          <p:nvPr/>
        </p:nvSpPr>
        <p:spPr>
          <a:xfrm>
            <a:off x="7740352" y="234888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CNIG</a:t>
            </a:r>
          </a:p>
        </p:txBody>
      </p:sp>
      <p:sp>
        <p:nvSpPr>
          <p:cNvPr id="21" name="CaixaDeTexto 20"/>
          <p:cNvSpPr txBox="1"/>
          <p:nvPr/>
        </p:nvSpPr>
        <p:spPr>
          <a:xfrm>
            <a:off x="467544" y="328498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CNPI</a:t>
            </a:r>
          </a:p>
        </p:txBody>
      </p:sp>
      <p:sp>
        <p:nvSpPr>
          <p:cNvPr id="22" name="CaixaDeTexto 21"/>
          <p:cNvSpPr txBox="1"/>
          <p:nvPr/>
        </p:nvSpPr>
        <p:spPr>
          <a:xfrm>
            <a:off x="1763688" y="30689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CNPCP</a:t>
            </a:r>
          </a:p>
        </p:txBody>
      </p:sp>
      <p:sp>
        <p:nvSpPr>
          <p:cNvPr id="23" name="CaixaDeTexto 22"/>
          <p:cNvSpPr txBox="1"/>
          <p:nvPr/>
        </p:nvSpPr>
        <p:spPr>
          <a:xfrm>
            <a:off x="2987824" y="327569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CNAPO</a:t>
            </a:r>
          </a:p>
        </p:txBody>
      </p:sp>
      <p:sp>
        <p:nvSpPr>
          <p:cNvPr id="24" name="CaixaDeTexto 23"/>
          <p:cNvSpPr txBox="1"/>
          <p:nvPr/>
        </p:nvSpPr>
        <p:spPr>
          <a:xfrm>
            <a:off x="4139952" y="342900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Conjuve</a:t>
            </a:r>
            <a:endParaRPr lang="pt-BR" dirty="0"/>
          </a:p>
        </p:txBody>
      </p:sp>
      <p:sp>
        <p:nvSpPr>
          <p:cNvPr id="25" name="CaixaDeTexto 24"/>
          <p:cNvSpPr txBox="1"/>
          <p:nvPr/>
        </p:nvSpPr>
        <p:spPr>
          <a:xfrm>
            <a:off x="5292080" y="342900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CONSEA</a:t>
            </a:r>
          </a:p>
        </p:txBody>
      </p:sp>
      <p:sp>
        <p:nvSpPr>
          <p:cNvPr id="26" name="CaixaDeTexto 25"/>
          <p:cNvSpPr txBox="1"/>
          <p:nvPr/>
        </p:nvSpPr>
        <p:spPr>
          <a:xfrm>
            <a:off x="6588224" y="321297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CNRH</a:t>
            </a:r>
          </a:p>
        </p:txBody>
      </p:sp>
      <p:sp>
        <p:nvSpPr>
          <p:cNvPr id="27" name="CaixaDeTexto 26"/>
          <p:cNvSpPr txBox="1"/>
          <p:nvPr/>
        </p:nvSpPr>
        <p:spPr>
          <a:xfrm>
            <a:off x="7740352" y="327569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Conama</a:t>
            </a:r>
            <a:endParaRPr lang="pt-BR" dirty="0"/>
          </a:p>
        </p:txBody>
      </p:sp>
      <p:sp>
        <p:nvSpPr>
          <p:cNvPr id="28" name="CaixaDeTexto 27"/>
          <p:cNvSpPr txBox="1"/>
          <p:nvPr/>
        </p:nvSpPr>
        <p:spPr>
          <a:xfrm>
            <a:off x="611560" y="377974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CONASP</a:t>
            </a:r>
          </a:p>
        </p:txBody>
      </p:sp>
      <p:sp>
        <p:nvSpPr>
          <p:cNvPr id="29" name="CaixaDeTexto 28"/>
          <p:cNvSpPr txBox="1"/>
          <p:nvPr/>
        </p:nvSpPr>
        <p:spPr>
          <a:xfrm>
            <a:off x="1835696" y="371703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CONAD</a:t>
            </a:r>
          </a:p>
        </p:txBody>
      </p:sp>
      <p:sp>
        <p:nvSpPr>
          <p:cNvPr id="30" name="CaixaDeTexto 29"/>
          <p:cNvSpPr txBox="1"/>
          <p:nvPr/>
        </p:nvSpPr>
        <p:spPr>
          <a:xfrm>
            <a:off x="3059832" y="40050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CCEBC</a:t>
            </a:r>
          </a:p>
        </p:txBody>
      </p:sp>
      <p:sp>
        <p:nvSpPr>
          <p:cNvPr id="31" name="CaixaDeTexto 30"/>
          <p:cNvSpPr txBox="1"/>
          <p:nvPr/>
        </p:nvSpPr>
        <p:spPr>
          <a:xfrm>
            <a:off x="4211960" y="407707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CDES</a:t>
            </a:r>
          </a:p>
        </p:txBody>
      </p:sp>
      <p:sp>
        <p:nvSpPr>
          <p:cNvPr id="32" name="CaixaDeTexto 31"/>
          <p:cNvSpPr txBox="1"/>
          <p:nvPr/>
        </p:nvSpPr>
        <p:spPr>
          <a:xfrm>
            <a:off x="5436096" y="407707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CNPE</a:t>
            </a:r>
          </a:p>
        </p:txBody>
      </p:sp>
      <p:sp>
        <p:nvSpPr>
          <p:cNvPr id="33" name="CaixaDeTexto 32"/>
          <p:cNvSpPr txBox="1"/>
          <p:nvPr/>
        </p:nvSpPr>
        <p:spPr>
          <a:xfrm>
            <a:off x="6660232" y="378904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CNAS</a:t>
            </a:r>
          </a:p>
        </p:txBody>
      </p:sp>
      <p:sp>
        <p:nvSpPr>
          <p:cNvPr id="34" name="CaixaDeTexto 33"/>
          <p:cNvSpPr txBox="1"/>
          <p:nvPr/>
        </p:nvSpPr>
        <p:spPr>
          <a:xfrm>
            <a:off x="7884368" y="407707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CNPCT</a:t>
            </a:r>
          </a:p>
        </p:txBody>
      </p:sp>
      <p:sp>
        <p:nvSpPr>
          <p:cNvPr id="35" name="CaixaDeTexto 34"/>
          <p:cNvSpPr txBox="1"/>
          <p:nvPr/>
        </p:nvSpPr>
        <p:spPr>
          <a:xfrm>
            <a:off x="395536" y="429309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CNE</a:t>
            </a:r>
          </a:p>
        </p:txBody>
      </p:sp>
      <p:sp>
        <p:nvSpPr>
          <p:cNvPr id="36" name="CaixaDeTexto 35"/>
          <p:cNvSpPr txBox="1"/>
          <p:nvPr/>
        </p:nvSpPr>
        <p:spPr>
          <a:xfrm>
            <a:off x="1835696" y="458112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CNPIR</a:t>
            </a:r>
          </a:p>
        </p:txBody>
      </p:sp>
      <p:sp>
        <p:nvSpPr>
          <p:cNvPr id="37" name="CaixaDeTexto 36"/>
          <p:cNvSpPr txBox="1"/>
          <p:nvPr/>
        </p:nvSpPr>
        <p:spPr>
          <a:xfrm>
            <a:off x="3059832" y="450912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CNPS</a:t>
            </a:r>
          </a:p>
        </p:txBody>
      </p:sp>
      <p:sp>
        <p:nvSpPr>
          <p:cNvPr id="38" name="CaixaDeTexto 37"/>
          <p:cNvSpPr txBox="1"/>
          <p:nvPr/>
        </p:nvSpPr>
        <p:spPr>
          <a:xfrm>
            <a:off x="4283968" y="465313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CNE</a:t>
            </a:r>
          </a:p>
        </p:txBody>
      </p:sp>
      <p:sp>
        <p:nvSpPr>
          <p:cNvPr id="39" name="CaixaDeTexto 38"/>
          <p:cNvSpPr txBox="1"/>
          <p:nvPr/>
        </p:nvSpPr>
        <p:spPr>
          <a:xfrm>
            <a:off x="6012160" y="458112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Condraf</a:t>
            </a:r>
            <a:endParaRPr lang="pt-BR" dirty="0"/>
          </a:p>
        </p:txBody>
      </p:sp>
      <p:sp>
        <p:nvSpPr>
          <p:cNvPr id="40" name="CaixaDeTexto 39"/>
          <p:cNvSpPr txBox="1"/>
          <p:nvPr/>
        </p:nvSpPr>
        <p:spPr>
          <a:xfrm>
            <a:off x="7236296" y="4653136"/>
            <a:ext cx="136815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Concidades</a:t>
            </a:r>
            <a:endParaRPr lang="pt-BR" dirty="0"/>
          </a:p>
        </p:txBody>
      </p:sp>
      <p:sp>
        <p:nvSpPr>
          <p:cNvPr id="42" name="CaixaDeTexto 41"/>
          <p:cNvSpPr txBox="1"/>
          <p:nvPr/>
        </p:nvSpPr>
        <p:spPr>
          <a:xfrm>
            <a:off x="611560" y="47878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CNT</a:t>
            </a:r>
          </a:p>
        </p:txBody>
      </p:sp>
      <p:sp>
        <p:nvSpPr>
          <p:cNvPr id="43" name="CaixaDeTexto 42"/>
          <p:cNvSpPr txBox="1"/>
          <p:nvPr/>
        </p:nvSpPr>
        <p:spPr>
          <a:xfrm>
            <a:off x="1115616" y="53732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CONDEC</a:t>
            </a:r>
          </a:p>
        </p:txBody>
      </p:sp>
      <p:sp>
        <p:nvSpPr>
          <p:cNvPr id="44" name="CaixaDeTexto 43"/>
          <p:cNvSpPr txBox="1"/>
          <p:nvPr/>
        </p:nvSpPr>
        <p:spPr>
          <a:xfrm>
            <a:off x="2627784" y="515719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CNS</a:t>
            </a:r>
          </a:p>
        </p:txBody>
      </p:sp>
      <p:sp>
        <p:nvSpPr>
          <p:cNvPr id="45" name="CaixaDeTexto 44"/>
          <p:cNvSpPr txBox="1"/>
          <p:nvPr/>
        </p:nvSpPr>
        <p:spPr>
          <a:xfrm>
            <a:off x="4139952" y="53732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CNPC</a:t>
            </a:r>
          </a:p>
        </p:txBody>
      </p:sp>
      <p:sp>
        <p:nvSpPr>
          <p:cNvPr id="46" name="CaixaDeTexto 45"/>
          <p:cNvSpPr txBox="1"/>
          <p:nvPr/>
        </p:nvSpPr>
        <p:spPr>
          <a:xfrm>
            <a:off x="5436096" y="508518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CCT</a:t>
            </a:r>
          </a:p>
        </p:txBody>
      </p:sp>
      <p:sp>
        <p:nvSpPr>
          <p:cNvPr id="47" name="CaixaDeTexto 46"/>
          <p:cNvSpPr txBox="1"/>
          <p:nvPr/>
        </p:nvSpPr>
        <p:spPr>
          <a:xfrm>
            <a:off x="6588224" y="515719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CONAPE</a:t>
            </a:r>
          </a:p>
        </p:txBody>
      </p:sp>
      <p:sp>
        <p:nvSpPr>
          <p:cNvPr id="48" name="CaixaDeTexto 47"/>
          <p:cNvSpPr txBox="1"/>
          <p:nvPr/>
        </p:nvSpPr>
        <p:spPr>
          <a:xfrm>
            <a:off x="7884368"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CTPCC</a:t>
            </a:r>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COUNCILS IN BRAZIL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de cantos arredondados 61"/>
          <p:cNvSpPr/>
          <p:nvPr/>
        </p:nvSpPr>
        <p:spPr>
          <a:xfrm>
            <a:off x="2484438" y="2708275"/>
            <a:ext cx="1655762" cy="259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Political</a:t>
            </a:r>
            <a:r>
              <a:rPr lang="pt-BR" dirty="0" smtClean="0"/>
              <a:t> System</a:t>
            </a:r>
            <a:endParaRPr lang="pt-BR" dirty="0"/>
          </a:p>
        </p:txBody>
      </p:sp>
      <p:sp>
        <p:nvSpPr>
          <p:cNvPr id="5" name="CaixaDeTexto 4"/>
          <p:cNvSpPr txBox="1"/>
          <p:nvPr/>
        </p:nvSpPr>
        <p:spPr>
          <a:xfrm>
            <a:off x="4355976" y="2267580"/>
            <a:ext cx="172819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LEGISLATURE</a:t>
            </a:r>
            <a:endParaRPr lang="pt-BR" dirty="0"/>
          </a:p>
        </p:txBody>
      </p:sp>
      <p:sp>
        <p:nvSpPr>
          <p:cNvPr id="7" name="CaixaDeTexto 6"/>
          <p:cNvSpPr txBox="1"/>
          <p:nvPr/>
        </p:nvSpPr>
        <p:spPr>
          <a:xfrm>
            <a:off x="2627784" y="2267580"/>
            <a:ext cx="136815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EXECUTIVE</a:t>
            </a:r>
            <a:endParaRPr lang="pt-BR" dirty="0"/>
          </a:p>
        </p:txBody>
      </p:sp>
      <p:sp>
        <p:nvSpPr>
          <p:cNvPr id="9" name="CaixaDeTexto 8"/>
          <p:cNvSpPr txBox="1"/>
          <p:nvPr/>
        </p:nvSpPr>
        <p:spPr>
          <a:xfrm>
            <a:off x="6516216" y="2267580"/>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JUDICIARY</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BRAZIL</a:t>
            </a:r>
            <a:endParaRPr lang="en-US" dirty="0"/>
          </a:p>
        </p:txBody>
      </p:sp>
      <p:sp>
        <p:nvSpPr>
          <p:cNvPr id="12" name="CaixaDeTexto 6"/>
          <p:cNvSpPr txBox="1"/>
          <p:nvPr/>
        </p:nvSpPr>
        <p:spPr>
          <a:xfrm>
            <a:off x="539552" y="2989401"/>
            <a:ext cx="194421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FEDERAL UNION</a:t>
            </a:r>
            <a:endParaRPr lang="pt-BR" dirty="0"/>
          </a:p>
        </p:txBody>
      </p:sp>
      <p:sp>
        <p:nvSpPr>
          <p:cNvPr id="14" name="CaixaDeTexto 6"/>
          <p:cNvSpPr txBox="1"/>
          <p:nvPr/>
        </p:nvSpPr>
        <p:spPr>
          <a:xfrm>
            <a:off x="539552" y="3851756"/>
            <a:ext cx="194421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STATES</a:t>
            </a:r>
            <a:endParaRPr lang="pt-BR" dirty="0"/>
          </a:p>
        </p:txBody>
      </p:sp>
      <p:sp>
        <p:nvSpPr>
          <p:cNvPr id="15" name="CaixaDeTexto 6"/>
          <p:cNvSpPr txBox="1"/>
          <p:nvPr/>
        </p:nvSpPr>
        <p:spPr>
          <a:xfrm>
            <a:off x="539552" y="4571836"/>
            <a:ext cx="194421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MUNICIPALITIES</a:t>
            </a:r>
            <a:endParaRPr lang="pt-BR" dirty="0"/>
          </a:p>
        </p:txBody>
      </p:sp>
      <p:sp>
        <p:nvSpPr>
          <p:cNvPr id="16" name="CaixaDeTexto 4"/>
          <p:cNvSpPr txBox="1"/>
          <p:nvPr/>
        </p:nvSpPr>
        <p:spPr>
          <a:xfrm>
            <a:off x="4355976" y="2843644"/>
            <a:ext cx="1728192"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National</a:t>
            </a:r>
            <a:r>
              <a:rPr lang="pt-BR" dirty="0" smtClean="0"/>
              <a:t> </a:t>
            </a:r>
            <a:r>
              <a:rPr lang="pt-BR" dirty="0" err="1" smtClean="0"/>
              <a:t>Congress</a:t>
            </a:r>
            <a:endParaRPr lang="pt-BR" dirty="0"/>
          </a:p>
        </p:txBody>
      </p:sp>
      <p:sp>
        <p:nvSpPr>
          <p:cNvPr id="17" name="CaixaDeTexto 6"/>
          <p:cNvSpPr txBox="1"/>
          <p:nvPr/>
        </p:nvSpPr>
        <p:spPr>
          <a:xfrm>
            <a:off x="2627784" y="2843644"/>
            <a:ext cx="1368152"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President</a:t>
            </a:r>
            <a:endParaRPr lang="pt-BR" dirty="0" smtClean="0"/>
          </a:p>
          <a:p>
            <a:pPr algn="ctr" fontAlgn="auto">
              <a:spcBef>
                <a:spcPts val="0"/>
              </a:spcBef>
              <a:spcAft>
                <a:spcPts val="0"/>
              </a:spcAft>
              <a:defRPr/>
            </a:pPr>
            <a:r>
              <a:rPr lang="pt-BR" dirty="0" err="1" smtClean="0"/>
              <a:t>Ministries</a:t>
            </a:r>
            <a:endParaRPr lang="pt-BR" dirty="0"/>
          </a:p>
        </p:txBody>
      </p:sp>
      <p:sp>
        <p:nvSpPr>
          <p:cNvPr id="18" name="CaixaDeTexto 8"/>
          <p:cNvSpPr txBox="1"/>
          <p:nvPr/>
        </p:nvSpPr>
        <p:spPr>
          <a:xfrm>
            <a:off x="6516216" y="2843644"/>
            <a:ext cx="144016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Federal </a:t>
            </a:r>
            <a:r>
              <a:rPr lang="pt-BR" dirty="0" err="1" smtClean="0"/>
              <a:t>Courts</a:t>
            </a:r>
            <a:endParaRPr lang="pt-BR" dirty="0"/>
          </a:p>
        </p:txBody>
      </p:sp>
      <p:sp>
        <p:nvSpPr>
          <p:cNvPr id="19" name="CaixaDeTexto 4"/>
          <p:cNvSpPr txBox="1"/>
          <p:nvPr/>
        </p:nvSpPr>
        <p:spPr>
          <a:xfrm>
            <a:off x="4355976" y="3646765"/>
            <a:ext cx="1728192"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State</a:t>
            </a:r>
            <a:r>
              <a:rPr lang="pt-BR" dirty="0" smtClean="0"/>
              <a:t> </a:t>
            </a:r>
            <a:r>
              <a:rPr lang="pt-BR" dirty="0" err="1" smtClean="0"/>
              <a:t>Assemblies</a:t>
            </a:r>
            <a:endParaRPr lang="pt-BR" dirty="0"/>
          </a:p>
        </p:txBody>
      </p:sp>
      <p:sp>
        <p:nvSpPr>
          <p:cNvPr id="20" name="CaixaDeTexto 6"/>
          <p:cNvSpPr txBox="1"/>
          <p:nvPr/>
        </p:nvSpPr>
        <p:spPr>
          <a:xfrm>
            <a:off x="2627784" y="3646765"/>
            <a:ext cx="1368152"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Governor</a:t>
            </a:r>
            <a:endParaRPr lang="pt-BR" dirty="0" smtClean="0"/>
          </a:p>
          <a:p>
            <a:pPr algn="ctr" fontAlgn="auto">
              <a:spcBef>
                <a:spcPts val="0"/>
              </a:spcBef>
              <a:spcAft>
                <a:spcPts val="0"/>
              </a:spcAft>
              <a:defRPr/>
            </a:pPr>
            <a:r>
              <a:rPr lang="pt-BR" dirty="0" smtClean="0"/>
              <a:t>Secretaries</a:t>
            </a:r>
            <a:endParaRPr lang="pt-BR" dirty="0"/>
          </a:p>
        </p:txBody>
      </p:sp>
      <p:sp>
        <p:nvSpPr>
          <p:cNvPr id="21" name="CaixaDeTexto 8"/>
          <p:cNvSpPr txBox="1"/>
          <p:nvPr/>
        </p:nvSpPr>
        <p:spPr>
          <a:xfrm>
            <a:off x="6516216" y="3646765"/>
            <a:ext cx="144016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State</a:t>
            </a:r>
            <a:r>
              <a:rPr lang="pt-BR" dirty="0" smtClean="0"/>
              <a:t> </a:t>
            </a:r>
          </a:p>
          <a:p>
            <a:pPr algn="ctr" fontAlgn="auto">
              <a:spcBef>
                <a:spcPts val="0"/>
              </a:spcBef>
              <a:spcAft>
                <a:spcPts val="0"/>
              </a:spcAft>
              <a:defRPr/>
            </a:pPr>
            <a:r>
              <a:rPr lang="pt-BR" dirty="0" err="1" smtClean="0"/>
              <a:t>Courts</a:t>
            </a:r>
            <a:endParaRPr lang="pt-BR" dirty="0"/>
          </a:p>
        </p:txBody>
      </p:sp>
      <p:sp>
        <p:nvSpPr>
          <p:cNvPr id="22" name="CaixaDeTexto 4"/>
          <p:cNvSpPr txBox="1"/>
          <p:nvPr/>
        </p:nvSpPr>
        <p:spPr>
          <a:xfrm>
            <a:off x="4355976" y="4438853"/>
            <a:ext cx="1728192"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Municipal </a:t>
            </a:r>
            <a:r>
              <a:rPr lang="pt-BR" dirty="0" err="1" smtClean="0"/>
              <a:t>Chambers</a:t>
            </a:r>
            <a:endParaRPr lang="pt-BR" dirty="0"/>
          </a:p>
        </p:txBody>
      </p:sp>
      <p:sp>
        <p:nvSpPr>
          <p:cNvPr id="23" name="CaixaDeTexto 6"/>
          <p:cNvSpPr txBox="1"/>
          <p:nvPr/>
        </p:nvSpPr>
        <p:spPr>
          <a:xfrm>
            <a:off x="2627784" y="4438853"/>
            <a:ext cx="1368152"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Prefect</a:t>
            </a:r>
            <a:endParaRPr lang="pt-BR" dirty="0" smtClean="0"/>
          </a:p>
          <a:p>
            <a:pPr algn="ctr" fontAlgn="auto">
              <a:spcBef>
                <a:spcPts val="0"/>
              </a:spcBef>
              <a:spcAft>
                <a:spcPts val="0"/>
              </a:spcAft>
              <a:defRPr/>
            </a:pPr>
            <a:r>
              <a:rPr lang="pt-BR" dirty="0" smtClean="0"/>
              <a:t>Secretaries</a:t>
            </a:r>
            <a:endParaRPr lang="pt-BR" dirty="0"/>
          </a:p>
        </p:txBody>
      </p:sp>
      <p:sp>
        <p:nvSpPr>
          <p:cNvPr id="24" name="CaixaDeTexto 8"/>
          <p:cNvSpPr txBox="1"/>
          <p:nvPr/>
        </p:nvSpPr>
        <p:spPr>
          <a:xfrm rot="5400000">
            <a:off x="7705218" y="3249851"/>
            <a:ext cx="144016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Public</a:t>
            </a:r>
            <a:r>
              <a:rPr lang="pt-BR" dirty="0" smtClean="0"/>
              <a:t> </a:t>
            </a:r>
            <a:r>
              <a:rPr lang="pt-BR" dirty="0" err="1" smtClean="0"/>
              <a:t>Attorneys</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ângulo de cantos arredondados 61"/>
          <p:cNvSpPr/>
          <p:nvPr/>
        </p:nvSpPr>
        <p:spPr>
          <a:xfrm>
            <a:off x="250825" y="2924175"/>
            <a:ext cx="7489825" cy="2881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Second-Level</a:t>
            </a:r>
            <a:r>
              <a:rPr lang="pt-BR" dirty="0" smtClean="0"/>
              <a:t> </a:t>
            </a:r>
            <a:r>
              <a:rPr lang="pt-BR" dirty="0" err="1" smtClean="0"/>
              <a:t>Participatory</a:t>
            </a:r>
            <a:r>
              <a:rPr lang="pt-BR" dirty="0" smtClean="0"/>
              <a:t> </a:t>
            </a:r>
            <a:r>
              <a:rPr lang="pt-BR" dirty="0" err="1" smtClean="0"/>
              <a:t>Structures</a:t>
            </a:r>
            <a:endParaRPr lang="pt-BR" dirty="0"/>
          </a:p>
        </p:txBody>
      </p:sp>
      <p:sp>
        <p:nvSpPr>
          <p:cNvPr id="5" name="CaixaDeTexto 4"/>
          <p:cNvSpPr txBox="1"/>
          <p:nvPr/>
        </p:nvSpPr>
        <p:spPr>
          <a:xfrm>
            <a:off x="827584" y="35730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CNCD</a:t>
            </a:r>
          </a:p>
        </p:txBody>
      </p:sp>
      <p:sp>
        <p:nvSpPr>
          <p:cNvPr id="7" name="CaixaDeTexto 6"/>
          <p:cNvSpPr txBox="1"/>
          <p:nvPr/>
        </p:nvSpPr>
        <p:spPr>
          <a:xfrm>
            <a:off x="1907704" y="35730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CDDPH</a:t>
            </a:r>
          </a:p>
        </p:txBody>
      </p:sp>
      <p:sp>
        <p:nvSpPr>
          <p:cNvPr id="9" name="CaixaDeTexto 8"/>
          <p:cNvSpPr txBox="1"/>
          <p:nvPr/>
        </p:nvSpPr>
        <p:spPr>
          <a:xfrm>
            <a:off x="5148064" y="35730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Conanda</a:t>
            </a:r>
            <a:endParaRPr lang="pt-BR" dirty="0"/>
          </a:p>
        </p:txBody>
      </p:sp>
      <p:sp>
        <p:nvSpPr>
          <p:cNvPr id="10" name="CaixaDeTexto 9"/>
          <p:cNvSpPr txBox="1"/>
          <p:nvPr/>
        </p:nvSpPr>
        <p:spPr>
          <a:xfrm>
            <a:off x="4067944" y="35730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CNDI</a:t>
            </a:r>
          </a:p>
        </p:txBody>
      </p:sp>
      <p:sp>
        <p:nvSpPr>
          <p:cNvPr id="15" name="CaixaDeTexto 14"/>
          <p:cNvSpPr txBox="1"/>
          <p:nvPr/>
        </p:nvSpPr>
        <p:spPr>
          <a:xfrm>
            <a:off x="2699792" y="4005064"/>
            <a:ext cx="158417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Conatrae</a:t>
            </a:r>
            <a:endParaRPr lang="pt-BR" dirty="0"/>
          </a:p>
        </p:txBody>
      </p:sp>
      <p:sp>
        <p:nvSpPr>
          <p:cNvPr id="16" name="CaixaDeTexto 15"/>
          <p:cNvSpPr txBox="1"/>
          <p:nvPr/>
        </p:nvSpPr>
        <p:spPr>
          <a:xfrm>
            <a:off x="2987824" y="35730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Conade</a:t>
            </a:r>
          </a:p>
        </p:txBody>
      </p:sp>
      <p:sp>
        <p:nvSpPr>
          <p:cNvPr id="17" name="CaixaDeTexto 16"/>
          <p:cNvSpPr txBox="1"/>
          <p:nvPr/>
        </p:nvSpPr>
        <p:spPr>
          <a:xfrm>
            <a:off x="5436096" y="40050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CNDM</a:t>
            </a:r>
          </a:p>
        </p:txBody>
      </p:sp>
      <p:sp>
        <p:nvSpPr>
          <p:cNvPr id="21" name="CaixaDeTexto 20"/>
          <p:cNvSpPr txBox="1"/>
          <p:nvPr/>
        </p:nvSpPr>
        <p:spPr>
          <a:xfrm>
            <a:off x="539552" y="40050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CNPI</a:t>
            </a:r>
          </a:p>
        </p:txBody>
      </p:sp>
      <p:sp>
        <p:nvSpPr>
          <p:cNvPr id="22" name="CaixaDeTexto 21"/>
          <p:cNvSpPr txBox="1"/>
          <p:nvPr/>
        </p:nvSpPr>
        <p:spPr>
          <a:xfrm>
            <a:off x="1619672" y="40050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CNPCP</a:t>
            </a:r>
          </a:p>
        </p:txBody>
      </p:sp>
      <p:sp>
        <p:nvSpPr>
          <p:cNvPr id="24" name="CaixaDeTexto 23"/>
          <p:cNvSpPr txBox="1"/>
          <p:nvPr/>
        </p:nvSpPr>
        <p:spPr>
          <a:xfrm>
            <a:off x="4716016" y="443711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Conjuve</a:t>
            </a:r>
            <a:endParaRPr lang="pt-BR" dirty="0"/>
          </a:p>
        </p:txBody>
      </p:sp>
      <p:sp>
        <p:nvSpPr>
          <p:cNvPr id="25" name="CaixaDeTexto 24"/>
          <p:cNvSpPr txBox="1"/>
          <p:nvPr/>
        </p:nvSpPr>
        <p:spPr>
          <a:xfrm>
            <a:off x="4355976" y="40050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CONSEA</a:t>
            </a:r>
          </a:p>
        </p:txBody>
      </p:sp>
      <p:sp>
        <p:nvSpPr>
          <p:cNvPr id="26" name="CaixaDeTexto 25"/>
          <p:cNvSpPr txBox="1"/>
          <p:nvPr/>
        </p:nvSpPr>
        <p:spPr>
          <a:xfrm>
            <a:off x="6516216" y="4005064"/>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CNRH</a:t>
            </a:r>
          </a:p>
        </p:txBody>
      </p:sp>
      <p:sp>
        <p:nvSpPr>
          <p:cNvPr id="27" name="CaixaDeTexto 26"/>
          <p:cNvSpPr txBox="1"/>
          <p:nvPr/>
        </p:nvSpPr>
        <p:spPr>
          <a:xfrm>
            <a:off x="6228184" y="357301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Conama</a:t>
            </a:r>
            <a:endParaRPr lang="pt-BR" dirty="0"/>
          </a:p>
        </p:txBody>
      </p:sp>
      <p:sp>
        <p:nvSpPr>
          <p:cNvPr id="28" name="CaixaDeTexto 27"/>
          <p:cNvSpPr txBox="1"/>
          <p:nvPr/>
        </p:nvSpPr>
        <p:spPr>
          <a:xfrm>
            <a:off x="2555776" y="443711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CONASP</a:t>
            </a:r>
          </a:p>
        </p:txBody>
      </p:sp>
      <p:sp>
        <p:nvSpPr>
          <p:cNvPr id="29" name="CaixaDeTexto 28"/>
          <p:cNvSpPr txBox="1"/>
          <p:nvPr/>
        </p:nvSpPr>
        <p:spPr>
          <a:xfrm>
            <a:off x="1475656" y="443711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CONAD</a:t>
            </a:r>
          </a:p>
        </p:txBody>
      </p:sp>
      <p:sp>
        <p:nvSpPr>
          <p:cNvPr id="31" name="CaixaDeTexto 30"/>
          <p:cNvSpPr txBox="1"/>
          <p:nvPr/>
        </p:nvSpPr>
        <p:spPr>
          <a:xfrm>
            <a:off x="3635896" y="443711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CDES</a:t>
            </a:r>
          </a:p>
        </p:txBody>
      </p:sp>
      <p:sp>
        <p:nvSpPr>
          <p:cNvPr id="33" name="CaixaDeTexto 32"/>
          <p:cNvSpPr txBox="1"/>
          <p:nvPr/>
        </p:nvSpPr>
        <p:spPr>
          <a:xfrm>
            <a:off x="5796136" y="443711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CNAS</a:t>
            </a:r>
          </a:p>
        </p:txBody>
      </p:sp>
      <p:sp>
        <p:nvSpPr>
          <p:cNvPr id="35" name="CaixaDeTexto 34"/>
          <p:cNvSpPr txBox="1"/>
          <p:nvPr/>
        </p:nvSpPr>
        <p:spPr>
          <a:xfrm>
            <a:off x="395536" y="4437112"/>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CNE</a:t>
            </a:r>
          </a:p>
        </p:txBody>
      </p:sp>
      <p:sp>
        <p:nvSpPr>
          <p:cNvPr id="36" name="CaixaDeTexto 35"/>
          <p:cNvSpPr txBox="1"/>
          <p:nvPr/>
        </p:nvSpPr>
        <p:spPr>
          <a:xfrm>
            <a:off x="1691680" y="48691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CNPIR</a:t>
            </a:r>
          </a:p>
        </p:txBody>
      </p:sp>
      <p:sp>
        <p:nvSpPr>
          <p:cNvPr id="37" name="CaixaDeTexto 36"/>
          <p:cNvSpPr txBox="1"/>
          <p:nvPr/>
        </p:nvSpPr>
        <p:spPr>
          <a:xfrm>
            <a:off x="2771800" y="48691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CNPS</a:t>
            </a:r>
          </a:p>
        </p:txBody>
      </p:sp>
      <p:sp>
        <p:nvSpPr>
          <p:cNvPr id="38" name="CaixaDeTexto 37"/>
          <p:cNvSpPr txBox="1"/>
          <p:nvPr/>
        </p:nvSpPr>
        <p:spPr>
          <a:xfrm>
            <a:off x="3851920" y="48691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CNE</a:t>
            </a:r>
          </a:p>
        </p:txBody>
      </p:sp>
      <p:sp>
        <p:nvSpPr>
          <p:cNvPr id="39" name="CaixaDeTexto 38"/>
          <p:cNvSpPr txBox="1"/>
          <p:nvPr/>
        </p:nvSpPr>
        <p:spPr>
          <a:xfrm>
            <a:off x="6372200" y="48691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Condraf</a:t>
            </a:r>
            <a:endParaRPr lang="pt-BR" dirty="0"/>
          </a:p>
        </p:txBody>
      </p:sp>
      <p:sp>
        <p:nvSpPr>
          <p:cNvPr id="40" name="CaixaDeTexto 39"/>
          <p:cNvSpPr txBox="1"/>
          <p:nvPr/>
        </p:nvSpPr>
        <p:spPr>
          <a:xfrm>
            <a:off x="4932040" y="4869160"/>
            <a:ext cx="136815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Concidades</a:t>
            </a:r>
            <a:endParaRPr lang="pt-BR" dirty="0"/>
          </a:p>
        </p:txBody>
      </p:sp>
      <p:sp>
        <p:nvSpPr>
          <p:cNvPr id="42" name="CaixaDeTexto 41"/>
          <p:cNvSpPr txBox="1"/>
          <p:nvPr/>
        </p:nvSpPr>
        <p:spPr>
          <a:xfrm>
            <a:off x="611560" y="4869160"/>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CNT</a:t>
            </a:r>
          </a:p>
        </p:txBody>
      </p:sp>
      <p:sp>
        <p:nvSpPr>
          <p:cNvPr id="43" name="CaixaDeTexto 42"/>
          <p:cNvSpPr txBox="1"/>
          <p:nvPr/>
        </p:nvSpPr>
        <p:spPr>
          <a:xfrm>
            <a:off x="467544"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CONDEC</a:t>
            </a:r>
          </a:p>
        </p:txBody>
      </p:sp>
      <p:sp>
        <p:nvSpPr>
          <p:cNvPr id="44" name="CaixaDeTexto 43"/>
          <p:cNvSpPr txBox="1"/>
          <p:nvPr/>
        </p:nvSpPr>
        <p:spPr>
          <a:xfrm>
            <a:off x="1547664"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CNS</a:t>
            </a:r>
          </a:p>
        </p:txBody>
      </p:sp>
      <p:sp>
        <p:nvSpPr>
          <p:cNvPr id="45" name="CaixaDeTexto 44"/>
          <p:cNvSpPr txBox="1"/>
          <p:nvPr/>
        </p:nvSpPr>
        <p:spPr>
          <a:xfrm>
            <a:off x="2627784"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CNPC</a:t>
            </a:r>
          </a:p>
        </p:txBody>
      </p:sp>
      <p:sp>
        <p:nvSpPr>
          <p:cNvPr id="46" name="CaixaDeTexto 45"/>
          <p:cNvSpPr txBox="1"/>
          <p:nvPr/>
        </p:nvSpPr>
        <p:spPr>
          <a:xfrm>
            <a:off x="3707904"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CCT</a:t>
            </a:r>
          </a:p>
        </p:txBody>
      </p:sp>
      <p:sp>
        <p:nvSpPr>
          <p:cNvPr id="47" name="CaixaDeTexto 46"/>
          <p:cNvSpPr txBox="1"/>
          <p:nvPr/>
        </p:nvSpPr>
        <p:spPr>
          <a:xfrm>
            <a:off x="4788024"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CONAPE</a:t>
            </a:r>
          </a:p>
        </p:txBody>
      </p:sp>
      <p:sp>
        <p:nvSpPr>
          <p:cNvPr id="48" name="CaixaDeTexto 47"/>
          <p:cNvSpPr txBox="1"/>
          <p:nvPr/>
        </p:nvSpPr>
        <p:spPr>
          <a:xfrm>
            <a:off x="5868144" y="530120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CTPCC</a:t>
            </a:r>
          </a:p>
        </p:txBody>
      </p:sp>
      <p:sp>
        <p:nvSpPr>
          <p:cNvPr id="49" name="CaixaDeTexto 48"/>
          <p:cNvSpPr txBox="1"/>
          <p:nvPr/>
        </p:nvSpPr>
        <p:spPr>
          <a:xfrm>
            <a:off x="3707904" y="2060848"/>
            <a:ext cx="316835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INTERCOUNCIL FORUM</a:t>
            </a:r>
            <a:endParaRPr lang="pt-BR" dirty="0"/>
          </a:p>
        </p:txBody>
      </p:sp>
      <p:cxnSp>
        <p:nvCxnSpPr>
          <p:cNvPr id="51" name="Conector de seta reta 50"/>
          <p:cNvCxnSpPr/>
          <p:nvPr/>
        </p:nvCxnSpPr>
        <p:spPr>
          <a:xfrm>
            <a:off x="2411413" y="1773238"/>
            <a:ext cx="1152525"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p:nvPr/>
        </p:nvCxnSpPr>
        <p:spPr>
          <a:xfrm>
            <a:off x="2411413" y="2205038"/>
            <a:ext cx="11525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ector de seta reta 54"/>
          <p:cNvCxnSpPr/>
          <p:nvPr/>
        </p:nvCxnSpPr>
        <p:spPr>
          <a:xfrm flipV="1">
            <a:off x="2411413" y="2420938"/>
            <a:ext cx="1152525"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ector de seta reta 56"/>
          <p:cNvCxnSpPr/>
          <p:nvPr/>
        </p:nvCxnSpPr>
        <p:spPr>
          <a:xfrm flipV="1">
            <a:off x="4716463" y="2492375"/>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onector de seta reta 58"/>
          <p:cNvCxnSpPr/>
          <p:nvPr/>
        </p:nvCxnSpPr>
        <p:spPr>
          <a:xfrm flipV="1">
            <a:off x="5076825" y="2492375"/>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ector de seta reta 60"/>
          <p:cNvCxnSpPr>
            <a:stCxn id="0" idx="1"/>
          </p:cNvCxnSpPr>
          <p:nvPr/>
        </p:nvCxnSpPr>
        <p:spPr>
          <a:xfrm flipV="1">
            <a:off x="5364163" y="2492375"/>
            <a:ext cx="0" cy="83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1043608" y="314096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a:t>Conaeti</a:t>
            </a:r>
            <a:endParaRPr lang="pt-BR" dirty="0"/>
          </a:p>
        </p:txBody>
      </p:sp>
      <p:sp>
        <p:nvSpPr>
          <p:cNvPr id="18" name="CaixaDeTexto 17"/>
          <p:cNvSpPr txBox="1"/>
          <p:nvPr/>
        </p:nvSpPr>
        <p:spPr>
          <a:xfrm>
            <a:off x="2123728" y="314096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CRT</a:t>
            </a:r>
          </a:p>
        </p:txBody>
      </p:sp>
      <p:sp>
        <p:nvSpPr>
          <p:cNvPr id="19" name="CaixaDeTexto 18"/>
          <p:cNvSpPr txBox="1"/>
          <p:nvPr/>
        </p:nvSpPr>
        <p:spPr>
          <a:xfrm>
            <a:off x="3203848" y="314096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CNES</a:t>
            </a:r>
          </a:p>
        </p:txBody>
      </p:sp>
      <p:sp>
        <p:nvSpPr>
          <p:cNvPr id="20" name="CaixaDeTexto 19"/>
          <p:cNvSpPr txBox="1"/>
          <p:nvPr/>
        </p:nvSpPr>
        <p:spPr>
          <a:xfrm>
            <a:off x="4283968" y="314096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CNIG</a:t>
            </a:r>
          </a:p>
        </p:txBody>
      </p:sp>
      <p:sp>
        <p:nvSpPr>
          <p:cNvPr id="32" name="CaixaDeTexto 31"/>
          <p:cNvSpPr txBox="1"/>
          <p:nvPr/>
        </p:nvSpPr>
        <p:spPr>
          <a:xfrm>
            <a:off x="6444208" y="314096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CNPE</a:t>
            </a:r>
          </a:p>
        </p:txBody>
      </p:sp>
      <p:sp>
        <p:nvSpPr>
          <p:cNvPr id="34" name="CaixaDeTexto 33"/>
          <p:cNvSpPr txBox="1"/>
          <p:nvPr/>
        </p:nvSpPr>
        <p:spPr>
          <a:xfrm>
            <a:off x="5364088" y="3140968"/>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CNPCT</a:t>
            </a:r>
          </a:p>
        </p:txBody>
      </p:sp>
      <p:sp>
        <p:nvSpPr>
          <p:cNvPr id="63" name="CaixaDeTexto 62"/>
          <p:cNvSpPr txBox="1"/>
          <p:nvPr/>
        </p:nvSpPr>
        <p:spPr>
          <a:xfrm>
            <a:off x="179512" y="1580061"/>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Social </a:t>
            </a:r>
            <a:r>
              <a:rPr lang="pt-BR" dirty="0" err="1" smtClean="0"/>
              <a:t>Movements</a:t>
            </a:r>
            <a:endParaRPr lang="pt-BR" dirty="0"/>
          </a:p>
        </p:txBody>
      </p:sp>
      <p:sp>
        <p:nvSpPr>
          <p:cNvPr id="30844" name="CaixaDeTexto 74"/>
          <p:cNvSpPr txBox="1">
            <a:spLocks noChangeArrowheads="1"/>
          </p:cNvSpPr>
          <p:nvPr/>
        </p:nvSpPr>
        <p:spPr bwMode="auto">
          <a:xfrm>
            <a:off x="7308850" y="1700213"/>
            <a:ext cx="1373453" cy="646331"/>
          </a:xfrm>
          <a:prstGeom prst="rect">
            <a:avLst/>
          </a:prstGeom>
          <a:noFill/>
          <a:ln w="9525">
            <a:noFill/>
            <a:miter lim="800000"/>
            <a:headEnd/>
            <a:tailEnd/>
          </a:ln>
        </p:spPr>
        <p:txBody>
          <a:bodyPr wrap="none">
            <a:spAutoFit/>
          </a:bodyPr>
          <a:lstStyle/>
          <a:p>
            <a:r>
              <a:rPr lang="pt-BR" dirty="0" smtClean="0">
                <a:latin typeface="Calibri" pitchFamily="34" charset="0"/>
              </a:rPr>
              <a:t>2nd </a:t>
            </a:r>
            <a:r>
              <a:rPr lang="pt-BR" dirty="0" err="1" smtClean="0">
                <a:latin typeface="Calibri" pitchFamily="34" charset="0"/>
              </a:rPr>
              <a:t>Level</a:t>
            </a:r>
            <a:endParaRPr lang="pt-BR" dirty="0" smtClean="0">
              <a:latin typeface="Calibri" pitchFamily="34" charset="0"/>
            </a:endParaRPr>
          </a:p>
          <a:p>
            <a:r>
              <a:rPr lang="pt-BR" dirty="0" err="1" smtClean="0">
                <a:latin typeface="Calibri" pitchFamily="34" charset="0"/>
              </a:rPr>
              <a:t>Participation</a:t>
            </a:r>
            <a:endParaRPr lang="pt-BR" dirty="0">
              <a:latin typeface="Calibri" pitchFamily="34" charset="0"/>
            </a:endParaRPr>
          </a:p>
        </p:txBody>
      </p:sp>
      <p:sp>
        <p:nvSpPr>
          <p:cNvPr id="76" name="CaixaDeTexto 75"/>
          <p:cNvSpPr txBox="1"/>
          <p:nvPr/>
        </p:nvSpPr>
        <p:spPr>
          <a:xfrm>
            <a:off x="8028384" y="3659962"/>
            <a:ext cx="738664" cy="1281120"/>
          </a:xfrm>
          <a:prstGeom prst="rect">
            <a:avLst/>
          </a:prstGeom>
          <a:noFill/>
        </p:spPr>
        <p:txBody>
          <a:bodyPr vert="vert270" wrap="none">
            <a:spAutoFit/>
          </a:bodyPr>
          <a:lstStyle/>
          <a:p>
            <a:pPr fontAlgn="auto">
              <a:spcBef>
                <a:spcPts val="0"/>
              </a:spcBef>
              <a:spcAft>
                <a:spcPts val="0"/>
              </a:spcAft>
              <a:defRPr/>
            </a:pPr>
            <a:r>
              <a:rPr lang="pt-BR" dirty="0" smtClean="0">
                <a:latin typeface="+mn-lt"/>
                <a:cs typeface="+mn-cs"/>
              </a:rPr>
              <a:t>1st </a:t>
            </a:r>
            <a:r>
              <a:rPr lang="pt-BR" dirty="0" err="1" smtClean="0">
                <a:latin typeface="+mn-lt"/>
                <a:cs typeface="+mn-cs"/>
              </a:rPr>
              <a:t>Level</a:t>
            </a:r>
            <a:endParaRPr lang="pt-BR" dirty="0" smtClean="0">
              <a:latin typeface="+mn-lt"/>
              <a:cs typeface="+mn-cs"/>
            </a:endParaRPr>
          </a:p>
          <a:p>
            <a:pPr fontAlgn="auto">
              <a:spcBef>
                <a:spcPts val="0"/>
              </a:spcBef>
              <a:spcAft>
                <a:spcPts val="0"/>
              </a:spcAft>
              <a:defRPr/>
            </a:pPr>
            <a:r>
              <a:rPr lang="pt-BR" dirty="0" err="1" smtClean="0">
                <a:latin typeface="+mn-lt"/>
                <a:cs typeface="+mn-cs"/>
              </a:rPr>
              <a:t>Participation</a:t>
            </a:r>
            <a:endParaRPr lang="pt-BR" dirty="0">
              <a:latin typeface="+mn-lt"/>
              <a:cs typeface="+mn-cs"/>
            </a:endParaRPr>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INTERCOUNCIL FORUM</a:t>
            </a:r>
            <a:endParaRPr lang="en-US" dirty="0"/>
          </a:p>
        </p:txBody>
      </p:sp>
      <p:sp>
        <p:nvSpPr>
          <p:cNvPr id="54" name="CaixaDeTexto 62"/>
          <p:cNvSpPr txBox="1"/>
          <p:nvPr/>
        </p:nvSpPr>
        <p:spPr>
          <a:xfrm>
            <a:off x="179512" y="1988840"/>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Social </a:t>
            </a:r>
            <a:r>
              <a:rPr lang="pt-BR" dirty="0" err="1" smtClean="0"/>
              <a:t>Movements</a:t>
            </a:r>
            <a:endParaRPr lang="pt-BR" dirty="0"/>
          </a:p>
        </p:txBody>
      </p:sp>
      <p:sp>
        <p:nvSpPr>
          <p:cNvPr id="56" name="CaixaDeTexto 62"/>
          <p:cNvSpPr txBox="1"/>
          <p:nvPr/>
        </p:nvSpPr>
        <p:spPr>
          <a:xfrm>
            <a:off x="179512" y="2420888"/>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Social </a:t>
            </a:r>
            <a:r>
              <a:rPr lang="pt-BR" dirty="0" err="1" smtClean="0"/>
              <a:t>Movements</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874963"/>
            <a:ext cx="9144000" cy="3416300"/>
          </a:xfrm>
          <a:prstGeom prst="rect">
            <a:avLst/>
          </a:prstGeom>
          <a:noFill/>
          <a:ln w="9525">
            <a:noFill/>
            <a:miter lim="800000"/>
            <a:headEnd/>
            <a:tailEnd/>
          </a:ln>
        </p:spPr>
        <p:txBody>
          <a:bodyPr anchor="ctr">
            <a:spAutoFit/>
          </a:bodyPr>
          <a:lstStyle/>
          <a:p>
            <a:pPr indent="450850" algn="just"/>
            <a:r>
              <a:rPr lang="pt-BR" dirty="0"/>
              <a:t>I </a:t>
            </a:r>
            <a:r>
              <a:rPr lang="pt-BR" dirty="0" err="1" smtClean="0"/>
              <a:t>Intercouncil</a:t>
            </a:r>
            <a:r>
              <a:rPr lang="pt-BR" dirty="0" smtClean="0"/>
              <a:t> </a:t>
            </a:r>
            <a:r>
              <a:rPr lang="pt-BR" dirty="0" err="1" smtClean="0"/>
              <a:t>Forum</a:t>
            </a:r>
            <a:r>
              <a:rPr lang="pt-BR" dirty="0" smtClean="0"/>
              <a:t> </a:t>
            </a:r>
            <a:r>
              <a:rPr lang="pt-BR" dirty="0"/>
              <a:t>– </a:t>
            </a:r>
            <a:r>
              <a:rPr lang="pt-BR" dirty="0" err="1" smtClean="0"/>
              <a:t>May</a:t>
            </a:r>
            <a:r>
              <a:rPr lang="pt-BR" dirty="0" smtClean="0"/>
              <a:t> </a:t>
            </a:r>
            <a:r>
              <a:rPr lang="pt-BR" dirty="0"/>
              <a:t>2011</a:t>
            </a:r>
          </a:p>
          <a:p>
            <a:pPr indent="450850" algn="just"/>
            <a:r>
              <a:rPr lang="pt-BR" dirty="0"/>
              <a:t>	</a:t>
            </a:r>
            <a:r>
              <a:rPr lang="pt-BR" dirty="0" err="1" smtClean="0"/>
              <a:t>proposals</a:t>
            </a:r>
            <a:r>
              <a:rPr lang="pt-BR" dirty="0" smtClean="0"/>
              <a:t> </a:t>
            </a:r>
            <a:r>
              <a:rPr lang="pt-BR" dirty="0" err="1" smtClean="0"/>
              <a:t>from</a:t>
            </a:r>
            <a:r>
              <a:rPr lang="pt-BR" dirty="0" smtClean="0"/>
              <a:t> </a:t>
            </a:r>
            <a:r>
              <a:rPr lang="pt-BR" dirty="0" err="1" smtClean="0"/>
              <a:t>society</a:t>
            </a:r>
            <a:r>
              <a:rPr lang="pt-BR" dirty="0" smtClean="0"/>
              <a:t> for </a:t>
            </a:r>
            <a:r>
              <a:rPr lang="pt-BR" dirty="0" err="1" smtClean="0"/>
              <a:t>National</a:t>
            </a:r>
            <a:r>
              <a:rPr lang="pt-BR" dirty="0" smtClean="0"/>
              <a:t> </a:t>
            </a:r>
            <a:r>
              <a:rPr lang="pt-BR" dirty="0" err="1" smtClean="0"/>
              <a:t>Plan</a:t>
            </a:r>
            <a:r>
              <a:rPr lang="pt-BR" dirty="0" smtClean="0"/>
              <a:t> </a:t>
            </a:r>
            <a:r>
              <a:rPr lang="pt-BR" dirty="0"/>
              <a:t>2012-2015</a:t>
            </a:r>
          </a:p>
          <a:p>
            <a:pPr indent="450850" algn="just"/>
            <a:r>
              <a:rPr lang="pt-BR" dirty="0"/>
              <a:t>II </a:t>
            </a:r>
            <a:r>
              <a:rPr lang="pt-BR" dirty="0" err="1" smtClean="0"/>
              <a:t>Intercouncil</a:t>
            </a:r>
            <a:r>
              <a:rPr lang="pt-BR" dirty="0" smtClean="0"/>
              <a:t> </a:t>
            </a:r>
            <a:r>
              <a:rPr lang="pt-BR" dirty="0" err="1" smtClean="0"/>
              <a:t>Forum</a:t>
            </a:r>
            <a:r>
              <a:rPr lang="pt-BR" dirty="0" smtClean="0"/>
              <a:t> </a:t>
            </a:r>
            <a:r>
              <a:rPr lang="pt-BR" dirty="0"/>
              <a:t>– </a:t>
            </a:r>
            <a:r>
              <a:rPr lang="pt-BR" dirty="0" err="1" smtClean="0"/>
              <a:t>October</a:t>
            </a:r>
            <a:r>
              <a:rPr lang="pt-BR" dirty="0" smtClean="0"/>
              <a:t> </a:t>
            </a:r>
            <a:r>
              <a:rPr lang="pt-BR" dirty="0"/>
              <a:t>2011</a:t>
            </a:r>
          </a:p>
          <a:p>
            <a:pPr indent="450850" algn="just"/>
            <a:r>
              <a:rPr lang="pt-BR" dirty="0"/>
              <a:t>	</a:t>
            </a:r>
            <a:r>
              <a:rPr lang="pt-BR" dirty="0" err="1" smtClean="0"/>
              <a:t>governmental</a:t>
            </a:r>
            <a:r>
              <a:rPr lang="pt-BR" dirty="0" smtClean="0"/>
              <a:t> </a:t>
            </a:r>
            <a:r>
              <a:rPr lang="pt-BR" dirty="0" err="1" smtClean="0"/>
              <a:t>response</a:t>
            </a:r>
            <a:endParaRPr lang="pt-BR" dirty="0"/>
          </a:p>
          <a:p>
            <a:pPr indent="450850" algn="just"/>
            <a:r>
              <a:rPr lang="pt-BR" dirty="0"/>
              <a:t>III </a:t>
            </a:r>
            <a:r>
              <a:rPr lang="pt-BR" dirty="0" err="1" smtClean="0"/>
              <a:t>Intercouncil</a:t>
            </a:r>
            <a:r>
              <a:rPr lang="pt-BR" dirty="0" smtClean="0"/>
              <a:t> </a:t>
            </a:r>
            <a:r>
              <a:rPr lang="pt-BR" dirty="0" err="1" smtClean="0"/>
              <a:t>Forum</a:t>
            </a:r>
            <a:r>
              <a:rPr lang="pt-BR" dirty="0" smtClean="0"/>
              <a:t> </a:t>
            </a:r>
            <a:r>
              <a:rPr lang="pt-BR" dirty="0"/>
              <a:t>– </a:t>
            </a:r>
            <a:r>
              <a:rPr lang="pt-BR" dirty="0" err="1" smtClean="0"/>
              <a:t>November</a:t>
            </a:r>
            <a:r>
              <a:rPr lang="pt-BR" dirty="0" smtClean="0"/>
              <a:t> </a:t>
            </a:r>
            <a:r>
              <a:rPr lang="pt-BR" dirty="0"/>
              <a:t>2012</a:t>
            </a:r>
          </a:p>
          <a:p>
            <a:pPr indent="450850" algn="just"/>
            <a:r>
              <a:rPr lang="pt-BR" dirty="0"/>
              <a:t>	</a:t>
            </a:r>
            <a:r>
              <a:rPr lang="pt-BR" dirty="0" err="1" smtClean="0"/>
              <a:t>proposal</a:t>
            </a:r>
            <a:r>
              <a:rPr lang="pt-BR" dirty="0" smtClean="0"/>
              <a:t> </a:t>
            </a:r>
            <a:r>
              <a:rPr lang="pt-BR" dirty="0" err="1" smtClean="0"/>
              <a:t>of</a:t>
            </a:r>
            <a:r>
              <a:rPr lang="pt-BR" dirty="0" smtClean="0"/>
              <a:t> </a:t>
            </a:r>
            <a:r>
              <a:rPr lang="pt-BR" dirty="0" err="1" smtClean="0"/>
              <a:t>participatory</a:t>
            </a:r>
            <a:r>
              <a:rPr lang="pt-BR" dirty="0" smtClean="0"/>
              <a:t> </a:t>
            </a:r>
            <a:r>
              <a:rPr lang="pt-BR" dirty="0" err="1" smtClean="0"/>
              <a:t>monitoring</a:t>
            </a:r>
            <a:r>
              <a:rPr lang="pt-BR" dirty="0" smtClean="0"/>
              <a:t> </a:t>
            </a:r>
            <a:r>
              <a:rPr lang="pt-BR" dirty="0"/>
              <a:t>– </a:t>
            </a:r>
            <a:r>
              <a:rPr lang="pt-BR" dirty="0" smtClean="0"/>
              <a:t>Transversal Agendas</a:t>
            </a:r>
            <a:endParaRPr lang="pt-BR" dirty="0"/>
          </a:p>
          <a:p>
            <a:pPr indent="450850" algn="just"/>
            <a:r>
              <a:rPr lang="pt-BR" dirty="0"/>
              <a:t>IV </a:t>
            </a:r>
            <a:r>
              <a:rPr lang="pt-BR" dirty="0" err="1" smtClean="0"/>
              <a:t>Intercouncil</a:t>
            </a:r>
            <a:r>
              <a:rPr lang="pt-BR" dirty="0" smtClean="0"/>
              <a:t> </a:t>
            </a:r>
            <a:r>
              <a:rPr lang="pt-BR" dirty="0" err="1" smtClean="0"/>
              <a:t>Forum</a:t>
            </a:r>
            <a:r>
              <a:rPr lang="pt-BR" dirty="0" smtClean="0"/>
              <a:t> </a:t>
            </a:r>
            <a:r>
              <a:rPr lang="pt-BR" dirty="0"/>
              <a:t>– </a:t>
            </a:r>
            <a:r>
              <a:rPr lang="pt-BR" dirty="0" err="1" smtClean="0"/>
              <a:t>September</a:t>
            </a:r>
            <a:r>
              <a:rPr lang="pt-BR" dirty="0" smtClean="0"/>
              <a:t> </a:t>
            </a:r>
            <a:r>
              <a:rPr lang="pt-BR" dirty="0"/>
              <a:t>de 2013</a:t>
            </a:r>
          </a:p>
          <a:p>
            <a:pPr indent="450850" algn="just"/>
            <a:r>
              <a:rPr lang="pt-BR" dirty="0"/>
              <a:t>	</a:t>
            </a:r>
            <a:r>
              <a:rPr lang="pt-BR" dirty="0" err="1" smtClean="0"/>
              <a:t>first</a:t>
            </a:r>
            <a:r>
              <a:rPr lang="pt-BR" dirty="0" smtClean="0"/>
              <a:t> </a:t>
            </a:r>
            <a:r>
              <a:rPr lang="pt-BR" dirty="0" err="1" smtClean="0"/>
              <a:t>execution</a:t>
            </a:r>
            <a:r>
              <a:rPr lang="pt-BR" dirty="0" smtClean="0"/>
              <a:t> </a:t>
            </a:r>
            <a:r>
              <a:rPr lang="pt-BR" dirty="0" err="1" smtClean="0"/>
              <a:t>report</a:t>
            </a:r>
            <a:r>
              <a:rPr lang="pt-BR" dirty="0" smtClean="0"/>
              <a:t> </a:t>
            </a:r>
            <a:r>
              <a:rPr lang="pt-BR" dirty="0" err="1" smtClean="0"/>
              <a:t>of</a:t>
            </a:r>
            <a:r>
              <a:rPr lang="pt-BR" dirty="0" smtClean="0"/>
              <a:t> </a:t>
            </a:r>
            <a:r>
              <a:rPr lang="pt-BR" dirty="0" err="1" smtClean="0"/>
              <a:t>the</a:t>
            </a:r>
            <a:r>
              <a:rPr lang="pt-BR" dirty="0" smtClean="0"/>
              <a:t> Transversal Agendas</a:t>
            </a:r>
            <a:endParaRPr lang="pt-BR" dirty="0"/>
          </a:p>
          <a:p>
            <a:pPr indent="450850" algn="just"/>
            <a:r>
              <a:rPr lang="pt-BR" dirty="0"/>
              <a:t>V </a:t>
            </a:r>
            <a:r>
              <a:rPr lang="pt-BR" dirty="0" err="1" smtClean="0"/>
              <a:t>Intercouncil</a:t>
            </a:r>
            <a:r>
              <a:rPr lang="pt-BR" dirty="0" smtClean="0"/>
              <a:t> </a:t>
            </a:r>
            <a:r>
              <a:rPr lang="pt-BR" dirty="0" err="1" smtClean="0"/>
              <a:t>Forum</a:t>
            </a:r>
            <a:r>
              <a:rPr lang="pt-BR" dirty="0" smtClean="0"/>
              <a:t> </a:t>
            </a:r>
            <a:r>
              <a:rPr lang="pt-BR" dirty="0"/>
              <a:t>– </a:t>
            </a:r>
            <a:r>
              <a:rPr lang="pt-BR" dirty="0" err="1" smtClean="0"/>
              <a:t>December</a:t>
            </a:r>
            <a:r>
              <a:rPr lang="pt-BR" dirty="0" smtClean="0"/>
              <a:t> </a:t>
            </a:r>
            <a:r>
              <a:rPr lang="pt-BR" dirty="0"/>
              <a:t>2014</a:t>
            </a:r>
          </a:p>
          <a:p>
            <a:pPr indent="450850" algn="just"/>
            <a:r>
              <a:rPr lang="pt-BR" dirty="0"/>
              <a:t>	</a:t>
            </a:r>
            <a:r>
              <a:rPr lang="pt-BR" dirty="0" err="1" smtClean="0"/>
              <a:t>second</a:t>
            </a:r>
            <a:r>
              <a:rPr lang="pt-BR" dirty="0" smtClean="0"/>
              <a:t> </a:t>
            </a:r>
            <a:r>
              <a:rPr lang="pt-BR" dirty="0" err="1" smtClean="0"/>
              <a:t>execution</a:t>
            </a:r>
            <a:r>
              <a:rPr lang="pt-BR" dirty="0" smtClean="0"/>
              <a:t> </a:t>
            </a:r>
            <a:r>
              <a:rPr lang="pt-BR" dirty="0" err="1" smtClean="0"/>
              <a:t>report</a:t>
            </a:r>
            <a:r>
              <a:rPr lang="pt-BR" dirty="0" smtClean="0"/>
              <a:t> </a:t>
            </a:r>
            <a:r>
              <a:rPr lang="pt-BR" dirty="0" err="1" smtClean="0"/>
              <a:t>of</a:t>
            </a:r>
            <a:r>
              <a:rPr lang="pt-BR" dirty="0" smtClean="0"/>
              <a:t> </a:t>
            </a:r>
            <a:r>
              <a:rPr lang="pt-BR" dirty="0" err="1" smtClean="0"/>
              <a:t>the</a:t>
            </a:r>
            <a:r>
              <a:rPr lang="pt-BR" dirty="0" smtClean="0"/>
              <a:t> Transversal Agendas</a:t>
            </a:r>
            <a:endParaRPr lang="pt-BR" dirty="0"/>
          </a:p>
          <a:p>
            <a:pPr indent="450850" algn="just"/>
            <a:endParaRPr lang="pt-BR" dirty="0"/>
          </a:p>
          <a:p>
            <a:pPr indent="450850" algn="just"/>
            <a:r>
              <a:rPr lang="pt-BR" dirty="0" err="1" smtClean="0"/>
              <a:t>Forum</a:t>
            </a:r>
            <a:r>
              <a:rPr lang="pt-BR" dirty="0" smtClean="0"/>
              <a:t> “Dialogue </a:t>
            </a:r>
            <a:r>
              <a:rPr lang="pt-BR" dirty="0" err="1" smtClean="0"/>
              <a:t>Brazil</a:t>
            </a:r>
            <a:r>
              <a:rPr lang="pt-BR" dirty="0" smtClean="0"/>
              <a:t>” – 2015 – </a:t>
            </a:r>
            <a:r>
              <a:rPr lang="pt-BR" dirty="0" err="1" smtClean="0"/>
              <a:t>National</a:t>
            </a:r>
            <a:r>
              <a:rPr lang="pt-BR" dirty="0" smtClean="0"/>
              <a:t> </a:t>
            </a:r>
            <a:r>
              <a:rPr lang="pt-BR" dirty="0" err="1" smtClean="0"/>
              <a:t>Plan</a:t>
            </a:r>
            <a:r>
              <a:rPr lang="pt-BR" dirty="0" smtClean="0"/>
              <a:t> 2016-2019</a:t>
            </a:r>
            <a:endParaRPr lang="pt-BR" dirty="0">
              <a:latin typeface="Calibri" pitchFamily="34" charset="0"/>
            </a:endParaRPr>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INTERCOUNCIL FORUM</a:t>
            </a:r>
            <a:endParaRPr lang="en-US" dirty="0"/>
          </a:p>
        </p:txBody>
      </p:sp>
      <p:pic>
        <p:nvPicPr>
          <p:cNvPr id="31748" name="Picture 3"/>
          <p:cNvPicPr>
            <a:picLocks noChangeAspect="1"/>
          </p:cNvPicPr>
          <p:nvPr/>
        </p:nvPicPr>
        <p:blipFill>
          <a:blip r:embed="rId2" cstate="print"/>
          <a:srcRect/>
          <a:stretch>
            <a:fillRect/>
          </a:stretch>
        </p:blipFill>
        <p:spPr bwMode="auto">
          <a:xfrm>
            <a:off x="144463" y="1074738"/>
            <a:ext cx="4356100" cy="149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smtClean="0"/>
              <a:t>Transversal Agendas</a:t>
            </a:r>
            <a:endParaRPr lang="pt-BR" dirty="0"/>
          </a:p>
        </p:txBody>
      </p:sp>
      <p:sp>
        <p:nvSpPr>
          <p:cNvPr id="32771" name="Rectangle 2"/>
          <p:cNvSpPr>
            <a:spLocks noChangeArrowheads="1"/>
          </p:cNvSpPr>
          <p:nvPr/>
        </p:nvSpPr>
        <p:spPr bwMode="auto">
          <a:xfrm>
            <a:off x="0" y="2091620"/>
            <a:ext cx="9144000" cy="3785652"/>
          </a:xfrm>
          <a:prstGeom prst="rect">
            <a:avLst/>
          </a:prstGeom>
          <a:noFill/>
          <a:ln w="9525">
            <a:noFill/>
            <a:miter lim="800000"/>
            <a:headEnd/>
            <a:tailEnd/>
          </a:ln>
        </p:spPr>
        <p:txBody>
          <a:bodyPr anchor="ctr">
            <a:spAutoFit/>
          </a:bodyPr>
          <a:lstStyle/>
          <a:p>
            <a:pPr indent="450850" algn="just"/>
            <a:r>
              <a:rPr lang="pt-BR" sz="2400" dirty="0" smtClean="0"/>
              <a:t>Racial </a:t>
            </a:r>
            <a:r>
              <a:rPr lang="pt-BR" sz="2400" dirty="0" err="1" smtClean="0"/>
              <a:t>equity</a:t>
            </a:r>
            <a:r>
              <a:rPr lang="pt-BR" sz="2400" dirty="0" smtClean="0"/>
              <a:t>, “quilombolas” </a:t>
            </a:r>
            <a:r>
              <a:rPr lang="pt-BR" sz="2400" dirty="0" err="1" smtClean="0"/>
              <a:t>and</a:t>
            </a:r>
            <a:r>
              <a:rPr lang="pt-BR" sz="2400" dirty="0" smtClean="0"/>
              <a:t> </a:t>
            </a:r>
            <a:r>
              <a:rPr lang="pt-BR" sz="2400" dirty="0" err="1" smtClean="0"/>
              <a:t>traditional</a:t>
            </a:r>
            <a:r>
              <a:rPr lang="pt-BR" sz="2400" dirty="0" smtClean="0"/>
              <a:t> </a:t>
            </a:r>
            <a:r>
              <a:rPr lang="pt-BR" sz="2400" dirty="0" err="1" smtClean="0"/>
              <a:t>communities</a:t>
            </a:r>
            <a:endParaRPr lang="pt-BR" sz="2400" dirty="0" smtClean="0"/>
          </a:p>
          <a:p>
            <a:pPr indent="450850" algn="just"/>
            <a:r>
              <a:rPr lang="pt-BR" sz="2400" dirty="0" err="1" smtClean="0"/>
              <a:t>Women</a:t>
            </a:r>
            <a:endParaRPr lang="pt-BR" sz="2400" dirty="0" smtClean="0"/>
          </a:p>
          <a:p>
            <a:pPr indent="450850" algn="just"/>
            <a:r>
              <a:rPr lang="pt-BR" sz="2400" dirty="0" err="1" smtClean="0"/>
              <a:t>Children</a:t>
            </a:r>
            <a:r>
              <a:rPr lang="pt-BR" sz="2400" dirty="0" smtClean="0"/>
              <a:t> </a:t>
            </a:r>
            <a:r>
              <a:rPr lang="pt-BR" sz="2400" dirty="0" err="1" smtClean="0"/>
              <a:t>and</a:t>
            </a:r>
            <a:r>
              <a:rPr lang="pt-BR" sz="2400" dirty="0" smtClean="0"/>
              <a:t> </a:t>
            </a:r>
            <a:r>
              <a:rPr lang="pt-BR" sz="2400" dirty="0" err="1" smtClean="0"/>
              <a:t>adolescents</a:t>
            </a:r>
            <a:endParaRPr lang="pt-BR" sz="2400" dirty="0" smtClean="0"/>
          </a:p>
          <a:p>
            <a:pPr indent="450850" algn="just"/>
            <a:r>
              <a:rPr lang="pt-BR" sz="2400" dirty="0" err="1" smtClean="0"/>
              <a:t>Youth</a:t>
            </a:r>
            <a:endParaRPr lang="pt-BR" sz="2400" dirty="0" smtClean="0"/>
          </a:p>
          <a:p>
            <a:pPr indent="450850" algn="just"/>
            <a:r>
              <a:rPr lang="pt-BR" sz="2400" dirty="0" err="1" smtClean="0"/>
              <a:t>Elderly</a:t>
            </a:r>
            <a:endParaRPr lang="pt-BR" sz="2400" dirty="0" smtClean="0"/>
          </a:p>
          <a:p>
            <a:pPr indent="450850" algn="just"/>
            <a:r>
              <a:rPr lang="pt-BR" sz="2400" dirty="0" err="1" smtClean="0"/>
              <a:t>People</a:t>
            </a:r>
            <a:r>
              <a:rPr lang="pt-BR" sz="2400" dirty="0" smtClean="0"/>
              <a:t> </a:t>
            </a:r>
            <a:r>
              <a:rPr lang="pt-BR" sz="2400" dirty="0" err="1" smtClean="0"/>
              <a:t>with</a:t>
            </a:r>
            <a:r>
              <a:rPr lang="pt-BR" sz="2400" dirty="0" smtClean="0"/>
              <a:t> </a:t>
            </a:r>
            <a:r>
              <a:rPr lang="pt-BR" sz="2400" dirty="0" err="1" smtClean="0"/>
              <a:t>disabilities</a:t>
            </a:r>
            <a:endParaRPr lang="pt-BR" sz="2400" dirty="0" smtClean="0"/>
          </a:p>
          <a:p>
            <a:pPr indent="450850" algn="just"/>
            <a:r>
              <a:rPr lang="pt-BR" sz="2400" dirty="0" smtClean="0"/>
              <a:t>LGBT </a:t>
            </a:r>
            <a:r>
              <a:rPr lang="pt-BR" sz="2400" dirty="0" err="1" smtClean="0"/>
              <a:t>people</a:t>
            </a:r>
            <a:endParaRPr lang="pt-BR" sz="2400" dirty="0" smtClean="0"/>
          </a:p>
          <a:p>
            <a:pPr indent="450850" algn="just"/>
            <a:r>
              <a:rPr lang="pt-BR" sz="2400" dirty="0" err="1" smtClean="0"/>
              <a:t>Indigenous</a:t>
            </a:r>
            <a:r>
              <a:rPr lang="pt-BR" sz="2400" dirty="0" smtClean="0"/>
              <a:t> </a:t>
            </a:r>
            <a:r>
              <a:rPr lang="pt-BR" sz="2400" dirty="0" err="1" smtClean="0"/>
              <a:t>people</a:t>
            </a:r>
            <a:endParaRPr lang="pt-BR" sz="2400" dirty="0" smtClean="0"/>
          </a:p>
          <a:p>
            <a:pPr indent="450850" algn="just"/>
            <a:r>
              <a:rPr lang="pt-BR" sz="2400" dirty="0" err="1" smtClean="0"/>
              <a:t>Street</a:t>
            </a:r>
            <a:r>
              <a:rPr lang="pt-BR" sz="2400" dirty="0" smtClean="0"/>
              <a:t> </a:t>
            </a:r>
            <a:r>
              <a:rPr lang="pt-BR" sz="2400" dirty="0" err="1" smtClean="0"/>
              <a:t>dwelling</a:t>
            </a:r>
            <a:r>
              <a:rPr lang="pt-BR" sz="2400" dirty="0" smtClean="0"/>
              <a:t> </a:t>
            </a:r>
            <a:r>
              <a:rPr lang="pt-BR" sz="2400" dirty="0" err="1" smtClean="0"/>
              <a:t>people</a:t>
            </a:r>
            <a:endParaRPr lang="pt-BR" sz="2400" dirty="0" smtClean="0"/>
          </a:p>
          <a:p>
            <a:pPr indent="450850" algn="just"/>
            <a:endParaRPr lang="pt-BR" sz="2400"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INTERCOUNCIL FORUM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8313" y="3860800"/>
            <a:ext cx="8229600" cy="2216150"/>
          </a:xfrm>
        </p:spPr>
        <p:txBody>
          <a:bodyPr rtlCol="0">
            <a:normAutofit lnSpcReduction="10000"/>
          </a:bodyPr>
          <a:lstStyle/>
          <a:p>
            <a:pPr fontAlgn="auto">
              <a:spcAft>
                <a:spcPts val="0"/>
              </a:spcAft>
              <a:buFont typeface="Arial" pitchFamily="34" charset="0"/>
              <a:buNone/>
              <a:defRPr/>
            </a:pPr>
            <a:r>
              <a:rPr lang="en-US" sz="2000" dirty="0" smtClean="0"/>
              <a:t>The</a:t>
            </a:r>
            <a:r>
              <a:rPr lang="en-US" sz="2000" b="1" dirty="0" smtClean="0"/>
              <a:t> </a:t>
            </a:r>
            <a:r>
              <a:rPr lang="en-US" sz="2000" b="1" dirty="0"/>
              <a:t>United Nations Public Service Awards</a:t>
            </a:r>
            <a:r>
              <a:rPr lang="en-US" sz="2000" dirty="0"/>
              <a:t> is the most prestigious international recognition of excellence in public service. It rewards the creative achievements and contributions of public service institutions that lead to a more effective and responsive public administration in countries worldwide. Through an annual competition, the UN Public Service Awards promotes the role, professionalism and visibility of public service. </a:t>
            </a:r>
            <a:r>
              <a:rPr lang="en-US" sz="2000" dirty="0" smtClean="0"/>
              <a:t> (UN/DESA)</a:t>
            </a:r>
            <a:endParaRPr lang="pt-BR" sz="2000" dirty="0"/>
          </a:p>
        </p:txBody>
      </p:sp>
      <p:pic>
        <p:nvPicPr>
          <p:cNvPr id="33795" name="Picture 2" descr="http://www.unpan.org/portals/0/images/1120/2014UNPSA.jpg"/>
          <p:cNvPicPr>
            <a:picLocks noChangeAspect="1" noChangeArrowheads="1"/>
          </p:cNvPicPr>
          <p:nvPr/>
        </p:nvPicPr>
        <p:blipFill>
          <a:blip r:embed="rId2" cstate="print"/>
          <a:srcRect/>
          <a:stretch>
            <a:fillRect/>
          </a:stretch>
        </p:blipFill>
        <p:spPr bwMode="auto">
          <a:xfrm>
            <a:off x="155575" y="404813"/>
            <a:ext cx="5238750" cy="3114675"/>
          </a:xfrm>
          <a:prstGeom prst="rect">
            <a:avLst/>
          </a:prstGeom>
          <a:noFill/>
          <a:ln w="9525">
            <a:noFill/>
            <a:miter lim="800000"/>
            <a:headEnd/>
            <a:tailEnd/>
          </a:ln>
        </p:spPr>
      </p:pic>
      <p:pic>
        <p:nvPicPr>
          <p:cNvPr id="33796" name="Picture 4" descr="https://lh4.googleusercontent.com/-4tn-BbvSuHc/U7F549YiIbI/AAAAAAAAF9M/nu9QZmWTjQc/w466-h699-no/IMG_4979.JPG"/>
          <p:cNvPicPr>
            <a:picLocks noChangeAspect="1" noChangeArrowheads="1"/>
          </p:cNvPicPr>
          <p:nvPr/>
        </p:nvPicPr>
        <p:blipFill>
          <a:blip r:embed="rId3" cstate="print"/>
          <a:srcRect/>
          <a:stretch>
            <a:fillRect/>
          </a:stretch>
        </p:blipFill>
        <p:spPr bwMode="auto">
          <a:xfrm>
            <a:off x="5964238" y="476250"/>
            <a:ext cx="2208212" cy="3313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smtClean="0"/>
              <a:t>cases in fiscal management</a:t>
            </a:r>
            <a:endParaRPr lang="pt-BR" dirty="0"/>
          </a:p>
        </p:txBody>
      </p:sp>
      <p:sp>
        <p:nvSpPr>
          <p:cNvPr id="34819" name="Rectangle 2"/>
          <p:cNvSpPr>
            <a:spLocks noChangeArrowheads="1"/>
          </p:cNvSpPr>
          <p:nvPr/>
        </p:nvSpPr>
        <p:spPr bwMode="auto">
          <a:xfrm>
            <a:off x="0" y="1905030"/>
            <a:ext cx="9144000" cy="4524315"/>
          </a:xfrm>
          <a:prstGeom prst="rect">
            <a:avLst/>
          </a:prstGeom>
          <a:noFill/>
          <a:ln w="9525">
            <a:noFill/>
            <a:miter lim="800000"/>
            <a:headEnd/>
            <a:tailEnd/>
          </a:ln>
        </p:spPr>
        <p:txBody>
          <a:bodyPr anchor="ctr">
            <a:spAutoFit/>
          </a:bodyPr>
          <a:lstStyle/>
          <a:p>
            <a:pPr indent="450850" algn="just"/>
            <a:r>
              <a:rPr lang="pt-BR" sz="2400" dirty="0" err="1" smtClean="0"/>
              <a:t>Multiple</a:t>
            </a:r>
            <a:r>
              <a:rPr lang="pt-BR" sz="2400" dirty="0" smtClean="0"/>
              <a:t> cases </a:t>
            </a:r>
            <a:r>
              <a:rPr lang="pt-BR" sz="2400" dirty="0"/>
              <a:t>– </a:t>
            </a:r>
            <a:r>
              <a:rPr lang="pt-BR" sz="2400" dirty="0" err="1" smtClean="0"/>
              <a:t>Executive</a:t>
            </a:r>
            <a:r>
              <a:rPr lang="pt-BR" sz="2400" dirty="0" smtClean="0"/>
              <a:t> </a:t>
            </a:r>
            <a:r>
              <a:rPr lang="pt-BR" sz="2400" dirty="0" err="1" smtClean="0"/>
              <a:t>or</a:t>
            </a:r>
            <a:r>
              <a:rPr lang="pt-BR" sz="2400" dirty="0" smtClean="0"/>
              <a:t> </a:t>
            </a:r>
            <a:r>
              <a:rPr lang="pt-BR" sz="2400" dirty="0" err="1" smtClean="0"/>
              <a:t>Legislature</a:t>
            </a:r>
            <a:r>
              <a:rPr lang="pt-BR" sz="2400" dirty="0" smtClean="0"/>
              <a:t> </a:t>
            </a:r>
            <a:r>
              <a:rPr lang="pt-BR" sz="2400" dirty="0" err="1" smtClean="0"/>
              <a:t>initiatives</a:t>
            </a:r>
            <a:endParaRPr lang="pt-BR" sz="2400" dirty="0"/>
          </a:p>
          <a:p>
            <a:pPr indent="450850" algn="just"/>
            <a:endParaRPr lang="pt-BR" sz="2400" dirty="0"/>
          </a:p>
          <a:p>
            <a:pPr indent="450850" algn="just"/>
            <a:r>
              <a:rPr lang="pt-BR" sz="2400" dirty="0" smtClean="0"/>
              <a:t>In 2012, </a:t>
            </a:r>
            <a:r>
              <a:rPr lang="pt-BR" sz="2400" dirty="0" err="1" smtClean="0"/>
              <a:t>an</a:t>
            </a:r>
            <a:r>
              <a:rPr lang="pt-BR" sz="2400" dirty="0" smtClean="0"/>
              <a:t> Open </a:t>
            </a:r>
            <a:r>
              <a:rPr lang="pt-BR" sz="2400" dirty="0" err="1" smtClean="0"/>
              <a:t>Letter</a:t>
            </a:r>
            <a:r>
              <a:rPr lang="pt-BR" sz="2400" dirty="0" smtClean="0"/>
              <a:t> for </a:t>
            </a:r>
            <a:r>
              <a:rPr lang="pt-BR" sz="2400" dirty="0" err="1" smtClean="0"/>
              <a:t>the</a:t>
            </a:r>
            <a:r>
              <a:rPr lang="pt-BR" sz="2400" dirty="0" smtClean="0"/>
              <a:t> </a:t>
            </a:r>
            <a:r>
              <a:rPr lang="pt-BR" sz="2400" dirty="0" err="1" smtClean="0"/>
              <a:t>Democratization</a:t>
            </a:r>
            <a:r>
              <a:rPr lang="pt-BR" sz="2400" dirty="0" smtClean="0"/>
              <a:t> </a:t>
            </a:r>
            <a:r>
              <a:rPr lang="pt-BR" sz="2400" dirty="0" err="1" smtClean="0"/>
              <a:t>and</a:t>
            </a:r>
            <a:r>
              <a:rPr lang="pt-BR" sz="2400" dirty="0" smtClean="0"/>
              <a:t> </a:t>
            </a:r>
            <a:r>
              <a:rPr lang="pt-BR" sz="2400" dirty="0" err="1" smtClean="0"/>
              <a:t>Transparency</a:t>
            </a:r>
            <a:r>
              <a:rPr lang="pt-BR" sz="2400" dirty="0" smtClean="0"/>
              <a:t> </a:t>
            </a:r>
            <a:r>
              <a:rPr lang="pt-BR" sz="2400" dirty="0" err="1" smtClean="0"/>
              <a:t>of</a:t>
            </a:r>
            <a:r>
              <a:rPr lang="pt-BR" sz="2400" dirty="0" smtClean="0"/>
              <a:t> </a:t>
            </a:r>
            <a:r>
              <a:rPr lang="pt-BR" sz="2400" dirty="0" err="1" smtClean="0"/>
              <a:t>Public</a:t>
            </a:r>
            <a:r>
              <a:rPr lang="pt-BR" sz="2400" dirty="0" smtClean="0"/>
              <a:t> Budget </a:t>
            </a:r>
            <a:r>
              <a:rPr lang="pt-BR" sz="2400" dirty="0" err="1" smtClean="0"/>
              <a:t>was</a:t>
            </a:r>
            <a:r>
              <a:rPr lang="pt-BR" sz="2400" dirty="0" smtClean="0"/>
              <a:t> </a:t>
            </a:r>
            <a:r>
              <a:rPr lang="pt-BR" sz="2400" dirty="0" err="1" smtClean="0"/>
              <a:t>signed</a:t>
            </a:r>
            <a:r>
              <a:rPr lang="pt-BR" sz="2400" dirty="0" smtClean="0"/>
              <a:t> </a:t>
            </a:r>
            <a:r>
              <a:rPr lang="pt-BR" sz="2400" dirty="0" err="1" smtClean="0"/>
              <a:t>by</a:t>
            </a:r>
            <a:r>
              <a:rPr lang="pt-BR" sz="2400" dirty="0" smtClean="0"/>
              <a:t> 97 civil </a:t>
            </a:r>
            <a:r>
              <a:rPr lang="pt-BR" sz="2400" dirty="0" err="1" smtClean="0"/>
              <a:t>society</a:t>
            </a:r>
            <a:r>
              <a:rPr lang="pt-BR" sz="2400" dirty="0" smtClean="0"/>
              <a:t> </a:t>
            </a:r>
            <a:r>
              <a:rPr lang="pt-BR" sz="2400" dirty="0" err="1" smtClean="0"/>
              <a:t>organizations</a:t>
            </a:r>
            <a:endParaRPr lang="pt-BR" sz="2400" dirty="0"/>
          </a:p>
          <a:p>
            <a:pPr indent="450850" algn="just"/>
            <a:endParaRPr lang="pt-BR" sz="2400" dirty="0"/>
          </a:p>
          <a:p>
            <a:pPr indent="450850" algn="just"/>
            <a:r>
              <a:rPr lang="pt-BR" sz="2400" dirty="0" err="1" smtClean="0"/>
              <a:t>Budgetary</a:t>
            </a:r>
            <a:r>
              <a:rPr lang="pt-BR" sz="2400" dirty="0" smtClean="0"/>
              <a:t> </a:t>
            </a:r>
            <a:r>
              <a:rPr lang="pt-BR" sz="2400" dirty="0" err="1" smtClean="0"/>
              <a:t>Guidelines</a:t>
            </a:r>
            <a:r>
              <a:rPr lang="pt-BR" sz="2400" dirty="0" smtClean="0"/>
              <a:t> Law (LDO) </a:t>
            </a:r>
            <a:r>
              <a:rPr lang="pt-BR" sz="2400" dirty="0" err="1" smtClean="0"/>
              <a:t>was</a:t>
            </a:r>
            <a:r>
              <a:rPr lang="pt-BR" sz="2400" dirty="0" smtClean="0"/>
              <a:t> </a:t>
            </a:r>
            <a:r>
              <a:rPr lang="pt-BR" sz="2400" dirty="0" err="1" smtClean="0"/>
              <a:t>put</a:t>
            </a:r>
            <a:r>
              <a:rPr lang="pt-BR" sz="2400" dirty="0" smtClean="0"/>
              <a:t> </a:t>
            </a:r>
            <a:r>
              <a:rPr lang="pt-BR" sz="2400" dirty="0" err="1" smtClean="0"/>
              <a:t>under</a:t>
            </a:r>
            <a:r>
              <a:rPr lang="pt-BR" sz="2400" dirty="0" smtClean="0"/>
              <a:t> </a:t>
            </a:r>
            <a:r>
              <a:rPr lang="pt-BR" sz="2400" dirty="0" err="1" smtClean="0"/>
              <a:t>public</a:t>
            </a:r>
            <a:r>
              <a:rPr lang="pt-BR" sz="2400" dirty="0" smtClean="0"/>
              <a:t> </a:t>
            </a:r>
            <a:r>
              <a:rPr lang="pt-BR" sz="2400" dirty="0" err="1" smtClean="0"/>
              <a:t>consultation</a:t>
            </a:r>
            <a:r>
              <a:rPr lang="pt-BR" sz="2400" dirty="0" smtClean="0"/>
              <a:t> in internet: 2013 </a:t>
            </a:r>
            <a:r>
              <a:rPr lang="pt-BR" sz="2400" dirty="0"/>
              <a:t>– 2014 – 2015 – </a:t>
            </a:r>
            <a:r>
              <a:rPr lang="pt-BR" sz="2400" dirty="0" smtClean="0"/>
              <a:t>2016 (</a:t>
            </a:r>
            <a:r>
              <a:rPr lang="pt-BR" sz="2400" dirty="0" err="1" smtClean="0"/>
              <a:t>national</a:t>
            </a:r>
            <a:r>
              <a:rPr lang="pt-BR" sz="2400" dirty="0" smtClean="0"/>
              <a:t>)</a:t>
            </a:r>
            <a:endParaRPr lang="pt-BR" sz="2400" dirty="0"/>
          </a:p>
          <a:p>
            <a:pPr indent="450850" algn="just"/>
            <a:endParaRPr lang="pt-BR" sz="2400" dirty="0"/>
          </a:p>
          <a:p>
            <a:pPr indent="450850" algn="just"/>
            <a:r>
              <a:rPr lang="pt-BR" sz="2400" dirty="0" err="1" smtClean="0"/>
              <a:t>Annual</a:t>
            </a:r>
            <a:r>
              <a:rPr lang="pt-BR" sz="2400" dirty="0" smtClean="0"/>
              <a:t> Budget Law </a:t>
            </a:r>
            <a:r>
              <a:rPr lang="pt-BR" sz="2400" dirty="0" err="1" smtClean="0"/>
              <a:t>was</a:t>
            </a:r>
            <a:r>
              <a:rPr lang="pt-BR" sz="2400" dirty="0" smtClean="0"/>
              <a:t> </a:t>
            </a:r>
            <a:r>
              <a:rPr lang="pt-BR" sz="2400" dirty="0" err="1" smtClean="0"/>
              <a:t>put</a:t>
            </a:r>
            <a:r>
              <a:rPr lang="pt-BR" sz="2400" dirty="0" smtClean="0"/>
              <a:t> </a:t>
            </a:r>
            <a:r>
              <a:rPr lang="pt-BR" sz="2400" dirty="0" err="1" smtClean="0"/>
              <a:t>under</a:t>
            </a:r>
            <a:r>
              <a:rPr lang="pt-BR" sz="2400" dirty="0" smtClean="0"/>
              <a:t> </a:t>
            </a:r>
            <a:r>
              <a:rPr lang="pt-BR" sz="2400" dirty="0" err="1" smtClean="0"/>
              <a:t>public</a:t>
            </a:r>
            <a:r>
              <a:rPr lang="pt-BR" sz="2400" dirty="0" smtClean="0"/>
              <a:t> </a:t>
            </a:r>
            <a:r>
              <a:rPr lang="pt-BR" sz="2400" dirty="0" err="1" smtClean="0"/>
              <a:t>hearing</a:t>
            </a:r>
            <a:r>
              <a:rPr lang="pt-BR" sz="2400" dirty="0" smtClean="0"/>
              <a:t> </a:t>
            </a:r>
            <a:r>
              <a:rPr lang="pt-BR" sz="2400" dirty="0" err="1" smtClean="0"/>
              <a:t>receiving</a:t>
            </a:r>
            <a:r>
              <a:rPr lang="pt-BR" sz="2400" dirty="0" smtClean="0"/>
              <a:t> civil </a:t>
            </a:r>
            <a:r>
              <a:rPr lang="pt-BR" sz="2400" dirty="0" err="1" smtClean="0"/>
              <a:t>society</a:t>
            </a:r>
            <a:r>
              <a:rPr lang="pt-BR" sz="2400" dirty="0" smtClean="0"/>
              <a:t> </a:t>
            </a:r>
            <a:r>
              <a:rPr lang="pt-BR" sz="2400" dirty="0" err="1" smtClean="0"/>
              <a:t>proposals</a:t>
            </a:r>
            <a:r>
              <a:rPr lang="pt-BR" sz="2400" dirty="0" smtClean="0"/>
              <a:t>: 2013 </a:t>
            </a:r>
            <a:r>
              <a:rPr lang="pt-BR" sz="2400" dirty="0"/>
              <a:t>– </a:t>
            </a:r>
            <a:r>
              <a:rPr lang="pt-BR" sz="2400" dirty="0" smtClean="0"/>
              <a:t>2014 (</a:t>
            </a:r>
            <a:r>
              <a:rPr lang="pt-BR" sz="2400" dirty="0" err="1" smtClean="0"/>
              <a:t>national</a:t>
            </a:r>
            <a:r>
              <a:rPr lang="pt-BR" sz="2400" dirty="0" smtClean="0"/>
              <a:t>)</a:t>
            </a:r>
            <a:endParaRPr lang="pt-BR" sz="2400" dirty="0"/>
          </a:p>
          <a:p>
            <a:pPr indent="450850" algn="just"/>
            <a:endParaRPr lang="pt-BR" sz="2400"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PUBLIC CONSULTATIONS/HEARINGS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smtClean="0"/>
              <a:t>JOINT BUDGET COMMISSION (NATIONAL CONGRESS)</a:t>
            </a:r>
            <a:endParaRPr lang="pt-BR" dirty="0"/>
          </a:p>
        </p:txBody>
      </p:sp>
      <p:sp>
        <p:nvSpPr>
          <p:cNvPr id="35843" name="Rectangle 2"/>
          <p:cNvSpPr>
            <a:spLocks noChangeArrowheads="1"/>
          </p:cNvSpPr>
          <p:nvPr/>
        </p:nvSpPr>
        <p:spPr bwMode="auto">
          <a:xfrm>
            <a:off x="0" y="1769839"/>
            <a:ext cx="9144000" cy="4708981"/>
          </a:xfrm>
          <a:prstGeom prst="rect">
            <a:avLst/>
          </a:prstGeom>
          <a:noFill/>
          <a:ln w="9525">
            <a:noFill/>
            <a:miter lim="800000"/>
            <a:headEnd/>
            <a:tailEnd/>
          </a:ln>
        </p:spPr>
        <p:txBody>
          <a:bodyPr anchor="ctr">
            <a:spAutoFit/>
          </a:bodyPr>
          <a:lstStyle/>
          <a:p>
            <a:pPr indent="450850" algn="just"/>
            <a:r>
              <a:rPr lang="pt-BR" sz="2000" dirty="0" err="1" smtClean="0"/>
              <a:t>Parliamentarians</a:t>
            </a:r>
            <a:r>
              <a:rPr lang="pt-BR" sz="2000" dirty="0" smtClean="0"/>
              <a:t> </a:t>
            </a:r>
            <a:r>
              <a:rPr lang="pt-BR" sz="2000" dirty="0" err="1" smtClean="0"/>
              <a:t>can</a:t>
            </a:r>
            <a:r>
              <a:rPr lang="pt-BR" sz="2000" dirty="0" smtClean="0"/>
              <a:t> </a:t>
            </a:r>
            <a:r>
              <a:rPr lang="pt-BR" sz="2000" dirty="0" err="1" smtClean="0"/>
              <a:t>present</a:t>
            </a:r>
            <a:r>
              <a:rPr lang="pt-BR" sz="2000" dirty="0" smtClean="0"/>
              <a:t> </a:t>
            </a:r>
            <a:r>
              <a:rPr lang="pt-BR" sz="2000" dirty="0" err="1" smtClean="0"/>
              <a:t>amendments</a:t>
            </a:r>
            <a:r>
              <a:rPr lang="pt-BR" sz="2000" dirty="0" smtClean="0"/>
              <a:t> to federal budget – </a:t>
            </a:r>
            <a:r>
              <a:rPr lang="pt-BR" sz="2000" dirty="0" err="1" smtClean="0"/>
              <a:t>individually</a:t>
            </a:r>
            <a:r>
              <a:rPr lang="pt-BR" sz="2000" dirty="0" smtClean="0"/>
              <a:t> </a:t>
            </a:r>
            <a:r>
              <a:rPr lang="pt-BR" sz="2000" dirty="0" err="1" smtClean="0"/>
              <a:t>or</a:t>
            </a:r>
            <a:r>
              <a:rPr lang="pt-BR" sz="2000" dirty="0" smtClean="0"/>
              <a:t> </a:t>
            </a:r>
            <a:r>
              <a:rPr lang="pt-BR" sz="2000" dirty="0" err="1" smtClean="0"/>
              <a:t>by</a:t>
            </a:r>
            <a:r>
              <a:rPr lang="pt-BR" sz="2000" dirty="0" smtClean="0"/>
              <a:t> </a:t>
            </a:r>
            <a:r>
              <a:rPr lang="pt-BR" sz="2000" dirty="0" err="1" smtClean="0"/>
              <a:t>party</a:t>
            </a:r>
            <a:endParaRPr lang="pt-BR" sz="2000" dirty="0" smtClean="0"/>
          </a:p>
          <a:p>
            <a:pPr indent="450850" algn="just"/>
            <a:endParaRPr lang="pt-BR" sz="2000" dirty="0" smtClean="0"/>
          </a:p>
          <a:p>
            <a:pPr indent="450850" algn="just"/>
            <a:r>
              <a:rPr lang="pt-BR" sz="2000" dirty="0" err="1" smtClean="0"/>
              <a:t>Amendment</a:t>
            </a:r>
            <a:r>
              <a:rPr lang="pt-BR" sz="2000" dirty="0" smtClean="0"/>
              <a:t> – </a:t>
            </a:r>
            <a:r>
              <a:rPr lang="pt-BR" sz="2000" dirty="0" err="1" smtClean="0"/>
              <a:t>inclusion</a:t>
            </a:r>
            <a:r>
              <a:rPr lang="pt-BR" sz="2000" dirty="0" smtClean="0"/>
              <a:t> </a:t>
            </a:r>
            <a:r>
              <a:rPr lang="pt-BR" sz="2000" dirty="0" err="1" smtClean="0"/>
              <a:t>of</a:t>
            </a:r>
            <a:r>
              <a:rPr lang="pt-BR" sz="2000" dirty="0" smtClean="0"/>
              <a:t> </a:t>
            </a:r>
            <a:r>
              <a:rPr lang="pt-BR" sz="2000" dirty="0" err="1" smtClean="0"/>
              <a:t>an</a:t>
            </a:r>
            <a:r>
              <a:rPr lang="pt-BR" sz="2000" dirty="0" smtClean="0"/>
              <a:t> </a:t>
            </a:r>
            <a:r>
              <a:rPr lang="pt-BR" sz="2000" dirty="0" err="1" smtClean="0"/>
              <a:t>expediture</a:t>
            </a:r>
            <a:r>
              <a:rPr lang="pt-BR" sz="2000" dirty="0" smtClean="0"/>
              <a:t> for a </a:t>
            </a:r>
            <a:r>
              <a:rPr lang="pt-BR" sz="2000" dirty="0" err="1" smtClean="0"/>
              <a:t>specific</a:t>
            </a:r>
            <a:r>
              <a:rPr lang="pt-BR" sz="2000" dirty="0" smtClean="0"/>
              <a:t> </a:t>
            </a:r>
            <a:r>
              <a:rPr lang="pt-BR" sz="2000" dirty="0" err="1" smtClean="0"/>
              <a:t>finality</a:t>
            </a:r>
            <a:endParaRPr lang="pt-BR" sz="2000" dirty="0" smtClean="0"/>
          </a:p>
          <a:p>
            <a:pPr indent="450850" algn="just"/>
            <a:r>
              <a:rPr lang="pt-BR" sz="2000" dirty="0" smtClean="0"/>
              <a:t>(</a:t>
            </a:r>
            <a:r>
              <a:rPr lang="pt-BR" sz="2000" dirty="0" err="1" smtClean="0"/>
              <a:t>limited</a:t>
            </a:r>
            <a:r>
              <a:rPr lang="pt-BR" sz="2000" dirty="0" smtClean="0"/>
              <a:t> </a:t>
            </a:r>
            <a:r>
              <a:rPr lang="pt-BR" sz="2000" dirty="0" err="1" smtClean="0"/>
              <a:t>values</a:t>
            </a:r>
            <a:r>
              <a:rPr lang="pt-BR" sz="2000" dirty="0" smtClean="0"/>
              <a:t>)</a:t>
            </a:r>
            <a:endParaRPr lang="pt-BR" sz="2000" dirty="0"/>
          </a:p>
          <a:p>
            <a:pPr indent="450850" algn="just"/>
            <a:endParaRPr lang="pt-BR" sz="2000" dirty="0" smtClean="0"/>
          </a:p>
          <a:p>
            <a:pPr indent="450850" algn="just"/>
            <a:r>
              <a:rPr lang="pt-BR" sz="2000" dirty="0" smtClean="0"/>
              <a:t>In 2012 (</a:t>
            </a:r>
            <a:r>
              <a:rPr lang="pt-BR" sz="2000" dirty="0" err="1" smtClean="0"/>
              <a:t>discontinued</a:t>
            </a:r>
            <a:r>
              <a:rPr lang="pt-BR" sz="2000" dirty="0" smtClean="0"/>
              <a:t>), </a:t>
            </a:r>
            <a:r>
              <a:rPr lang="pt-BR" sz="2000" dirty="0" err="1" smtClean="0"/>
              <a:t>municipalities</a:t>
            </a:r>
            <a:r>
              <a:rPr lang="pt-BR" sz="2000" dirty="0" smtClean="0"/>
              <a:t> </a:t>
            </a:r>
            <a:r>
              <a:rPr lang="pt-BR" sz="2000" dirty="0" err="1" smtClean="0"/>
              <a:t>were</a:t>
            </a:r>
            <a:r>
              <a:rPr lang="pt-BR" sz="2000" dirty="0" smtClean="0"/>
              <a:t> </a:t>
            </a:r>
            <a:r>
              <a:rPr lang="pt-BR" sz="2000" dirty="0" err="1" smtClean="0"/>
              <a:t>allowed</a:t>
            </a:r>
            <a:r>
              <a:rPr lang="pt-BR" sz="2000" dirty="0" smtClean="0"/>
              <a:t> to </a:t>
            </a:r>
            <a:r>
              <a:rPr lang="pt-BR" sz="2000" dirty="0" err="1" smtClean="0"/>
              <a:t>present</a:t>
            </a:r>
            <a:r>
              <a:rPr lang="pt-BR" sz="2000" dirty="0" smtClean="0"/>
              <a:t> </a:t>
            </a:r>
            <a:r>
              <a:rPr lang="pt-BR" sz="2000" dirty="0" err="1" smtClean="0"/>
              <a:t>amendments</a:t>
            </a:r>
            <a:r>
              <a:rPr lang="pt-BR" sz="2000" dirty="0" smtClean="0"/>
              <a:t> to federal budget </a:t>
            </a:r>
            <a:r>
              <a:rPr lang="pt-BR" sz="2000" dirty="0" err="1" smtClean="0"/>
              <a:t>directly</a:t>
            </a:r>
            <a:endParaRPr lang="pt-BR" sz="2000" dirty="0" smtClean="0"/>
          </a:p>
          <a:p>
            <a:pPr indent="450850" algn="just"/>
            <a:r>
              <a:rPr lang="pt-BR" sz="2000" dirty="0" err="1" smtClean="0"/>
              <a:t>But</a:t>
            </a:r>
            <a:r>
              <a:rPr lang="pt-BR" sz="2000" dirty="0" smtClean="0"/>
              <a:t>...</a:t>
            </a:r>
            <a:endParaRPr lang="pt-BR" sz="2000" dirty="0"/>
          </a:p>
          <a:p>
            <a:pPr indent="450850" algn="just"/>
            <a:endParaRPr lang="pt-BR" sz="2000" dirty="0"/>
          </a:p>
          <a:p>
            <a:pPr indent="450850" algn="just">
              <a:buFontTx/>
              <a:buChar char="-"/>
            </a:pPr>
            <a:r>
              <a:rPr lang="pt-BR" sz="2000" dirty="0" smtClean="0"/>
              <a:t>cities </a:t>
            </a:r>
            <a:r>
              <a:rPr lang="pt-BR" sz="2000" dirty="0" err="1" smtClean="0"/>
              <a:t>up</a:t>
            </a:r>
            <a:r>
              <a:rPr lang="pt-BR" sz="2000" dirty="0" smtClean="0"/>
              <a:t> to 50 </a:t>
            </a:r>
            <a:r>
              <a:rPr lang="pt-BR" sz="2000" dirty="0" err="1" smtClean="0"/>
              <a:t>thousand</a:t>
            </a:r>
            <a:r>
              <a:rPr lang="pt-BR" sz="2000" dirty="0" smtClean="0"/>
              <a:t> </a:t>
            </a:r>
            <a:r>
              <a:rPr lang="pt-BR" sz="2000" dirty="0" err="1" smtClean="0"/>
              <a:t>inhabitants</a:t>
            </a:r>
            <a:r>
              <a:rPr lang="pt-BR" sz="2000" dirty="0" smtClean="0"/>
              <a:t>;</a:t>
            </a:r>
          </a:p>
          <a:p>
            <a:pPr indent="450850" algn="just">
              <a:buFontTx/>
              <a:buChar char="-"/>
            </a:pPr>
            <a:r>
              <a:rPr lang="pt-BR" sz="2000" dirty="0" err="1" smtClean="0"/>
              <a:t>values</a:t>
            </a:r>
            <a:r>
              <a:rPr lang="pt-BR" sz="2000" dirty="0" smtClean="0"/>
              <a:t> </a:t>
            </a:r>
            <a:r>
              <a:rPr lang="pt-BR" sz="2000" dirty="0" err="1" smtClean="0"/>
              <a:t>from</a:t>
            </a:r>
            <a:r>
              <a:rPr lang="pt-BR" sz="2000" dirty="0" smtClean="0"/>
              <a:t> 300 to 600 </a:t>
            </a:r>
            <a:r>
              <a:rPr lang="pt-BR" sz="2000" dirty="0" err="1" smtClean="0"/>
              <a:t>thousand</a:t>
            </a:r>
            <a:r>
              <a:rPr lang="pt-BR" sz="2000" dirty="0" smtClean="0"/>
              <a:t> Reais (USD 96,600 – 193,200);</a:t>
            </a:r>
          </a:p>
          <a:p>
            <a:pPr indent="450850" algn="just">
              <a:buFontTx/>
              <a:buChar char="-"/>
            </a:pPr>
            <a:r>
              <a:rPr lang="pt-BR" sz="2000" dirty="0" err="1" smtClean="0"/>
              <a:t>specific</a:t>
            </a:r>
            <a:r>
              <a:rPr lang="pt-BR" sz="2000" dirty="0" smtClean="0"/>
              <a:t> </a:t>
            </a:r>
            <a:r>
              <a:rPr lang="pt-BR" sz="2000" dirty="0" err="1" smtClean="0"/>
              <a:t>areas</a:t>
            </a:r>
            <a:r>
              <a:rPr lang="pt-BR" sz="2000" dirty="0" smtClean="0"/>
              <a:t> </a:t>
            </a:r>
            <a:r>
              <a:rPr lang="pt-BR" sz="2000" dirty="0" err="1" smtClean="0"/>
              <a:t>of</a:t>
            </a:r>
            <a:r>
              <a:rPr lang="pt-BR" sz="2000" dirty="0" smtClean="0"/>
              <a:t> </a:t>
            </a:r>
            <a:r>
              <a:rPr lang="pt-BR" sz="2000" dirty="0" err="1" smtClean="0"/>
              <a:t>public</a:t>
            </a:r>
            <a:r>
              <a:rPr lang="pt-BR" sz="2000" dirty="0" smtClean="0"/>
              <a:t> </a:t>
            </a:r>
            <a:r>
              <a:rPr lang="pt-BR" sz="2000" dirty="0" err="1" smtClean="0"/>
              <a:t>policy</a:t>
            </a:r>
            <a:r>
              <a:rPr lang="pt-BR" sz="2000" dirty="0" smtClean="0"/>
              <a:t>;</a:t>
            </a:r>
          </a:p>
          <a:p>
            <a:pPr indent="450850" algn="just">
              <a:buFontTx/>
              <a:buChar char="-"/>
            </a:pPr>
            <a:r>
              <a:rPr lang="pt-BR" sz="2000" dirty="0" err="1" smtClean="0"/>
              <a:t>must</a:t>
            </a:r>
            <a:r>
              <a:rPr lang="pt-BR" sz="2000" dirty="0" smtClean="0"/>
              <a:t> </a:t>
            </a:r>
            <a:r>
              <a:rPr lang="pt-BR" sz="2000" dirty="0" err="1" smtClean="0"/>
              <a:t>have</a:t>
            </a:r>
            <a:r>
              <a:rPr lang="pt-BR" sz="2000" dirty="0" smtClean="0"/>
              <a:t> </a:t>
            </a:r>
            <a:r>
              <a:rPr lang="pt-BR" sz="2000" dirty="0" err="1" smtClean="0"/>
              <a:t>realized</a:t>
            </a:r>
            <a:r>
              <a:rPr lang="pt-BR" sz="2000" dirty="0" smtClean="0"/>
              <a:t> </a:t>
            </a:r>
            <a:r>
              <a:rPr lang="pt-BR" sz="2000" b="1" dirty="0" err="1" smtClean="0"/>
              <a:t>public</a:t>
            </a:r>
            <a:r>
              <a:rPr lang="pt-BR" sz="2000" b="1" dirty="0" smtClean="0"/>
              <a:t> </a:t>
            </a:r>
            <a:r>
              <a:rPr lang="pt-BR" sz="2000" b="1" dirty="0" err="1" smtClean="0"/>
              <a:t>hearings</a:t>
            </a:r>
            <a:r>
              <a:rPr lang="pt-BR" sz="2000" dirty="0" smtClean="0"/>
              <a:t> to define </a:t>
            </a:r>
            <a:r>
              <a:rPr lang="pt-BR" sz="2000" dirty="0" err="1" smtClean="0"/>
              <a:t>priorities</a:t>
            </a:r>
            <a:r>
              <a:rPr lang="pt-BR" sz="2000" dirty="0" smtClean="0"/>
              <a:t>.</a:t>
            </a:r>
          </a:p>
          <a:p>
            <a:pPr indent="450850" algn="just"/>
            <a:endParaRPr lang="pt-BR" sz="2000"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POPULAR AMENDMENTS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smtClean="0"/>
              <a:t>LEGISLATURE</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DIGITAL DEMOCRACY</a:t>
            </a:r>
            <a:endParaRPr lang="en-US" dirty="0"/>
          </a:p>
        </p:txBody>
      </p:sp>
      <p:pic>
        <p:nvPicPr>
          <p:cNvPr id="49154" name="Picture 2" descr="http://www.pressenza.com/wp-content/uploads/2013/07/Popula%C3%A7%C3%A3o-pode-apresentar-projetos-de-lei-em-ferramenta-do-portal-e-Cidadania.jpg"/>
          <p:cNvPicPr>
            <a:picLocks noChangeAspect="1" noChangeArrowheads="1"/>
          </p:cNvPicPr>
          <p:nvPr/>
        </p:nvPicPr>
        <p:blipFill>
          <a:blip r:embed="rId2" cstate="print"/>
          <a:srcRect/>
          <a:stretch>
            <a:fillRect/>
          </a:stretch>
        </p:blipFill>
        <p:spPr bwMode="auto">
          <a:xfrm>
            <a:off x="226715" y="1772816"/>
            <a:ext cx="2905125" cy="1809751"/>
          </a:xfrm>
          <a:prstGeom prst="rect">
            <a:avLst/>
          </a:prstGeom>
          <a:noFill/>
        </p:spPr>
      </p:pic>
      <p:sp>
        <p:nvSpPr>
          <p:cNvPr id="6" name="CaixaDeTexto 5"/>
          <p:cNvSpPr txBox="1"/>
          <p:nvPr/>
        </p:nvSpPr>
        <p:spPr>
          <a:xfrm>
            <a:off x="3923928" y="2411596"/>
            <a:ext cx="4320480" cy="369332"/>
          </a:xfrm>
          <a:prstGeom prst="rect">
            <a:avLst/>
          </a:prstGeom>
          <a:noFill/>
        </p:spPr>
        <p:txBody>
          <a:bodyPr wrap="square" rtlCol="0">
            <a:spAutoFit/>
          </a:bodyPr>
          <a:lstStyle/>
          <a:p>
            <a:r>
              <a:rPr lang="pt-BR" dirty="0" smtClean="0"/>
              <a:t>https://www12.senado.leg.br/ecidadania/</a:t>
            </a:r>
            <a:endParaRPr lang="pt-BR" dirty="0"/>
          </a:p>
        </p:txBody>
      </p:sp>
      <p:pic>
        <p:nvPicPr>
          <p:cNvPr id="49156" name="Picture 4" descr="http://edemocracia.camara.gov.br/e-democracia-theme/images/custom/logo_geral.png"/>
          <p:cNvPicPr>
            <a:picLocks noChangeAspect="1" noChangeArrowheads="1"/>
          </p:cNvPicPr>
          <p:nvPr/>
        </p:nvPicPr>
        <p:blipFill>
          <a:blip r:embed="rId3" cstate="print"/>
          <a:srcRect/>
          <a:stretch>
            <a:fillRect/>
          </a:stretch>
        </p:blipFill>
        <p:spPr bwMode="auto">
          <a:xfrm>
            <a:off x="0" y="3789040"/>
            <a:ext cx="4410075" cy="1066801"/>
          </a:xfrm>
          <a:prstGeom prst="rect">
            <a:avLst/>
          </a:prstGeom>
          <a:noFill/>
        </p:spPr>
      </p:pic>
      <p:sp>
        <p:nvSpPr>
          <p:cNvPr id="9" name="CaixaDeTexto 8"/>
          <p:cNvSpPr txBox="1"/>
          <p:nvPr/>
        </p:nvSpPr>
        <p:spPr>
          <a:xfrm>
            <a:off x="4499992" y="4293096"/>
            <a:ext cx="4320480" cy="369332"/>
          </a:xfrm>
          <a:prstGeom prst="rect">
            <a:avLst/>
          </a:prstGeom>
          <a:noFill/>
        </p:spPr>
        <p:txBody>
          <a:bodyPr wrap="square" rtlCol="0">
            <a:spAutoFit/>
          </a:bodyPr>
          <a:lstStyle/>
          <a:p>
            <a:r>
              <a:rPr lang="pt-BR" dirty="0" smtClean="0"/>
              <a:t>http://edemocracia.camara.gov.br/</a:t>
            </a:r>
            <a:endParaRPr lang="pt-BR" dirty="0"/>
          </a:p>
        </p:txBody>
      </p:sp>
      <p:pic>
        <p:nvPicPr>
          <p:cNvPr id="49158" name="Picture 6" descr="http://www12.senado.leg.br/noticias/materias/2016/02/17/siga-brasil-ficara-fora-do-ar-nesta-quinta-feira-para-atualizacao-de-software/SIGABRASIL.jpg"/>
          <p:cNvPicPr>
            <a:picLocks noChangeAspect="1" noChangeArrowheads="1"/>
          </p:cNvPicPr>
          <p:nvPr/>
        </p:nvPicPr>
        <p:blipFill>
          <a:blip r:embed="rId4" cstate="print"/>
          <a:srcRect/>
          <a:stretch>
            <a:fillRect/>
          </a:stretch>
        </p:blipFill>
        <p:spPr bwMode="auto">
          <a:xfrm>
            <a:off x="0" y="4877698"/>
            <a:ext cx="2987824" cy="1980302"/>
          </a:xfrm>
          <a:prstGeom prst="rect">
            <a:avLst/>
          </a:prstGeom>
          <a:noFill/>
        </p:spPr>
      </p:pic>
      <p:sp>
        <p:nvSpPr>
          <p:cNvPr id="10" name="CaixaDeTexto 9"/>
          <p:cNvSpPr txBox="1"/>
          <p:nvPr/>
        </p:nvSpPr>
        <p:spPr>
          <a:xfrm>
            <a:off x="3563888" y="5589240"/>
            <a:ext cx="5256584" cy="369332"/>
          </a:xfrm>
          <a:prstGeom prst="rect">
            <a:avLst/>
          </a:prstGeom>
          <a:noFill/>
        </p:spPr>
        <p:txBody>
          <a:bodyPr wrap="square" rtlCol="0">
            <a:spAutoFit/>
          </a:bodyPr>
          <a:lstStyle/>
          <a:p>
            <a:r>
              <a:rPr lang="pt-BR" dirty="0" smtClean="0"/>
              <a:t>https://www12.senado.leg.br/orcamento/sigabrasil</a:t>
            </a: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smtClean="0"/>
              <a:t>EXECUTIVE</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DIGITAL DEMOCRACY</a:t>
            </a:r>
            <a:endParaRPr lang="en-US" dirty="0"/>
          </a:p>
        </p:txBody>
      </p:sp>
      <p:sp>
        <p:nvSpPr>
          <p:cNvPr id="6" name="CaixaDeTexto 5"/>
          <p:cNvSpPr txBox="1"/>
          <p:nvPr/>
        </p:nvSpPr>
        <p:spPr>
          <a:xfrm>
            <a:off x="4644008" y="2411596"/>
            <a:ext cx="4320480" cy="369332"/>
          </a:xfrm>
          <a:prstGeom prst="rect">
            <a:avLst/>
          </a:prstGeom>
          <a:noFill/>
        </p:spPr>
        <p:txBody>
          <a:bodyPr wrap="square" rtlCol="0">
            <a:spAutoFit/>
          </a:bodyPr>
          <a:lstStyle/>
          <a:p>
            <a:r>
              <a:rPr lang="pt-BR" dirty="0" smtClean="0"/>
              <a:t>https://www.siop.planejamento.gov.br/</a:t>
            </a:r>
            <a:endParaRPr lang="pt-BR" dirty="0"/>
          </a:p>
        </p:txBody>
      </p:sp>
      <p:sp>
        <p:nvSpPr>
          <p:cNvPr id="9" name="CaixaDeTexto 8"/>
          <p:cNvSpPr txBox="1"/>
          <p:nvPr/>
        </p:nvSpPr>
        <p:spPr>
          <a:xfrm>
            <a:off x="4499992" y="4293096"/>
            <a:ext cx="4320480" cy="369332"/>
          </a:xfrm>
          <a:prstGeom prst="rect">
            <a:avLst/>
          </a:prstGeom>
          <a:noFill/>
        </p:spPr>
        <p:txBody>
          <a:bodyPr wrap="square" rtlCol="0">
            <a:spAutoFit/>
          </a:bodyPr>
          <a:lstStyle/>
          <a:p>
            <a:r>
              <a:rPr lang="pt-BR" dirty="0" smtClean="0"/>
              <a:t>http://www.portaldatransparencia.gov.br/</a:t>
            </a:r>
            <a:endParaRPr lang="pt-BR" dirty="0"/>
          </a:p>
        </p:txBody>
      </p:sp>
      <p:sp>
        <p:nvSpPr>
          <p:cNvPr id="10" name="CaixaDeTexto 9"/>
          <p:cNvSpPr txBox="1"/>
          <p:nvPr/>
        </p:nvSpPr>
        <p:spPr>
          <a:xfrm>
            <a:off x="3563888" y="5589240"/>
            <a:ext cx="5256584" cy="369332"/>
          </a:xfrm>
          <a:prstGeom prst="rect">
            <a:avLst/>
          </a:prstGeom>
          <a:noFill/>
        </p:spPr>
        <p:txBody>
          <a:bodyPr wrap="square" rtlCol="0">
            <a:spAutoFit/>
          </a:bodyPr>
          <a:lstStyle/>
          <a:p>
            <a:r>
              <a:rPr lang="pt-BR" dirty="0" smtClean="0"/>
              <a:t>https://ead.orcamentofederal.gov.br/</a:t>
            </a:r>
            <a:endParaRPr lang="pt-BR" dirty="0"/>
          </a:p>
        </p:txBody>
      </p:sp>
      <p:pic>
        <p:nvPicPr>
          <p:cNvPr id="53250" name="Picture 2"/>
          <p:cNvPicPr>
            <a:picLocks noChangeAspect="1" noChangeArrowheads="1"/>
          </p:cNvPicPr>
          <p:nvPr/>
        </p:nvPicPr>
        <p:blipFill>
          <a:blip r:embed="rId2" cstate="print"/>
          <a:srcRect/>
          <a:stretch>
            <a:fillRect/>
          </a:stretch>
        </p:blipFill>
        <p:spPr bwMode="auto">
          <a:xfrm>
            <a:off x="1" y="1503611"/>
            <a:ext cx="4431314" cy="2213421"/>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0" y="4005064"/>
            <a:ext cx="4527599" cy="765832"/>
          </a:xfrm>
          <a:prstGeom prst="rect">
            <a:avLst/>
          </a:prstGeom>
          <a:noFill/>
          <a:ln w="9525">
            <a:noFill/>
            <a:miter lim="800000"/>
            <a:headEnd/>
            <a:tailEnd/>
          </a:ln>
        </p:spPr>
      </p:pic>
      <p:pic>
        <p:nvPicPr>
          <p:cNvPr id="53253" name="Picture 5"/>
          <p:cNvPicPr>
            <a:picLocks noChangeAspect="1" noChangeArrowheads="1"/>
          </p:cNvPicPr>
          <p:nvPr/>
        </p:nvPicPr>
        <p:blipFill>
          <a:blip r:embed="rId4" cstate="print"/>
          <a:srcRect/>
          <a:stretch>
            <a:fillRect/>
          </a:stretch>
        </p:blipFill>
        <p:spPr bwMode="auto">
          <a:xfrm>
            <a:off x="72008" y="4797152"/>
            <a:ext cx="3419872" cy="1948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Transparency</a:t>
            </a:r>
            <a:r>
              <a:rPr lang="pt-BR" dirty="0" smtClean="0"/>
              <a:t> portal</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TRANSPARENCY</a:t>
            </a:r>
            <a:endParaRPr lang="en-US" dirty="0"/>
          </a:p>
        </p:txBody>
      </p:sp>
      <p:pic>
        <p:nvPicPr>
          <p:cNvPr id="1026" name="Picture 2"/>
          <p:cNvPicPr>
            <a:picLocks noChangeAspect="1" noChangeArrowheads="1"/>
          </p:cNvPicPr>
          <p:nvPr/>
        </p:nvPicPr>
        <p:blipFill>
          <a:blip r:embed="rId2" cstate="print"/>
          <a:srcRect l="13002" t="9469" r="28334" b="23594"/>
          <a:stretch>
            <a:fillRect/>
          </a:stretch>
        </p:blipFill>
        <p:spPr bwMode="auto">
          <a:xfrm>
            <a:off x="0" y="1961456"/>
            <a:ext cx="7632848" cy="4896544"/>
          </a:xfrm>
          <a:prstGeom prst="rect">
            <a:avLst/>
          </a:prstGeom>
          <a:noFill/>
          <a:ln w="9525">
            <a:noFill/>
            <a:miter lim="800000"/>
            <a:headEnd/>
            <a:tailEnd/>
          </a:ln>
        </p:spPr>
      </p:pic>
      <p:sp>
        <p:nvSpPr>
          <p:cNvPr id="9" name="CaixaDeTexto 8"/>
          <p:cNvSpPr txBox="1"/>
          <p:nvPr/>
        </p:nvSpPr>
        <p:spPr>
          <a:xfrm>
            <a:off x="0" y="1556792"/>
            <a:ext cx="4320480" cy="369332"/>
          </a:xfrm>
          <a:prstGeom prst="rect">
            <a:avLst/>
          </a:prstGeom>
          <a:noFill/>
        </p:spPr>
        <p:txBody>
          <a:bodyPr wrap="square" rtlCol="0">
            <a:spAutoFit/>
          </a:bodyPr>
          <a:lstStyle/>
          <a:p>
            <a:r>
              <a:rPr lang="pt-BR" dirty="0" smtClean="0"/>
              <a:t>http://www.portaldatransparencia.gov.br/</a:t>
            </a:r>
            <a:endParaRPr lang="pt-BR" dirty="0"/>
          </a:p>
        </p:txBody>
      </p:sp>
      <p:pic>
        <p:nvPicPr>
          <p:cNvPr id="53251" name="Picture 3"/>
          <p:cNvPicPr>
            <a:picLocks noChangeAspect="1" noChangeArrowheads="1"/>
          </p:cNvPicPr>
          <p:nvPr/>
        </p:nvPicPr>
        <p:blipFill>
          <a:blip r:embed="rId3" cstate="print"/>
          <a:srcRect/>
          <a:stretch>
            <a:fillRect/>
          </a:stretch>
        </p:blipFill>
        <p:spPr bwMode="auto">
          <a:xfrm>
            <a:off x="4616401" y="1484784"/>
            <a:ext cx="4527599" cy="765832"/>
          </a:xfrm>
          <a:prstGeom prst="rect">
            <a:avLst/>
          </a:prstGeom>
          <a:noFill/>
          <a:ln w="9525">
            <a:noFill/>
            <a:miter lim="800000"/>
            <a:headEnd/>
            <a:tailEnd/>
          </a:ln>
        </p:spPr>
      </p:pic>
      <p:sp>
        <p:nvSpPr>
          <p:cNvPr id="11" name="CaixaDeTexto 10"/>
          <p:cNvSpPr txBox="1"/>
          <p:nvPr/>
        </p:nvSpPr>
        <p:spPr>
          <a:xfrm>
            <a:off x="6624736" y="5301208"/>
            <a:ext cx="2519264" cy="369332"/>
          </a:xfrm>
          <a:prstGeom prst="rect">
            <a:avLst/>
          </a:prstGeom>
          <a:noFill/>
          <a:ln>
            <a:solidFill>
              <a:schemeClr val="tx1"/>
            </a:solidFill>
          </a:ln>
        </p:spPr>
        <p:txBody>
          <a:bodyPr wrap="square" rtlCol="0">
            <a:spAutoFit/>
          </a:bodyPr>
          <a:lstStyle/>
          <a:p>
            <a:pPr algn="r"/>
            <a:r>
              <a:rPr lang="pt-BR" b="1" dirty="0" smtClean="0"/>
              <a:t>= USD 5,101.26</a:t>
            </a:r>
            <a:endParaRPr lang="pt-BR"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Premises</a:t>
            </a:r>
            <a:endParaRPr lang="pt-BR" dirty="0"/>
          </a:p>
        </p:txBody>
      </p:sp>
      <p:sp>
        <p:nvSpPr>
          <p:cNvPr id="3074" name="Rectangle 2"/>
          <p:cNvSpPr>
            <a:spLocks noChangeArrowheads="1"/>
          </p:cNvSpPr>
          <p:nvPr/>
        </p:nvSpPr>
        <p:spPr bwMode="auto">
          <a:xfrm>
            <a:off x="0" y="1629840"/>
            <a:ext cx="9144000" cy="3785652"/>
          </a:xfrm>
          <a:prstGeom prst="rect">
            <a:avLst/>
          </a:prstGeom>
          <a:noFill/>
          <a:ln w="9525">
            <a:noFill/>
            <a:miter lim="800000"/>
            <a:headEnd/>
            <a:tailEnd/>
          </a:ln>
          <a:effectLst/>
        </p:spPr>
        <p:txBody>
          <a:bodyPr anchor="ctr">
            <a:spAutoFit/>
          </a:bodyPr>
          <a:lstStyle/>
          <a:p>
            <a:r>
              <a:rPr lang="en-US" sz="2400" dirty="0" smtClean="0"/>
              <a:t>Self-sufficiency is incompatible with dialogue. Men and women who lack humility (or have lost it) cannot come to the people, cannot be their partners in naming the world. Someone who cannot acknowledge himself to be as mortal as everyone else still has a long way to go before he can reach the point of encounter. At the point of encounter there are neither utter ignoramuses nor perfect sages; there are only people who are attempting, together, to learn more than they now know</a:t>
            </a:r>
            <a:r>
              <a:rPr lang="pt-BR" sz="2400" dirty="0" smtClean="0">
                <a:latin typeface="+mn-lt"/>
                <a:cs typeface="+mn-cs"/>
              </a:rPr>
              <a:t>.</a:t>
            </a:r>
            <a:endParaRPr lang="pt-BR" sz="2400" dirty="0">
              <a:latin typeface="+mn-lt"/>
              <a:cs typeface="+mn-cs"/>
            </a:endParaRPr>
          </a:p>
          <a:p>
            <a:pPr indent="450850" algn="just">
              <a:defRPr/>
            </a:pPr>
            <a:endParaRPr lang="pt-BR" sz="2400" dirty="0">
              <a:latin typeface="+mn-lt"/>
              <a:cs typeface="+mn-cs"/>
            </a:endParaRPr>
          </a:p>
          <a:p>
            <a:pPr fontAlgn="auto">
              <a:spcBef>
                <a:spcPts val="0"/>
              </a:spcBef>
              <a:spcAft>
                <a:spcPts val="0"/>
              </a:spcAft>
              <a:defRPr/>
            </a:pPr>
            <a:r>
              <a:rPr lang="pt-BR" sz="2400" dirty="0">
                <a:latin typeface="+mn-lt"/>
                <a:cs typeface="+mn-cs"/>
              </a:rPr>
              <a:t>FREIRE, Paulo. </a:t>
            </a:r>
            <a:r>
              <a:rPr lang="pt-BR" sz="2400" dirty="0" err="1" smtClean="0">
                <a:latin typeface="+mn-lt"/>
                <a:cs typeface="+mn-cs"/>
              </a:rPr>
              <a:t>Pedagogy</a:t>
            </a:r>
            <a:r>
              <a:rPr lang="pt-BR" sz="2400" dirty="0" smtClean="0">
                <a:latin typeface="+mn-lt"/>
                <a:cs typeface="+mn-cs"/>
              </a:rPr>
              <a:t> </a:t>
            </a:r>
            <a:r>
              <a:rPr lang="pt-BR" sz="2400" dirty="0" err="1" smtClean="0">
                <a:latin typeface="+mn-lt"/>
                <a:cs typeface="+mn-cs"/>
              </a:rPr>
              <a:t>of</a:t>
            </a:r>
            <a:r>
              <a:rPr lang="pt-BR" sz="2400" dirty="0" smtClean="0">
                <a:latin typeface="+mn-lt"/>
                <a:cs typeface="+mn-cs"/>
              </a:rPr>
              <a:t> </a:t>
            </a:r>
            <a:r>
              <a:rPr lang="pt-BR" sz="2400" dirty="0" err="1" smtClean="0">
                <a:latin typeface="+mn-lt"/>
                <a:cs typeface="+mn-cs"/>
              </a:rPr>
              <a:t>the</a:t>
            </a:r>
            <a:r>
              <a:rPr lang="pt-BR" sz="2400" dirty="0" smtClean="0">
                <a:latin typeface="+mn-lt"/>
                <a:cs typeface="+mn-cs"/>
              </a:rPr>
              <a:t> </a:t>
            </a:r>
            <a:r>
              <a:rPr lang="pt-BR" sz="2400" dirty="0" err="1" smtClean="0">
                <a:latin typeface="+mn-lt"/>
                <a:cs typeface="+mn-cs"/>
              </a:rPr>
              <a:t>Oppressed</a:t>
            </a:r>
            <a:r>
              <a:rPr lang="pt-BR" sz="2400" dirty="0" smtClean="0">
                <a:latin typeface="+mn-lt"/>
                <a:cs typeface="+mn-cs"/>
              </a:rPr>
              <a:t>.</a:t>
            </a:r>
            <a:endParaRPr lang="pt-BR" sz="2400" dirty="0">
              <a:latin typeface="+mn-lt"/>
              <a:cs typeface="+mn-cs"/>
            </a:endParaRPr>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SOCIAL PARTICIPATION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Budgetary</a:t>
            </a:r>
            <a:r>
              <a:rPr lang="pt-BR" dirty="0" smtClean="0"/>
              <a:t> </a:t>
            </a:r>
            <a:r>
              <a:rPr lang="pt-BR" dirty="0" err="1" smtClean="0"/>
              <a:t>Laws</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BRAZIL</a:t>
            </a:r>
            <a:endParaRPr lang="en-US" dirty="0"/>
          </a:p>
        </p:txBody>
      </p:sp>
      <p:sp>
        <p:nvSpPr>
          <p:cNvPr id="12" name="CaixaDeTexto 6"/>
          <p:cNvSpPr txBox="1"/>
          <p:nvPr/>
        </p:nvSpPr>
        <p:spPr>
          <a:xfrm>
            <a:off x="539552" y="3421449"/>
            <a:ext cx="194421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FEDERAL UNION</a:t>
            </a:r>
            <a:endParaRPr lang="pt-BR" dirty="0"/>
          </a:p>
        </p:txBody>
      </p:sp>
      <p:sp>
        <p:nvSpPr>
          <p:cNvPr id="14" name="CaixaDeTexto 6"/>
          <p:cNvSpPr txBox="1"/>
          <p:nvPr/>
        </p:nvSpPr>
        <p:spPr>
          <a:xfrm>
            <a:off x="539552" y="4706560"/>
            <a:ext cx="194421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STATES</a:t>
            </a:r>
            <a:endParaRPr lang="pt-BR" dirty="0"/>
          </a:p>
        </p:txBody>
      </p:sp>
      <p:sp>
        <p:nvSpPr>
          <p:cNvPr id="15" name="CaixaDeTexto 6"/>
          <p:cNvSpPr txBox="1"/>
          <p:nvPr/>
        </p:nvSpPr>
        <p:spPr>
          <a:xfrm>
            <a:off x="539552" y="6002704"/>
            <a:ext cx="1944216"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MUNICIPALITIES</a:t>
            </a:r>
            <a:endParaRPr lang="pt-BR" dirty="0"/>
          </a:p>
        </p:txBody>
      </p:sp>
      <p:sp>
        <p:nvSpPr>
          <p:cNvPr id="26" name="CaixaDeTexto 6"/>
          <p:cNvSpPr txBox="1"/>
          <p:nvPr/>
        </p:nvSpPr>
        <p:spPr>
          <a:xfrm>
            <a:off x="2771800" y="3438290"/>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2010</a:t>
            </a:r>
          </a:p>
        </p:txBody>
      </p:sp>
      <p:sp>
        <p:nvSpPr>
          <p:cNvPr id="29" name="CaixaDeTexto 6"/>
          <p:cNvSpPr txBox="1"/>
          <p:nvPr/>
        </p:nvSpPr>
        <p:spPr>
          <a:xfrm>
            <a:off x="3419872" y="3438290"/>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2011</a:t>
            </a:r>
          </a:p>
        </p:txBody>
      </p:sp>
      <p:sp>
        <p:nvSpPr>
          <p:cNvPr id="30" name="CaixaDeTexto 6"/>
          <p:cNvSpPr txBox="1"/>
          <p:nvPr/>
        </p:nvSpPr>
        <p:spPr>
          <a:xfrm>
            <a:off x="4067944" y="3438290"/>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2012</a:t>
            </a:r>
          </a:p>
        </p:txBody>
      </p:sp>
      <p:sp>
        <p:nvSpPr>
          <p:cNvPr id="31" name="CaixaDeTexto 6"/>
          <p:cNvSpPr txBox="1"/>
          <p:nvPr/>
        </p:nvSpPr>
        <p:spPr>
          <a:xfrm>
            <a:off x="4716016" y="3438290"/>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2013</a:t>
            </a:r>
          </a:p>
        </p:txBody>
      </p:sp>
      <p:sp>
        <p:nvSpPr>
          <p:cNvPr id="32" name="CaixaDeTexto 6"/>
          <p:cNvSpPr txBox="1"/>
          <p:nvPr/>
        </p:nvSpPr>
        <p:spPr>
          <a:xfrm>
            <a:off x="5364088" y="3438290"/>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2014</a:t>
            </a:r>
          </a:p>
        </p:txBody>
      </p:sp>
      <p:sp>
        <p:nvSpPr>
          <p:cNvPr id="33" name="CaixaDeTexto 6"/>
          <p:cNvSpPr txBox="1"/>
          <p:nvPr/>
        </p:nvSpPr>
        <p:spPr>
          <a:xfrm>
            <a:off x="6012160" y="3438290"/>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2015</a:t>
            </a:r>
          </a:p>
        </p:txBody>
      </p:sp>
      <p:sp>
        <p:nvSpPr>
          <p:cNvPr id="34" name="CaixaDeTexto 6"/>
          <p:cNvSpPr txBox="1"/>
          <p:nvPr/>
        </p:nvSpPr>
        <p:spPr>
          <a:xfrm>
            <a:off x="6660232" y="3438290"/>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2016</a:t>
            </a:r>
          </a:p>
        </p:txBody>
      </p:sp>
      <p:sp>
        <p:nvSpPr>
          <p:cNvPr id="35" name="CaixaDeTexto 6"/>
          <p:cNvSpPr txBox="1"/>
          <p:nvPr/>
        </p:nvSpPr>
        <p:spPr>
          <a:xfrm>
            <a:off x="7308304" y="3438290"/>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2017</a:t>
            </a:r>
          </a:p>
        </p:txBody>
      </p:sp>
      <p:sp>
        <p:nvSpPr>
          <p:cNvPr id="36" name="CaixaDeTexto 6"/>
          <p:cNvSpPr txBox="1"/>
          <p:nvPr/>
        </p:nvSpPr>
        <p:spPr>
          <a:xfrm>
            <a:off x="7956376" y="3438290"/>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2018</a:t>
            </a:r>
          </a:p>
        </p:txBody>
      </p:sp>
      <p:sp>
        <p:nvSpPr>
          <p:cNvPr id="37" name="CaixaDeTexto 6"/>
          <p:cNvSpPr txBox="1"/>
          <p:nvPr/>
        </p:nvSpPr>
        <p:spPr>
          <a:xfrm>
            <a:off x="2771800" y="4715852"/>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2010</a:t>
            </a:r>
          </a:p>
        </p:txBody>
      </p:sp>
      <p:sp>
        <p:nvSpPr>
          <p:cNvPr id="38" name="CaixaDeTexto 6"/>
          <p:cNvSpPr txBox="1"/>
          <p:nvPr/>
        </p:nvSpPr>
        <p:spPr>
          <a:xfrm>
            <a:off x="3419872" y="4715852"/>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2011</a:t>
            </a:r>
          </a:p>
        </p:txBody>
      </p:sp>
      <p:sp>
        <p:nvSpPr>
          <p:cNvPr id="39" name="CaixaDeTexto 6"/>
          <p:cNvSpPr txBox="1"/>
          <p:nvPr/>
        </p:nvSpPr>
        <p:spPr>
          <a:xfrm>
            <a:off x="4067944" y="4715852"/>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2012</a:t>
            </a:r>
          </a:p>
        </p:txBody>
      </p:sp>
      <p:sp>
        <p:nvSpPr>
          <p:cNvPr id="40" name="CaixaDeTexto 6"/>
          <p:cNvSpPr txBox="1"/>
          <p:nvPr/>
        </p:nvSpPr>
        <p:spPr>
          <a:xfrm>
            <a:off x="4716016" y="4715852"/>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2013</a:t>
            </a:r>
          </a:p>
        </p:txBody>
      </p:sp>
      <p:sp>
        <p:nvSpPr>
          <p:cNvPr id="41" name="CaixaDeTexto 6"/>
          <p:cNvSpPr txBox="1"/>
          <p:nvPr/>
        </p:nvSpPr>
        <p:spPr>
          <a:xfrm>
            <a:off x="5364088" y="4715852"/>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2014</a:t>
            </a:r>
          </a:p>
        </p:txBody>
      </p:sp>
      <p:sp>
        <p:nvSpPr>
          <p:cNvPr id="42" name="CaixaDeTexto 6"/>
          <p:cNvSpPr txBox="1"/>
          <p:nvPr/>
        </p:nvSpPr>
        <p:spPr>
          <a:xfrm>
            <a:off x="6012160" y="4715852"/>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2015</a:t>
            </a:r>
          </a:p>
        </p:txBody>
      </p:sp>
      <p:sp>
        <p:nvSpPr>
          <p:cNvPr id="43" name="CaixaDeTexto 6"/>
          <p:cNvSpPr txBox="1"/>
          <p:nvPr/>
        </p:nvSpPr>
        <p:spPr>
          <a:xfrm>
            <a:off x="6660232" y="4715852"/>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2016</a:t>
            </a:r>
          </a:p>
        </p:txBody>
      </p:sp>
      <p:sp>
        <p:nvSpPr>
          <p:cNvPr id="44" name="CaixaDeTexto 6"/>
          <p:cNvSpPr txBox="1"/>
          <p:nvPr/>
        </p:nvSpPr>
        <p:spPr>
          <a:xfrm>
            <a:off x="7308304" y="4715852"/>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2017</a:t>
            </a:r>
          </a:p>
        </p:txBody>
      </p:sp>
      <p:sp>
        <p:nvSpPr>
          <p:cNvPr id="45" name="CaixaDeTexto 6"/>
          <p:cNvSpPr txBox="1"/>
          <p:nvPr/>
        </p:nvSpPr>
        <p:spPr>
          <a:xfrm>
            <a:off x="7956376" y="4715852"/>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2018</a:t>
            </a:r>
          </a:p>
        </p:txBody>
      </p:sp>
      <p:sp>
        <p:nvSpPr>
          <p:cNvPr id="46" name="CaixaDeTexto 6"/>
          <p:cNvSpPr txBox="1"/>
          <p:nvPr/>
        </p:nvSpPr>
        <p:spPr>
          <a:xfrm>
            <a:off x="2771800" y="6011996"/>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2010</a:t>
            </a:r>
          </a:p>
        </p:txBody>
      </p:sp>
      <p:sp>
        <p:nvSpPr>
          <p:cNvPr id="47" name="CaixaDeTexto 6"/>
          <p:cNvSpPr txBox="1"/>
          <p:nvPr/>
        </p:nvSpPr>
        <p:spPr>
          <a:xfrm>
            <a:off x="3419872" y="6011996"/>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2011</a:t>
            </a:r>
          </a:p>
        </p:txBody>
      </p:sp>
      <p:sp>
        <p:nvSpPr>
          <p:cNvPr id="48" name="CaixaDeTexto 6"/>
          <p:cNvSpPr txBox="1"/>
          <p:nvPr/>
        </p:nvSpPr>
        <p:spPr>
          <a:xfrm>
            <a:off x="4067944" y="6011996"/>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2012</a:t>
            </a:r>
          </a:p>
        </p:txBody>
      </p:sp>
      <p:sp>
        <p:nvSpPr>
          <p:cNvPr id="49" name="CaixaDeTexto 6"/>
          <p:cNvSpPr txBox="1"/>
          <p:nvPr/>
        </p:nvSpPr>
        <p:spPr>
          <a:xfrm>
            <a:off x="4716016" y="6011996"/>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2013</a:t>
            </a:r>
          </a:p>
        </p:txBody>
      </p:sp>
      <p:sp>
        <p:nvSpPr>
          <p:cNvPr id="50" name="CaixaDeTexto 6"/>
          <p:cNvSpPr txBox="1"/>
          <p:nvPr/>
        </p:nvSpPr>
        <p:spPr>
          <a:xfrm>
            <a:off x="5364088" y="6011996"/>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2014</a:t>
            </a:r>
          </a:p>
        </p:txBody>
      </p:sp>
      <p:sp>
        <p:nvSpPr>
          <p:cNvPr id="51" name="CaixaDeTexto 6"/>
          <p:cNvSpPr txBox="1"/>
          <p:nvPr/>
        </p:nvSpPr>
        <p:spPr>
          <a:xfrm>
            <a:off x="6012160" y="6011996"/>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2015</a:t>
            </a:r>
          </a:p>
        </p:txBody>
      </p:sp>
      <p:sp>
        <p:nvSpPr>
          <p:cNvPr id="52" name="CaixaDeTexto 6"/>
          <p:cNvSpPr txBox="1"/>
          <p:nvPr/>
        </p:nvSpPr>
        <p:spPr>
          <a:xfrm>
            <a:off x="6660232" y="6011996"/>
            <a:ext cx="648072"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2016</a:t>
            </a:r>
          </a:p>
        </p:txBody>
      </p:sp>
      <p:sp>
        <p:nvSpPr>
          <p:cNvPr id="53" name="CaixaDeTexto 6"/>
          <p:cNvSpPr txBox="1"/>
          <p:nvPr/>
        </p:nvSpPr>
        <p:spPr>
          <a:xfrm>
            <a:off x="7308304" y="6011996"/>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2017</a:t>
            </a:r>
          </a:p>
        </p:txBody>
      </p:sp>
      <p:sp>
        <p:nvSpPr>
          <p:cNvPr id="54" name="CaixaDeTexto 6"/>
          <p:cNvSpPr txBox="1"/>
          <p:nvPr/>
        </p:nvSpPr>
        <p:spPr>
          <a:xfrm>
            <a:off x="7956376" y="6011996"/>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2018</a:t>
            </a:r>
          </a:p>
        </p:txBody>
      </p:sp>
      <p:sp>
        <p:nvSpPr>
          <p:cNvPr id="55" name="Subtítulo 7"/>
          <p:cNvSpPr>
            <a:spLocks noGrp="1"/>
          </p:cNvSpPr>
          <p:nvPr>
            <p:ph type="subTitle" idx="4294967295"/>
          </p:nvPr>
        </p:nvSpPr>
        <p:spPr>
          <a:xfrm>
            <a:off x="468313" y="1628775"/>
            <a:ext cx="8207375" cy="936625"/>
          </a:xfrm>
        </p:spPr>
        <p:txBody>
          <a:bodyPr rtlCol="0">
            <a:normAutofit fontScale="55000" lnSpcReduction="20000"/>
          </a:bodyPr>
          <a:lstStyle/>
          <a:p>
            <a:pPr fontAlgn="auto">
              <a:spcAft>
                <a:spcPts val="0"/>
              </a:spcAft>
              <a:buFont typeface="Arial" pitchFamily="34" charset="0"/>
              <a:buChar char="•"/>
              <a:defRPr/>
            </a:pPr>
            <a:r>
              <a:rPr lang="pt-BR" dirty="0" err="1" smtClean="0"/>
              <a:t>Multi-year</a:t>
            </a:r>
            <a:r>
              <a:rPr lang="pt-BR" dirty="0" smtClean="0"/>
              <a:t> </a:t>
            </a:r>
            <a:r>
              <a:rPr lang="pt-BR" dirty="0" err="1" smtClean="0"/>
              <a:t>Plan</a:t>
            </a:r>
            <a:r>
              <a:rPr lang="pt-BR" dirty="0" smtClean="0"/>
              <a:t> – (4-year-long)</a:t>
            </a:r>
          </a:p>
          <a:p>
            <a:pPr fontAlgn="auto">
              <a:spcAft>
                <a:spcPts val="0"/>
              </a:spcAft>
              <a:buFont typeface="Arial" pitchFamily="34" charset="0"/>
              <a:buChar char="•"/>
              <a:defRPr/>
            </a:pPr>
            <a:r>
              <a:rPr lang="pt-BR" dirty="0" err="1" smtClean="0"/>
              <a:t>Budgetary</a:t>
            </a:r>
            <a:r>
              <a:rPr lang="pt-BR" dirty="0" smtClean="0"/>
              <a:t> </a:t>
            </a:r>
            <a:r>
              <a:rPr lang="pt-BR" dirty="0" err="1" smtClean="0"/>
              <a:t>Guidelines</a:t>
            </a:r>
            <a:r>
              <a:rPr lang="pt-BR" dirty="0" smtClean="0"/>
              <a:t> Law – LDO (</a:t>
            </a:r>
            <a:r>
              <a:rPr lang="pt-BR" dirty="0" err="1" smtClean="0"/>
              <a:t>annual</a:t>
            </a:r>
            <a:r>
              <a:rPr lang="pt-BR" dirty="0" smtClean="0"/>
              <a:t>)</a:t>
            </a:r>
          </a:p>
          <a:p>
            <a:pPr fontAlgn="auto">
              <a:spcAft>
                <a:spcPts val="0"/>
              </a:spcAft>
              <a:buFont typeface="Arial" pitchFamily="34" charset="0"/>
              <a:buChar char="•"/>
              <a:defRPr/>
            </a:pPr>
            <a:r>
              <a:rPr lang="pt-BR" dirty="0" err="1" smtClean="0"/>
              <a:t>Annual</a:t>
            </a:r>
            <a:r>
              <a:rPr lang="pt-BR" dirty="0" smtClean="0"/>
              <a:t> </a:t>
            </a:r>
            <a:r>
              <a:rPr lang="pt-BR" dirty="0" err="1" smtClean="0"/>
              <a:t>Budgetary</a:t>
            </a:r>
            <a:r>
              <a:rPr lang="pt-BR" dirty="0" smtClean="0"/>
              <a:t> Law – LOA (</a:t>
            </a:r>
            <a:r>
              <a:rPr lang="pt-BR" dirty="0" err="1" smtClean="0"/>
              <a:t>annual</a:t>
            </a:r>
            <a:r>
              <a:rPr lang="pt-BR" dirty="0" smtClean="0"/>
              <a:t>)</a:t>
            </a:r>
            <a:endParaRPr lang="pt-BR" dirty="0"/>
          </a:p>
        </p:txBody>
      </p:sp>
      <p:sp>
        <p:nvSpPr>
          <p:cNvPr id="58" name="CaixaDeTexto 6"/>
          <p:cNvSpPr txBox="1"/>
          <p:nvPr/>
        </p:nvSpPr>
        <p:spPr>
          <a:xfrm>
            <a:off x="3275856" y="6444044"/>
            <a:ext cx="129614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pt-BR" dirty="0" err="1" smtClean="0"/>
              <a:t>elections</a:t>
            </a:r>
            <a:endParaRPr lang="pt-BR" dirty="0"/>
          </a:p>
        </p:txBody>
      </p:sp>
      <p:grpSp>
        <p:nvGrpSpPr>
          <p:cNvPr id="3" name="Grupo 79"/>
          <p:cNvGrpSpPr>
            <a:grpSpLocks/>
          </p:cNvGrpSpPr>
          <p:nvPr/>
        </p:nvGrpSpPr>
        <p:grpSpPr bwMode="auto">
          <a:xfrm>
            <a:off x="1476375" y="3006725"/>
            <a:ext cx="7775575" cy="368300"/>
            <a:chOff x="1475656" y="3006244"/>
            <a:chExt cx="7776864" cy="369332"/>
          </a:xfrm>
        </p:grpSpPr>
        <p:sp>
          <p:nvSpPr>
            <p:cNvPr id="66" name="CaixaDeTexto 6"/>
            <p:cNvSpPr txBox="1"/>
            <p:nvPr/>
          </p:nvSpPr>
          <p:spPr>
            <a:xfrm>
              <a:off x="4067944" y="3006244"/>
              <a:ext cx="2592288"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PPA 2012-2015</a:t>
              </a:r>
            </a:p>
          </p:txBody>
        </p:sp>
        <p:sp>
          <p:nvSpPr>
            <p:cNvPr id="70" name="CaixaDeTexto 6"/>
            <p:cNvSpPr txBox="1"/>
            <p:nvPr/>
          </p:nvSpPr>
          <p:spPr>
            <a:xfrm>
              <a:off x="6660232" y="3006244"/>
              <a:ext cx="2592288"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PPA 2016-2019</a:t>
              </a:r>
            </a:p>
          </p:txBody>
        </p:sp>
        <p:sp>
          <p:nvSpPr>
            <p:cNvPr id="71" name="CaixaDeTexto 6"/>
            <p:cNvSpPr txBox="1"/>
            <p:nvPr/>
          </p:nvSpPr>
          <p:spPr>
            <a:xfrm>
              <a:off x="1475656" y="3006244"/>
              <a:ext cx="2592288"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PPA 2008-2011</a:t>
              </a:r>
            </a:p>
          </p:txBody>
        </p:sp>
      </p:grpSp>
      <p:grpSp>
        <p:nvGrpSpPr>
          <p:cNvPr id="4" name="Grupo 88"/>
          <p:cNvGrpSpPr>
            <a:grpSpLocks/>
          </p:cNvGrpSpPr>
          <p:nvPr/>
        </p:nvGrpSpPr>
        <p:grpSpPr bwMode="auto">
          <a:xfrm>
            <a:off x="1476375" y="4292600"/>
            <a:ext cx="7775575" cy="369888"/>
            <a:chOff x="1475656" y="4293096"/>
            <a:chExt cx="7776864" cy="369332"/>
          </a:xfrm>
        </p:grpSpPr>
        <p:sp>
          <p:nvSpPr>
            <p:cNvPr id="72" name="CaixaDeTexto 6"/>
            <p:cNvSpPr txBox="1"/>
            <p:nvPr/>
          </p:nvSpPr>
          <p:spPr>
            <a:xfrm>
              <a:off x="4067944" y="4293096"/>
              <a:ext cx="2592288" cy="36933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PPA 2012-2015</a:t>
              </a:r>
            </a:p>
          </p:txBody>
        </p:sp>
        <p:sp>
          <p:nvSpPr>
            <p:cNvPr id="73" name="CaixaDeTexto 6"/>
            <p:cNvSpPr txBox="1"/>
            <p:nvPr/>
          </p:nvSpPr>
          <p:spPr>
            <a:xfrm>
              <a:off x="6660232" y="4293096"/>
              <a:ext cx="2592288" cy="36933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PPA 2016-2019</a:t>
              </a:r>
            </a:p>
          </p:txBody>
        </p:sp>
        <p:sp>
          <p:nvSpPr>
            <p:cNvPr id="74" name="CaixaDeTexto 6"/>
            <p:cNvSpPr txBox="1"/>
            <p:nvPr/>
          </p:nvSpPr>
          <p:spPr>
            <a:xfrm>
              <a:off x="1475656" y="4293096"/>
              <a:ext cx="2592288" cy="36933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PPA 2008-2011</a:t>
              </a:r>
            </a:p>
          </p:txBody>
        </p:sp>
      </p:grpSp>
      <p:grpSp>
        <p:nvGrpSpPr>
          <p:cNvPr id="5" name="Grupo 110"/>
          <p:cNvGrpSpPr>
            <a:grpSpLocks/>
          </p:cNvGrpSpPr>
          <p:nvPr/>
        </p:nvGrpSpPr>
        <p:grpSpPr bwMode="auto">
          <a:xfrm>
            <a:off x="2771775" y="5589588"/>
            <a:ext cx="6443663" cy="368300"/>
            <a:chOff x="2771800" y="5589240"/>
            <a:chExt cx="6444208" cy="369332"/>
          </a:xfrm>
        </p:grpSpPr>
        <p:sp>
          <p:nvSpPr>
            <p:cNvPr id="75" name="CaixaDeTexto 6"/>
            <p:cNvSpPr txBox="1"/>
            <p:nvPr/>
          </p:nvSpPr>
          <p:spPr>
            <a:xfrm>
              <a:off x="5364088" y="5589240"/>
              <a:ext cx="2592288" cy="369332"/>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solidFill>
                    <a:schemeClr val="tx1"/>
                  </a:solidFill>
                </a:rPr>
                <a:t>PPA 2014-2017</a:t>
              </a:r>
            </a:p>
          </p:txBody>
        </p:sp>
        <p:sp>
          <p:nvSpPr>
            <p:cNvPr id="76" name="CaixaDeTexto 6"/>
            <p:cNvSpPr txBox="1"/>
            <p:nvPr/>
          </p:nvSpPr>
          <p:spPr>
            <a:xfrm>
              <a:off x="7956376" y="5589240"/>
              <a:ext cx="1259632" cy="276999"/>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PPA 2018-2021</a:t>
              </a:r>
            </a:p>
          </p:txBody>
        </p:sp>
        <p:sp>
          <p:nvSpPr>
            <p:cNvPr id="77" name="CaixaDeTexto 6"/>
            <p:cNvSpPr txBox="1"/>
            <p:nvPr/>
          </p:nvSpPr>
          <p:spPr>
            <a:xfrm>
              <a:off x="2771800" y="5589240"/>
              <a:ext cx="2592288" cy="369332"/>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solidFill>
                    <a:schemeClr val="tx1"/>
                  </a:solidFill>
                </a:rPr>
                <a:t>PPA 2010-2013</a:t>
              </a:r>
            </a:p>
          </p:txBody>
        </p:sp>
      </p:grpSp>
      <p:grpSp>
        <p:nvGrpSpPr>
          <p:cNvPr id="6" name="Grupo 113"/>
          <p:cNvGrpSpPr>
            <a:grpSpLocks/>
          </p:cNvGrpSpPr>
          <p:nvPr/>
        </p:nvGrpSpPr>
        <p:grpSpPr bwMode="auto">
          <a:xfrm>
            <a:off x="2771775" y="5157788"/>
            <a:ext cx="5832475" cy="460375"/>
            <a:chOff x="2771800" y="5157192"/>
            <a:chExt cx="5832648" cy="461665"/>
          </a:xfrm>
        </p:grpSpPr>
        <p:sp>
          <p:nvSpPr>
            <p:cNvPr id="99" name="CaixaDeTexto 6"/>
            <p:cNvSpPr txBox="1"/>
            <p:nvPr/>
          </p:nvSpPr>
          <p:spPr>
            <a:xfrm>
              <a:off x="3419872"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0" name="CaixaDeTexto 6"/>
            <p:cNvSpPr txBox="1"/>
            <p:nvPr/>
          </p:nvSpPr>
          <p:spPr>
            <a:xfrm>
              <a:off x="4067944"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1" name="CaixaDeTexto 6"/>
            <p:cNvSpPr txBox="1"/>
            <p:nvPr/>
          </p:nvSpPr>
          <p:spPr>
            <a:xfrm>
              <a:off x="4716016"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2" name="CaixaDeTexto 6"/>
            <p:cNvSpPr txBox="1"/>
            <p:nvPr/>
          </p:nvSpPr>
          <p:spPr>
            <a:xfrm>
              <a:off x="5364088"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3" name="CaixaDeTexto 6"/>
            <p:cNvSpPr txBox="1"/>
            <p:nvPr/>
          </p:nvSpPr>
          <p:spPr>
            <a:xfrm>
              <a:off x="6012160"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4" name="CaixaDeTexto 6"/>
            <p:cNvSpPr txBox="1"/>
            <p:nvPr/>
          </p:nvSpPr>
          <p:spPr>
            <a:xfrm>
              <a:off x="6660232"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5" name="CaixaDeTexto 6"/>
            <p:cNvSpPr txBox="1"/>
            <p:nvPr/>
          </p:nvSpPr>
          <p:spPr>
            <a:xfrm>
              <a:off x="7308304"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6" name="CaixaDeTexto 6"/>
            <p:cNvSpPr txBox="1"/>
            <p:nvPr/>
          </p:nvSpPr>
          <p:spPr>
            <a:xfrm>
              <a:off x="7956376"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sp>
          <p:nvSpPr>
            <p:cNvPr id="107" name="CaixaDeTexto 6"/>
            <p:cNvSpPr txBox="1"/>
            <p:nvPr/>
          </p:nvSpPr>
          <p:spPr>
            <a:xfrm>
              <a:off x="2771800" y="5157192"/>
              <a:ext cx="648072" cy="46166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solidFill>
                    <a:schemeClr val="tx1"/>
                  </a:solidFill>
                </a:rPr>
                <a:t>LDO</a:t>
              </a:r>
            </a:p>
            <a:p>
              <a:pPr algn="ctr" fontAlgn="auto">
                <a:spcBef>
                  <a:spcPts val="0"/>
                </a:spcBef>
                <a:spcAft>
                  <a:spcPts val="0"/>
                </a:spcAft>
                <a:defRPr/>
              </a:pPr>
              <a:r>
                <a:rPr lang="pt-BR" sz="1200" dirty="0">
                  <a:solidFill>
                    <a:schemeClr val="tx1"/>
                  </a:solidFill>
                </a:rPr>
                <a:t>LOA</a:t>
              </a:r>
            </a:p>
          </p:txBody>
        </p:sp>
      </p:grpSp>
      <p:grpSp>
        <p:nvGrpSpPr>
          <p:cNvPr id="11366" name="Grupo 107"/>
          <p:cNvGrpSpPr>
            <a:grpSpLocks/>
          </p:cNvGrpSpPr>
          <p:nvPr/>
        </p:nvGrpSpPr>
        <p:grpSpPr bwMode="auto">
          <a:xfrm>
            <a:off x="4500563" y="5084763"/>
            <a:ext cx="2592387" cy="1439862"/>
            <a:chOff x="4499992" y="5445224"/>
            <a:chExt cx="2592288" cy="1080120"/>
          </a:xfrm>
        </p:grpSpPr>
        <p:cxnSp>
          <p:nvCxnSpPr>
            <p:cNvPr id="61" name="Conector reto 60"/>
            <p:cNvCxnSpPr/>
            <p:nvPr/>
          </p:nvCxnSpPr>
          <p:spPr>
            <a:xfrm>
              <a:off x="4499992" y="5445224"/>
              <a:ext cx="0" cy="1080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7092280" y="5445224"/>
              <a:ext cx="0" cy="1080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upo 111"/>
          <p:cNvGrpSpPr>
            <a:grpSpLocks/>
          </p:cNvGrpSpPr>
          <p:nvPr/>
        </p:nvGrpSpPr>
        <p:grpSpPr bwMode="auto">
          <a:xfrm>
            <a:off x="2771775" y="2606675"/>
            <a:ext cx="5832475" cy="461963"/>
            <a:chOff x="2771800" y="2607295"/>
            <a:chExt cx="5832648" cy="461665"/>
          </a:xfrm>
        </p:grpSpPr>
        <p:sp>
          <p:nvSpPr>
            <p:cNvPr id="81" name="CaixaDeTexto 6"/>
            <p:cNvSpPr txBox="1"/>
            <p:nvPr/>
          </p:nvSpPr>
          <p:spPr>
            <a:xfrm>
              <a:off x="3419872"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2" name="CaixaDeTexto 6"/>
            <p:cNvSpPr txBox="1"/>
            <p:nvPr/>
          </p:nvSpPr>
          <p:spPr>
            <a:xfrm>
              <a:off x="4067944"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3" name="CaixaDeTexto 6"/>
            <p:cNvSpPr txBox="1"/>
            <p:nvPr/>
          </p:nvSpPr>
          <p:spPr>
            <a:xfrm>
              <a:off x="4716016"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4" name="CaixaDeTexto 6"/>
            <p:cNvSpPr txBox="1"/>
            <p:nvPr/>
          </p:nvSpPr>
          <p:spPr>
            <a:xfrm>
              <a:off x="5364088"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5" name="CaixaDeTexto 6"/>
            <p:cNvSpPr txBox="1"/>
            <p:nvPr/>
          </p:nvSpPr>
          <p:spPr>
            <a:xfrm>
              <a:off x="6012160"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6" name="CaixaDeTexto 6"/>
            <p:cNvSpPr txBox="1"/>
            <p:nvPr/>
          </p:nvSpPr>
          <p:spPr>
            <a:xfrm>
              <a:off x="6660232"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7" name="CaixaDeTexto 6"/>
            <p:cNvSpPr txBox="1"/>
            <p:nvPr/>
          </p:nvSpPr>
          <p:spPr>
            <a:xfrm>
              <a:off x="7308304"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88" name="CaixaDeTexto 6"/>
            <p:cNvSpPr txBox="1"/>
            <p:nvPr/>
          </p:nvSpPr>
          <p:spPr>
            <a:xfrm>
              <a:off x="7956376"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109" name="CaixaDeTexto 6"/>
            <p:cNvSpPr txBox="1"/>
            <p:nvPr/>
          </p:nvSpPr>
          <p:spPr>
            <a:xfrm>
              <a:off x="2771800" y="2607295"/>
              <a:ext cx="648072" cy="461665"/>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grpSp>
      <p:grpSp>
        <p:nvGrpSpPr>
          <p:cNvPr id="10" name="Grupo 112"/>
          <p:cNvGrpSpPr>
            <a:grpSpLocks/>
          </p:cNvGrpSpPr>
          <p:nvPr/>
        </p:nvGrpSpPr>
        <p:grpSpPr bwMode="auto">
          <a:xfrm>
            <a:off x="2771775" y="3860800"/>
            <a:ext cx="5832475" cy="461963"/>
            <a:chOff x="2771800" y="3861048"/>
            <a:chExt cx="5832648" cy="461665"/>
          </a:xfrm>
        </p:grpSpPr>
        <p:sp>
          <p:nvSpPr>
            <p:cNvPr id="91" name="CaixaDeTexto 6"/>
            <p:cNvSpPr txBox="1"/>
            <p:nvPr/>
          </p:nvSpPr>
          <p:spPr>
            <a:xfrm>
              <a:off x="3419872"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2" name="CaixaDeTexto 6"/>
            <p:cNvSpPr txBox="1"/>
            <p:nvPr/>
          </p:nvSpPr>
          <p:spPr>
            <a:xfrm>
              <a:off x="4067944"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3" name="CaixaDeTexto 6"/>
            <p:cNvSpPr txBox="1"/>
            <p:nvPr/>
          </p:nvSpPr>
          <p:spPr>
            <a:xfrm>
              <a:off x="4716016"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4" name="CaixaDeTexto 6"/>
            <p:cNvSpPr txBox="1"/>
            <p:nvPr/>
          </p:nvSpPr>
          <p:spPr>
            <a:xfrm>
              <a:off x="5364088"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5" name="CaixaDeTexto 6"/>
            <p:cNvSpPr txBox="1"/>
            <p:nvPr/>
          </p:nvSpPr>
          <p:spPr>
            <a:xfrm>
              <a:off x="6012160"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6" name="CaixaDeTexto 6"/>
            <p:cNvSpPr txBox="1"/>
            <p:nvPr/>
          </p:nvSpPr>
          <p:spPr>
            <a:xfrm>
              <a:off x="6660232"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7" name="CaixaDeTexto 6"/>
            <p:cNvSpPr txBox="1"/>
            <p:nvPr/>
          </p:nvSpPr>
          <p:spPr>
            <a:xfrm>
              <a:off x="7308304"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98" name="CaixaDeTexto 6"/>
            <p:cNvSpPr txBox="1"/>
            <p:nvPr/>
          </p:nvSpPr>
          <p:spPr>
            <a:xfrm>
              <a:off x="7956376"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sp>
          <p:nvSpPr>
            <p:cNvPr id="110" name="CaixaDeTexto 6"/>
            <p:cNvSpPr txBox="1"/>
            <p:nvPr/>
          </p:nvSpPr>
          <p:spPr>
            <a:xfrm>
              <a:off x="2771800" y="3861048"/>
              <a:ext cx="648072" cy="461665"/>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sz="1200" dirty="0"/>
                <a:t>LDO</a:t>
              </a:r>
            </a:p>
            <a:p>
              <a:pPr algn="ctr" fontAlgn="auto">
                <a:spcBef>
                  <a:spcPts val="0"/>
                </a:spcBef>
                <a:spcAft>
                  <a:spcPts val="0"/>
                </a:spcAft>
                <a:defRPr/>
              </a:pPr>
              <a:r>
                <a:rPr lang="pt-BR" sz="1200" dirty="0"/>
                <a:t>LOA</a:t>
              </a:r>
            </a:p>
          </p:txBody>
        </p:sp>
      </p:grpSp>
      <p:sp>
        <p:nvSpPr>
          <p:cNvPr id="57" name="CaixaDeTexto 6"/>
          <p:cNvSpPr txBox="1"/>
          <p:nvPr/>
        </p:nvSpPr>
        <p:spPr>
          <a:xfrm>
            <a:off x="1979712" y="2492896"/>
            <a:ext cx="129614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pt-BR" dirty="0" err="1" smtClean="0"/>
              <a:t>elections</a:t>
            </a:r>
            <a:endParaRPr lang="pt-BR" dirty="0"/>
          </a:p>
        </p:txBody>
      </p:sp>
      <p:grpSp>
        <p:nvGrpSpPr>
          <p:cNvPr id="11372" name="Grupo 89"/>
          <p:cNvGrpSpPr>
            <a:grpSpLocks/>
          </p:cNvGrpSpPr>
          <p:nvPr/>
        </p:nvGrpSpPr>
        <p:grpSpPr bwMode="auto">
          <a:xfrm>
            <a:off x="3203575" y="2565400"/>
            <a:ext cx="5184775" cy="2519363"/>
            <a:chOff x="3203848" y="3284984"/>
            <a:chExt cx="5184576" cy="1944216"/>
          </a:xfrm>
        </p:grpSpPr>
        <p:cxnSp>
          <p:nvCxnSpPr>
            <p:cNvPr id="60" name="Conector reto 59"/>
            <p:cNvCxnSpPr/>
            <p:nvPr/>
          </p:nvCxnSpPr>
          <p:spPr>
            <a:xfrm>
              <a:off x="3203848" y="3284984"/>
              <a:ext cx="0" cy="194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5796136" y="3284984"/>
              <a:ext cx="0" cy="194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8388424" y="3284984"/>
              <a:ext cx="0" cy="194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68313" y="476250"/>
            <a:ext cx="8026400" cy="1362075"/>
          </a:xfrm>
        </p:spPr>
        <p:txBody>
          <a:bodyPr rtlCol="0">
            <a:normAutofit/>
          </a:bodyPr>
          <a:lstStyle/>
          <a:p>
            <a:pPr fontAlgn="auto">
              <a:spcAft>
                <a:spcPts val="0"/>
              </a:spcAft>
              <a:defRPr/>
            </a:pPr>
            <a:r>
              <a:rPr lang="az-Cyrl-AZ" dirty="0" smtClean="0"/>
              <a:t>Чоң рахмат</a:t>
            </a:r>
            <a:r>
              <a:rPr lang="pt-BR" dirty="0" smtClean="0"/>
              <a:t>!</a:t>
            </a:r>
            <a:endParaRPr lang="pt-BR" dirty="0"/>
          </a:p>
        </p:txBody>
      </p:sp>
      <p:sp>
        <p:nvSpPr>
          <p:cNvPr id="37891" name="Rectangle 2"/>
          <p:cNvSpPr>
            <a:spLocks noChangeArrowheads="1"/>
          </p:cNvSpPr>
          <p:nvPr/>
        </p:nvSpPr>
        <p:spPr bwMode="auto">
          <a:xfrm>
            <a:off x="0" y="1953003"/>
            <a:ext cx="9144000" cy="3139321"/>
          </a:xfrm>
          <a:prstGeom prst="rect">
            <a:avLst/>
          </a:prstGeom>
          <a:noFill/>
          <a:ln w="9525">
            <a:noFill/>
            <a:miter lim="800000"/>
            <a:headEnd/>
            <a:tailEnd/>
          </a:ln>
        </p:spPr>
        <p:txBody>
          <a:bodyPr anchor="ctr">
            <a:spAutoFit/>
          </a:bodyPr>
          <a:lstStyle/>
          <a:p>
            <a:pPr indent="450850" algn="just"/>
            <a:r>
              <a:rPr lang="pt-BR" dirty="0"/>
              <a:t>DANIEL AVELINO</a:t>
            </a:r>
          </a:p>
          <a:p>
            <a:pPr indent="450850" algn="just"/>
            <a:endParaRPr lang="pt-BR" dirty="0"/>
          </a:p>
          <a:p>
            <a:pPr indent="450850" algn="just"/>
            <a:r>
              <a:rPr lang="pt-BR" dirty="0">
                <a:hlinkClick r:id="rId2"/>
              </a:rPr>
              <a:t>daniel.avelino@ipea.gov.br</a:t>
            </a:r>
            <a:endParaRPr lang="pt-BR" dirty="0"/>
          </a:p>
          <a:p>
            <a:pPr indent="450850" algn="just"/>
            <a:r>
              <a:rPr lang="pt-BR" dirty="0" smtClean="0">
                <a:hlinkClick r:id="rId3"/>
              </a:rPr>
              <a:t>davelino@gmail.com</a:t>
            </a:r>
            <a:endParaRPr lang="pt-BR" dirty="0" smtClean="0"/>
          </a:p>
          <a:p>
            <a:pPr indent="450850" algn="just"/>
            <a:endParaRPr lang="pt-BR" dirty="0"/>
          </a:p>
          <a:p>
            <a:pPr indent="450850" algn="just"/>
            <a:r>
              <a:rPr lang="pt-BR" dirty="0"/>
              <a:t>(+55 61) </a:t>
            </a:r>
            <a:r>
              <a:rPr lang="pt-BR" dirty="0" smtClean="0"/>
              <a:t>2026-5500</a:t>
            </a:r>
          </a:p>
          <a:p>
            <a:pPr indent="450850" algn="just"/>
            <a:r>
              <a:rPr lang="pt-BR" dirty="0" smtClean="0"/>
              <a:t>(+55 61) 9 9156-5657</a:t>
            </a:r>
            <a:endParaRPr lang="pt-BR" dirty="0"/>
          </a:p>
          <a:p>
            <a:pPr indent="450850" algn="just"/>
            <a:endParaRPr lang="pt-BR" dirty="0"/>
          </a:p>
          <a:p>
            <a:pPr indent="450850" algn="just"/>
            <a:endParaRPr lang="pt-BR" dirty="0"/>
          </a:p>
          <a:p>
            <a:pPr indent="450850" algn="just"/>
            <a:endParaRPr lang="pt-BR" dirty="0"/>
          </a:p>
          <a:p>
            <a:pPr indent="450850" algn="just"/>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ta para a direita 42"/>
          <p:cNvSpPr/>
          <p:nvPr/>
        </p:nvSpPr>
        <p:spPr>
          <a:xfrm>
            <a:off x="395288" y="4652963"/>
            <a:ext cx="8604250"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Budgetary</a:t>
            </a:r>
            <a:r>
              <a:rPr lang="pt-BR" dirty="0" smtClean="0"/>
              <a:t> </a:t>
            </a:r>
            <a:r>
              <a:rPr lang="pt-BR" dirty="0" err="1" smtClean="0"/>
              <a:t>Process</a:t>
            </a:r>
            <a:endParaRPr lang="pt-BR" dirty="0"/>
          </a:p>
        </p:txBody>
      </p:sp>
      <p:sp>
        <p:nvSpPr>
          <p:cNvPr id="5" name="CaixaDeTexto 4"/>
          <p:cNvSpPr txBox="1"/>
          <p:nvPr/>
        </p:nvSpPr>
        <p:spPr>
          <a:xfrm>
            <a:off x="251520" y="277163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LEGISLATURE</a:t>
            </a:r>
            <a:endParaRPr lang="pt-BR" dirty="0"/>
          </a:p>
        </p:txBody>
      </p:sp>
      <p:sp>
        <p:nvSpPr>
          <p:cNvPr id="7" name="CaixaDeTexto 6"/>
          <p:cNvSpPr txBox="1"/>
          <p:nvPr/>
        </p:nvSpPr>
        <p:spPr>
          <a:xfrm>
            <a:off x="251520" y="2339588"/>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EXECUTIVE</a:t>
            </a:r>
            <a:endParaRPr lang="pt-BR" dirty="0"/>
          </a:p>
        </p:txBody>
      </p:sp>
      <p:sp>
        <p:nvSpPr>
          <p:cNvPr id="9" name="CaixaDeTexto 8"/>
          <p:cNvSpPr txBox="1"/>
          <p:nvPr/>
        </p:nvSpPr>
        <p:spPr>
          <a:xfrm>
            <a:off x="251520" y="321297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JUDICIARY</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BRAZIL</a:t>
            </a:r>
            <a:endParaRPr lang="en-US" dirty="0"/>
          </a:p>
        </p:txBody>
      </p:sp>
      <p:sp>
        <p:nvSpPr>
          <p:cNvPr id="24" name="CaixaDeTexto 8"/>
          <p:cNvSpPr txBox="1"/>
          <p:nvPr/>
        </p:nvSpPr>
        <p:spPr>
          <a:xfrm>
            <a:off x="251520" y="3645024"/>
            <a:ext cx="144016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Public</a:t>
            </a:r>
            <a:r>
              <a:rPr lang="pt-BR" dirty="0" smtClean="0"/>
              <a:t> </a:t>
            </a:r>
            <a:r>
              <a:rPr lang="pt-BR" dirty="0" err="1" smtClean="0"/>
              <a:t>Attorneys</a:t>
            </a:r>
            <a:endParaRPr lang="pt-BR" dirty="0"/>
          </a:p>
        </p:txBody>
      </p:sp>
      <p:sp>
        <p:nvSpPr>
          <p:cNvPr id="26" name="CaixaDeTexto 25"/>
          <p:cNvSpPr txBox="1"/>
          <p:nvPr/>
        </p:nvSpPr>
        <p:spPr>
          <a:xfrm>
            <a:off x="2267744" y="321297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EXECUTIVE</a:t>
            </a:r>
            <a:endParaRPr lang="pt-BR" dirty="0"/>
          </a:p>
        </p:txBody>
      </p:sp>
      <p:sp>
        <p:nvSpPr>
          <p:cNvPr id="27" name="CaixaDeTexto 26"/>
          <p:cNvSpPr txBox="1"/>
          <p:nvPr/>
        </p:nvSpPr>
        <p:spPr>
          <a:xfrm>
            <a:off x="3851920" y="321297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LEGISLATURE</a:t>
            </a:r>
            <a:endParaRPr lang="pt-BR" dirty="0"/>
          </a:p>
        </p:txBody>
      </p:sp>
      <p:sp>
        <p:nvSpPr>
          <p:cNvPr id="28" name="CaixaDeTexto 27"/>
          <p:cNvSpPr txBox="1"/>
          <p:nvPr/>
        </p:nvSpPr>
        <p:spPr>
          <a:xfrm>
            <a:off x="5436096" y="321297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EXECUTIVE</a:t>
            </a:r>
            <a:endParaRPr lang="pt-BR" dirty="0"/>
          </a:p>
        </p:txBody>
      </p:sp>
      <p:sp>
        <p:nvSpPr>
          <p:cNvPr id="29" name="CaixaDeTexto 28"/>
          <p:cNvSpPr txBox="1"/>
          <p:nvPr/>
        </p:nvSpPr>
        <p:spPr>
          <a:xfrm>
            <a:off x="7380312" y="277163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LEGISLATURE</a:t>
            </a:r>
            <a:endParaRPr lang="pt-BR" dirty="0"/>
          </a:p>
        </p:txBody>
      </p:sp>
      <p:sp>
        <p:nvSpPr>
          <p:cNvPr id="30" name="CaixaDeTexto 29"/>
          <p:cNvSpPr txBox="1"/>
          <p:nvPr/>
        </p:nvSpPr>
        <p:spPr>
          <a:xfrm>
            <a:off x="7380312" y="2339588"/>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EXECUTIVE</a:t>
            </a:r>
            <a:endParaRPr lang="pt-BR" dirty="0"/>
          </a:p>
        </p:txBody>
      </p:sp>
      <p:sp>
        <p:nvSpPr>
          <p:cNvPr id="31" name="CaixaDeTexto 30"/>
          <p:cNvSpPr txBox="1"/>
          <p:nvPr/>
        </p:nvSpPr>
        <p:spPr>
          <a:xfrm>
            <a:off x="7380312" y="3212976"/>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JUDICIARY</a:t>
            </a:r>
            <a:endParaRPr lang="pt-BR" dirty="0"/>
          </a:p>
        </p:txBody>
      </p:sp>
      <p:sp>
        <p:nvSpPr>
          <p:cNvPr id="32" name="CaixaDeTexto 8"/>
          <p:cNvSpPr txBox="1"/>
          <p:nvPr/>
        </p:nvSpPr>
        <p:spPr>
          <a:xfrm>
            <a:off x="7380312" y="3645024"/>
            <a:ext cx="144016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Public</a:t>
            </a:r>
            <a:r>
              <a:rPr lang="pt-BR" dirty="0" smtClean="0"/>
              <a:t> </a:t>
            </a:r>
            <a:r>
              <a:rPr lang="pt-BR" dirty="0" err="1" smtClean="0"/>
              <a:t>Attorneys</a:t>
            </a:r>
            <a:endParaRPr lang="pt-BR" dirty="0"/>
          </a:p>
        </p:txBody>
      </p:sp>
      <p:sp>
        <p:nvSpPr>
          <p:cNvPr id="33" name="CaixaDeTexto 8"/>
          <p:cNvSpPr txBox="1"/>
          <p:nvPr/>
        </p:nvSpPr>
        <p:spPr>
          <a:xfrm>
            <a:off x="251520" y="4581128"/>
            <a:ext cx="1440160"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Proposals</a:t>
            </a:r>
            <a:endParaRPr lang="pt-BR" dirty="0"/>
          </a:p>
        </p:txBody>
      </p:sp>
      <p:sp>
        <p:nvSpPr>
          <p:cNvPr id="34" name="CaixaDeTexto 8"/>
          <p:cNvSpPr txBox="1"/>
          <p:nvPr/>
        </p:nvSpPr>
        <p:spPr>
          <a:xfrm>
            <a:off x="2267744" y="4581128"/>
            <a:ext cx="1440160"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Law Project</a:t>
            </a:r>
            <a:endParaRPr lang="pt-BR" dirty="0"/>
          </a:p>
        </p:txBody>
      </p:sp>
      <p:sp>
        <p:nvSpPr>
          <p:cNvPr id="35" name="CaixaDeTexto 8"/>
          <p:cNvSpPr txBox="1"/>
          <p:nvPr/>
        </p:nvSpPr>
        <p:spPr>
          <a:xfrm>
            <a:off x="3851920" y="4581128"/>
            <a:ext cx="1440160" cy="646331"/>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Approved</a:t>
            </a:r>
            <a:r>
              <a:rPr lang="pt-BR" dirty="0" smtClean="0"/>
              <a:t> Law</a:t>
            </a:r>
            <a:endParaRPr lang="pt-BR" dirty="0"/>
          </a:p>
        </p:txBody>
      </p:sp>
      <p:sp>
        <p:nvSpPr>
          <p:cNvPr id="36" name="CaixaDeTexto 8"/>
          <p:cNvSpPr txBox="1"/>
          <p:nvPr/>
        </p:nvSpPr>
        <p:spPr>
          <a:xfrm>
            <a:off x="5436096" y="4581128"/>
            <a:ext cx="1440160"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Enacted</a:t>
            </a:r>
            <a:r>
              <a:rPr lang="pt-BR" dirty="0" smtClean="0"/>
              <a:t> Law</a:t>
            </a:r>
            <a:endParaRPr lang="pt-BR" dirty="0"/>
          </a:p>
        </p:txBody>
      </p:sp>
      <p:sp>
        <p:nvSpPr>
          <p:cNvPr id="37" name="CaixaDeTexto 8"/>
          <p:cNvSpPr txBox="1"/>
          <p:nvPr/>
        </p:nvSpPr>
        <p:spPr>
          <a:xfrm>
            <a:off x="7380312" y="4581128"/>
            <a:ext cx="1440160" cy="369332"/>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Management</a:t>
            </a:r>
            <a:endParaRPr lang="pt-BR" dirty="0"/>
          </a:p>
        </p:txBody>
      </p:sp>
      <p:sp>
        <p:nvSpPr>
          <p:cNvPr id="38" name="CaixaDeTexto 37"/>
          <p:cNvSpPr txBox="1"/>
          <p:nvPr/>
        </p:nvSpPr>
        <p:spPr>
          <a:xfrm>
            <a:off x="1331640" y="6021288"/>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EXECUTIVE</a:t>
            </a:r>
            <a:endParaRPr lang="pt-BR" dirty="0"/>
          </a:p>
        </p:txBody>
      </p:sp>
      <p:sp>
        <p:nvSpPr>
          <p:cNvPr id="39" name="CaixaDeTexto 8"/>
          <p:cNvSpPr txBox="1"/>
          <p:nvPr/>
        </p:nvSpPr>
        <p:spPr>
          <a:xfrm>
            <a:off x="2771800" y="5879013"/>
            <a:ext cx="2376264" cy="923330"/>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Monitoring</a:t>
            </a:r>
            <a:endParaRPr lang="pt-BR" dirty="0" smtClean="0"/>
          </a:p>
          <a:p>
            <a:pPr algn="ctr" fontAlgn="auto">
              <a:spcBef>
                <a:spcPts val="0"/>
              </a:spcBef>
              <a:spcAft>
                <a:spcPts val="0"/>
              </a:spcAft>
              <a:defRPr/>
            </a:pPr>
            <a:r>
              <a:rPr lang="pt-BR" dirty="0" err="1" smtClean="0"/>
              <a:t>Evaluation</a:t>
            </a:r>
            <a:endParaRPr lang="pt-BR" dirty="0" smtClean="0"/>
          </a:p>
          <a:p>
            <a:pPr algn="ctr" fontAlgn="auto">
              <a:spcBef>
                <a:spcPts val="0"/>
              </a:spcBef>
              <a:spcAft>
                <a:spcPts val="0"/>
              </a:spcAft>
              <a:defRPr/>
            </a:pPr>
            <a:r>
              <a:rPr lang="pt-BR" dirty="0" err="1" smtClean="0"/>
              <a:t>Accountability</a:t>
            </a:r>
            <a:endParaRPr lang="pt-BR" dirty="0"/>
          </a:p>
        </p:txBody>
      </p:sp>
      <p:sp>
        <p:nvSpPr>
          <p:cNvPr id="40" name="CaixaDeTexto 39"/>
          <p:cNvSpPr txBox="1"/>
          <p:nvPr/>
        </p:nvSpPr>
        <p:spPr>
          <a:xfrm>
            <a:off x="5580112" y="5805264"/>
            <a:ext cx="144016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LEGISLATURE</a:t>
            </a:r>
            <a:endParaRPr lang="pt-BR" dirty="0"/>
          </a:p>
        </p:txBody>
      </p:sp>
      <p:sp>
        <p:nvSpPr>
          <p:cNvPr id="41" name="CaixaDeTexto 8"/>
          <p:cNvSpPr txBox="1"/>
          <p:nvPr/>
        </p:nvSpPr>
        <p:spPr>
          <a:xfrm>
            <a:off x="7020272" y="5805264"/>
            <a:ext cx="1440160" cy="646331"/>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Account</a:t>
            </a:r>
            <a:r>
              <a:rPr lang="pt-BR" dirty="0" smtClean="0"/>
              <a:t> </a:t>
            </a:r>
            <a:r>
              <a:rPr lang="pt-BR" dirty="0" err="1" smtClean="0"/>
              <a:t>Control</a:t>
            </a:r>
            <a:endParaRPr lang="pt-BR" dirty="0"/>
          </a:p>
        </p:txBody>
      </p:sp>
      <p:sp>
        <p:nvSpPr>
          <p:cNvPr id="42" name="CaixaDeTexto 41"/>
          <p:cNvSpPr txBox="1"/>
          <p:nvPr/>
        </p:nvSpPr>
        <p:spPr>
          <a:xfrm>
            <a:off x="5580112" y="6165304"/>
            <a:ext cx="144016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err="1" smtClean="0"/>
              <a:t>Court</a:t>
            </a:r>
            <a:r>
              <a:rPr lang="pt-BR" dirty="0" smtClean="0"/>
              <a:t> </a:t>
            </a:r>
            <a:r>
              <a:rPr lang="pt-BR" dirty="0" err="1" smtClean="0"/>
              <a:t>of</a:t>
            </a:r>
            <a:r>
              <a:rPr lang="pt-BR" dirty="0" smtClean="0"/>
              <a:t> </a:t>
            </a:r>
            <a:r>
              <a:rPr lang="pt-BR" dirty="0" err="1" smtClean="0"/>
              <a:t>Accounts</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77899" y="4725144"/>
            <a:ext cx="8010525" cy="2124075"/>
          </a:xfrm>
          <a:prstGeom prst="rect">
            <a:avLst/>
          </a:prstGeom>
          <a:noFill/>
          <a:ln w="9525">
            <a:noFill/>
            <a:miter lim="800000"/>
            <a:headEnd/>
            <a:tailEnd/>
          </a:ln>
        </p:spPr>
      </p:pic>
      <p:sp>
        <p:nvSpPr>
          <p:cNvPr id="8" name="Subtítulo 7"/>
          <p:cNvSpPr>
            <a:spLocks noGrp="1"/>
          </p:cNvSpPr>
          <p:nvPr>
            <p:ph type="subTitle" idx="4294967295"/>
          </p:nvPr>
        </p:nvSpPr>
        <p:spPr>
          <a:xfrm>
            <a:off x="468313" y="981075"/>
            <a:ext cx="8207375" cy="431800"/>
          </a:xfrm>
        </p:spPr>
        <p:txBody>
          <a:bodyPr rtlCol="0">
            <a:normAutofit fontScale="85000" lnSpcReduction="20000"/>
          </a:bodyPr>
          <a:lstStyle/>
          <a:p>
            <a:pPr fontAlgn="auto">
              <a:spcAft>
                <a:spcPts val="0"/>
              </a:spcAft>
              <a:buFont typeface="Arial" pitchFamily="34" charset="0"/>
              <a:buChar char="•"/>
              <a:defRPr/>
            </a:pPr>
            <a:r>
              <a:rPr lang="pt-BR" dirty="0" err="1" smtClean="0"/>
              <a:t>Recent</a:t>
            </a:r>
            <a:r>
              <a:rPr lang="pt-BR" dirty="0" smtClean="0"/>
              <a:t> </a:t>
            </a:r>
            <a:r>
              <a:rPr lang="pt-BR" dirty="0" err="1" smtClean="0"/>
              <a:t>Events</a:t>
            </a:r>
            <a:endParaRPr lang="pt-BR" dirty="0"/>
          </a:p>
        </p:txBody>
      </p:sp>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BRAZIL</a:t>
            </a:r>
            <a:endParaRPr lang="en-US" dirty="0"/>
          </a:p>
        </p:txBody>
      </p:sp>
      <p:sp>
        <p:nvSpPr>
          <p:cNvPr id="12" name="CaixaDeTexto 6"/>
          <p:cNvSpPr txBox="1"/>
          <p:nvPr/>
        </p:nvSpPr>
        <p:spPr>
          <a:xfrm>
            <a:off x="1331640" y="1844824"/>
            <a:ext cx="3672408" cy="369332"/>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i="1" dirty="0" err="1" smtClean="0"/>
              <a:t>indirect</a:t>
            </a:r>
            <a:r>
              <a:rPr lang="pt-BR" dirty="0" smtClean="0"/>
              <a:t>: TANCREDO NEVES (PMDB)</a:t>
            </a:r>
            <a:endParaRPr lang="pt-BR" dirty="0"/>
          </a:p>
        </p:txBody>
      </p:sp>
      <p:sp>
        <p:nvSpPr>
          <p:cNvPr id="26" name="CaixaDeTexto 6"/>
          <p:cNvSpPr txBox="1"/>
          <p:nvPr/>
        </p:nvSpPr>
        <p:spPr>
          <a:xfrm>
            <a:off x="683568" y="184482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1985</a:t>
            </a:r>
            <a:endParaRPr lang="pt-BR" dirty="0"/>
          </a:p>
        </p:txBody>
      </p:sp>
      <p:sp>
        <p:nvSpPr>
          <p:cNvPr id="57" name="CaixaDeTexto 6"/>
          <p:cNvSpPr txBox="1"/>
          <p:nvPr/>
        </p:nvSpPr>
        <p:spPr>
          <a:xfrm>
            <a:off x="35496" y="1484784"/>
            <a:ext cx="129614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pt-BR" dirty="0" err="1" smtClean="0"/>
              <a:t>elections</a:t>
            </a:r>
            <a:endParaRPr lang="pt-BR" dirty="0"/>
          </a:p>
        </p:txBody>
      </p:sp>
      <p:sp>
        <p:nvSpPr>
          <p:cNvPr id="89" name="CaixaDeTexto 6"/>
          <p:cNvSpPr txBox="1"/>
          <p:nvPr/>
        </p:nvSpPr>
        <p:spPr>
          <a:xfrm>
            <a:off x="683568" y="220486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1989</a:t>
            </a:r>
            <a:endParaRPr lang="pt-BR" dirty="0"/>
          </a:p>
        </p:txBody>
      </p:sp>
      <p:sp>
        <p:nvSpPr>
          <p:cNvPr id="90" name="CaixaDeTexto 6"/>
          <p:cNvSpPr txBox="1"/>
          <p:nvPr/>
        </p:nvSpPr>
        <p:spPr>
          <a:xfrm>
            <a:off x="683568" y="256490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1994</a:t>
            </a:r>
            <a:endParaRPr lang="pt-BR" dirty="0"/>
          </a:p>
        </p:txBody>
      </p:sp>
      <p:sp>
        <p:nvSpPr>
          <p:cNvPr id="108" name="CaixaDeTexto 6"/>
          <p:cNvSpPr txBox="1"/>
          <p:nvPr/>
        </p:nvSpPr>
        <p:spPr>
          <a:xfrm>
            <a:off x="683568" y="292494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1998</a:t>
            </a:r>
            <a:endParaRPr lang="pt-BR" dirty="0"/>
          </a:p>
        </p:txBody>
      </p:sp>
      <p:sp>
        <p:nvSpPr>
          <p:cNvPr id="111" name="CaixaDeTexto 6"/>
          <p:cNvSpPr txBox="1"/>
          <p:nvPr/>
        </p:nvSpPr>
        <p:spPr>
          <a:xfrm>
            <a:off x="683568" y="328498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2002</a:t>
            </a:r>
            <a:endParaRPr lang="pt-BR" dirty="0"/>
          </a:p>
        </p:txBody>
      </p:sp>
      <p:sp>
        <p:nvSpPr>
          <p:cNvPr id="112" name="CaixaDeTexto 6"/>
          <p:cNvSpPr txBox="1"/>
          <p:nvPr/>
        </p:nvSpPr>
        <p:spPr>
          <a:xfrm>
            <a:off x="683568" y="364502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2006</a:t>
            </a:r>
            <a:endParaRPr lang="pt-BR" dirty="0"/>
          </a:p>
        </p:txBody>
      </p:sp>
      <p:sp>
        <p:nvSpPr>
          <p:cNvPr id="113" name="CaixaDeTexto 6"/>
          <p:cNvSpPr txBox="1"/>
          <p:nvPr/>
        </p:nvSpPr>
        <p:spPr>
          <a:xfrm>
            <a:off x="683568" y="400506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a:t>2010</a:t>
            </a:r>
          </a:p>
        </p:txBody>
      </p:sp>
      <p:sp>
        <p:nvSpPr>
          <p:cNvPr id="114" name="CaixaDeTexto 6"/>
          <p:cNvSpPr txBox="1"/>
          <p:nvPr/>
        </p:nvSpPr>
        <p:spPr>
          <a:xfrm>
            <a:off x="683568" y="4365104"/>
            <a:ext cx="648072"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pt-BR" dirty="0" smtClean="0"/>
              <a:t>2014</a:t>
            </a:r>
            <a:endParaRPr lang="pt-BR" dirty="0"/>
          </a:p>
        </p:txBody>
      </p:sp>
      <p:sp>
        <p:nvSpPr>
          <p:cNvPr id="115" name="CaixaDeTexto 6"/>
          <p:cNvSpPr txBox="1"/>
          <p:nvPr/>
        </p:nvSpPr>
        <p:spPr>
          <a:xfrm>
            <a:off x="1331640" y="2204864"/>
            <a:ext cx="3672408" cy="369332"/>
          </a:xfrm>
          <a:prstGeom prst="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FERNANDO COLLOR (PRN)</a:t>
            </a:r>
            <a:endParaRPr lang="pt-BR" dirty="0"/>
          </a:p>
        </p:txBody>
      </p:sp>
      <p:sp>
        <p:nvSpPr>
          <p:cNvPr id="116" name="CaixaDeTexto 6"/>
          <p:cNvSpPr txBox="1"/>
          <p:nvPr/>
        </p:nvSpPr>
        <p:spPr>
          <a:xfrm>
            <a:off x="1331640" y="2564904"/>
            <a:ext cx="3672408" cy="369332"/>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FERNANDO HENRIQUE (PSDB)</a:t>
            </a:r>
            <a:endParaRPr lang="pt-BR" dirty="0"/>
          </a:p>
        </p:txBody>
      </p:sp>
      <p:sp>
        <p:nvSpPr>
          <p:cNvPr id="117" name="CaixaDeTexto 6"/>
          <p:cNvSpPr txBox="1"/>
          <p:nvPr/>
        </p:nvSpPr>
        <p:spPr>
          <a:xfrm>
            <a:off x="1331640" y="2924944"/>
            <a:ext cx="3672408" cy="369332"/>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FERNANDO HENRIQUE (PSDB)</a:t>
            </a:r>
            <a:endParaRPr lang="pt-BR" dirty="0"/>
          </a:p>
        </p:txBody>
      </p:sp>
      <p:sp>
        <p:nvSpPr>
          <p:cNvPr id="118" name="CaixaDeTexto 6"/>
          <p:cNvSpPr txBox="1"/>
          <p:nvPr/>
        </p:nvSpPr>
        <p:spPr>
          <a:xfrm>
            <a:off x="1331640" y="3284984"/>
            <a:ext cx="3672408"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LULA (PT)</a:t>
            </a:r>
            <a:endParaRPr lang="pt-BR" dirty="0"/>
          </a:p>
        </p:txBody>
      </p:sp>
      <p:sp>
        <p:nvSpPr>
          <p:cNvPr id="119" name="CaixaDeTexto 6"/>
          <p:cNvSpPr txBox="1"/>
          <p:nvPr/>
        </p:nvSpPr>
        <p:spPr>
          <a:xfrm>
            <a:off x="1331640" y="3645024"/>
            <a:ext cx="3672408"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LULA (PT)</a:t>
            </a:r>
            <a:endParaRPr lang="pt-BR" dirty="0"/>
          </a:p>
        </p:txBody>
      </p:sp>
      <p:sp>
        <p:nvSpPr>
          <p:cNvPr id="120" name="CaixaDeTexto 6"/>
          <p:cNvSpPr txBox="1"/>
          <p:nvPr/>
        </p:nvSpPr>
        <p:spPr>
          <a:xfrm>
            <a:off x="1331640" y="4005064"/>
            <a:ext cx="3672408"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DILMA ROUSSEFF (PT)</a:t>
            </a:r>
            <a:endParaRPr lang="pt-BR" dirty="0"/>
          </a:p>
        </p:txBody>
      </p:sp>
      <p:sp>
        <p:nvSpPr>
          <p:cNvPr id="121" name="CaixaDeTexto 6"/>
          <p:cNvSpPr txBox="1"/>
          <p:nvPr/>
        </p:nvSpPr>
        <p:spPr>
          <a:xfrm>
            <a:off x="1331640" y="4365104"/>
            <a:ext cx="3672408"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DILMA ROUSSEFF (PT)</a:t>
            </a:r>
            <a:endParaRPr lang="pt-BR" dirty="0"/>
          </a:p>
        </p:txBody>
      </p:sp>
      <p:sp>
        <p:nvSpPr>
          <p:cNvPr id="126" name="CaixaDeTexto 6"/>
          <p:cNvSpPr txBox="1"/>
          <p:nvPr/>
        </p:nvSpPr>
        <p:spPr>
          <a:xfrm>
            <a:off x="5004048" y="1844824"/>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i="1" dirty="0" err="1" smtClean="0"/>
              <a:t>death</a:t>
            </a:r>
            <a:r>
              <a:rPr lang="pt-BR" i="1" dirty="0" smtClean="0"/>
              <a:t> (1985)</a:t>
            </a:r>
            <a:endParaRPr lang="pt-BR" dirty="0"/>
          </a:p>
        </p:txBody>
      </p:sp>
      <p:sp>
        <p:nvSpPr>
          <p:cNvPr id="127" name="CaixaDeTexto 6"/>
          <p:cNvSpPr txBox="1"/>
          <p:nvPr/>
        </p:nvSpPr>
        <p:spPr>
          <a:xfrm>
            <a:off x="5004048" y="2204864"/>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i="1" dirty="0" smtClean="0"/>
              <a:t>impeachment (1992)</a:t>
            </a:r>
            <a:endParaRPr lang="pt-BR" dirty="0"/>
          </a:p>
        </p:txBody>
      </p:sp>
      <p:sp>
        <p:nvSpPr>
          <p:cNvPr id="128" name="CaixaDeTexto 6"/>
          <p:cNvSpPr txBox="1"/>
          <p:nvPr/>
        </p:nvSpPr>
        <p:spPr>
          <a:xfrm>
            <a:off x="5004048" y="4365104"/>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i="1" dirty="0" smtClean="0"/>
              <a:t>impeachment (2016)</a:t>
            </a:r>
            <a:endParaRPr lang="pt-BR" dirty="0"/>
          </a:p>
        </p:txBody>
      </p:sp>
      <p:sp>
        <p:nvSpPr>
          <p:cNvPr id="129" name="Chave direita 128"/>
          <p:cNvSpPr/>
          <p:nvPr/>
        </p:nvSpPr>
        <p:spPr>
          <a:xfrm>
            <a:off x="7236296" y="1844824"/>
            <a:ext cx="720080" cy="28803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1" name="Chave direita 130"/>
          <p:cNvSpPr/>
          <p:nvPr/>
        </p:nvSpPr>
        <p:spPr>
          <a:xfrm>
            <a:off x="7236296" y="2348880"/>
            <a:ext cx="720080" cy="2376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0" name="CaixaDeTexto 6"/>
          <p:cNvSpPr txBox="1"/>
          <p:nvPr/>
        </p:nvSpPr>
        <p:spPr>
          <a:xfrm>
            <a:off x="7956376" y="2937718"/>
            <a:ext cx="1152128" cy="1200329"/>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err="1" smtClean="0"/>
              <a:t>Vice-President</a:t>
            </a:r>
            <a:r>
              <a:rPr lang="pt-BR" dirty="0" smtClean="0"/>
              <a:t> assumes</a:t>
            </a:r>
          </a:p>
          <a:p>
            <a:pPr algn="ctr" fontAlgn="auto">
              <a:spcBef>
                <a:spcPts val="0"/>
              </a:spcBef>
              <a:spcAft>
                <a:spcPts val="0"/>
              </a:spcAft>
              <a:defRPr/>
            </a:pPr>
            <a:r>
              <a:rPr lang="pt-BR" dirty="0" smtClean="0"/>
              <a:t> (PMDB)</a:t>
            </a:r>
            <a:endParaRPr lang="pt-BR" dirty="0"/>
          </a:p>
        </p:txBody>
      </p:sp>
      <p:sp>
        <p:nvSpPr>
          <p:cNvPr id="132" name="CaixaDeTexto 6"/>
          <p:cNvSpPr txBox="1"/>
          <p:nvPr/>
        </p:nvSpPr>
        <p:spPr>
          <a:xfrm>
            <a:off x="1115616" y="6444044"/>
            <a:ext cx="432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11</a:t>
            </a:r>
            <a:endParaRPr lang="pt-BR" dirty="0"/>
          </a:p>
        </p:txBody>
      </p:sp>
      <p:sp>
        <p:nvSpPr>
          <p:cNvPr id="133" name="CaixaDeTexto 6"/>
          <p:cNvSpPr txBox="1"/>
          <p:nvPr/>
        </p:nvSpPr>
        <p:spPr>
          <a:xfrm>
            <a:off x="1547664" y="6444044"/>
            <a:ext cx="432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12</a:t>
            </a:r>
            <a:endParaRPr lang="pt-BR" dirty="0"/>
          </a:p>
        </p:txBody>
      </p:sp>
      <p:sp>
        <p:nvSpPr>
          <p:cNvPr id="134" name="CaixaDeTexto 6"/>
          <p:cNvSpPr txBox="1"/>
          <p:nvPr/>
        </p:nvSpPr>
        <p:spPr>
          <a:xfrm>
            <a:off x="1979712" y="6453336"/>
            <a:ext cx="122413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2013</a:t>
            </a:r>
            <a:endParaRPr lang="pt-BR" dirty="0"/>
          </a:p>
        </p:txBody>
      </p:sp>
      <p:sp>
        <p:nvSpPr>
          <p:cNvPr id="135" name="CaixaDeTexto 6"/>
          <p:cNvSpPr txBox="1"/>
          <p:nvPr/>
        </p:nvSpPr>
        <p:spPr>
          <a:xfrm>
            <a:off x="3203848" y="6453336"/>
            <a:ext cx="22322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2014</a:t>
            </a:r>
            <a:endParaRPr lang="pt-BR" dirty="0"/>
          </a:p>
        </p:txBody>
      </p:sp>
      <p:sp>
        <p:nvSpPr>
          <p:cNvPr id="136" name="CaixaDeTexto 6"/>
          <p:cNvSpPr txBox="1"/>
          <p:nvPr/>
        </p:nvSpPr>
        <p:spPr>
          <a:xfrm>
            <a:off x="5436096" y="645333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2015</a:t>
            </a:r>
            <a:endParaRPr lang="pt-BR" dirty="0"/>
          </a:p>
        </p:txBody>
      </p:sp>
      <p:sp>
        <p:nvSpPr>
          <p:cNvPr id="137" name="CaixaDeTexto 6"/>
          <p:cNvSpPr txBox="1"/>
          <p:nvPr/>
        </p:nvSpPr>
        <p:spPr>
          <a:xfrm>
            <a:off x="6444208" y="6453336"/>
            <a:ext cx="100811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2016</a:t>
            </a:r>
            <a:endParaRPr lang="pt-BR" dirty="0"/>
          </a:p>
        </p:txBody>
      </p:sp>
      <p:sp>
        <p:nvSpPr>
          <p:cNvPr id="138" name="CaixaDeTexto 6"/>
          <p:cNvSpPr txBox="1"/>
          <p:nvPr/>
        </p:nvSpPr>
        <p:spPr>
          <a:xfrm>
            <a:off x="7452320" y="6453336"/>
            <a:ext cx="432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smtClean="0"/>
              <a:t>17</a:t>
            </a:r>
            <a:endParaRPr lang="pt-BR" dirty="0"/>
          </a:p>
        </p:txBody>
      </p:sp>
      <p:sp>
        <p:nvSpPr>
          <p:cNvPr id="139" name="CaixaDeTexto 6"/>
          <p:cNvSpPr txBox="1"/>
          <p:nvPr/>
        </p:nvSpPr>
        <p:spPr>
          <a:xfrm rot="16200000">
            <a:off x="-755722" y="5446094"/>
            <a:ext cx="2232248" cy="646331"/>
          </a:xfrm>
          <a:prstGeom prst="rect">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pt-BR" dirty="0" err="1" smtClean="0">
                <a:solidFill>
                  <a:schemeClr val="tx1"/>
                </a:solidFill>
              </a:rPr>
              <a:t>Presidential</a:t>
            </a:r>
            <a:r>
              <a:rPr lang="pt-BR" dirty="0" smtClean="0">
                <a:solidFill>
                  <a:schemeClr val="tx1"/>
                </a:solidFill>
              </a:rPr>
              <a:t> </a:t>
            </a:r>
            <a:r>
              <a:rPr lang="pt-BR" dirty="0" err="1" smtClean="0">
                <a:solidFill>
                  <a:schemeClr val="tx1"/>
                </a:solidFill>
              </a:rPr>
              <a:t>approval</a:t>
            </a:r>
            <a:endParaRPr lang="pt-BR" dirty="0" smtClean="0">
              <a:solidFill>
                <a:schemeClr val="tx1"/>
              </a:solidFill>
            </a:endParaRPr>
          </a:p>
          <a:p>
            <a:pPr algn="ctr" fontAlgn="auto">
              <a:spcBef>
                <a:spcPts val="0"/>
              </a:spcBef>
              <a:spcAft>
                <a:spcPts val="0"/>
              </a:spcAft>
              <a:defRPr/>
            </a:pPr>
            <a:r>
              <a:rPr lang="pt-BR" dirty="0" smtClean="0">
                <a:solidFill>
                  <a:schemeClr val="tx1"/>
                </a:solidFill>
              </a:rPr>
              <a:t>source: CNT/MDA</a:t>
            </a:r>
            <a:endParaRPr lang="pt-BR" dirty="0">
              <a:solidFill>
                <a:schemeClr val="tx1"/>
              </a:solidFill>
            </a:endParaRPr>
          </a:p>
        </p:txBody>
      </p:sp>
      <p:sp>
        <p:nvSpPr>
          <p:cNvPr id="140" name="CaixaDeTexto 6"/>
          <p:cNvSpPr txBox="1"/>
          <p:nvPr/>
        </p:nvSpPr>
        <p:spPr>
          <a:xfrm>
            <a:off x="7956376" y="5013176"/>
            <a:ext cx="1187624" cy="3385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pt-BR" sz="1600" dirty="0" err="1" smtClean="0"/>
              <a:t>disapproval</a:t>
            </a:r>
            <a:endParaRPr lang="pt-BR" sz="1600" dirty="0"/>
          </a:p>
        </p:txBody>
      </p:sp>
      <p:sp>
        <p:nvSpPr>
          <p:cNvPr id="141" name="CaixaDeTexto 6"/>
          <p:cNvSpPr txBox="1"/>
          <p:nvPr/>
        </p:nvSpPr>
        <p:spPr>
          <a:xfrm>
            <a:off x="8100392" y="5805264"/>
            <a:ext cx="1043608" cy="33855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pt-BR" sz="1600" dirty="0" err="1" smtClean="0"/>
              <a:t>approval</a:t>
            </a:r>
            <a:endParaRPr lang="pt-B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2. PARTICIPATION OVERVIEW</a:t>
            </a:r>
            <a:endParaRPr lang="en-US" dirty="0"/>
          </a:p>
        </p:txBody>
      </p:sp>
      <p:sp>
        <p:nvSpPr>
          <p:cNvPr id="10" name="Rectangle 2"/>
          <p:cNvSpPr>
            <a:spLocks noChangeArrowheads="1"/>
          </p:cNvSpPr>
          <p:nvPr/>
        </p:nvSpPr>
        <p:spPr bwMode="auto">
          <a:xfrm>
            <a:off x="0" y="1152595"/>
            <a:ext cx="9144000" cy="5632311"/>
          </a:xfrm>
          <a:prstGeom prst="rect">
            <a:avLst/>
          </a:prstGeom>
          <a:noFill/>
          <a:ln w="9525">
            <a:noFill/>
            <a:miter lim="800000"/>
            <a:headEnd/>
            <a:tailEnd/>
          </a:ln>
          <a:effectLst/>
        </p:spPr>
        <p:txBody>
          <a:bodyPr anchor="ctr">
            <a:spAutoFit/>
          </a:bodyPr>
          <a:lstStyle/>
          <a:p>
            <a:pPr marL="450850" algn="just">
              <a:defRPr/>
            </a:pPr>
            <a:endParaRPr lang="x-none" sz="2400" dirty="0">
              <a:latin typeface="+mn-lt"/>
              <a:cs typeface="+mn-cs"/>
            </a:endParaRPr>
          </a:p>
          <a:p>
            <a:pPr marL="719138" indent="-268288" algn="just">
              <a:buFont typeface="Arial" pitchFamily="34" charset="0"/>
              <a:buChar char="•"/>
              <a:defRPr/>
            </a:pPr>
            <a:r>
              <a:rPr lang="pt-BR" sz="2400" b="1" dirty="0" smtClean="0">
                <a:latin typeface="+mn-lt"/>
                <a:cs typeface="+mn-cs"/>
              </a:rPr>
              <a:t>UNIVERSAL DECLARATION OF HUMAN RIGHTS</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BRAZILIAN CONSTITUTION</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CONSTITUTION OF THE KYRGYZ REPUBLIC</a:t>
            </a:r>
            <a:endParaRPr lang="pt-BR" sz="2400" b="1" dirty="0">
              <a:latin typeface="+mn-lt"/>
              <a:cs typeface="+mn-cs"/>
            </a:endParaRPr>
          </a:p>
          <a:p>
            <a:pPr marL="719138" indent="-268288" algn="just">
              <a:buFont typeface="Arial" pitchFamily="34" charset="0"/>
              <a:buChar char="•"/>
              <a:defRPr/>
            </a:pPr>
            <a:r>
              <a:rPr lang="pt-BR" sz="2400" b="1" dirty="0" smtClean="0">
                <a:latin typeface="+mn-lt"/>
                <a:cs typeface="+mn-cs"/>
              </a:rPr>
              <a:t>CARTA IBEROAMERICANA DE PARTICIPACIÓN CIUDADANA</a:t>
            </a:r>
          </a:p>
          <a:p>
            <a:pPr marL="719138" indent="-268288" algn="just">
              <a:buFont typeface="Arial" pitchFamily="34" charset="0"/>
              <a:buChar char="•"/>
              <a:defRPr/>
            </a:pPr>
            <a:r>
              <a:rPr lang="pt-BR" sz="2400" b="1" dirty="0" smtClean="0">
                <a:latin typeface="+mn-lt"/>
                <a:cs typeface="+mn-cs"/>
              </a:rPr>
              <a:t>BRAZILIAN FISCAL RESPONSIBILITY LAW</a:t>
            </a:r>
          </a:p>
          <a:p>
            <a:pPr marL="719138" indent="-268288" algn="just">
              <a:buFont typeface="Arial" pitchFamily="34" charset="0"/>
              <a:buChar char="•"/>
              <a:defRPr/>
            </a:pPr>
            <a:r>
              <a:rPr lang="pt-BR" sz="2400" b="1" dirty="0" smtClean="0">
                <a:latin typeface="+mn-lt"/>
                <a:cs typeface="+mn-cs"/>
              </a:rPr>
              <a:t>PARTICIPATORY DEMOCRACY</a:t>
            </a:r>
          </a:p>
          <a:p>
            <a:pPr marL="719138" indent="-268288" algn="just">
              <a:buFont typeface="Arial" pitchFamily="34" charset="0"/>
              <a:buChar char="•"/>
              <a:defRPr/>
            </a:pPr>
            <a:r>
              <a:rPr lang="pt-BR" sz="2400" b="1" dirty="0" smtClean="0">
                <a:latin typeface="+mn-lt"/>
                <a:cs typeface="+mn-cs"/>
              </a:rPr>
              <a:t>STATE-SOCIETY INTERACTIONS</a:t>
            </a:r>
          </a:p>
          <a:p>
            <a:pPr marL="719138" indent="-268288" algn="just">
              <a:buFont typeface="Arial" pitchFamily="34" charset="0"/>
              <a:buChar char="•"/>
              <a:defRPr/>
            </a:pPr>
            <a:r>
              <a:rPr lang="pt-BR" sz="2400" b="1" dirty="0" smtClean="0">
                <a:latin typeface="+mn-lt"/>
                <a:cs typeface="+mn-cs"/>
              </a:rPr>
              <a:t>INTERNATIONAL INDEXES</a:t>
            </a:r>
          </a:p>
          <a:p>
            <a:pPr marL="1176338" lvl="1" indent="-268288" algn="just">
              <a:buFont typeface="Arial" pitchFamily="34" charset="0"/>
              <a:buChar char="•"/>
              <a:defRPr/>
            </a:pPr>
            <a:r>
              <a:rPr lang="pt-BR" sz="2400" b="1" dirty="0" err="1" smtClean="0">
                <a:latin typeface="+mn-lt"/>
                <a:cs typeface="+mn-cs"/>
              </a:rPr>
              <a:t>Democracy</a:t>
            </a:r>
            <a:r>
              <a:rPr lang="pt-BR" sz="2400" b="1" dirty="0" smtClean="0">
                <a:latin typeface="+mn-lt"/>
                <a:cs typeface="+mn-cs"/>
              </a:rPr>
              <a:t> </a:t>
            </a:r>
            <a:r>
              <a:rPr lang="pt-BR" sz="2400" b="1" dirty="0" err="1" smtClean="0">
                <a:latin typeface="+mn-lt"/>
                <a:cs typeface="+mn-cs"/>
              </a:rPr>
              <a:t>Index</a:t>
            </a:r>
            <a:endParaRPr lang="pt-BR" sz="2400" b="1" dirty="0" smtClean="0">
              <a:latin typeface="+mn-lt"/>
              <a:cs typeface="+mn-cs"/>
            </a:endParaRPr>
          </a:p>
          <a:p>
            <a:pPr marL="1176338" lvl="1" indent="-268288" algn="just">
              <a:buFont typeface="Arial" pitchFamily="34" charset="0"/>
              <a:buChar char="•"/>
              <a:defRPr/>
            </a:pPr>
            <a:r>
              <a:rPr lang="pt-BR" sz="2400" b="1" dirty="0" smtClean="0">
                <a:latin typeface="+mn-lt"/>
                <a:cs typeface="+mn-cs"/>
              </a:rPr>
              <a:t>Global Open Data </a:t>
            </a:r>
            <a:r>
              <a:rPr lang="pt-BR" sz="2400" b="1" dirty="0" err="1" smtClean="0">
                <a:latin typeface="+mn-lt"/>
                <a:cs typeface="+mn-cs"/>
              </a:rPr>
              <a:t>Index</a:t>
            </a:r>
            <a:endParaRPr lang="pt-BR" sz="2400" b="1" dirty="0" smtClean="0">
              <a:latin typeface="+mn-lt"/>
              <a:cs typeface="+mn-cs"/>
            </a:endParaRPr>
          </a:p>
          <a:p>
            <a:pPr marL="1176338" lvl="1" indent="-268288" algn="just">
              <a:buFont typeface="Arial" pitchFamily="34" charset="0"/>
              <a:buChar char="•"/>
              <a:defRPr/>
            </a:pPr>
            <a:r>
              <a:rPr lang="pt-BR" sz="2400" b="1" dirty="0" smtClean="0">
                <a:latin typeface="+mn-lt"/>
                <a:cs typeface="+mn-cs"/>
              </a:rPr>
              <a:t>Open Budget </a:t>
            </a:r>
            <a:r>
              <a:rPr lang="pt-BR" sz="2400" b="1" dirty="0" err="1" smtClean="0">
                <a:latin typeface="+mn-lt"/>
                <a:cs typeface="+mn-cs"/>
              </a:rPr>
              <a:t>Index</a:t>
            </a:r>
            <a:endParaRPr lang="pt-BR" sz="2400" b="1" dirty="0" smtClean="0">
              <a:latin typeface="+mn-lt"/>
              <a:cs typeface="+mn-cs"/>
            </a:endParaRPr>
          </a:p>
          <a:p>
            <a:pPr marL="719138" indent="-268288" algn="just">
              <a:buFont typeface="Arial" pitchFamily="34" charset="0"/>
              <a:buChar char="•"/>
              <a:defRPr/>
            </a:pPr>
            <a:endParaRPr lang="pt-BR" sz="2400" b="1" dirty="0" smtClean="0">
              <a:latin typeface="+mn-lt"/>
              <a:cs typeface="+mn-cs"/>
            </a:endParaRPr>
          </a:p>
          <a:p>
            <a:pPr marL="719138" indent="-268288" algn="just">
              <a:buFont typeface="Arial" pitchFamily="34" charset="0"/>
              <a:buChar char="•"/>
              <a:defRPr/>
            </a:pPr>
            <a:endParaRPr lang="pt-BR" sz="2400" b="1" dirty="0" smtClean="0">
              <a:latin typeface="+mn-lt"/>
              <a:cs typeface="+mn-cs"/>
            </a:endParaRPr>
          </a:p>
          <a:p>
            <a:pPr marL="719138" indent="-268288" algn="just">
              <a:buFont typeface="Arial" pitchFamily="34" charset="0"/>
              <a:buChar char="•"/>
              <a:defRPr/>
            </a:pPr>
            <a:endParaRPr lang="pt-BR" sz="2400" b="1"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3"/>
          <p:cNvSpPr>
            <a:spLocks noGrp="1"/>
          </p:cNvSpPr>
          <p:nvPr>
            <p:ph type="title"/>
          </p:nvPr>
        </p:nvSpPr>
        <p:spPr/>
        <p:txBody>
          <a:bodyPr/>
          <a:lstStyle/>
          <a:p>
            <a:pPr algn="l"/>
            <a:r>
              <a:rPr lang="pt-BR" sz="3600" b="1" dirty="0" smtClean="0">
                <a:solidFill>
                  <a:srgbClr val="376092"/>
                </a:solidFill>
                <a:cs typeface="Arial" charset="0"/>
              </a:rPr>
              <a:t/>
            </a:r>
            <a:br>
              <a:rPr lang="pt-BR" sz="3600" b="1" dirty="0" smtClean="0">
                <a:solidFill>
                  <a:srgbClr val="376092"/>
                </a:solidFill>
                <a:cs typeface="Arial" charset="0"/>
              </a:rPr>
            </a:br>
            <a:r>
              <a:rPr lang="pt-BR" sz="3600" b="1" dirty="0" smtClean="0">
                <a:solidFill>
                  <a:srgbClr val="376092"/>
                </a:solidFill>
                <a:cs typeface="Tahoma" pitchFamily="34" charset="0"/>
              </a:rPr>
              <a:t>Universal </a:t>
            </a:r>
            <a:r>
              <a:rPr lang="pt-BR" sz="3600" b="1" dirty="0" err="1" smtClean="0">
                <a:solidFill>
                  <a:srgbClr val="376092"/>
                </a:solidFill>
                <a:cs typeface="Tahoma" pitchFamily="34" charset="0"/>
              </a:rPr>
              <a:t>Declaration</a:t>
            </a:r>
            <a:r>
              <a:rPr lang="pt-BR" sz="3600" b="1" dirty="0" smtClean="0">
                <a:solidFill>
                  <a:srgbClr val="376092"/>
                </a:solidFill>
                <a:cs typeface="Tahoma" pitchFamily="34" charset="0"/>
              </a:rPr>
              <a:t> </a:t>
            </a:r>
            <a:r>
              <a:rPr lang="pt-BR" sz="3600" b="1" dirty="0" err="1" smtClean="0">
                <a:solidFill>
                  <a:srgbClr val="376092"/>
                </a:solidFill>
                <a:cs typeface="Tahoma" pitchFamily="34" charset="0"/>
              </a:rPr>
              <a:t>of</a:t>
            </a:r>
            <a:r>
              <a:rPr lang="pt-BR" sz="3600" b="1" dirty="0" smtClean="0">
                <a:solidFill>
                  <a:srgbClr val="376092"/>
                </a:solidFill>
                <a:cs typeface="Tahoma" pitchFamily="34" charset="0"/>
              </a:rPr>
              <a:t> </a:t>
            </a:r>
            <a:r>
              <a:rPr lang="pt-BR" sz="3600" b="1" dirty="0" err="1" smtClean="0">
                <a:solidFill>
                  <a:srgbClr val="376092"/>
                </a:solidFill>
                <a:cs typeface="Tahoma" pitchFamily="34" charset="0"/>
              </a:rPr>
              <a:t>Human</a:t>
            </a:r>
            <a:r>
              <a:rPr lang="pt-BR" sz="3600" b="1" dirty="0" smtClean="0">
                <a:solidFill>
                  <a:srgbClr val="376092"/>
                </a:solidFill>
                <a:cs typeface="Tahoma" pitchFamily="34" charset="0"/>
              </a:rPr>
              <a:t> </a:t>
            </a:r>
            <a:r>
              <a:rPr lang="pt-BR" sz="3600" b="1" dirty="0" err="1" smtClean="0">
                <a:solidFill>
                  <a:srgbClr val="376092"/>
                </a:solidFill>
                <a:cs typeface="Tahoma" pitchFamily="34" charset="0"/>
              </a:rPr>
              <a:t>Rights</a:t>
            </a:r>
            <a:r>
              <a:rPr lang="pt-BR" sz="3600" b="1" dirty="0" smtClean="0">
                <a:solidFill>
                  <a:srgbClr val="376092"/>
                </a:solidFill>
                <a:cs typeface="Tahoma" pitchFamily="34" charset="0"/>
              </a:rPr>
              <a:t> (1948)</a:t>
            </a:r>
            <a:br>
              <a:rPr lang="pt-BR" sz="3600" b="1" dirty="0" smtClean="0">
                <a:solidFill>
                  <a:srgbClr val="376092"/>
                </a:solidFill>
                <a:cs typeface="Tahoma" pitchFamily="34" charset="0"/>
              </a:rPr>
            </a:br>
            <a:endParaRPr lang="pt-BR" sz="3600" b="1" dirty="0" smtClean="0">
              <a:solidFill>
                <a:srgbClr val="376092"/>
              </a:solidFill>
              <a:cs typeface="Tahoma" pitchFamily="34" charset="0"/>
            </a:endParaRPr>
          </a:p>
        </p:txBody>
      </p:sp>
      <p:sp>
        <p:nvSpPr>
          <p:cNvPr id="2" name="Espaço Reservado para Conteúdo 1"/>
          <p:cNvSpPr>
            <a:spLocks noGrp="1"/>
          </p:cNvSpPr>
          <p:nvPr>
            <p:ph idx="1"/>
          </p:nvPr>
        </p:nvSpPr>
        <p:spPr>
          <a:xfrm>
            <a:off x="500063" y="1643063"/>
            <a:ext cx="8229600" cy="4525962"/>
          </a:xfrm>
        </p:spPr>
        <p:txBody>
          <a:bodyPr rtlCol="0">
            <a:normAutofit lnSpcReduction="10000"/>
          </a:bodyPr>
          <a:lstStyle/>
          <a:p>
            <a:r>
              <a:rPr lang="en-US" sz="2400" b="1" dirty="0"/>
              <a:t>Article 21.</a:t>
            </a:r>
            <a:br>
              <a:rPr lang="en-US" sz="2400" b="1" dirty="0"/>
            </a:br>
            <a:r>
              <a:rPr lang="en-US" sz="2400" b="1" dirty="0"/>
              <a:t> </a:t>
            </a:r>
          </a:p>
          <a:p>
            <a:r>
              <a:rPr lang="en-US" sz="2400" b="1" dirty="0"/>
              <a:t>(1) Everyone has the right to take part in the government of his country, directly or through freely chosen representatives</a:t>
            </a:r>
            <a:r>
              <a:rPr lang="en-US" sz="2400" dirty="0"/>
              <a:t>.</a:t>
            </a:r>
            <a:br>
              <a:rPr lang="en-US" sz="2400" dirty="0"/>
            </a:br>
            <a:r>
              <a:rPr lang="en-US" sz="2400" dirty="0"/>
              <a:t>(2) Everyone has the right of equal access to public service in his country.</a:t>
            </a:r>
            <a:br>
              <a:rPr lang="en-US" sz="2400" dirty="0"/>
            </a:br>
            <a:r>
              <a:rPr lang="en-US" sz="2400" dirty="0"/>
              <a:t>(3) The will of the people shall be the basis of the authority of government; this will shall be expressed in periodic and genuine elections which shall be by universal and equal suffrage and shall be held by secret vote or by equivalent free voting procedures</a:t>
            </a:r>
            <a:r>
              <a:rPr lang="en-US" sz="2400" dirty="0" smtClean="0"/>
              <a:t>.</a:t>
            </a:r>
            <a:endParaRPr lang="en-US" sz="2400" dirty="0"/>
          </a:p>
          <a:p>
            <a:pPr algn="r" fontAlgn="auto">
              <a:lnSpc>
                <a:spcPct val="70000"/>
              </a:lnSpc>
              <a:spcAft>
                <a:spcPts val="0"/>
              </a:spcAft>
              <a:buFont typeface="Arial" charset="0"/>
              <a:buNone/>
              <a:defRPr/>
            </a:pPr>
            <a:r>
              <a:rPr lang="pt-BR" sz="1900" dirty="0" smtClean="0">
                <a:cs typeface="Tahoma" charset="0"/>
              </a:rPr>
              <a:t>(SOURCE: </a:t>
            </a:r>
            <a:r>
              <a:rPr lang="pt-BR" sz="1900" dirty="0">
                <a:cs typeface="Tahoma" charset="0"/>
                <a:hlinkClick r:id="rId2"/>
              </a:rPr>
              <a:t>OHCHR-UN</a:t>
            </a:r>
            <a:r>
              <a:rPr lang="pt-BR" sz="1900" dirty="0">
                <a:cs typeface="Tahoma" charset="0"/>
              </a:rPr>
              <a:t>) </a:t>
            </a:r>
          </a:p>
          <a:p>
            <a:pPr fontAlgn="auto">
              <a:lnSpc>
                <a:spcPct val="80000"/>
              </a:lnSpc>
              <a:spcAft>
                <a:spcPts val="0"/>
              </a:spcAft>
              <a:buFont typeface="Arial" pitchFamily="34" charset="0"/>
              <a:buChar char="•"/>
              <a:defRPr/>
            </a:pPr>
            <a:endParaRPr lang="pt-BR" sz="2700" i="1" dirty="0">
              <a:cs typeface="Tahoma" charset="0"/>
            </a:endParaRPr>
          </a:p>
        </p:txBody>
      </p:sp>
      <p:sp>
        <p:nvSpPr>
          <p:cNvPr id="13316" name="Espaço Reservado para Número de Slide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48D0B-2620-46AB-89F4-D677AB7FFB66}" type="slidenum">
              <a:rPr lang="pt-BR" smtClean="0">
                <a:solidFill>
                  <a:srgbClr val="898989"/>
                </a:solidFill>
                <a:latin typeface="Times New Roman" pitchFamily="18" charset="0"/>
                <a:ea typeface="ＭＳ Ｐゴシック" pitchFamily="34" charset="-128"/>
              </a:rPr>
              <a:pPr fontAlgn="base">
                <a:spcBef>
                  <a:spcPct val="0"/>
                </a:spcBef>
                <a:spcAft>
                  <a:spcPct val="0"/>
                </a:spcAft>
              </a:pPr>
              <a:t>8</a:t>
            </a:fld>
            <a:endParaRPr lang="pt-BR" smtClean="0">
              <a:solidFill>
                <a:srgbClr val="898989"/>
              </a:solidFill>
              <a:latin typeface="Times New Roman" pitchFamily="18"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500063" y="332656"/>
            <a:ext cx="8229600" cy="1143000"/>
          </a:xfrm>
        </p:spPr>
        <p:txBody>
          <a:bodyPr/>
          <a:lstStyle/>
          <a:p>
            <a:pPr algn="l"/>
            <a:r>
              <a:rPr lang="pt-BR" sz="3200" b="1" dirty="0" err="1" smtClean="0">
                <a:solidFill>
                  <a:srgbClr val="376092"/>
                </a:solidFill>
              </a:rPr>
              <a:t>Brazilian</a:t>
            </a:r>
            <a:r>
              <a:rPr lang="pt-BR" sz="3200" b="1" dirty="0" smtClean="0">
                <a:solidFill>
                  <a:srgbClr val="376092"/>
                </a:solidFill>
              </a:rPr>
              <a:t> </a:t>
            </a:r>
            <a:r>
              <a:rPr lang="pt-BR" sz="3200" b="1" dirty="0" err="1" smtClean="0">
                <a:solidFill>
                  <a:srgbClr val="376092"/>
                </a:solidFill>
              </a:rPr>
              <a:t>Constitution</a:t>
            </a:r>
            <a:r>
              <a:rPr lang="pt-BR" sz="3200" b="1" dirty="0" smtClean="0">
                <a:solidFill>
                  <a:srgbClr val="376092"/>
                </a:solidFill>
              </a:rPr>
              <a:t> 1988 (Constituição da República Federativa do Brasil de 1988)</a:t>
            </a:r>
          </a:p>
        </p:txBody>
      </p:sp>
      <p:sp>
        <p:nvSpPr>
          <p:cNvPr id="14339" name="Espaço Reservado para Conteúdo 2"/>
          <p:cNvSpPr>
            <a:spLocks noGrp="1"/>
          </p:cNvSpPr>
          <p:nvPr>
            <p:ph idx="1"/>
          </p:nvPr>
        </p:nvSpPr>
        <p:spPr>
          <a:xfrm>
            <a:off x="428625" y="1608262"/>
            <a:ext cx="8229600" cy="4104456"/>
          </a:xfrm>
        </p:spPr>
        <p:txBody>
          <a:bodyPr/>
          <a:lstStyle/>
          <a:p>
            <a:r>
              <a:rPr lang="pt-BR" sz="2800" dirty="0" err="1" smtClean="0"/>
              <a:t>Art</a:t>
            </a:r>
            <a:r>
              <a:rPr lang="pt-BR" sz="2800" dirty="0" smtClean="0"/>
              <a:t> 1º (...)</a:t>
            </a:r>
          </a:p>
          <a:p>
            <a:pPr>
              <a:buFont typeface="Arial" charset="0"/>
              <a:buNone/>
            </a:pPr>
            <a:r>
              <a:rPr lang="pt-BR" sz="2800" dirty="0" smtClean="0"/>
              <a:t>   Parágrafo único</a:t>
            </a:r>
          </a:p>
          <a:p>
            <a:pPr>
              <a:buFont typeface="Arial" charset="0"/>
              <a:buNone/>
            </a:pPr>
            <a:r>
              <a:rPr lang="pt-BR" sz="2800" dirty="0" smtClean="0"/>
              <a:t>   </a:t>
            </a:r>
            <a:r>
              <a:rPr lang="pt-BR" sz="2800" b="1" dirty="0" smtClean="0"/>
              <a:t>Todo o poder emana do povo, </a:t>
            </a:r>
            <a:r>
              <a:rPr lang="pt-BR" sz="2800" dirty="0" smtClean="0"/>
              <a:t>que o exerce por meio de representantes eleitos ou diretamente, nos termos desta Constituição</a:t>
            </a:r>
            <a:r>
              <a:rPr lang="pt-BR" sz="2800" b="1" dirty="0" smtClean="0"/>
              <a:t>.</a:t>
            </a:r>
          </a:p>
          <a:p>
            <a:pPr>
              <a:buFont typeface="Arial" charset="0"/>
              <a:buNone/>
            </a:pPr>
            <a:endParaRPr lang="pt-BR" sz="2800" b="1" dirty="0"/>
          </a:p>
          <a:p>
            <a:pPr>
              <a:buFont typeface="Arial" charset="0"/>
              <a:buNone/>
            </a:pPr>
            <a:r>
              <a:rPr lang="pt-BR" sz="2800" b="1" dirty="0" err="1" smtClean="0"/>
              <a:t>Article</a:t>
            </a:r>
            <a:r>
              <a:rPr lang="pt-BR" sz="2800" b="1" dirty="0" smtClean="0"/>
              <a:t> 1º, sole </a:t>
            </a:r>
            <a:r>
              <a:rPr lang="pt-BR" sz="2800" b="1" dirty="0" err="1" smtClean="0"/>
              <a:t>paragraph</a:t>
            </a:r>
            <a:endParaRPr lang="pt-BR" sz="2800" b="1" dirty="0" smtClean="0"/>
          </a:p>
          <a:p>
            <a:pPr>
              <a:buFont typeface="Arial" charset="0"/>
              <a:buNone/>
            </a:pPr>
            <a:r>
              <a:rPr lang="pt-BR" sz="2800" b="1" dirty="0" err="1" smtClean="0"/>
              <a:t>All</a:t>
            </a:r>
            <a:r>
              <a:rPr lang="pt-BR" sz="2800" b="1" dirty="0" smtClean="0"/>
              <a:t> </a:t>
            </a:r>
            <a:r>
              <a:rPr lang="pt-BR" sz="2800" b="1" dirty="0" err="1" smtClean="0"/>
              <a:t>the</a:t>
            </a:r>
            <a:r>
              <a:rPr lang="pt-BR" sz="2800" b="1" dirty="0" smtClean="0"/>
              <a:t> </a:t>
            </a:r>
            <a:r>
              <a:rPr lang="pt-BR" sz="2800" b="1" dirty="0" err="1" smtClean="0"/>
              <a:t>power</a:t>
            </a:r>
            <a:r>
              <a:rPr lang="pt-BR" sz="2800" b="1" dirty="0" smtClean="0"/>
              <a:t> </a:t>
            </a:r>
            <a:r>
              <a:rPr lang="pt-BR" sz="2800" b="1" dirty="0" err="1" smtClean="0"/>
              <a:t>emanates</a:t>
            </a:r>
            <a:r>
              <a:rPr lang="pt-BR" sz="2800" b="1" dirty="0" smtClean="0"/>
              <a:t> </a:t>
            </a:r>
            <a:r>
              <a:rPr lang="pt-BR" sz="2800" b="1" dirty="0" err="1" smtClean="0"/>
              <a:t>from</a:t>
            </a:r>
            <a:r>
              <a:rPr lang="pt-BR" sz="2800" b="1" dirty="0" smtClean="0"/>
              <a:t> </a:t>
            </a:r>
            <a:r>
              <a:rPr lang="pt-BR" sz="2800" b="1" dirty="0" err="1" smtClean="0"/>
              <a:t>the</a:t>
            </a:r>
            <a:r>
              <a:rPr lang="pt-BR" sz="2800" b="1" dirty="0" smtClean="0"/>
              <a:t> </a:t>
            </a:r>
            <a:r>
              <a:rPr lang="pt-BR" sz="2800" b="1" dirty="0" err="1" smtClean="0"/>
              <a:t>people</a:t>
            </a:r>
            <a:r>
              <a:rPr lang="pt-BR" sz="2800" b="1" dirty="0" smtClean="0"/>
              <a:t>, </a:t>
            </a:r>
            <a:r>
              <a:rPr lang="pt-BR" sz="2800" dirty="0" err="1" smtClean="0"/>
              <a:t>who</a:t>
            </a:r>
            <a:r>
              <a:rPr lang="pt-BR" sz="2800" dirty="0" smtClean="0"/>
              <a:t> </a:t>
            </a:r>
            <a:r>
              <a:rPr lang="pt-BR" sz="2800" dirty="0" err="1" smtClean="0"/>
              <a:t>exerts</a:t>
            </a:r>
            <a:r>
              <a:rPr lang="pt-BR" sz="2800" dirty="0" smtClean="0"/>
              <a:t> it </a:t>
            </a:r>
            <a:r>
              <a:rPr lang="pt-BR" sz="2800" dirty="0" err="1" smtClean="0"/>
              <a:t>through</a:t>
            </a:r>
            <a:r>
              <a:rPr lang="pt-BR" sz="2800" dirty="0" smtClean="0"/>
              <a:t> </a:t>
            </a:r>
            <a:r>
              <a:rPr lang="pt-BR" sz="2800" dirty="0" err="1" smtClean="0"/>
              <a:t>elected</a:t>
            </a:r>
            <a:r>
              <a:rPr lang="pt-BR" sz="2800" dirty="0" smtClean="0"/>
              <a:t> </a:t>
            </a:r>
            <a:r>
              <a:rPr lang="pt-BR" sz="2800" dirty="0" err="1" smtClean="0"/>
              <a:t>representatives</a:t>
            </a:r>
            <a:r>
              <a:rPr lang="pt-BR" sz="2800" dirty="0" smtClean="0"/>
              <a:t> </a:t>
            </a:r>
            <a:r>
              <a:rPr lang="pt-BR" sz="2800" dirty="0" err="1" smtClean="0"/>
              <a:t>or</a:t>
            </a:r>
            <a:r>
              <a:rPr lang="pt-BR" sz="2800" dirty="0" smtClean="0"/>
              <a:t> </a:t>
            </a:r>
            <a:r>
              <a:rPr lang="pt-BR" sz="2800" dirty="0" err="1" smtClean="0"/>
              <a:t>directly</a:t>
            </a:r>
            <a:r>
              <a:rPr lang="pt-BR" sz="2800" dirty="0" smtClean="0"/>
              <a:t>, </a:t>
            </a:r>
            <a:r>
              <a:rPr lang="pt-BR" sz="2800" dirty="0" err="1" smtClean="0"/>
              <a:t>according</a:t>
            </a:r>
            <a:r>
              <a:rPr lang="pt-BR" sz="2800" dirty="0" smtClean="0"/>
              <a:t> </a:t>
            </a:r>
            <a:r>
              <a:rPr lang="pt-BR" sz="2800" dirty="0" err="1" smtClean="0"/>
              <a:t>to</a:t>
            </a:r>
            <a:r>
              <a:rPr lang="pt-BR" sz="2800" dirty="0" smtClean="0"/>
              <a:t> </a:t>
            </a:r>
            <a:r>
              <a:rPr lang="pt-BR" sz="2800" dirty="0" err="1" smtClean="0"/>
              <a:t>this</a:t>
            </a:r>
            <a:r>
              <a:rPr lang="pt-BR" sz="2800" dirty="0" smtClean="0"/>
              <a:t> </a:t>
            </a:r>
            <a:r>
              <a:rPr lang="pt-BR" sz="2800" dirty="0" err="1" smtClean="0"/>
              <a:t>Constitution</a:t>
            </a:r>
            <a:r>
              <a:rPr lang="pt-BR" sz="2800" dirty="0" smtClean="0"/>
              <a:t>.</a:t>
            </a:r>
            <a:endParaRPr lang="pt-BR" sz="2800" b="1" dirty="0" smtClean="0"/>
          </a:p>
          <a:p>
            <a:pPr>
              <a:buFont typeface="Arial" charset="0"/>
              <a:buNone/>
            </a:pPr>
            <a:endParaRPr lang="pt-BR" sz="2800" b="1" dirty="0" smtClean="0"/>
          </a:p>
        </p:txBody>
      </p:sp>
      <p:sp>
        <p:nvSpPr>
          <p:cNvPr id="14340" name="Espaço Reservado para Número de Slid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CFDD82-DBA9-49D5-97AE-08E2284A62D4}" type="slidenum">
              <a:rPr lang="pt-BR" smtClean="0">
                <a:solidFill>
                  <a:srgbClr val="898989"/>
                </a:solidFill>
                <a:latin typeface="Times New Roman" pitchFamily="18" charset="0"/>
                <a:ea typeface="ＭＳ Ｐゴシック" pitchFamily="34" charset="-128"/>
              </a:rPr>
              <a:pPr fontAlgn="base">
                <a:spcBef>
                  <a:spcPct val="0"/>
                </a:spcBef>
                <a:spcAft>
                  <a:spcPct val="0"/>
                </a:spcAft>
              </a:pPr>
              <a:t>9</a:t>
            </a:fld>
            <a:endParaRPr lang="pt-BR" smtClean="0">
              <a:solidFill>
                <a:srgbClr val="898989"/>
              </a:solidFill>
              <a:latin typeface="Times New Roman" pitchFamily="18" charset="0"/>
              <a:ea typeface="ＭＳ Ｐゴシック"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1906</Words>
  <Application>Microsoft Office PowerPoint</Application>
  <PresentationFormat>Apresentação na tela (4:3)</PresentationFormat>
  <Paragraphs>556</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Tema do Office</vt:lpstr>
      <vt:lpstr>PUBLIC PARTICIPATION IN FISCAL POLICIES</vt:lpstr>
      <vt:lpstr>1. BRAZILIAN OVERVIEW</vt:lpstr>
      <vt:lpstr>BRAZIL</vt:lpstr>
      <vt:lpstr>BRAZIL</vt:lpstr>
      <vt:lpstr>BRAZIL</vt:lpstr>
      <vt:lpstr>BRAZIL</vt:lpstr>
      <vt:lpstr>2. PARTICIPATION OVERVIEW</vt:lpstr>
      <vt:lpstr> Universal Declaration of Human Rights (1948) </vt:lpstr>
      <vt:lpstr>Brazilian Constitution 1988 (Constituição da República Federativa do Brasil de 1988)</vt:lpstr>
      <vt:lpstr>КЫРГЫЗ РЕСПУБЛИКАСЫНЫН КОНСТИТУЦИЯСЫ – 2010 CONSTITUTION OF THE KYRGYZ REPUBLIC - 2010</vt:lpstr>
      <vt:lpstr>Slide 11</vt:lpstr>
      <vt:lpstr>Slide 12</vt:lpstr>
      <vt:lpstr>Slide 13</vt:lpstr>
      <vt:lpstr>STATE-SOCIETY INTERACTIONS</vt:lpstr>
      <vt:lpstr>STATE-SOCIETY INTERACTIONS</vt:lpstr>
      <vt:lpstr>Slide 16</vt:lpstr>
      <vt:lpstr>Slide 17</vt:lpstr>
      <vt:lpstr>Slide 18</vt:lpstr>
      <vt:lpstr>3. PARTICIPATION TOOLS</vt:lpstr>
      <vt:lpstr>PARTICIPATORY BUDGETING</vt:lpstr>
      <vt:lpstr>Slide 21</vt:lpstr>
      <vt:lpstr>PARTICIPATORY BUDGETING</vt:lpstr>
      <vt:lpstr>PARTICIPATORY BUDGETING</vt:lpstr>
      <vt:lpstr>PARTICIPATORY BUDGETING IN THE WORLD</vt:lpstr>
      <vt:lpstr>COUNCILS IN BRAZIL</vt:lpstr>
      <vt:lpstr>COUNCILS IN BRAZIL</vt:lpstr>
      <vt:lpstr>COUNCILS IN BRAZIL</vt:lpstr>
      <vt:lpstr>COUNCILS IN BRAZIL</vt:lpstr>
      <vt:lpstr>COUNCILS IN BRAZIL</vt:lpstr>
      <vt:lpstr>INTERCOUNCIL FORUM</vt:lpstr>
      <vt:lpstr>INTERCOUNCIL FORUM</vt:lpstr>
      <vt:lpstr>INTERCOUNCIL FORUM</vt:lpstr>
      <vt:lpstr>Slide 33</vt:lpstr>
      <vt:lpstr>PUBLIC CONSULTATIONS/HEARINGS</vt:lpstr>
      <vt:lpstr>POPULAR AMENDMENTS</vt:lpstr>
      <vt:lpstr>DIGITAL DEMOCRACY</vt:lpstr>
      <vt:lpstr>DIGITAL DEMOCRACY</vt:lpstr>
      <vt:lpstr>TRANSPARENCY</vt:lpstr>
      <vt:lpstr>SOCIAL PARTICIPATION</vt:lpstr>
      <vt:lpstr>Чоң рахмат!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Tobias Uchoa dos Santos Pierre</dc:creator>
  <cp:lastModifiedBy>DANIEL</cp:lastModifiedBy>
  <cp:revision>174</cp:revision>
  <dcterms:created xsi:type="dcterms:W3CDTF">2013-06-21T19:09:22Z</dcterms:created>
  <dcterms:modified xsi:type="dcterms:W3CDTF">2017-03-18T19:32:48Z</dcterms:modified>
</cp:coreProperties>
</file>