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47" r:id="rId3"/>
    <p:sldId id="329" r:id="rId4"/>
    <p:sldId id="331" r:id="rId5"/>
    <p:sldId id="332" r:id="rId6"/>
    <p:sldId id="349" r:id="rId7"/>
    <p:sldId id="348" r:id="rId8"/>
    <p:sldId id="299" r:id="rId9"/>
    <p:sldId id="300" r:id="rId10"/>
    <p:sldId id="333" r:id="rId11"/>
    <p:sldId id="334" r:id="rId12"/>
    <p:sldId id="335" r:id="rId13"/>
    <p:sldId id="345" r:id="rId14"/>
    <p:sldId id="310" r:id="rId15"/>
    <p:sldId id="311" r:id="rId16"/>
    <p:sldId id="339" r:id="rId17"/>
    <p:sldId id="340" r:id="rId18"/>
    <p:sldId id="341" r:id="rId19"/>
    <p:sldId id="263" r:id="rId20"/>
    <p:sldId id="320" r:id="rId21"/>
    <p:sldId id="344" r:id="rId22"/>
    <p:sldId id="315" r:id="rId23"/>
    <p:sldId id="321" r:id="rId24"/>
    <p:sldId id="319" r:id="rId25"/>
    <p:sldId id="304" r:id="rId26"/>
    <p:sldId id="267" r:id="rId27"/>
    <p:sldId id="274" r:id="rId28"/>
    <p:sldId id="275" r:id="rId29"/>
    <p:sldId id="273" r:id="rId30"/>
    <p:sldId id="277" r:id="rId31"/>
    <p:sldId id="278" r:id="rId32"/>
    <p:sldId id="279" r:id="rId33"/>
    <p:sldId id="336" r:id="rId34"/>
    <p:sldId id="337" r:id="rId35"/>
    <p:sldId id="338" r:id="rId36"/>
    <p:sldId id="342" r:id="rId37"/>
    <p:sldId id="343" r:id="rId38"/>
    <p:sldId id="346" r:id="rId39"/>
    <p:sldId id="296" r:id="rId40"/>
    <p:sldId id="264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F50BFD4E-0B5A-44D4-9803-D23EB98E86D7}">
          <p14:sldIdLst>
            <p14:sldId id="257"/>
            <p14:sldId id="347"/>
            <p14:sldId id="329"/>
            <p14:sldId id="331"/>
            <p14:sldId id="332"/>
            <p14:sldId id="349"/>
            <p14:sldId id="348"/>
            <p14:sldId id="299"/>
            <p14:sldId id="300"/>
            <p14:sldId id="333"/>
            <p14:sldId id="334"/>
            <p14:sldId id="335"/>
            <p14:sldId id="345"/>
            <p14:sldId id="310"/>
            <p14:sldId id="311"/>
            <p14:sldId id="339"/>
            <p14:sldId id="340"/>
            <p14:sldId id="341"/>
            <p14:sldId id="263"/>
            <p14:sldId id="320"/>
            <p14:sldId id="344"/>
            <p14:sldId id="315"/>
            <p14:sldId id="321"/>
            <p14:sldId id="319"/>
            <p14:sldId id="304"/>
            <p14:sldId id="267"/>
            <p14:sldId id="274"/>
            <p14:sldId id="275"/>
            <p14:sldId id="273"/>
            <p14:sldId id="277"/>
            <p14:sldId id="278"/>
            <p14:sldId id="279"/>
            <p14:sldId id="336"/>
            <p14:sldId id="337"/>
            <p14:sldId id="338"/>
            <p14:sldId id="342"/>
            <p14:sldId id="343"/>
            <p14:sldId id="346"/>
            <p14:sldId id="29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2C"/>
    <a:srgbClr val="005621"/>
    <a:srgbClr val="044191"/>
    <a:srgbClr val="0468D8"/>
    <a:srgbClr val="468966"/>
    <a:srgbClr val="43A771"/>
    <a:srgbClr val="07203F"/>
    <a:srgbClr val="0C3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"/>
    </p:cViewPr>
  </p:sorterViewPr>
  <p:notesViewPr>
    <p:cSldViewPr>
      <p:cViewPr varScale="1">
        <p:scale>
          <a:sx n="71" d="100"/>
          <a:sy n="71" d="100"/>
        </p:scale>
        <p:origin x="-26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D796-E59B-4B3B-AAC6-5FD79BD2261A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A1D7D-05EF-4CEE-9DF2-162E6AF45C3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6948488" y="5876925"/>
            <a:ext cx="2016125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KYRGYZ</a:t>
            </a:r>
            <a:r>
              <a:rPr lang="pt-BR" sz="1400" baseline="0" dirty="0"/>
              <a:t> REPUBLIC</a:t>
            </a:r>
            <a:endParaRPr lang="pt-B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BISHKEK - 2017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36E06A-A8EC-43F3-905C-36E5D3FAD646}" type="datetimeFigureOut">
              <a:rPr lang="pt-BR"/>
              <a:pPr>
                <a:defRPr/>
              </a:pPr>
              <a:t>05/04/2017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TextBox 4"/>
          <p:cNvSpPr txBox="1"/>
          <p:nvPr userDrawn="1"/>
        </p:nvSpPr>
        <p:spPr>
          <a:xfrm>
            <a:off x="25400" y="0"/>
            <a:ext cx="8939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PUBLIC PARTICIPATION IN FISCAL POLICIES				Bishkek 2017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gradFill rotWithShape="0">
          <a:gsLst>
            <a:gs pos="0">
              <a:srgbClr val="F2F2F2"/>
            </a:gs>
            <a:gs pos="100000">
              <a:srgbClr val="BFBFBF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A950B22-A76F-4CA6-A4F3-45A024853726}" type="datetimeFigureOut">
              <a:rPr lang="pt-BR"/>
              <a:pPr>
                <a:defRPr/>
              </a:pPr>
              <a:t>05/04/2017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BE21-281C-4E11-A32D-3D9C78CCBB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FDAE7-5726-4265-9B71-0333FA002518}" type="datetimeFigureOut">
              <a:rPr lang="pt-BR"/>
              <a:pPr>
                <a:defRPr/>
              </a:pPr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1400C2-C222-4E50-BFC2-4CE2E2CC4C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lcp%20101-2000?OpenDocument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DEC%206.129-2007?OpenDocume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avelino@gmail.com" TargetMode="External"/><Relationship Id="rId2" Type="http://schemas.openxmlformats.org/officeDocument/2006/relationships/hyperlink" Target="mailto:daniel.avelino@presidencia.gov.b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EN/UDHR/Pages/Language.aspx?LangID=por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Участие граждан в налогово-бюджетной политике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Примеры Бразилии</a:t>
            </a:r>
            <a:endParaRPr lang="pt-BR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Даниэль Питангейра де Авелино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2119" cy="1143000"/>
          </a:xfrm>
        </p:spPr>
        <p:txBody>
          <a:bodyPr/>
          <a:lstStyle/>
          <a:p>
            <a:r>
              <a:rPr lang="az-Cyrl-AZ" sz="2400" b="1" dirty="0"/>
              <a:t>КЫРГЫЗ РЕСПУБЛИКАСЫНЫН</a:t>
            </a:r>
            <a:r>
              <a:rPr lang="pt-BR" sz="2400" b="1" dirty="0"/>
              <a:t> </a:t>
            </a:r>
            <a:r>
              <a:rPr lang="az-Cyrl-AZ" sz="2400" b="1" dirty="0"/>
              <a:t>КОНСТИТУЦИЯСЫ</a:t>
            </a:r>
            <a:r>
              <a:rPr lang="pt-BR" sz="2400" b="1" dirty="0"/>
              <a:t> – 2010</a:t>
            </a:r>
            <a:br>
              <a:rPr lang="pt-BR" sz="2400" b="1" dirty="0"/>
            </a:br>
            <a:r>
              <a:rPr lang="ru-RU" sz="2400" b="1" dirty="0"/>
              <a:t>Конституция Киргизской Республики </a:t>
            </a:r>
            <a:r>
              <a:rPr lang="en-US" sz="2400" dirty="0"/>
              <a:t>– 2010</a:t>
            </a:r>
            <a:r>
              <a:rPr lang="ru-RU" sz="2400" dirty="0"/>
              <a:t> г.</a:t>
            </a:r>
            <a:endParaRPr lang="pt-BR" sz="2400" b="1" dirty="0">
              <a:solidFill>
                <a:srgbClr val="376092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1772817"/>
            <a:ext cx="4320480" cy="4824834"/>
          </a:xfrm>
        </p:spPr>
        <p:txBody>
          <a:bodyPr/>
          <a:lstStyle/>
          <a:p>
            <a:r>
              <a:rPr lang="az-Cyrl-AZ" sz="1600" b="1" dirty="0"/>
              <a:t>2-берене.</a:t>
            </a:r>
            <a:endParaRPr lang="az-Cyrl-AZ" sz="1600" dirty="0"/>
          </a:p>
          <a:p>
            <a:pPr marL="0" indent="0">
              <a:buNone/>
            </a:pPr>
            <a:r>
              <a:rPr lang="az-Cyrl-AZ" sz="1600" dirty="0"/>
              <a:t>1. Кыргызстандын эли эгемендиктин ээси жана Кыргыз Республикасындагы </a:t>
            </a:r>
            <a:r>
              <a:rPr lang="az-Cyrl-AZ" sz="1600" b="1" dirty="0"/>
              <a:t>мамлекеттик бийликтин бирден-бир булагы </a:t>
            </a:r>
            <a:r>
              <a:rPr lang="az-Cyrl-AZ" sz="1600" dirty="0"/>
              <a:t>болуп саналат.</a:t>
            </a:r>
          </a:p>
          <a:p>
            <a:pPr marL="0" indent="0">
              <a:buNone/>
            </a:pPr>
            <a:r>
              <a:rPr lang="az-Cyrl-AZ" sz="1600" dirty="0"/>
              <a:t>2. Кыргызстандын эли өз бийлигин ушул Конституциянын жана мыйзамдардын негизинде түздөн-түз шайлоолордо жана референдумдарда, ошондой эле мамлекеттик органдардын жана жергиликтүү өз алдынча башкаруу органдарынын системасы аркылуу жүзөгө ашырат.</a:t>
            </a:r>
          </a:p>
          <a:p>
            <a:pPr marL="0" indent="0">
              <a:buNone/>
            </a:pPr>
            <a:r>
              <a:rPr lang="az-Cyrl-AZ" sz="1600" dirty="0"/>
              <a:t>5. Мамлекет мыйзамда белгиленген ар кайсы социалдык топтордун мамлекеттик органдардагы жана жергиликтүү өз алдынча башкаруу органдарындагы, анын ичинде чечим чыгаруу деңгээлинде өкүлчүлүгү үчүн шарттарды түзөт.</a:t>
            </a:r>
            <a:endParaRPr lang="pt-BR" sz="1600" dirty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1CE0D-4A8A-4703-9BA9-EA7581B396DF}" type="slidenum">
              <a:rPr lang="pt-BR" smtClean="0">
                <a:solidFill>
                  <a:srgbClr val="898989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solidFill>
                <a:srgbClr val="89898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644008" y="1772817"/>
            <a:ext cx="4320480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Статья </a:t>
            </a:r>
            <a:r>
              <a:rPr lang="en-US" sz="1800" dirty="0"/>
              <a:t>2</a:t>
            </a:r>
          </a:p>
          <a:p>
            <a:r>
              <a:rPr lang="en-US" sz="1400" dirty="0"/>
              <a:t>1. </a:t>
            </a:r>
            <a:r>
              <a:rPr lang="ru-RU" sz="1400" dirty="0"/>
              <a:t>Народ Кыргызстана является носителем суверенитета и </a:t>
            </a:r>
            <a:r>
              <a:rPr lang="ru-RU" sz="1400" b="1" dirty="0"/>
              <a:t>единственным источником государственной власти</a:t>
            </a:r>
            <a:r>
              <a:rPr lang="ru-RU" sz="1400" dirty="0"/>
              <a:t> в Кыргызской Республике</a:t>
            </a:r>
            <a:r>
              <a:rPr lang="en-US" sz="1400" dirty="0"/>
              <a:t>. </a:t>
            </a:r>
          </a:p>
          <a:p>
            <a:r>
              <a:rPr lang="en-US" sz="1400" dirty="0"/>
              <a:t>2. </a:t>
            </a:r>
            <a:r>
              <a:rPr lang="ru-RU" sz="1400" dirty="0"/>
              <a:t>Народ Кыргызстана осуществляет свою власть непосредственно на выборах и референдумах, а также через систему государственных органов и органов местного самоуправления на основе настоящей Конституции и законов Кыргызской Республики</a:t>
            </a:r>
            <a:r>
              <a:rPr lang="en-US" sz="1400" dirty="0"/>
              <a:t>.</a:t>
            </a:r>
          </a:p>
          <a:p>
            <a:r>
              <a:rPr lang="en-US" sz="1400" dirty="0"/>
              <a:t>5. </a:t>
            </a:r>
            <a:r>
              <a:rPr lang="ru-RU" sz="1400" dirty="0"/>
              <a:t>Государство гарантирует условия для представительства разных предусмотренных в законе общественных групп в органах власти и органах местного самоуправления, в том числе на уровне принятия решений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2"/>
          <p:cNvSpPr txBox="1">
            <a:spLocks/>
          </p:cNvSpPr>
          <p:nvPr/>
        </p:nvSpPr>
        <p:spPr bwMode="auto">
          <a:xfrm>
            <a:off x="222366" y="595313"/>
            <a:ext cx="8472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pt-BR" sz="2800" b="1" dirty="0">
                <a:solidFill>
                  <a:srgbClr val="376092"/>
                </a:solidFill>
                <a:latin typeface="Calibri" pitchFamily="34" charset="0"/>
              </a:rPr>
              <a:t>Иберо-американская хартия гражданского участия в государственном управлении </a:t>
            </a:r>
            <a:r>
              <a:rPr lang="pt-BR" altLang="pt-BR" sz="2800" b="1" dirty="0">
                <a:solidFill>
                  <a:srgbClr val="376092"/>
                </a:solidFill>
                <a:latin typeface="Calibri" pitchFamily="34" charset="0"/>
              </a:rPr>
              <a:t>(2009)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57200" y="1738313"/>
            <a:ext cx="8229600" cy="4786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Для целей настоящей Иберо-американской хартии под </a:t>
            </a:r>
            <a:r>
              <a:rPr lang="ru-RU" sz="2000" b="1" dirty="0"/>
              <a:t>гражданским участием в государственном управлении</a:t>
            </a:r>
            <a:r>
              <a:rPr lang="ru-RU" sz="2000" dirty="0"/>
              <a:t> понимается общественная процедура разработки государственной политики, которая в соответствии с общими интересами демократического общества направлена на обеспечение возможностей граждан, расширение экономических, социальных, культурных, политических и гражданских прав лиц, организаций и групп, членами которых они являются, а также прав общин и коренного населения</a:t>
            </a:r>
            <a:r>
              <a:rPr lang="pt-BR" sz="2000" dirty="0"/>
              <a:t>.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В этой связи упоминаемое в настоящей Хартии понятие «</a:t>
            </a:r>
            <a:r>
              <a:rPr lang="ru-RU" sz="2000" b="1" dirty="0"/>
              <a:t>гражданское</a:t>
            </a:r>
            <a:r>
              <a:rPr lang="ru-RU" sz="2000" dirty="0"/>
              <a:t>» участие относится не к лицам, обладающим исключительными гражданскими или национальными правами, а ко всему населению в части государственного управления страной, в которой они проживают, и в части прав, которыми они обладают</a:t>
            </a:r>
            <a:r>
              <a:rPr lang="pt-BR" sz="2000" dirty="0"/>
              <a:t>.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79389" y="1487681"/>
            <a:ext cx="42711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48. (...)</a:t>
            </a:r>
          </a:p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Parágrafo único.  A transparência será assegurada também mediante: </a:t>
            </a:r>
          </a:p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   I – incentivo à participação popular e realização de audiências públicas, durante os processos de elaboração e discussão dos planos, lei de diretrizes orçamentárias e orçamentos; </a:t>
            </a: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115616" y="755412"/>
            <a:ext cx="6048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 altLang="pt-BR" b="1" dirty="0">
                <a:solidFill>
                  <a:srgbClr val="000080"/>
                </a:solidFill>
                <a:hlinkClick r:id="rId2"/>
              </a:rPr>
              <a:t>LEI COMPLEMENTAR Nº 101, DE 4 DE MAIO DE 2000.</a:t>
            </a:r>
            <a:endParaRPr lang="pt-BR" altLang="pt-BR" dirty="0"/>
          </a:p>
        </p:txBody>
      </p:sp>
      <p:sp>
        <p:nvSpPr>
          <p:cNvPr id="17415" name="Título 2"/>
          <p:cNvSpPr txBox="1">
            <a:spLocks/>
          </p:cNvSpPr>
          <p:nvPr/>
        </p:nvSpPr>
        <p:spPr bwMode="auto">
          <a:xfrm>
            <a:off x="214313" y="116632"/>
            <a:ext cx="8472487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pt-BR" sz="2400" b="1" dirty="0">
                <a:solidFill>
                  <a:srgbClr val="376092"/>
                </a:solidFill>
                <a:latin typeface="Calibri" pitchFamily="34" charset="0"/>
              </a:rPr>
              <a:t>Закон о бюджетной ответственности Бразилии</a:t>
            </a:r>
            <a:r>
              <a:rPr lang="pt-BR" altLang="pt-BR" sz="2400" b="1" dirty="0">
                <a:solidFill>
                  <a:srgbClr val="376092"/>
                </a:solidFill>
                <a:latin typeface="Calibri" pitchFamily="34" charset="0"/>
              </a:rPr>
              <a:t>– LRF 2000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93320" y="2641845"/>
            <a:ext cx="42711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pt-BR" dirty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48 (...) </a:t>
            </a:r>
            <a:r>
              <a:rPr lang="ru-RU" altLang="pt-BR" dirty="0">
                <a:latin typeface="Arial" panose="020B0604020202020204" pitchFamily="34" charset="0"/>
                <a:cs typeface="Arial" panose="020B0604020202020204" pitchFamily="34" charset="0"/>
              </a:rPr>
              <a:t>единственный пункт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pt-BR" dirty="0">
                <a:latin typeface="Arial" panose="020B0604020202020204" pitchFamily="34" charset="0"/>
                <a:cs typeface="Arial" panose="020B0604020202020204" pitchFamily="34" charset="0"/>
              </a:rPr>
              <a:t>Прозрачность также обеспечивается за счет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ru-RU" altLang="pt-BR" dirty="0">
                <a:latin typeface="Arial" panose="020B0604020202020204" pitchFamily="34" charset="0"/>
                <a:cs typeface="Arial" panose="020B0604020202020204" pitchFamily="34" charset="0"/>
              </a:rPr>
              <a:t>стимулов для общественного участия и проведения общественных слушаний в ходе всех процедур разработки и обсуждения планов, основных направлений бюджетной политики и бюджетов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0" y="5785271"/>
            <a:ext cx="9144000" cy="3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BR" altLang="pt-BR" sz="1800" dirty="0"/>
              <a:t>HELD, David. </a:t>
            </a:r>
            <a:r>
              <a:rPr lang="pt-BR" altLang="pt-BR" sz="1800" dirty="0" err="1"/>
              <a:t>Models</a:t>
            </a:r>
            <a:r>
              <a:rPr lang="pt-BR" altLang="pt-BR" sz="1800" dirty="0"/>
              <a:t> </a:t>
            </a:r>
            <a:r>
              <a:rPr lang="pt-BR" altLang="pt-BR" sz="1800" dirty="0" err="1"/>
              <a:t>of</a:t>
            </a:r>
            <a:r>
              <a:rPr lang="pt-BR" altLang="pt-BR" sz="1800" dirty="0"/>
              <a:t> </a:t>
            </a:r>
            <a:r>
              <a:rPr lang="pt-BR" altLang="pt-BR" sz="1800" dirty="0" err="1"/>
              <a:t>democracy</a:t>
            </a:r>
            <a:r>
              <a:rPr lang="pt-BR" altLang="pt-BR" sz="1800" dirty="0"/>
              <a:t>. 3rd </a:t>
            </a:r>
            <a:r>
              <a:rPr lang="pt-BR" altLang="pt-BR" sz="1800" dirty="0" err="1"/>
              <a:t>Edition</a:t>
            </a:r>
            <a:r>
              <a:rPr lang="pt-BR" altLang="pt-BR" sz="1800" dirty="0"/>
              <a:t>. Stanford: Stanford </a:t>
            </a:r>
            <a:r>
              <a:rPr lang="pt-BR" altLang="pt-BR" sz="1800" dirty="0" err="1"/>
              <a:t>University</a:t>
            </a:r>
            <a:r>
              <a:rPr lang="pt-BR" altLang="pt-BR" sz="1800" dirty="0"/>
              <a:t> Press, 2006, p.215.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980728"/>
            <a:ext cx="9096375" cy="4790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33636"/>
            <a:ext cx="3448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9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Взаимодействие государства и общества</a:t>
            </a:r>
            <a:endParaRPr lang="pt-BR" sz="3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CEBC4-280C-4FAB-891F-25402C3168FD}" type="datetime1">
              <a:rPr lang="pt-BR" smtClean="0"/>
              <a:pPr>
                <a:defRPr/>
              </a:pPr>
              <a:t>05/04/2017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CC22-EFFC-4B7C-9CA7-DEC93515FDC9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18437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29453" t="43687" r="28395" b="18478"/>
          <a:stretch>
            <a:fillRect/>
          </a:stretch>
        </p:blipFill>
        <p:spPr>
          <a:xfrm>
            <a:off x="971550" y="1916113"/>
            <a:ext cx="7170738" cy="36195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48" y="1035934"/>
            <a:ext cx="687515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Ежегодное процентное соотношение </a:t>
            </a:r>
          </a:p>
          <a:p>
            <a:pPr algn="just">
              <a:defRPr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государственных программ и ведомств, взаимодействующих с обществом</a:t>
            </a:r>
          </a:p>
          <a:p>
            <a:pPr algn="just">
              <a:defRPr/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2002-2010</a:t>
            </a:r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гг.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39" name="Group 3"/>
          <p:cNvGrpSpPr>
            <a:grpSpLocks/>
          </p:cNvGrpSpPr>
          <p:nvPr/>
        </p:nvGrpSpPr>
        <p:grpSpPr bwMode="auto">
          <a:xfrm>
            <a:off x="1042988" y="5589588"/>
            <a:ext cx="5219700" cy="304800"/>
            <a:chOff x="1725" y="9885"/>
            <a:chExt cx="8220" cy="480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1725" y="9885"/>
              <a:ext cx="8220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Source: IPEA.gov.br (2012)	% programs		% institutions</a:t>
              </a:r>
            </a:p>
            <a:p>
              <a:endParaRPr lang="pt-BR" sz="1600" dirty="0"/>
            </a:p>
          </p:txBody>
        </p:sp>
        <p:cxnSp>
          <p:nvCxnSpPr>
            <p:cNvPr id="18441" name="AutoShape 5"/>
            <p:cNvCxnSpPr>
              <a:cxnSpLocks noChangeShapeType="1"/>
            </p:cNvCxnSpPr>
            <p:nvPr/>
          </p:nvCxnSpPr>
          <p:spPr bwMode="auto">
            <a:xfrm>
              <a:off x="4140" y="10080"/>
              <a:ext cx="39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7020" y="9975"/>
              <a:ext cx="210" cy="2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Взаимодействие государства и общества</a:t>
            </a:r>
            <a:endParaRPr lang="pt-BR" sz="3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CEBC4-280C-4FAB-891F-25402C3168FD}" type="datetime1">
              <a:rPr lang="pt-BR" smtClean="0"/>
              <a:pPr>
                <a:defRPr/>
              </a:pPr>
              <a:t>05/04/2017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B75C1-3D68-4E89-BFBA-9D2A3D7C3B11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19461" name="Imagem 10"/>
          <p:cNvPicPr>
            <a:picLocks noChangeAspect="1" noChangeArrowheads="1"/>
          </p:cNvPicPr>
          <p:nvPr/>
        </p:nvPicPr>
        <p:blipFill>
          <a:blip r:embed="rId2" cstate="print"/>
          <a:srcRect l="29453" t="16376" r="38885" b="41994"/>
          <a:stretch>
            <a:fillRect/>
          </a:stretch>
        </p:blipFill>
        <p:spPr bwMode="auto">
          <a:xfrm>
            <a:off x="250825" y="2060575"/>
            <a:ext cx="5465763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06567"/>
              </p:ext>
            </p:extLst>
          </p:nvPr>
        </p:nvGraphicFramePr>
        <p:xfrm>
          <a:off x="6012160" y="2636838"/>
          <a:ext cx="2789596" cy="3835344"/>
        </p:xfrm>
        <a:graphic>
          <a:graphicData uri="http://schemas.openxmlformats.org/drawingml/2006/table">
            <a:tbl>
              <a:tblPr/>
              <a:tblGrid>
                <a:gridCol w="130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Вид политики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Вид взаимодействия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DE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экономическое развитие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Rgi</a:t>
                      </a:r>
                      <a:r>
                        <a:rPr lang="en-US" sz="1200" baseline="0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baseline="0" dirty="0">
                          <a:latin typeface="Calibri"/>
                          <a:ea typeface="Calibri"/>
                          <a:cs typeface="Times New Roman"/>
                        </a:rPr>
                        <a:t>встречи с заинтересованными группами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3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PS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социальная защита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Dcs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советы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Dcf</a:t>
                      </a:r>
                      <a:r>
                        <a:rPr lang="en-US" sz="1200" baseline="0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baseline="0" dirty="0">
                          <a:latin typeface="Calibri"/>
                          <a:ea typeface="Calibri"/>
                          <a:cs typeface="Times New Roman"/>
                        </a:rPr>
                        <a:t>конференции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28694"/>
                  </a:ext>
                </a:extLst>
              </a:tr>
              <a:tr h="41875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Inf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инфраструктура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CP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общественные консультации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AP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общественные слушания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37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MA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экология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OV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представительство омбудсмена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3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Ot –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прочее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3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Источник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: IPEA.gov.br (2012)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490" name="Rectangle 3"/>
          <p:cNvSpPr>
            <a:spLocks noChangeArrowheads="1"/>
          </p:cNvSpPr>
          <p:nvPr/>
        </p:nvSpPr>
        <p:spPr bwMode="auto">
          <a:xfrm>
            <a:off x="536535" y="1301077"/>
            <a:ext cx="80709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Пространственное взаимодействие между видами государственной политики</a:t>
            </a:r>
          </a:p>
          <a:p>
            <a:pPr algn="just"/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 видами взаимодействия</a:t>
            </a:r>
            <a:endParaRPr lang="en-US" sz="3200" dirty="0">
              <a:ea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0" y="188640"/>
            <a:ext cx="4362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94322"/>
            <a:ext cx="83915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r="4075"/>
          <a:stretch/>
        </p:blipFill>
        <p:spPr bwMode="auto">
          <a:xfrm>
            <a:off x="376238" y="4828009"/>
            <a:ext cx="8391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5" y="5112593"/>
            <a:ext cx="8658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19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1247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0" y="1412776"/>
            <a:ext cx="8682757" cy="47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4433"/>
            <a:ext cx="8568952" cy="35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0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BS2015-Infographic"/>
          <p:cNvSpPr>
            <a:spLocks noChangeAspect="1" noChangeArrowheads="1"/>
          </p:cNvSpPr>
          <p:nvPr/>
        </p:nvSpPr>
        <p:spPr bwMode="auto">
          <a:xfrm>
            <a:off x="63500" y="-136525"/>
            <a:ext cx="9525000" cy="47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" y="116632"/>
            <a:ext cx="3171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3990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" y="2353850"/>
            <a:ext cx="8108900" cy="20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1018484" cy="61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7610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7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3. </a:t>
            </a:r>
            <a:r>
              <a:rPr lang="ru-RU" sz="3200" dirty="0"/>
              <a:t>Инструменты общественного участия</a:t>
            </a:r>
            <a:endParaRPr lang="en-US" sz="32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952814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0850" algn="just">
              <a:defRPr/>
            </a:pPr>
            <a:endParaRPr lang="x-none" sz="2400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Инициативное бюджетирование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Общественные советы по государственной политике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Форум для взаимодействия советов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Общественные консультации и слушания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Предложенные населением поправки в законодательство</a:t>
            </a:r>
            <a:endParaRPr lang="x-none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Среди прочего</a:t>
            </a:r>
            <a:r>
              <a:rPr lang="pt-BR" sz="2400" b="1" dirty="0">
                <a:latin typeface="+mn-lt"/>
                <a:cs typeface="+mn-cs"/>
              </a:rPr>
              <a:t>...</a:t>
            </a: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1600" b="1" dirty="0">
                <a:latin typeface="+mn-lt"/>
                <a:cs typeface="+mn-cs"/>
              </a:rPr>
              <a:t>Национальные конференции</a:t>
            </a:r>
            <a:endParaRPr lang="x-none" sz="16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1600" b="1" dirty="0">
                <a:latin typeface="+mn-lt"/>
                <a:cs typeface="+mn-cs"/>
              </a:rPr>
              <a:t>Представительства омбудсмена</a:t>
            </a:r>
            <a:endParaRPr lang="x-none" sz="16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1600" b="1" dirty="0">
                <a:latin typeface="+mn-lt"/>
                <a:cs typeface="+mn-cs"/>
              </a:rPr>
              <a:t>Круглые столы для проведения диалога</a:t>
            </a:r>
            <a:endParaRPr lang="x-none" sz="16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1600" b="1" dirty="0">
                <a:latin typeface="+mn-lt"/>
                <a:cs typeface="+mn-cs"/>
              </a:rPr>
              <a:t>Прочее</a:t>
            </a:r>
            <a:endParaRPr lang="pt-BR" sz="24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99925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0850" algn="just">
              <a:defRPr/>
            </a:pPr>
            <a:endParaRPr lang="x-none" sz="2400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Политическое устройство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Законы о бюджете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Бюджетный процесс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Недавние события</a:t>
            </a:r>
            <a:endParaRPr lang="pt-BR" sz="2400" b="1" dirty="0"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Обзор ситуации в Бразилии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Инициативное бюджетирование</a:t>
            </a: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E6EA-B17F-4DA6-94D1-EEEA9537E57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71500" y="1214438"/>
            <a:ext cx="8072438" cy="427809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Courier New" charset="0"/>
              </a:rPr>
              <a:t>Прошлый опыт в Бразилии </a:t>
            </a:r>
            <a:r>
              <a:rPr lang="pt-BR" sz="1600" dirty="0">
                <a:latin typeface="+mn-lt"/>
                <a:cs typeface="Courier New" charset="0"/>
              </a:rPr>
              <a:t>(70</a:t>
            </a:r>
            <a:r>
              <a:rPr lang="ru-RU" sz="1600" dirty="0">
                <a:latin typeface="+mn-lt"/>
                <a:cs typeface="Courier New" charset="0"/>
              </a:rPr>
              <a:t>-е и </a:t>
            </a:r>
            <a:r>
              <a:rPr lang="pt-BR" sz="1600" dirty="0">
                <a:latin typeface="+mn-lt"/>
                <a:cs typeface="Courier New" charset="0"/>
              </a:rPr>
              <a:t>80</a:t>
            </a:r>
            <a:r>
              <a:rPr lang="ru-RU" sz="1600" dirty="0">
                <a:latin typeface="+mn-lt"/>
                <a:cs typeface="Courier New" charset="0"/>
              </a:rPr>
              <a:t>-е гг.</a:t>
            </a:r>
            <a:r>
              <a:rPr lang="pt-BR" sz="1600" dirty="0">
                <a:latin typeface="+mn-lt"/>
                <a:cs typeface="Courier New" charset="0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600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Courier New" charset="0"/>
              </a:rPr>
              <a:t>Опыт Порто Алегре </a:t>
            </a:r>
            <a:r>
              <a:rPr lang="pt-BR" sz="1600" dirty="0">
                <a:latin typeface="+mn-lt"/>
                <a:cs typeface="Courier New" charset="0"/>
              </a:rPr>
              <a:t>(1989</a:t>
            </a:r>
            <a:r>
              <a:rPr lang="ru-RU" sz="1600" dirty="0">
                <a:latin typeface="+mn-lt"/>
                <a:cs typeface="Courier New" charset="0"/>
              </a:rPr>
              <a:t> г.</a:t>
            </a:r>
            <a:r>
              <a:rPr lang="pt-BR" sz="1600" dirty="0">
                <a:latin typeface="+mn-lt"/>
                <a:cs typeface="Courier New" charset="0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600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Courier New" charset="0"/>
              </a:rPr>
              <a:t>В </a:t>
            </a:r>
            <a:r>
              <a:rPr lang="pt-BR" sz="1600" dirty="0">
                <a:latin typeface="+mn-lt"/>
                <a:cs typeface="Courier New" charset="0"/>
              </a:rPr>
              <a:t>1995</a:t>
            </a:r>
            <a:r>
              <a:rPr lang="ru-RU" sz="1600" dirty="0">
                <a:latin typeface="+mn-lt"/>
                <a:cs typeface="Courier New" charset="0"/>
              </a:rPr>
              <a:t> г. в ходе Второй конференции ООН по населенным пунктам </a:t>
            </a:r>
            <a:r>
              <a:rPr lang="en-US" sz="1600" dirty="0">
                <a:latin typeface="+mn-lt"/>
                <a:cs typeface="Courier New" charset="0"/>
              </a:rPr>
              <a:t>(</a:t>
            </a:r>
            <a:r>
              <a:rPr lang="ru-RU" sz="1600" dirty="0">
                <a:latin typeface="+mn-lt"/>
                <a:cs typeface="Courier New" charset="0"/>
              </a:rPr>
              <a:t>Хабитат </a:t>
            </a:r>
            <a:r>
              <a:rPr lang="en-US" sz="1600" dirty="0">
                <a:latin typeface="+mn-lt"/>
                <a:cs typeface="Courier New" charset="0"/>
              </a:rPr>
              <a:t>II)</a:t>
            </a:r>
            <a:r>
              <a:rPr lang="ru-RU" sz="1600" dirty="0">
                <a:latin typeface="+mn-lt"/>
                <a:cs typeface="Courier New" charset="0"/>
              </a:rPr>
              <a:t> в Стамбуле был признан ООН в качестве одного из лучших примеров государственной политики в городских условиях</a:t>
            </a:r>
            <a:r>
              <a:rPr lang="en-US" sz="1600" dirty="0">
                <a:latin typeface="+mn-lt"/>
                <a:cs typeface="Courier New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Courier New" charset="0"/>
              </a:rPr>
              <a:t>В </a:t>
            </a:r>
            <a:r>
              <a:rPr lang="en-US" sz="1600" dirty="0">
                <a:latin typeface="+mn-lt"/>
                <a:cs typeface="Courier New" charset="0"/>
              </a:rPr>
              <a:t>1995 </a:t>
            </a:r>
            <a:r>
              <a:rPr lang="ru-RU" sz="1600" dirty="0">
                <a:latin typeface="+mn-lt"/>
                <a:cs typeface="Courier New" charset="0"/>
              </a:rPr>
              <a:t>г.  Всемирный банк провел семинар по инициативному бюджетированию в Порто Алегре и приступил к распространению практики</a:t>
            </a:r>
            <a:r>
              <a:rPr lang="en-US" sz="1600" dirty="0">
                <a:latin typeface="+mn-lt"/>
                <a:cs typeface="Courier New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Courier New" charset="0"/>
              </a:rPr>
              <a:t>В </a:t>
            </a:r>
            <a:r>
              <a:rPr lang="en-US" sz="1600" dirty="0">
                <a:latin typeface="+mn-lt"/>
                <a:cs typeface="Courier New" charset="0"/>
              </a:rPr>
              <a:t>1999</a:t>
            </a:r>
            <a:r>
              <a:rPr lang="ru-RU" sz="1600" dirty="0">
                <a:latin typeface="+mn-lt"/>
                <a:cs typeface="Courier New" charset="0"/>
              </a:rPr>
              <a:t> г. Межамериканский банк развития обсудил вопрос об инициативном бюджетировании в ходе семинара в Вашингтоне и приступил к распространению практики</a:t>
            </a:r>
            <a:r>
              <a:rPr lang="en-US" sz="1600" dirty="0">
                <a:latin typeface="+mn-lt"/>
                <a:cs typeface="Courier New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Courier New" charset="0"/>
              </a:rPr>
              <a:t>В январе </a:t>
            </a:r>
            <a:r>
              <a:rPr lang="en-US" sz="1600" dirty="0">
                <a:latin typeface="+mn-lt"/>
                <a:cs typeface="Courier New" charset="0"/>
              </a:rPr>
              <a:t>2001</a:t>
            </a:r>
            <a:r>
              <a:rPr lang="ru-RU" sz="1600" dirty="0">
                <a:latin typeface="+mn-lt"/>
                <a:cs typeface="Courier New" charset="0"/>
              </a:rPr>
              <a:t> г. в Порто Алегре состоялось первое заседание Глобального социального форума. </a:t>
            </a:r>
            <a:endParaRPr lang="pt-BR" sz="1600" dirty="0">
              <a:latin typeface="+mn-lt"/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E6EA-B17F-4DA6-94D1-EEEA9537E573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05569"/>
            <a:ext cx="38385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355" y="764704"/>
            <a:ext cx="4429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Инициативное бюджетирование</a:t>
            </a: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83FED-ACB8-41C9-84BF-44D604102EB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5195" t="30208" r="26170" b="16666"/>
          <a:stretch>
            <a:fillRect/>
          </a:stretch>
        </p:blipFill>
        <p:spPr bwMode="auto">
          <a:xfrm>
            <a:off x="827088" y="1108075"/>
            <a:ext cx="71294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aixaDeTexto 7"/>
          <p:cNvSpPr txBox="1">
            <a:spLocks noChangeArrowheads="1"/>
          </p:cNvSpPr>
          <p:nvPr/>
        </p:nvSpPr>
        <p:spPr bwMode="auto">
          <a:xfrm>
            <a:off x="3541713" y="6237312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Calibri" pitchFamily="34" charset="0"/>
                <a:ea typeface="ＭＳ Ｐゴシック" pitchFamily="34" charset="-128"/>
              </a:rPr>
              <a:t>Source: Projeto Democracia Participativa - 2004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725016" y="274588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практик  в рамках инициативного бюджетирования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03848" y="54452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Мандаты </a:t>
            </a:r>
            <a:r>
              <a:rPr lang="pt-BR" dirty="0"/>
              <a:t>(</a:t>
            </a:r>
            <a:r>
              <a:rPr lang="ru-RU" dirty="0"/>
              <a:t>муниципалитеты/Бразилия</a:t>
            </a:r>
            <a:r>
              <a:rPr lang="pt-BR" dirty="0"/>
              <a:t>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Инициативное бюджетирование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B583A-4265-45E9-8C99-16D16E7E805A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63938" y="1773238"/>
            <a:ext cx="54292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CaixaDeTexto 5"/>
          <p:cNvSpPr txBox="1">
            <a:spLocks noChangeArrowheads="1"/>
          </p:cNvSpPr>
          <p:nvPr/>
        </p:nvSpPr>
        <p:spPr bwMode="auto">
          <a:xfrm>
            <a:off x="250825" y="4581525"/>
            <a:ext cx="3643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  <a:ea typeface="ＭＳ Ｐゴシック" pitchFamily="34" charset="-128"/>
              </a:rPr>
              <a:t>Источник</a:t>
            </a:r>
            <a:r>
              <a:rPr lang="pt-BR" sz="1400" dirty="0">
                <a:latin typeface="Calibri" pitchFamily="34" charset="0"/>
                <a:ea typeface="ＭＳ Ｐゴシック" pitchFamily="34" charset="-128"/>
              </a:rPr>
              <a:t>: PNUD/SG-PR-Brasil</a:t>
            </a:r>
            <a:br>
              <a:rPr lang="pt-BR" sz="1400" dirty="0">
                <a:latin typeface="Calibri" pitchFamily="34" charset="0"/>
                <a:ea typeface="ＭＳ Ｐゴシック" pitchFamily="34" charset="-128"/>
              </a:rPr>
            </a:br>
            <a:r>
              <a:rPr lang="pt-BR" sz="1400" dirty="0">
                <a:latin typeface="Calibri" pitchFamily="34" charset="0"/>
                <a:ea typeface="ＭＳ Ｐゴシック" pitchFamily="34" charset="-128"/>
              </a:rPr>
              <a:t>International Conference “Democracia, Participação Cidadã e Federalismo”, 2004.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Инициативное бюджетирование в мире</a:t>
            </a: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8D64-09A0-4025-BEF4-94607AC892C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24582" name="Imagem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104900"/>
            <a:ext cx="872013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"/>
          <p:cNvSpPr>
            <a:spLocks noChangeArrowheads="1"/>
          </p:cNvSpPr>
          <p:nvPr/>
        </p:nvSpPr>
        <p:spPr bwMode="auto">
          <a:xfrm>
            <a:off x="3611641" y="6030039"/>
            <a:ext cx="19207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000" dirty="0">
                <a:ea typeface="Calibri" pitchFamily="34" charset="0"/>
              </a:rPr>
              <a:t>Source: Sintomer </a:t>
            </a:r>
            <a:r>
              <a:rPr lang="en-US" sz="1000" i="1" dirty="0">
                <a:ea typeface="Calibri" pitchFamily="34" charset="0"/>
              </a:rPr>
              <a:t>et al</a:t>
            </a:r>
            <a:r>
              <a:rPr lang="en-US" sz="1000" dirty="0">
                <a:ea typeface="Calibri" pitchFamily="34" charset="0"/>
              </a:rPr>
              <a:t>. (2012).</a:t>
            </a:r>
            <a:endParaRPr lang="en-US" dirty="0">
              <a:ea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Контекст</a:t>
            </a:r>
            <a:endParaRPr lang="pt-BR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148431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en-US" sz="1000" dirty="0">
                <a:solidFill>
                  <a:srgbClr val="000000"/>
                </a:solidFill>
                <a:ea typeface="Times New Roman" pitchFamily="18" charset="0"/>
              </a:rPr>
              <a:t>Source: ibge.gov.br (2009-2012).</a:t>
            </a:r>
            <a:endParaRPr lang="en-US" dirty="0">
              <a:ea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Советы в Бразилии</a:t>
            </a:r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34341"/>
              </p:ext>
            </p:extLst>
          </p:nvPr>
        </p:nvGraphicFramePr>
        <p:xfrm>
          <a:off x="251520" y="1988844"/>
          <a:ext cx="8208912" cy="453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Совет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NUM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%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Школьные советы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4243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76,24%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образовательные советы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4718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84,78%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Школьные продовольственные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советы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5303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95,29%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советы </a:t>
                      </a:r>
                      <a:r>
                        <a:rPr lang="ru-RU" sz="1400" dirty="0">
                          <a:effectLst/>
                        </a:rPr>
                        <a:t>по правам детей и подростков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5446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97,86%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Советы по мониторингу расходования средств на образование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5462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98,15%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Попечительские</a:t>
                      </a:r>
                      <a:r>
                        <a:rPr lang="ru-RU" sz="1400" baseline="0" dirty="0">
                          <a:effectLst/>
                        </a:rPr>
                        <a:t> советы (защита детей и подростков)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5521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99,21%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Муниципальные</a:t>
                      </a:r>
                      <a:r>
                        <a:rPr lang="ru-RU" sz="1400" baseline="0" dirty="0">
                          <a:effectLst/>
                        </a:rPr>
                        <a:t> советы по социальной помощи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5527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99,32%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Муниципальные советы</a:t>
                      </a:r>
                      <a:r>
                        <a:rPr lang="ru-RU" sz="1400" baseline="0" dirty="0">
                          <a:effectLst/>
                        </a:rPr>
                        <a:t> по здравоохранению</a:t>
                      </a:r>
                      <a:endParaRPr lang="pt-B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5553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99,78%</a:t>
                      </a:r>
                      <a:endParaRPr lang="pt-B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Муниципалитеты , всего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5565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Национальные советы</a:t>
            </a:r>
            <a:endParaRPr lang="pt-BR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153670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dirty="0"/>
              <a:t>Сколько всего</a:t>
            </a:r>
            <a:r>
              <a:rPr lang="pt-BR" dirty="0"/>
              <a:t>?</a:t>
            </a:r>
          </a:p>
          <a:p>
            <a:pPr indent="450850" algn="just"/>
            <a:endParaRPr lang="pt-BR" dirty="0"/>
          </a:p>
          <a:p>
            <a:pPr indent="450850" algn="just"/>
            <a:r>
              <a:rPr lang="pt-BR" dirty="0"/>
              <a:t>60 </a:t>
            </a:r>
            <a:r>
              <a:rPr lang="ru-RU" dirty="0"/>
              <a:t>национальных советов</a:t>
            </a:r>
            <a:endParaRPr lang="pt-BR" dirty="0"/>
          </a:p>
          <a:p>
            <a:pPr indent="450850" algn="just"/>
            <a:r>
              <a:rPr lang="pt-BR" dirty="0"/>
              <a:t>(</a:t>
            </a:r>
            <a:r>
              <a:rPr lang="ru-RU" dirty="0"/>
              <a:t>источник</a:t>
            </a:r>
            <a:r>
              <a:rPr lang="pt-BR" dirty="0"/>
              <a:t>: Arquitetura da Participação Social no Brasil – INESC/Polis)</a:t>
            </a:r>
          </a:p>
          <a:p>
            <a:pPr indent="450850" algn="just"/>
            <a:endParaRPr lang="en-US" dirty="0"/>
          </a:p>
          <a:p>
            <a:pPr indent="450850" algn="just"/>
            <a:r>
              <a:rPr lang="en-US" dirty="0"/>
              <a:t>35 </a:t>
            </a:r>
            <a:r>
              <a:rPr lang="ru-RU" dirty="0"/>
              <a:t>национальных советов</a:t>
            </a:r>
            <a:endParaRPr lang="en-US" dirty="0"/>
          </a:p>
          <a:p>
            <a:pPr indent="450850" algn="just"/>
            <a:r>
              <a:rPr lang="en-US" dirty="0"/>
              <a:t>5 </a:t>
            </a:r>
            <a:r>
              <a:rPr lang="ru-RU" dirty="0"/>
              <a:t>национальных комиссий</a:t>
            </a:r>
            <a:endParaRPr lang="en-US" dirty="0"/>
          </a:p>
          <a:p>
            <a:pPr indent="450850" algn="just"/>
            <a:r>
              <a:rPr lang="en-US" dirty="0"/>
              <a:t>57 </a:t>
            </a:r>
            <a:r>
              <a:rPr lang="ru-RU" dirty="0"/>
              <a:t>других коллективных органов</a:t>
            </a:r>
            <a:endParaRPr lang="en-US" dirty="0"/>
          </a:p>
          <a:p>
            <a:pPr indent="450850" algn="just"/>
            <a:r>
              <a:rPr lang="en-US" dirty="0"/>
              <a:t>(</a:t>
            </a:r>
            <a:r>
              <a:rPr lang="ru-RU" dirty="0"/>
              <a:t>Источник </a:t>
            </a:r>
            <a:r>
              <a:rPr lang="en-US" dirty="0"/>
              <a:t>: Guia dos Conselhos Nacionais – SGPR)</a:t>
            </a:r>
          </a:p>
          <a:p>
            <a:pPr indent="450850" algn="just"/>
            <a:endParaRPr lang="en-US" dirty="0"/>
          </a:p>
          <a:p>
            <a:pPr indent="450850" algn="just"/>
            <a:r>
              <a:rPr lang="en-US" dirty="0"/>
              <a:t>62 </a:t>
            </a:r>
            <a:r>
              <a:rPr lang="ru-RU" dirty="0"/>
              <a:t>национальных совета</a:t>
            </a:r>
            <a:endParaRPr lang="en-US" dirty="0"/>
          </a:p>
          <a:p>
            <a:pPr indent="450850" algn="just"/>
            <a:r>
              <a:rPr lang="en-US" dirty="0"/>
              <a:t>33 </a:t>
            </a:r>
            <a:r>
              <a:rPr lang="ru-RU" dirty="0"/>
              <a:t>национальные комиссии</a:t>
            </a:r>
            <a:endParaRPr lang="en-US" dirty="0"/>
          </a:p>
          <a:p>
            <a:pPr indent="450850" algn="just"/>
            <a:r>
              <a:rPr lang="en-US" dirty="0"/>
              <a:t>14 </a:t>
            </a:r>
            <a:r>
              <a:rPr lang="ru-RU" dirty="0"/>
              <a:t>национальных комитетов</a:t>
            </a:r>
            <a:endParaRPr lang="en-US" dirty="0"/>
          </a:p>
          <a:p>
            <a:pPr indent="450850" algn="just"/>
            <a:r>
              <a:rPr lang="en-US" dirty="0"/>
              <a:t>(Source: Sistema de Informações Organizacionais – SIORG/MPOG)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Советы в Бразилии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Преобразование советов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63757"/>
              </p:ext>
            </p:extLst>
          </p:nvPr>
        </p:nvGraphicFramePr>
        <p:xfrm>
          <a:off x="827584" y="2444752"/>
          <a:ext cx="8513997" cy="4092094"/>
        </p:xfrm>
        <a:graphic>
          <a:graphicData uri="http://schemas.openxmlformats.org/drawingml/2006/table">
            <a:tbl>
              <a:tblPr/>
              <a:tblGrid>
                <a:gridCol w="323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Совет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Созданное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ведомство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CONVERSION ACT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Национальный совет по кофе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Национальный департамент по кофе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Decreto nº 22.425, de 10/02/1933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Национальный совет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 статистике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Национальный совет по географии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Бразильский институт географии и статистики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(IBGE)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Decreto-Lei nº 218, de 26/01/1938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Федеральный совет по государственной гражданской службе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Департамент по управлению государственными услугами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(Dasp)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Decreto-Lei nº 579, de 30/07/1938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Совет по защите граждан с психическими заболеваниями</a:t>
                      </a:r>
                      <a:endParaRPr lang="pt-BR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Национальный психиатрический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центр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Decreto-Lei nº 7.055, de 18/11/1944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Национальный совет по труду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Высший трудовой суд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Decreto-Lei nº 9.797, de 09/09/1946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Федеральный совет по лесам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Комиссия по лесной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политике Бразильского института развития лесов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Decreto-Lei nº 289, de 28/02/1967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3" name="Rectangle 1"/>
          <p:cNvSpPr>
            <a:spLocks noChangeArrowheads="1"/>
          </p:cNvSpPr>
          <p:nvPr/>
        </p:nvSpPr>
        <p:spPr bwMode="auto">
          <a:xfrm>
            <a:off x="0" y="167489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a typeface="Times New Roman" pitchFamily="18" charset="0"/>
              </a:rPr>
              <a:t>Советы, преобразованные в государственные ведомства в Бразилии, </a:t>
            </a:r>
            <a:r>
              <a:rPr lang="pt-BR" sz="1600" b="1" dirty="0">
                <a:solidFill>
                  <a:srgbClr val="000000"/>
                </a:solidFill>
                <a:ea typeface="Times New Roman" pitchFamily="18" charset="0"/>
              </a:rPr>
              <a:t>1933–1967</a:t>
            </a:r>
            <a:r>
              <a:rPr lang="ru-RU" sz="1600" b="1" dirty="0">
                <a:solidFill>
                  <a:srgbClr val="000000"/>
                </a:solidFill>
                <a:ea typeface="Times New Roman" pitchFamily="18" charset="0"/>
              </a:rPr>
              <a:t> гг.</a:t>
            </a:r>
            <a:endParaRPr lang="pt-BR" sz="1000" dirty="0">
              <a:ea typeface="Times New Roman" pitchFamily="18" charset="0"/>
            </a:endParaRPr>
          </a:p>
          <a:p>
            <a:pPr eaLnBrk="0" hangingPunct="0"/>
            <a:r>
              <a:rPr lang="ru-RU" sz="1100" dirty="0">
                <a:solidFill>
                  <a:srgbClr val="000000"/>
                </a:solidFill>
                <a:ea typeface="Times New Roman" pitchFamily="18" charset="0"/>
              </a:rPr>
              <a:t>Источник</a:t>
            </a:r>
            <a:r>
              <a:rPr lang="pt-BR" sz="1100" dirty="0">
                <a:solidFill>
                  <a:srgbClr val="000000"/>
                </a:solidFill>
                <a:ea typeface="Times New Roman" pitchFamily="18" charset="0"/>
              </a:rPr>
              <a:t>: Senado Federal (2012)</a:t>
            </a:r>
            <a:endParaRPr lang="pt-B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Советы в Бразилии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Включение Советов</a:t>
            </a:r>
            <a:endParaRPr lang="pt-BR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dirty="0"/>
              <a:t>Советы, включенные в федеральные органы власти</a:t>
            </a:r>
            <a:r>
              <a:rPr lang="pt-BR" dirty="0"/>
              <a:t>:</a:t>
            </a:r>
          </a:p>
          <a:p>
            <a:pPr indent="450850" algn="just"/>
            <a:endParaRPr lang="pt-BR" dirty="0"/>
          </a:p>
          <a:p>
            <a:pPr indent="450850"/>
            <a:r>
              <a:rPr lang="ru-RU" dirty="0">
                <a:latin typeface="Calibri" pitchFamily="34" charset="0"/>
              </a:rPr>
              <a:t>Национальный совет по научно-техническому развитию </a:t>
            </a:r>
            <a:r>
              <a:rPr lang="pt-BR" dirty="0">
                <a:latin typeface="Calibri" pitchFamily="34" charset="0"/>
              </a:rPr>
              <a:t>- CNPq (Foundation/MCTIC)</a:t>
            </a:r>
          </a:p>
          <a:p>
            <a:pPr indent="450850"/>
            <a:endParaRPr lang="pt-BR" dirty="0"/>
          </a:p>
          <a:p>
            <a:pPr indent="450850"/>
            <a:r>
              <a:rPr lang="ru-RU" dirty="0">
                <a:latin typeface="Calibri" pitchFamily="34" charset="0"/>
              </a:rPr>
              <a:t>Управленческий совет по экономической защите </a:t>
            </a:r>
            <a:r>
              <a:rPr lang="pt-BR" dirty="0">
                <a:latin typeface="Calibri" pitchFamily="34" charset="0"/>
              </a:rPr>
              <a:t> - CADE (Autarchy/MJC)</a:t>
            </a:r>
          </a:p>
          <a:p>
            <a:pPr indent="450850"/>
            <a:endParaRPr lang="pt-BR" dirty="0"/>
          </a:p>
          <a:p>
            <a:pPr indent="450850"/>
            <a:r>
              <a:rPr lang="ru-RU" dirty="0">
                <a:latin typeface="Calibri" pitchFamily="34" charset="0"/>
              </a:rPr>
              <a:t>Национальная комиссия по ядерной энергетике </a:t>
            </a:r>
            <a:r>
              <a:rPr lang="pt-BR" dirty="0">
                <a:latin typeface="Calibri" pitchFamily="34" charset="0"/>
              </a:rPr>
              <a:t> - CNEN (Autarchy/MCTIC)</a:t>
            </a:r>
          </a:p>
          <a:p>
            <a:pPr indent="450850"/>
            <a:endParaRPr lang="pt-BR" dirty="0"/>
          </a:p>
          <a:p>
            <a:pPr indent="450850"/>
            <a:r>
              <a:rPr lang="ru-RU" dirty="0">
                <a:latin typeface="Calibri" pitchFamily="34" charset="0"/>
              </a:rPr>
              <a:t>Комиссия Бразилии по рынку ценных бумаг и биржам </a:t>
            </a:r>
            <a:r>
              <a:rPr lang="pt-BR" dirty="0">
                <a:latin typeface="Calibri" pitchFamily="34" charset="0"/>
              </a:rPr>
              <a:t> - CVM (Autarchy/MF)</a:t>
            </a:r>
          </a:p>
          <a:p>
            <a:pPr indent="450850" algn="just"/>
            <a:endParaRPr lang="pt-BR" dirty="0"/>
          </a:p>
          <a:p>
            <a:pPr indent="450850" algn="just"/>
            <a:r>
              <a:rPr lang="pt-BR" dirty="0">
                <a:latin typeface="Calibri" pitchFamily="34" charset="0"/>
              </a:rPr>
              <a:t>Cf. </a:t>
            </a:r>
            <a:r>
              <a:rPr lang="pt-BR" b="1" dirty="0">
                <a:latin typeface="Calibri" pitchFamily="34" charset="0"/>
                <a:hlinkClick r:id="rId2"/>
              </a:rPr>
              <a:t>DECRETO Nº 6.129, DE 20 DE JUNHO DE 2007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Советы в Бразилии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Мозаика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84482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CNCD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213285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CDDPH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99792" y="17728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Conanda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07904" y="22048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CNDI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17728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Conaeti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22768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CCFGTS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88224" y="184482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Codefat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11560" y="2564904"/>
            <a:ext cx="15841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Conatrae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87824" y="26996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211960" y="26996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CNDM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36096" y="26996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CRT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588224" y="256490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740352" y="234888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CNIG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4" y="328498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CNPI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63688" y="30689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CNPCP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32756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CNAPO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139952" y="342900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Conjuve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292080" y="342900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CONSEA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88224" y="321297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CNRH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740352" y="32756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Conama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11560" y="377974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CONASP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835696" y="371703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CONAD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059832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CCEBC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211960" y="40770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CDES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436096" y="40770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CNPE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660232" y="378904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CNAS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884368" y="40770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CNPCT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95536" y="429309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835696" y="45811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CNPIR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059832" y="450912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283968" y="46531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012160" y="45811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Condraf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236296" y="4653136"/>
            <a:ext cx="13681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Concidades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11560" y="47878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CNT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115616" y="53732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CONDEC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627784" y="51571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139952" y="53732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436096" y="508518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CCT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588224" y="51571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CONAPE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7884368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CTPCC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Советы в Бразилии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61"/>
          <p:cNvSpPr/>
          <p:nvPr/>
        </p:nvSpPr>
        <p:spPr>
          <a:xfrm>
            <a:off x="2484438" y="2708275"/>
            <a:ext cx="1655762" cy="259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Политическое устройство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2267580"/>
            <a:ext cx="172819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Законодательная власть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2267580"/>
            <a:ext cx="13681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Исполнительная власть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16216" y="2267580"/>
            <a:ext cx="1440160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Судебная власть </a:t>
            </a:r>
            <a:r>
              <a:rPr lang="pt-BR" dirty="0"/>
              <a:t>JUDICIARY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Бразилия</a:t>
            </a:r>
            <a:endParaRPr lang="en-US" dirty="0"/>
          </a:p>
        </p:txBody>
      </p:sp>
      <p:sp>
        <p:nvSpPr>
          <p:cNvPr id="12" name="CaixaDeTexto 6"/>
          <p:cNvSpPr txBox="1"/>
          <p:nvPr/>
        </p:nvSpPr>
        <p:spPr>
          <a:xfrm>
            <a:off x="539552" y="2989401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Федеративный союз</a:t>
            </a:r>
            <a:endParaRPr lang="pt-BR" dirty="0"/>
          </a:p>
        </p:txBody>
      </p:sp>
      <p:sp>
        <p:nvSpPr>
          <p:cNvPr id="14" name="CaixaDeTexto 6"/>
          <p:cNvSpPr txBox="1"/>
          <p:nvPr/>
        </p:nvSpPr>
        <p:spPr>
          <a:xfrm>
            <a:off x="539552" y="3851756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Штаты</a:t>
            </a:r>
            <a:endParaRPr lang="pt-BR" dirty="0"/>
          </a:p>
        </p:txBody>
      </p:sp>
      <p:sp>
        <p:nvSpPr>
          <p:cNvPr id="15" name="CaixaDeTexto 6"/>
          <p:cNvSpPr txBox="1"/>
          <p:nvPr/>
        </p:nvSpPr>
        <p:spPr>
          <a:xfrm>
            <a:off x="539552" y="4571836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Муниципалитеты</a:t>
            </a:r>
            <a:endParaRPr lang="pt-BR" dirty="0"/>
          </a:p>
        </p:txBody>
      </p:sp>
      <p:sp>
        <p:nvSpPr>
          <p:cNvPr id="16" name="CaixaDeTexto 4"/>
          <p:cNvSpPr txBox="1"/>
          <p:nvPr/>
        </p:nvSpPr>
        <p:spPr>
          <a:xfrm>
            <a:off x="4355976" y="2843644"/>
            <a:ext cx="172819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Национальный конгресс</a:t>
            </a:r>
            <a:endParaRPr lang="pt-BR" sz="1600" dirty="0"/>
          </a:p>
        </p:txBody>
      </p:sp>
      <p:sp>
        <p:nvSpPr>
          <p:cNvPr id="17" name="CaixaDeTexto 6"/>
          <p:cNvSpPr txBox="1"/>
          <p:nvPr/>
        </p:nvSpPr>
        <p:spPr>
          <a:xfrm>
            <a:off x="2627784" y="2780928"/>
            <a:ext cx="13681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Президент министры</a:t>
            </a:r>
            <a:endParaRPr lang="pt-BR" sz="1600" dirty="0"/>
          </a:p>
        </p:txBody>
      </p:sp>
      <p:sp>
        <p:nvSpPr>
          <p:cNvPr id="18" name="CaixaDeTexto 8"/>
          <p:cNvSpPr txBox="1"/>
          <p:nvPr/>
        </p:nvSpPr>
        <p:spPr>
          <a:xfrm>
            <a:off x="6516216" y="2843644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Федеральные суды</a:t>
            </a:r>
            <a:endParaRPr lang="pt-BR" sz="1600" dirty="0"/>
          </a:p>
        </p:txBody>
      </p:sp>
      <p:sp>
        <p:nvSpPr>
          <p:cNvPr id="19" name="CaixaDeTexto 4"/>
          <p:cNvSpPr txBox="1"/>
          <p:nvPr/>
        </p:nvSpPr>
        <p:spPr>
          <a:xfrm>
            <a:off x="4355976" y="3646765"/>
            <a:ext cx="172819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Ассамблея штата</a:t>
            </a:r>
            <a:endParaRPr lang="pt-BR" sz="1600" dirty="0"/>
          </a:p>
        </p:txBody>
      </p:sp>
      <p:sp>
        <p:nvSpPr>
          <p:cNvPr id="20" name="CaixaDeTexto 6"/>
          <p:cNvSpPr txBox="1"/>
          <p:nvPr/>
        </p:nvSpPr>
        <p:spPr>
          <a:xfrm>
            <a:off x="2627784" y="3646765"/>
            <a:ext cx="13681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Губернатор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Секретари</a:t>
            </a:r>
            <a:endParaRPr lang="pt-BR" dirty="0"/>
          </a:p>
        </p:txBody>
      </p:sp>
      <p:sp>
        <p:nvSpPr>
          <p:cNvPr id="21" name="CaixaDeTexto 8"/>
          <p:cNvSpPr txBox="1"/>
          <p:nvPr/>
        </p:nvSpPr>
        <p:spPr>
          <a:xfrm>
            <a:off x="6516216" y="3646765"/>
            <a:ext cx="1440160" cy="6155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Суды штатов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2" name="CaixaDeTexto 4"/>
          <p:cNvSpPr txBox="1"/>
          <p:nvPr/>
        </p:nvSpPr>
        <p:spPr>
          <a:xfrm>
            <a:off x="4355976" y="4438853"/>
            <a:ext cx="172819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Палата депутатов муниципалитета</a:t>
            </a:r>
            <a:endParaRPr lang="pt-BR" sz="1600" dirty="0"/>
          </a:p>
        </p:txBody>
      </p:sp>
      <p:sp>
        <p:nvSpPr>
          <p:cNvPr id="23" name="CaixaDeTexto 6"/>
          <p:cNvSpPr txBox="1"/>
          <p:nvPr/>
        </p:nvSpPr>
        <p:spPr>
          <a:xfrm>
            <a:off x="2627784" y="4438853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Префект Секретари</a:t>
            </a:r>
            <a:endParaRPr lang="pt-BR" dirty="0"/>
          </a:p>
        </p:txBody>
      </p:sp>
      <p:sp>
        <p:nvSpPr>
          <p:cNvPr id="24" name="CaixaDeTexto 8"/>
          <p:cNvSpPr txBox="1"/>
          <p:nvPr/>
        </p:nvSpPr>
        <p:spPr>
          <a:xfrm rot="5400000">
            <a:off x="7705218" y="3280628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государственная защита</a:t>
            </a:r>
            <a:endParaRPr lang="pt-BR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de cantos arredondados 61"/>
          <p:cNvSpPr/>
          <p:nvPr/>
        </p:nvSpPr>
        <p:spPr>
          <a:xfrm>
            <a:off x="250825" y="2924175"/>
            <a:ext cx="7489825" cy="2881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Структуры второго уровня с участием граждан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CNCD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770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CDDPH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4806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Conanda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6794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CNDI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99792" y="4005064"/>
            <a:ext cx="15841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Conatrae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8782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436096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CNDM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9552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CNPI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19672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CNPCP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1601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Conjuve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355976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CONSEA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16216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CNRH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22818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Conama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55577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CONASP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47565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CONAD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63589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CDES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79613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CNAS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9553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69168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CNPIR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77180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85192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37220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Condraf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4932040" y="4869160"/>
            <a:ext cx="13681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Concidades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1156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CNT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754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CONDEC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4766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62778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370790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CCT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78802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CONAPE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CTPCC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707904" y="2060848"/>
            <a:ext cx="31683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Форум для взаимодействия советов</a:t>
            </a:r>
            <a:endParaRPr lang="pt-BR" sz="1400" dirty="0"/>
          </a:p>
        </p:txBody>
      </p:sp>
      <p:cxnSp>
        <p:nvCxnSpPr>
          <p:cNvPr id="51" name="Conector de seta reta 50"/>
          <p:cNvCxnSpPr/>
          <p:nvPr/>
        </p:nvCxnSpPr>
        <p:spPr>
          <a:xfrm>
            <a:off x="2411413" y="1773238"/>
            <a:ext cx="11525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2411413" y="2205038"/>
            <a:ext cx="11525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V="1">
            <a:off x="2411413" y="2420938"/>
            <a:ext cx="11525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V="1">
            <a:off x="4716463" y="2492375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5076825" y="2492375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0" idx="1"/>
          </p:cNvCxnSpPr>
          <p:nvPr/>
        </p:nvCxnSpPr>
        <p:spPr>
          <a:xfrm flipV="1">
            <a:off x="5364163" y="2492375"/>
            <a:ext cx="0" cy="83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4360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/>
              <a:t>Conaeti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2372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CRT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0384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28396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CNIG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44420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CNPE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36408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CNPCT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79512" y="1580061"/>
            <a:ext cx="2232248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Социальные движения</a:t>
            </a:r>
            <a:endParaRPr lang="pt-BR" dirty="0"/>
          </a:p>
        </p:txBody>
      </p:sp>
      <p:sp>
        <p:nvSpPr>
          <p:cNvPr id="30844" name="CaixaDeTexto 74"/>
          <p:cNvSpPr txBox="1">
            <a:spLocks noChangeArrowheads="1"/>
          </p:cNvSpPr>
          <p:nvPr/>
        </p:nvSpPr>
        <p:spPr bwMode="auto">
          <a:xfrm>
            <a:off x="7308850" y="1700213"/>
            <a:ext cx="16911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Участие </a:t>
            </a:r>
          </a:p>
          <a:p>
            <a:r>
              <a:rPr lang="ru-RU" dirty="0">
                <a:latin typeface="Calibri" pitchFamily="34" charset="0"/>
              </a:rPr>
              <a:t>второго уровня</a:t>
            </a:r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8028384" y="2497464"/>
            <a:ext cx="461665" cy="244361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Участие первого уровня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Форум для взаимодействия советов</a:t>
            </a:r>
            <a:endParaRPr lang="en-US" dirty="0"/>
          </a:p>
        </p:txBody>
      </p:sp>
      <p:sp>
        <p:nvSpPr>
          <p:cNvPr id="54" name="CaixaDeTexto 62"/>
          <p:cNvSpPr txBox="1"/>
          <p:nvPr/>
        </p:nvSpPr>
        <p:spPr>
          <a:xfrm>
            <a:off x="215516" y="1962447"/>
            <a:ext cx="223224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Социальные движения</a:t>
            </a:r>
            <a:endParaRPr lang="pt-B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6" name="CaixaDeTexto 62"/>
          <p:cNvSpPr txBox="1"/>
          <p:nvPr/>
        </p:nvSpPr>
        <p:spPr>
          <a:xfrm>
            <a:off x="179512" y="2420888"/>
            <a:ext cx="2232248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Социальные движения</a:t>
            </a:r>
            <a:endParaRPr lang="pt-BR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736454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pt-BR" dirty="0"/>
              <a:t>I </a:t>
            </a:r>
            <a:r>
              <a:rPr lang="ru-RU" dirty="0"/>
              <a:t>Форум</a:t>
            </a:r>
            <a:r>
              <a:rPr lang="pt-BR" dirty="0"/>
              <a:t>–</a:t>
            </a:r>
            <a:r>
              <a:rPr lang="ru-RU" dirty="0"/>
              <a:t>май </a:t>
            </a:r>
            <a:r>
              <a:rPr lang="pt-BR" dirty="0"/>
              <a:t>2011</a:t>
            </a:r>
            <a:r>
              <a:rPr lang="ru-RU" dirty="0"/>
              <a:t> г.</a:t>
            </a:r>
            <a:endParaRPr lang="pt-BR" dirty="0"/>
          </a:p>
          <a:p>
            <a:pPr indent="450850" algn="just"/>
            <a:r>
              <a:rPr lang="pt-BR" dirty="0"/>
              <a:t>	</a:t>
            </a:r>
            <a:r>
              <a:rPr lang="ru-RU" dirty="0"/>
              <a:t>Предложения граждан, касающиеся национального плана на </a:t>
            </a:r>
            <a:r>
              <a:rPr lang="pt-BR" dirty="0"/>
              <a:t>2012-2015</a:t>
            </a:r>
            <a:r>
              <a:rPr lang="ru-RU" dirty="0"/>
              <a:t> гг.</a:t>
            </a:r>
            <a:endParaRPr lang="pt-BR" dirty="0"/>
          </a:p>
          <a:p>
            <a:pPr indent="450850" algn="just"/>
            <a:r>
              <a:rPr lang="pt-BR" dirty="0"/>
              <a:t>II </a:t>
            </a:r>
            <a:r>
              <a:rPr lang="ru-RU" dirty="0"/>
              <a:t>форум</a:t>
            </a:r>
            <a:r>
              <a:rPr lang="pt-BR" dirty="0"/>
              <a:t>– </a:t>
            </a:r>
            <a:r>
              <a:rPr lang="ru-RU" dirty="0"/>
              <a:t>октябрь </a:t>
            </a:r>
            <a:r>
              <a:rPr lang="pt-BR" dirty="0"/>
              <a:t>2011</a:t>
            </a:r>
            <a:r>
              <a:rPr lang="ru-RU" dirty="0"/>
              <a:t> г.</a:t>
            </a:r>
            <a:endParaRPr lang="pt-BR" dirty="0"/>
          </a:p>
          <a:p>
            <a:pPr indent="450850" algn="just"/>
            <a:r>
              <a:rPr lang="ru-RU" dirty="0"/>
              <a:t>Ответ органов власти</a:t>
            </a:r>
            <a:endParaRPr lang="pt-BR" dirty="0"/>
          </a:p>
          <a:p>
            <a:pPr indent="450850" algn="just"/>
            <a:r>
              <a:rPr lang="pt-BR" dirty="0"/>
              <a:t>III </a:t>
            </a:r>
            <a:r>
              <a:rPr lang="ru-RU" dirty="0"/>
              <a:t>форум</a:t>
            </a:r>
            <a:r>
              <a:rPr lang="pt-BR" dirty="0"/>
              <a:t>– </a:t>
            </a:r>
            <a:r>
              <a:rPr lang="ru-RU" dirty="0"/>
              <a:t>ноябрь </a:t>
            </a:r>
            <a:r>
              <a:rPr lang="pt-BR" dirty="0"/>
              <a:t>2012</a:t>
            </a:r>
            <a:r>
              <a:rPr lang="ru-RU" dirty="0"/>
              <a:t> г.</a:t>
            </a:r>
            <a:endParaRPr lang="pt-BR" dirty="0"/>
          </a:p>
          <a:p>
            <a:pPr indent="450850" algn="just"/>
            <a:r>
              <a:rPr lang="pt-BR" dirty="0"/>
              <a:t>	</a:t>
            </a:r>
            <a:r>
              <a:rPr lang="ru-RU" dirty="0"/>
              <a:t>предложения о проведении мониторинга с участием общественности </a:t>
            </a:r>
            <a:r>
              <a:rPr lang="pt-BR" dirty="0"/>
              <a:t>– </a:t>
            </a:r>
            <a:r>
              <a:rPr lang="ru-RU" dirty="0"/>
              <a:t>Совместная программа действий</a:t>
            </a:r>
            <a:endParaRPr lang="pt-BR" dirty="0"/>
          </a:p>
          <a:p>
            <a:pPr indent="450850" algn="just"/>
            <a:r>
              <a:rPr lang="pt-BR" dirty="0"/>
              <a:t>IV </a:t>
            </a:r>
            <a:r>
              <a:rPr lang="ru-RU" dirty="0"/>
              <a:t>форум</a:t>
            </a:r>
            <a:r>
              <a:rPr lang="pt-BR" dirty="0"/>
              <a:t>– </a:t>
            </a:r>
            <a:r>
              <a:rPr lang="ru-RU" dirty="0"/>
              <a:t>сентябрь </a:t>
            </a:r>
            <a:r>
              <a:rPr lang="pt-BR" dirty="0"/>
              <a:t>2013</a:t>
            </a:r>
            <a:r>
              <a:rPr lang="ru-RU" dirty="0"/>
              <a:t> г.</a:t>
            </a:r>
            <a:endParaRPr lang="pt-BR" dirty="0"/>
          </a:p>
          <a:p>
            <a:pPr indent="450850" algn="just"/>
            <a:r>
              <a:rPr lang="pt-BR" dirty="0"/>
              <a:t>	</a:t>
            </a:r>
            <a:r>
              <a:rPr lang="ru-RU" dirty="0"/>
              <a:t>первый отчет о выполнении Совместной программы действий</a:t>
            </a:r>
            <a:endParaRPr lang="pt-BR" dirty="0"/>
          </a:p>
          <a:p>
            <a:pPr indent="450850" algn="just"/>
            <a:r>
              <a:rPr lang="pt-BR" dirty="0"/>
              <a:t>V </a:t>
            </a:r>
            <a:r>
              <a:rPr lang="ru-RU" dirty="0"/>
              <a:t>форум</a:t>
            </a:r>
            <a:r>
              <a:rPr lang="pt-BR" dirty="0"/>
              <a:t>– </a:t>
            </a:r>
            <a:r>
              <a:rPr lang="ru-RU" dirty="0"/>
              <a:t>декабрь </a:t>
            </a:r>
            <a:r>
              <a:rPr lang="pt-BR" dirty="0"/>
              <a:t>2014</a:t>
            </a:r>
            <a:r>
              <a:rPr lang="ru-RU" dirty="0"/>
              <a:t> г .</a:t>
            </a:r>
            <a:endParaRPr lang="pt-BR" dirty="0"/>
          </a:p>
          <a:p>
            <a:pPr indent="450850" algn="just"/>
            <a:r>
              <a:rPr lang="ru-RU" dirty="0"/>
              <a:t>Второй отчет о выполнении Совместной программы действий</a:t>
            </a:r>
            <a:endParaRPr lang="pt-BR" dirty="0"/>
          </a:p>
          <a:p>
            <a:pPr indent="450850" algn="just"/>
            <a:endParaRPr lang="pt-BR" dirty="0"/>
          </a:p>
          <a:p>
            <a:pPr indent="450850" algn="just"/>
            <a:r>
              <a:rPr lang="ru-RU" dirty="0"/>
              <a:t>Форум «Диалог в Бразилии»</a:t>
            </a:r>
            <a:r>
              <a:rPr lang="pt-BR" dirty="0"/>
              <a:t> – 2015 – </a:t>
            </a:r>
            <a:r>
              <a:rPr lang="ru-RU" dirty="0"/>
              <a:t>Национальный план на </a:t>
            </a:r>
            <a:r>
              <a:rPr lang="pt-BR" dirty="0"/>
              <a:t>2016-2019</a:t>
            </a:r>
            <a:r>
              <a:rPr lang="ru-RU" dirty="0"/>
              <a:t> гг.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Форум для взаимодействия советов</a:t>
            </a:r>
            <a:endParaRPr lang="en-US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074738"/>
            <a:ext cx="43561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Совместные программы действий</a:t>
            </a:r>
            <a:endParaRPr lang="pt-BR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190695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dirty="0"/>
              <a:t>Расовое равноправие, представители общин «киломбола»  и традиционных сообществ</a:t>
            </a:r>
            <a:endParaRPr lang="pt-BR" sz="2400" dirty="0"/>
          </a:p>
          <a:p>
            <a:pPr indent="450850" algn="just"/>
            <a:r>
              <a:rPr lang="ru-RU" sz="2400" dirty="0"/>
              <a:t>Женщины</a:t>
            </a:r>
            <a:endParaRPr lang="pt-BR" sz="2400" dirty="0"/>
          </a:p>
          <a:p>
            <a:pPr indent="450850" algn="just"/>
            <a:r>
              <a:rPr lang="ru-RU" sz="2400" dirty="0"/>
              <a:t>Дети и подростки</a:t>
            </a:r>
            <a:endParaRPr lang="pt-BR" sz="2400" dirty="0"/>
          </a:p>
          <a:p>
            <a:pPr indent="450850" algn="just"/>
            <a:r>
              <a:rPr lang="ru-RU" sz="2400" dirty="0"/>
              <a:t>Молодежь</a:t>
            </a:r>
            <a:endParaRPr lang="pt-BR" sz="2400" dirty="0"/>
          </a:p>
          <a:p>
            <a:pPr indent="450850" algn="just"/>
            <a:r>
              <a:rPr lang="ru-RU" sz="2400" dirty="0"/>
              <a:t>Пожилые граждане</a:t>
            </a:r>
            <a:endParaRPr lang="pt-BR" sz="2400" dirty="0"/>
          </a:p>
          <a:p>
            <a:pPr indent="450850" algn="just"/>
            <a:r>
              <a:rPr lang="ru-RU" sz="2400" dirty="0"/>
              <a:t>Граждане с ограниченными возможностями</a:t>
            </a:r>
            <a:endParaRPr lang="pt-BR" sz="2400" dirty="0"/>
          </a:p>
          <a:p>
            <a:pPr indent="450850" algn="just"/>
            <a:r>
              <a:rPr lang="ru-RU" sz="2400" dirty="0"/>
              <a:t>ЛГБТ сообщество</a:t>
            </a:r>
            <a:endParaRPr lang="pt-BR" sz="2400" dirty="0"/>
          </a:p>
          <a:p>
            <a:pPr indent="450850" algn="just"/>
            <a:r>
              <a:rPr lang="ru-RU" sz="2400" dirty="0"/>
              <a:t>Коренное население</a:t>
            </a:r>
            <a:endParaRPr lang="pt-BR" sz="2400" dirty="0"/>
          </a:p>
          <a:p>
            <a:pPr indent="450850" algn="just"/>
            <a:r>
              <a:rPr lang="ru-RU" sz="2400" dirty="0"/>
              <a:t>Обитатели городских улиц	</a:t>
            </a:r>
            <a:endParaRPr lang="pt-BR" sz="2400" dirty="0"/>
          </a:p>
          <a:p>
            <a:pPr indent="450850" algn="just"/>
            <a:endParaRPr lang="pt-B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Форум для взаимодействия советов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2161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Награда ООН за государственную службу</a:t>
            </a:r>
            <a:r>
              <a:rPr lang="ru-RU" sz="2000" dirty="0"/>
              <a:t> – наиболее престижная международная награда за выдающуюся деятельность в области государственной службы</a:t>
            </a:r>
            <a:r>
              <a:rPr lang="en-US" sz="2000" dirty="0"/>
              <a:t>. </a:t>
            </a:r>
            <a:r>
              <a:rPr lang="ru-RU" sz="2000" dirty="0"/>
              <a:t>Она присуждается за творческие достижения и вклад государственных институтов, которые способствовали повышению эффективности и ответственности государственного управления в странах во всем мире</a:t>
            </a:r>
            <a:r>
              <a:rPr lang="en-US" sz="2000" dirty="0"/>
              <a:t>. </a:t>
            </a:r>
            <a:r>
              <a:rPr lang="ru-RU" sz="2000" dirty="0"/>
              <a:t>Награда ООН за государственную службу присуждается по итогам ежегодного конкурса и направлена на повышение роли, профессионализма и общественного признания государственной службы</a:t>
            </a:r>
            <a:r>
              <a:rPr lang="en-US" sz="2000" dirty="0"/>
              <a:t>. (UN/DESA)</a:t>
            </a:r>
            <a:endParaRPr lang="pt-BR" sz="2000" dirty="0"/>
          </a:p>
        </p:txBody>
      </p:sp>
      <p:pic>
        <p:nvPicPr>
          <p:cNvPr id="33795" name="Picture 2" descr="http://www.unpan.org/portals/0/images/1120/2014UNP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04813"/>
            <a:ext cx="52387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s://lh4.googleusercontent.com/-4tn-BbvSuHc/U7F549YiIbI/AAAAAAAAF9M/nu9QZmWTjQc/w466-h699-no/IMG_4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8" y="476250"/>
            <a:ext cx="22082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Примеры управления бюджетом</a:t>
            </a:r>
            <a:endParaRPr lang="pt-BR" dirty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1828086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sz="2000" dirty="0"/>
          </a:p>
          <a:p>
            <a:pPr indent="450850" algn="just"/>
            <a:endParaRPr lang="ru-RU" sz="2000" dirty="0"/>
          </a:p>
          <a:p>
            <a:pPr indent="450850" algn="just"/>
            <a:r>
              <a:rPr lang="ru-RU" dirty="0"/>
              <a:t>Множество примеров –</a:t>
            </a:r>
            <a:r>
              <a:rPr lang="pt-BR" dirty="0"/>
              <a:t> </a:t>
            </a:r>
            <a:r>
              <a:rPr lang="ru-RU" dirty="0"/>
              <a:t>инициативы исполнительной или законодательной власти</a:t>
            </a:r>
            <a:endParaRPr lang="pt-BR" dirty="0"/>
          </a:p>
          <a:p>
            <a:pPr indent="450850" algn="just"/>
            <a:endParaRPr lang="pt-BR" dirty="0"/>
          </a:p>
          <a:p>
            <a:pPr indent="450850" algn="just"/>
            <a:r>
              <a:rPr lang="ru-RU" dirty="0"/>
              <a:t>В </a:t>
            </a:r>
            <a:r>
              <a:rPr lang="pt-BR" dirty="0"/>
              <a:t>2012</a:t>
            </a:r>
            <a:r>
              <a:rPr lang="ru-RU" dirty="0"/>
              <a:t> г. «Открытое письмо за демократизацию и прозрачность государственного бюджета» подписали </a:t>
            </a:r>
            <a:r>
              <a:rPr lang="pt-BR" dirty="0"/>
              <a:t>97 </a:t>
            </a:r>
            <a:r>
              <a:rPr lang="ru-RU" dirty="0"/>
              <a:t>организаций гражданского общества</a:t>
            </a:r>
            <a:endParaRPr lang="pt-BR" dirty="0"/>
          </a:p>
          <a:p>
            <a:pPr indent="450850" algn="just"/>
            <a:endParaRPr lang="pt-BR" dirty="0"/>
          </a:p>
          <a:p>
            <a:pPr indent="450850" algn="just"/>
            <a:r>
              <a:rPr lang="ru-RU" dirty="0"/>
              <a:t>Закон об основных направлениях бюджетной политики </a:t>
            </a:r>
            <a:r>
              <a:rPr lang="pt-BR" dirty="0"/>
              <a:t>(LDO) </a:t>
            </a:r>
            <a:r>
              <a:rPr lang="ru-RU" dirty="0"/>
              <a:t>был размещен в интернете для проведения общественных консультаций</a:t>
            </a:r>
            <a:r>
              <a:rPr lang="pt-BR" dirty="0"/>
              <a:t>: 2013 – 2014 – 2015 – 2016 </a:t>
            </a:r>
            <a:r>
              <a:rPr lang="ru-RU" dirty="0"/>
              <a:t>гг. </a:t>
            </a:r>
            <a:r>
              <a:rPr lang="pt-BR" dirty="0"/>
              <a:t>(</a:t>
            </a:r>
            <a:r>
              <a:rPr lang="ru-RU" dirty="0"/>
              <a:t>национальный уровень</a:t>
            </a:r>
            <a:r>
              <a:rPr lang="pt-BR" dirty="0"/>
              <a:t>)</a:t>
            </a:r>
          </a:p>
          <a:p>
            <a:pPr indent="450850" algn="just"/>
            <a:endParaRPr lang="pt-BR" dirty="0"/>
          </a:p>
          <a:p>
            <a:pPr indent="450850" algn="just"/>
            <a:r>
              <a:rPr lang="ru-RU" dirty="0"/>
              <a:t>Закон о ежегодном бюджете был представлен для проведения общественных слушаний и получения предложений от организаций гражданского общества</a:t>
            </a:r>
            <a:r>
              <a:rPr lang="pt-BR" dirty="0"/>
              <a:t>: 2013 – 2014 </a:t>
            </a:r>
            <a:r>
              <a:rPr lang="ru-RU" dirty="0"/>
              <a:t>гг. </a:t>
            </a:r>
            <a:r>
              <a:rPr lang="pt-BR" dirty="0"/>
              <a:t>(</a:t>
            </a:r>
            <a:r>
              <a:rPr lang="ru-RU" dirty="0"/>
              <a:t>национальный уровень</a:t>
            </a:r>
            <a:r>
              <a:rPr lang="pt-BR" dirty="0"/>
              <a:t>)</a:t>
            </a:r>
          </a:p>
          <a:p>
            <a:pPr indent="450850" algn="just"/>
            <a:endParaRPr lang="pt-B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Общественные консультации/слушания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Совместная комиссия по бюджету </a:t>
            </a:r>
            <a:r>
              <a:rPr lang="pt-BR" dirty="0"/>
              <a:t>(</a:t>
            </a:r>
            <a:r>
              <a:rPr lang="ru-RU" dirty="0"/>
              <a:t>национальный конгресс</a:t>
            </a:r>
            <a:r>
              <a:rPr lang="pt-BR" dirty="0"/>
              <a:t>)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161595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dirty="0"/>
              <a:t>Парламентарии могут вносить поправки в федеральный бюджет </a:t>
            </a:r>
            <a:r>
              <a:rPr lang="pt-BR" sz="2000" dirty="0"/>
              <a:t>– </a:t>
            </a:r>
            <a:r>
              <a:rPr lang="ru-RU" sz="2000" dirty="0"/>
              <a:t>от своего имени либо от имени партии</a:t>
            </a:r>
            <a:endParaRPr lang="pt-BR" sz="2000" dirty="0"/>
          </a:p>
          <a:p>
            <a:pPr indent="450850" algn="just"/>
            <a:endParaRPr lang="pt-BR" sz="2000" dirty="0"/>
          </a:p>
          <a:p>
            <a:pPr indent="450850" algn="just"/>
            <a:r>
              <a:rPr lang="ru-RU" sz="2000" dirty="0"/>
              <a:t>Поправка </a:t>
            </a:r>
            <a:r>
              <a:rPr lang="pt-BR" sz="2000" dirty="0"/>
              <a:t>– </a:t>
            </a:r>
            <a:r>
              <a:rPr lang="ru-RU" sz="2000" dirty="0"/>
              <a:t>включение статьи расходов для какой-либо цели </a:t>
            </a:r>
            <a:endParaRPr lang="pt-BR" sz="2000" dirty="0"/>
          </a:p>
          <a:p>
            <a:pPr indent="450850" algn="just"/>
            <a:r>
              <a:rPr lang="pt-BR" sz="2000" dirty="0"/>
              <a:t>(</a:t>
            </a:r>
            <a:r>
              <a:rPr lang="ru-RU" sz="2000" dirty="0"/>
              <a:t>размер ограничен</a:t>
            </a:r>
            <a:r>
              <a:rPr lang="pt-BR" sz="2000" dirty="0"/>
              <a:t>)</a:t>
            </a:r>
          </a:p>
          <a:p>
            <a:pPr indent="450850" algn="just"/>
            <a:endParaRPr lang="pt-BR" sz="2000" dirty="0"/>
          </a:p>
          <a:p>
            <a:pPr indent="450850" algn="just"/>
            <a:r>
              <a:rPr lang="ru-RU" sz="2000" dirty="0"/>
              <a:t>В </a:t>
            </a:r>
            <a:r>
              <a:rPr lang="pt-BR" sz="2000" dirty="0"/>
              <a:t>2012 </a:t>
            </a:r>
            <a:r>
              <a:rPr lang="ru-RU" sz="2000" dirty="0"/>
              <a:t>г. муниципалитетам было разрешено вносить поправки в федеральный бюджет напрямую </a:t>
            </a:r>
            <a:r>
              <a:rPr lang="pt-BR" sz="2000" dirty="0"/>
              <a:t>(</a:t>
            </a:r>
            <a:r>
              <a:rPr lang="ru-RU" sz="2000" dirty="0"/>
              <a:t>практика прекращена) </a:t>
            </a:r>
            <a:endParaRPr lang="pt-BR" sz="2000" dirty="0"/>
          </a:p>
          <a:p>
            <a:pPr indent="450850" algn="just"/>
            <a:r>
              <a:rPr lang="ru-RU" sz="2000" dirty="0"/>
              <a:t>Но</a:t>
            </a:r>
            <a:r>
              <a:rPr lang="pt-BR" sz="2000" dirty="0"/>
              <a:t>...</a:t>
            </a:r>
          </a:p>
          <a:p>
            <a:pPr indent="450850" algn="just"/>
            <a:endParaRPr lang="pt-BR" sz="2000" dirty="0"/>
          </a:p>
          <a:p>
            <a:pPr indent="450850" algn="just">
              <a:buFontTx/>
              <a:buChar char="-"/>
            </a:pPr>
            <a:r>
              <a:rPr lang="ru-RU" sz="2000" dirty="0"/>
              <a:t>Города с численностью населения до </a:t>
            </a:r>
            <a:r>
              <a:rPr lang="pt-BR" sz="2000" dirty="0"/>
              <a:t>50 </a:t>
            </a:r>
            <a:r>
              <a:rPr lang="ru-RU" sz="2000" dirty="0"/>
              <a:t>000</a:t>
            </a:r>
            <a:r>
              <a:rPr lang="pt-BR" sz="2000" dirty="0"/>
              <a:t>;</a:t>
            </a:r>
          </a:p>
          <a:p>
            <a:pPr indent="450850" algn="just">
              <a:buFontTx/>
              <a:buChar char="-"/>
            </a:pPr>
            <a:r>
              <a:rPr lang="ru-RU" sz="2000" dirty="0"/>
              <a:t>Суммы от </a:t>
            </a:r>
            <a:r>
              <a:rPr lang="pt-BR" sz="2000" dirty="0"/>
              <a:t>300</a:t>
            </a:r>
            <a:r>
              <a:rPr lang="ru-RU" sz="2000" dirty="0"/>
              <a:t> до </a:t>
            </a:r>
            <a:r>
              <a:rPr lang="pt-BR" sz="2000" dirty="0"/>
              <a:t>600</a:t>
            </a:r>
            <a:r>
              <a:rPr lang="ru-RU" sz="2000" dirty="0"/>
              <a:t> тыс. реалов </a:t>
            </a:r>
            <a:r>
              <a:rPr lang="pt-BR" sz="2000" dirty="0"/>
              <a:t>(USD 96</a:t>
            </a:r>
            <a:r>
              <a:rPr lang="ru-RU" sz="2000" dirty="0"/>
              <a:t> </a:t>
            </a:r>
            <a:r>
              <a:rPr lang="pt-BR" sz="2000" dirty="0"/>
              <a:t>600 – 193</a:t>
            </a:r>
            <a:r>
              <a:rPr lang="ru-RU" sz="2000" dirty="0"/>
              <a:t> </a:t>
            </a:r>
            <a:r>
              <a:rPr lang="pt-BR" sz="2000" dirty="0"/>
              <a:t>200);</a:t>
            </a:r>
          </a:p>
          <a:p>
            <a:pPr indent="450850" algn="just">
              <a:buFontTx/>
              <a:buChar char="-"/>
            </a:pPr>
            <a:r>
              <a:rPr lang="ru-RU" sz="2000" dirty="0"/>
              <a:t>Конкретные направления государственной политики</a:t>
            </a:r>
            <a:r>
              <a:rPr lang="pt-BR" sz="2000" dirty="0"/>
              <a:t>;</a:t>
            </a:r>
          </a:p>
          <a:p>
            <a:pPr indent="450850" algn="just">
              <a:buFontTx/>
              <a:buChar char="-"/>
            </a:pPr>
            <a:r>
              <a:rPr lang="ru-RU" sz="2000" dirty="0"/>
              <a:t>После обязательного проведения </a:t>
            </a:r>
            <a:r>
              <a:rPr lang="ru-RU" sz="2000" b="1" dirty="0"/>
              <a:t>общественных слушаний</a:t>
            </a:r>
            <a:r>
              <a:rPr lang="ru-RU" sz="2000" dirty="0"/>
              <a:t> для определения приоритетов</a:t>
            </a:r>
            <a:r>
              <a:rPr lang="pt-BR" sz="2000" dirty="0"/>
              <a:t>.</a:t>
            </a:r>
          </a:p>
          <a:p>
            <a:pPr indent="450850" algn="just"/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Предложенные населением поправки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Законодательная власть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Цифровая демократия</a:t>
            </a:r>
            <a:endParaRPr lang="en-US" dirty="0"/>
          </a:p>
        </p:txBody>
      </p:sp>
      <p:pic>
        <p:nvPicPr>
          <p:cNvPr id="49154" name="Picture 2" descr="http://www.pressenza.com/wp-content/uploads/2013/07/Popula%C3%A7%C3%A3o-pode-apresentar-projetos-de-lei-em-ferramenta-do-portal-e-Cidad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15" y="1772816"/>
            <a:ext cx="2905125" cy="180975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923928" y="24115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https://www12.senado.leg.br/ecidadania/</a:t>
            </a:r>
          </a:p>
        </p:txBody>
      </p:sp>
      <p:pic>
        <p:nvPicPr>
          <p:cNvPr id="49156" name="Picture 4" descr="http://edemocracia.camara.gov.br/e-democracia-theme/images/custom/logo_ge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410075" cy="106680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499992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http://edemocracia.camara.gov.br/</a:t>
            </a:r>
          </a:p>
        </p:txBody>
      </p:sp>
      <p:pic>
        <p:nvPicPr>
          <p:cNvPr id="49158" name="Picture 6" descr="http://www12.senado.leg.br/noticias/materias/2016/02/17/siga-brasil-ficara-fora-do-ar-nesta-quinta-feira-para-atualizacao-de-software/SIGABRAS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7698"/>
            <a:ext cx="2987824" cy="198030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563888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https://www12.senado.leg.br/orcamento/sigabrasil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Исполнительная власть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Цифровая демократия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4008" y="24115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https://www.siop.planejamento.gov.br/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99992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http://www.portaldatransparencia.gov.br/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63888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https://ead.orcamentofederal.gov.br/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3611"/>
            <a:ext cx="4431314" cy="22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527599" cy="7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797152"/>
            <a:ext cx="3419872" cy="19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Портал по вопросам прозрачности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Прозрачность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9469" r="28334" b="23594"/>
          <a:stretch>
            <a:fillRect/>
          </a:stretch>
        </p:blipFill>
        <p:spPr bwMode="auto">
          <a:xfrm>
            <a:off x="0" y="1961456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15567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http://www.portaldatransparencia.gov.br/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01" y="1484784"/>
            <a:ext cx="4527599" cy="7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624736" y="5301208"/>
            <a:ext cx="2519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= USD 5,101.26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Предпосылки</a:t>
            </a:r>
            <a:endParaRPr lang="pt-BR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44517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/>
              <a:t>Самодостаточность несовместима с диалогом</a:t>
            </a:r>
            <a:r>
              <a:rPr lang="en-US" sz="2400" dirty="0"/>
              <a:t>. </a:t>
            </a:r>
            <a:r>
              <a:rPr lang="ru-RU" sz="2400" dirty="0"/>
              <a:t>Мужчины и женщины, не обладающие смирением (или утратившие его), не могут обращаться к людям и не могут в партнерстве с ними понять и изменить мир</a:t>
            </a:r>
            <a:r>
              <a:rPr lang="en-US" sz="2400" dirty="0"/>
              <a:t>. </a:t>
            </a:r>
            <a:r>
              <a:rPr lang="ru-RU" sz="2400" dirty="0"/>
              <a:t>Тому, кто не способен признать себя таким же смертным, как и все остальные, еще предстоит пройти долгий путь, прежде чем он придет к пониманию</a:t>
            </a:r>
            <a:r>
              <a:rPr lang="en-US" sz="2400" dirty="0"/>
              <a:t>. </a:t>
            </a:r>
            <a:r>
              <a:rPr lang="ru-RU" sz="2400" dirty="0"/>
              <a:t>Когда наступит этот момент, не будет ни полных невежд, ни абсолютных мудрецов</a:t>
            </a:r>
            <a:r>
              <a:rPr lang="en-US" sz="2400" dirty="0"/>
              <a:t>; </a:t>
            </a:r>
            <a:r>
              <a:rPr lang="ru-RU" sz="2400" dirty="0"/>
              <a:t>будут только люди, стремящиеся совместно узнать больше, чем они знают сейчас</a:t>
            </a:r>
            <a:r>
              <a:rPr lang="pt-BR" sz="2400" dirty="0">
                <a:latin typeface="+mn-lt"/>
                <a:cs typeface="+mn-cs"/>
              </a:rPr>
              <a:t>.</a:t>
            </a:r>
          </a:p>
          <a:p>
            <a:pPr indent="450850" algn="just">
              <a:defRPr/>
            </a:pPr>
            <a:endParaRPr lang="pt-BR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Паулу Фрейре «Педагогика угнетенных»</a:t>
            </a:r>
            <a:r>
              <a:rPr lang="pt-BR" sz="2400" dirty="0">
                <a:latin typeface="+mn-lt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Общественное участие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Законы о бюджете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Бразилия</a:t>
            </a:r>
            <a:endParaRPr lang="en-US" dirty="0"/>
          </a:p>
        </p:txBody>
      </p:sp>
      <p:sp>
        <p:nvSpPr>
          <p:cNvPr id="12" name="CaixaDeTexto 6"/>
          <p:cNvSpPr txBox="1"/>
          <p:nvPr/>
        </p:nvSpPr>
        <p:spPr>
          <a:xfrm>
            <a:off x="539552" y="3421449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Федеративный союз</a:t>
            </a:r>
            <a:endParaRPr lang="pt-BR" dirty="0"/>
          </a:p>
        </p:txBody>
      </p:sp>
      <p:sp>
        <p:nvSpPr>
          <p:cNvPr id="14" name="CaixaDeTexto 6"/>
          <p:cNvSpPr txBox="1"/>
          <p:nvPr/>
        </p:nvSpPr>
        <p:spPr>
          <a:xfrm>
            <a:off x="539552" y="4706560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Штаты</a:t>
            </a:r>
            <a:endParaRPr lang="pt-BR" dirty="0"/>
          </a:p>
        </p:txBody>
      </p:sp>
      <p:sp>
        <p:nvSpPr>
          <p:cNvPr id="15" name="CaixaDeTexto 6"/>
          <p:cNvSpPr txBox="1"/>
          <p:nvPr/>
        </p:nvSpPr>
        <p:spPr>
          <a:xfrm>
            <a:off x="539552" y="6002704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Муниципалитеты</a:t>
            </a:r>
            <a:endParaRPr lang="pt-BR" dirty="0"/>
          </a:p>
        </p:txBody>
      </p:sp>
      <p:sp>
        <p:nvSpPr>
          <p:cNvPr id="26" name="CaixaDeTexto 6"/>
          <p:cNvSpPr txBox="1"/>
          <p:nvPr/>
        </p:nvSpPr>
        <p:spPr>
          <a:xfrm>
            <a:off x="2771800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2010</a:t>
            </a:r>
          </a:p>
        </p:txBody>
      </p:sp>
      <p:sp>
        <p:nvSpPr>
          <p:cNvPr id="29" name="CaixaDeTexto 6"/>
          <p:cNvSpPr txBox="1"/>
          <p:nvPr/>
        </p:nvSpPr>
        <p:spPr>
          <a:xfrm>
            <a:off x="3419872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2011</a:t>
            </a:r>
          </a:p>
        </p:txBody>
      </p:sp>
      <p:sp>
        <p:nvSpPr>
          <p:cNvPr id="30" name="CaixaDeTexto 6"/>
          <p:cNvSpPr txBox="1"/>
          <p:nvPr/>
        </p:nvSpPr>
        <p:spPr>
          <a:xfrm>
            <a:off x="4067944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2012</a:t>
            </a:r>
          </a:p>
        </p:txBody>
      </p:sp>
      <p:sp>
        <p:nvSpPr>
          <p:cNvPr id="31" name="CaixaDeTexto 6"/>
          <p:cNvSpPr txBox="1"/>
          <p:nvPr/>
        </p:nvSpPr>
        <p:spPr>
          <a:xfrm>
            <a:off x="4716016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2013</a:t>
            </a:r>
          </a:p>
        </p:txBody>
      </p:sp>
      <p:sp>
        <p:nvSpPr>
          <p:cNvPr id="32" name="CaixaDeTexto 6"/>
          <p:cNvSpPr txBox="1"/>
          <p:nvPr/>
        </p:nvSpPr>
        <p:spPr>
          <a:xfrm>
            <a:off x="5364088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2014</a:t>
            </a:r>
          </a:p>
        </p:txBody>
      </p:sp>
      <p:sp>
        <p:nvSpPr>
          <p:cNvPr id="33" name="CaixaDeTexto 6"/>
          <p:cNvSpPr txBox="1"/>
          <p:nvPr/>
        </p:nvSpPr>
        <p:spPr>
          <a:xfrm>
            <a:off x="6012160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2015</a:t>
            </a:r>
          </a:p>
        </p:txBody>
      </p:sp>
      <p:sp>
        <p:nvSpPr>
          <p:cNvPr id="34" name="CaixaDeTexto 6"/>
          <p:cNvSpPr txBox="1"/>
          <p:nvPr/>
        </p:nvSpPr>
        <p:spPr>
          <a:xfrm>
            <a:off x="6660232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2016</a:t>
            </a:r>
          </a:p>
        </p:txBody>
      </p:sp>
      <p:sp>
        <p:nvSpPr>
          <p:cNvPr id="35" name="CaixaDeTexto 6"/>
          <p:cNvSpPr txBox="1"/>
          <p:nvPr/>
        </p:nvSpPr>
        <p:spPr>
          <a:xfrm>
            <a:off x="7308304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2017</a:t>
            </a:r>
          </a:p>
        </p:txBody>
      </p:sp>
      <p:sp>
        <p:nvSpPr>
          <p:cNvPr id="36" name="CaixaDeTexto 6"/>
          <p:cNvSpPr txBox="1"/>
          <p:nvPr/>
        </p:nvSpPr>
        <p:spPr>
          <a:xfrm>
            <a:off x="7956376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2018</a:t>
            </a:r>
          </a:p>
        </p:txBody>
      </p:sp>
      <p:sp>
        <p:nvSpPr>
          <p:cNvPr id="37" name="CaixaDeTexto 6"/>
          <p:cNvSpPr txBox="1"/>
          <p:nvPr/>
        </p:nvSpPr>
        <p:spPr>
          <a:xfrm>
            <a:off x="2771800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2010</a:t>
            </a:r>
          </a:p>
        </p:txBody>
      </p:sp>
      <p:sp>
        <p:nvSpPr>
          <p:cNvPr id="38" name="CaixaDeTexto 6"/>
          <p:cNvSpPr txBox="1"/>
          <p:nvPr/>
        </p:nvSpPr>
        <p:spPr>
          <a:xfrm>
            <a:off x="3419872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2011</a:t>
            </a:r>
          </a:p>
        </p:txBody>
      </p:sp>
      <p:sp>
        <p:nvSpPr>
          <p:cNvPr id="39" name="CaixaDeTexto 6"/>
          <p:cNvSpPr txBox="1"/>
          <p:nvPr/>
        </p:nvSpPr>
        <p:spPr>
          <a:xfrm>
            <a:off x="4067944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2012</a:t>
            </a:r>
          </a:p>
        </p:txBody>
      </p:sp>
      <p:sp>
        <p:nvSpPr>
          <p:cNvPr id="40" name="CaixaDeTexto 6"/>
          <p:cNvSpPr txBox="1"/>
          <p:nvPr/>
        </p:nvSpPr>
        <p:spPr>
          <a:xfrm>
            <a:off x="4716016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2013</a:t>
            </a:r>
          </a:p>
        </p:txBody>
      </p:sp>
      <p:sp>
        <p:nvSpPr>
          <p:cNvPr id="41" name="CaixaDeTexto 6"/>
          <p:cNvSpPr txBox="1"/>
          <p:nvPr/>
        </p:nvSpPr>
        <p:spPr>
          <a:xfrm>
            <a:off x="5364088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2014</a:t>
            </a:r>
          </a:p>
        </p:txBody>
      </p:sp>
      <p:sp>
        <p:nvSpPr>
          <p:cNvPr id="42" name="CaixaDeTexto 6"/>
          <p:cNvSpPr txBox="1"/>
          <p:nvPr/>
        </p:nvSpPr>
        <p:spPr>
          <a:xfrm>
            <a:off x="6012160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2015</a:t>
            </a:r>
          </a:p>
        </p:txBody>
      </p:sp>
      <p:sp>
        <p:nvSpPr>
          <p:cNvPr id="43" name="CaixaDeTexto 6"/>
          <p:cNvSpPr txBox="1"/>
          <p:nvPr/>
        </p:nvSpPr>
        <p:spPr>
          <a:xfrm>
            <a:off x="6660232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2016</a:t>
            </a:r>
          </a:p>
        </p:txBody>
      </p:sp>
      <p:sp>
        <p:nvSpPr>
          <p:cNvPr id="44" name="CaixaDeTexto 6"/>
          <p:cNvSpPr txBox="1"/>
          <p:nvPr/>
        </p:nvSpPr>
        <p:spPr>
          <a:xfrm>
            <a:off x="7308304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2017</a:t>
            </a:r>
          </a:p>
        </p:txBody>
      </p:sp>
      <p:sp>
        <p:nvSpPr>
          <p:cNvPr id="45" name="CaixaDeTexto 6"/>
          <p:cNvSpPr txBox="1"/>
          <p:nvPr/>
        </p:nvSpPr>
        <p:spPr>
          <a:xfrm>
            <a:off x="7956376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2018</a:t>
            </a:r>
          </a:p>
        </p:txBody>
      </p:sp>
      <p:sp>
        <p:nvSpPr>
          <p:cNvPr id="46" name="CaixaDeTexto 6"/>
          <p:cNvSpPr txBox="1"/>
          <p:nvPr/>
        </p:nvSpPr>
        <p:spPr>
          <a:xfrm>
            <a:off x="2771800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2010</a:t>
            </a:r>
          </a:p>
        </p:txBody>
      </p:sp>
      <p:sp>
        <p:nvSpPr>
          <p:cNvPr id="47" name="CaixaDeTexto 6"/>
          <p:cNvSpPr txBox="1"/>
          <p:nvPr/>
        </p:nvSpPr>
        <p:spPr>
          <a:xfrm>
            <a:off x="3419872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2011</a:t>
            </a:r>
          </a:p>
        </p:txBody>
      </p:sp>
      <p:sp>
        <p:nvSpPr>
          <p:cNvPr id="48" name="CaixaDeTexto 6"/>
          <p:cNvSpPr txBox="1"/>
          <p:nvPr/>
        </p:nvSpPr>
        <p:spPr>
          <a:xfrm>
            <a:off x="4067944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2012</a:t>
            </a:r>
          </a:p>
        </p:txBody>
      </p:sp>
      <p:sp>
        <p:nvSpPr>
          <p:cNvPr id="49" name="CaixaDeTexto 6"/>
          <p:cNvSpPr txBox="1"/>
          <p:nvPr/>
        </p:nvSpPr>
        <p:spPr>
          <a:xfrm>
            <a:off x="4716016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2013</a:t>
            </a:r>
          </a:p>
        </p:txBody>
      </p:sp>
      <p:sp>
        <p:nvSpPr>
          <p:cNvPr id="50" name="CaixaDeTexto 6"/>
          <p:cNvSpPr txBox="1"/>
          <p:nvPr/>
        </p:nvSpPr>
        <p:spPr>
          <a:xfrm>
            <a:off x="5364088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2014</a:t>
            </a:r>
          </a:p>
        </p:txBody>
      </p:sp>
      <p:sp>
        <p:nvSpPr>
          <p:cNvPr id="51" name="CaixaDeTexto 6"/>
          <p:cNvSpPr txBox="1"/>
          <p:nvPr/>
        </p:nvSpPr>
        <p:spPr>
          <a:xfrm>
            <a:off x="6012160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2015</a:t>
            </a:r>
          </a:p>
        </p:txBody>
      </p:sp>
      <p:sp>
        <p:nvSpPr>
          <p:cNvPr id="52" name="CaixaDeTexto 6"/>
          <p:cNvSpPr txBox="1"/>
          <p:nvPr/>
        </p:nvSpPr>
        <p:spPr>
          <a:xfrm>
            <a:off x="6660232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2016</a:t>
            </a:r>
          </a:p>
        </p:txBody>
      </p:sp>
      <p:sp>
        <p:nvSpPr>
          <p:cNvPr id="53" name="CaixaDeTexto 6"/>
          <p:cNvSpPr txBox="1"/>
          <p:nvPr/>
        </p:nvSpPr>
        <p:spPr>
          <a:xfrm>
            <a:off x="7308304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2017</a:t>
            </a:r>
          </a:p>
        </p:txBody>
      </p:sp>
      <p:sp>
        <p:nvSpPr>
          <p:cNvPr id="54" name="CaixaDeTexto 6"/>
          <p:cNvSpPr txBox="1"/>
          <p:nvPr/>
        </p:nvSpPr>
        <p:spPr>
          <a:xfrm>
            <a:off x="7956376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2018</a:t>
            </a:r>
          </a:p>
        </p:txBody>
      </p:sp>
      <p:sp>
        <p:nvSpPr>
          <p:cNvPr id="55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1628775"/>
            <a:ext cx="8207375" cy="9366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Многолетний план </a:t>
            </a:r>
            <a:r>
              <a:rPr lang="pt-BR" dirty="0"/>
              <a:t>– (</a:t>
            </a:r>
            <a:r>
              <a:rPr lang="ru-RU" dirty="0"/>
              <a:t>на </a:t>
            </a:r>
            <a:r>
              <a:rPr lang="pt-BR" dirty="0"/>
              <a:t>4</a:t>
            </a:r>
            <a:r>
              <a:rPr lang="ru-RU" dirty="0"/>
              <a:t> года</a:t>
            </a:r>
            <a:r>
              <a:rPr lang="pt-BR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Закон об основных направлениях бюджетной политики </a:t>
            </a:r>
            <a:r>
              <a:rPr lang="pt-BR" dirty="0"/>
              <a:t>– LDO (</a:t>
            </a:r>
            <a:r>
              <a:rPr lang="ru-RU" dirty="0"/>
              <a:t>ежегодно</a:t>
            </a:r>
            <a:r>
              <a:rPr lang="pt-BR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Закон о ежегодном бюджете </a:t>
            </a:r>
            <a:r>
              <a:rPr lang="pt-BR" dirty="0"/>
              <a:t>– LOA (</a:t>
            </a:r>
            <a:r>
              <a:rPr lang="ru-RU" dirty="0"/>
              <a:t>ежегодно</a:t>
            </a:r>
            <a:r>
              <a:rPr lang="pt-BR" dirty="0"/>
              <a:t>)</a:t>
            </a:r>
          </a:p>
        </p:txBody>
      </p:sp>
      <p:sp>
        <p:nvSpPr>
          <p:cNvPr id="58" name="CaixaDeTexto 6"/>
          <p:cNvSpPr txBox="1"/>
          <p:nvPr/>
        </p:nvSpPr>
        <p:spPr>
          <a:xfrm>
            <a:off x="3275856" y="6444044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Выборы</a:t>
            </a:r>
            <a:endParaRPr lang="pt-BR" dirty="0"/>
          </a:p>
        </p:txBody>
      </p:sp>
      <p:grpSp>
        <p:nvGrpSpPr>
          <p:cNvPr id="3" name="Grupo 79"/>
          <p:cNvGrpSpPr>
            <a:grpSpLocks/>
          </p:cNvGrpSpPr>
          <p:nvPr/>
        </p:nvGrpSpPr>
        <p:grpSpPr bwMode="auto">
          <a:xfrm>
            <a:off x="1476375" y="3006725"/>
            <a:ext cx="7775575" cy="368300"/>
            <a:chOff x="1475656" y="3006244"/>
            <a:chExt cx="7776864" cy="369332"/>
          </a:xfrm>
        </p:grpSpPr>
        <p:sp>
          <p:nvSpPr>
            <p:cNvPr id="66" name="CaixaDeTexto 6"/>
            <p:cNvSpPr txBox="1"/>
            <p:nvPr/>
          </p:nvSpPr>
          <p:spPr>
            <a:xfrm>
              <a:off x="4067944" y="3006244"/>
              <a:ext cx="2592288" cy="36933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PPA 2012-2015</a:t>
              </a:r>
            </a:p>
          </p:txBody>
        </p:sp>
        <p:sp>
          <p:nvSpPr>
            <p:cNvPr id="70" name="CaixaDeTexto 6"/>
            <p:cNvSpPr txBox="1"/>
            <p:nvPr/>
          </p:nvSpPr>
          <p:spPr>
            <a:xfrm>
              <a:off x="6660232" y="3006244"/>
              <a:ext cx="2592288" cy="36933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PPA 2016-2019</a:t>
              </a:r>
            </a:p>
          </p:txBody>
        </p:sp>
        <p:sp>
          <p:nvSpPr>
            <p:cNvPr id="71" name="CaixaDeTexto 6"/>
            <p:cNvSpPr txBox="1"/>
            <p:nvPr/>
          </p:nvSpPr>
          <p:spPr>
            <a:xfrm>
              <a:off x="1475656" y="3006244"/>
              <a:ext cx="2592288" cy="36933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PPA 2008-2011</a:t>
              </a:r>
            </a:p>
          </p:txBody>
        </p:sp>
      </p:grpSp>
      <p:grpSp>
        <p:nvGrpSpPr>
          <p:cNvPr id="4" name="Grupo 88"/>
          <p:cNvGrpSpPr>
            <a:grpSpLocks/>
          </p:cNvGrpSpPr>
          <p:nvPr/>
        </p:nvGrpSpPr>
        <p:grpSpPr bwMode="auto">
          <a:xfrm>
            <a:off x="1476375" y="4292600"/>
            <a:ext cx="7775575" cy="369888"/>
            <a:chOff x="1475656" y="4293096"/>
            <a:chExt cx="7776864" cy="369332"/>
          </a:xfrm>
        </p:grpSpPr>
        <p:sp>
          <p:nvSpPr>
            <p:cNvPr id="72" name="CaixaDeTexto 6"/>
            <p:cNvSpPr txBox="1"/>
            <p:nvPr/>
          </p:nvSpPr>
          <p:spPr>
            <a:xfrm>
              <a:off x="4067944" y="4293096"/>
              <a:ext cx="2592288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PPA 2012-2015</a:t>
              </a:r>
            </a:p>
          </p:txBody>
        </p:sp>
        <p:sp>
          <p:nvSpPr>
            <p:cNvPr id="73" name="CaixaDeTexto 6"/>
            <p:cNvSpPr txBox="1"/>
            <p:nvPr/>
          </p:nvSpPr>
          <p:spPr>
            <a:xfrm>
              <a:off x="6660232" y="4293096"/>
              <a:ext cx="2592288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PPA 2016-2019</a:t>
              </a:r>
            </a:p>
          </p:txBody>
        </p:sp>
        <p:sp>
          <p:nvSpPr>
            <p:cNvPr id="74" name="CaixaDeTexto 6"/>
            <p:cNvSpPr txBox="1"/>
            <p:nvPr/>
          </p:nvSpPr>
          <p:spPr>
            <a:xfrm>
              <a:off x="1475656" y="4293096"/>
              <a:ext cx="2592288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PPA 2008-2011</a:t>
              </a:r>
            </a:p>
          </p:txBody>
        </p:sp>
      </p:grpSp>
      <p:grpSp>
        <p:nvGrpSpPr>
          <p:cNvPr id="5" name="Grupo 110"/>
          <p:cNvGrpSpPr>
            <a:grpSpLocks/>
          </p:cNvGrpSpPr>
          <p:nvPr/>
        </p:nvGrpSpPr>
        <p:grpSpPr bwMode="auto">
          <a:xfrm>
            <a:off x="2771775" y="5589588"/>
            <a:ext cx="6443663" cy="368300"/>
            <a:chOff x="2771800" y="5589240"/>
            <a:chExt cx="6444208" cy="369332"/>
          </a:xfrm>
        </p:grpSpPr>
        <p:sp>
          <p:nvSpPr>
            <p:cNvPr id="75" name="CaixaDeTexto 6"/>
            <p:cNvSpPr txBox="1"/>
            <p:nvPr/>
          </p:nvSpPr>
          <p:spPr>
            <a:xfrm>
              <a:off x="5364088" y="5589240"/>
              <a:ext cx="259228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</a:rPr>
                <a:t>PPA 2014-2017</a:t>
              </a:r>
            </a:p>
          </p:txBody>
        </p:sp>
        <p:sp>
          <p:nvSpPr>
            <p:cNvPr id="76" name="CaixaDeTexto 6"/>
            <p:cNvSpPr txBox="1"/>
            <p:nvPr/>
          </p:nvSpPr>
          <p:spPr>
            <a:xfrm>
              <a:off x="7956376" y="5589240"/>
              <a:ext cx="1259632" cy="27699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PPA 2018-2021</a:t>
              </a:r>
            </a:p>
          </p:txBody>
        </p:sp>
        <p:sp>
          <p:nvSpPr>
            <p:cNvPr id="77" name="CaixaDeTexto 6"/>
            <p:cNvSpPr txBox="1"/>
            <p:nvPr/>
          </p:nvSpPr>
          <p:spPr>
            <a:xfrm>
              <a:off x="2771800" y="5589240"/>
              <a:ext cx="259228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</a:rPr>
                <a:t>PPA 2010-2013</a:t>
              </a:r>
            </a:p>
          </p:txBody>
        </p:sp>
      </p:grpSp>
      <p:grpSp>
        <p:nvGrpSpPr>
          <p:cNvPr id="6" name="Grupo 113"/>
          <p:cNvGrpSpPr>
            <a:grpSpLocks/>
          </p:cNvGrpSpPr>
          <p:nvPr/>
        </p:nvGrpSpPr>
        <p:grpSpPr bwMode="auto">
          <a:xfrm>
            <a:off x="2771775" y="5157788"/>
            <a:ext cx="5832475" cy="460375"/>
            <a:chOff x="2771800" y="5157192"/>
            <a:chExt cx="5832648" cy="461665"/>
          </a:xfrm>
        </p:grpSpPr>
        <p:sp>
          <p:nvSpPr>
            <p:cNvPr id="99" name="CaixaDeTexto 6"/>
            <p:cNvSpPr txBox="1"/>
            <p:nvPr/>
          </p:nvSpPr>
          <p:spPr>
            <a:xfrm>
              <a:off x="3419872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0" name="CaixaDeTexto 6"/>
            <p:cNvSpPr txBox="1"/>
            <p:nvPr/>
          </p:nvSpPr>
          <p:spPr>
            <a:xfrm>
              <a:off x="4067944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1" name="CaixaDeTexto 6"/>
            <p:cNvSpPr txBox="1"/>
            <p:nvPr/>
          </p:nvSpPr>
          <p:spPr>
            <a:xfrm>
              <a:off x="4716016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2" name="CaixaDeTexto 6"/>
            <p:cNvSpPr txBox="1"/>
            <p:nvPr/>
          </p:nvSpPr>
          <p:spPr>
            <a:xfrm>
              <a:off x="5364088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3" name="CaixaDeTexto 6"/>
            <p:cNvSpPr txBox="1"/>
            <p:nvPr/>
          </p:nvSpPr>
          <p:spPr>
            <a:xfrm>
              <a:off x="6012160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4" name="CaixaDeTexto 6"/>
            <p:cNvSpPr txBox="1"/>
            <p:nvPr/>
          </p:nvSpPr>
          <p:spPr>
            <a:xfrm>
              <a:off x="6660232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5" name="CaixaDeTexto 6"/>
            <p:cNvSpPr txBox="1"/>
            <p:nvPr/>
          </p:nvSpPr>
          <p:spPr>
            <a:xfrm>
              <a:off x="7308304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6" name="CaixaDeTexto 6"/>
            <p:cNvSpPr txBox="1"/>
            <p:nvPr/>
          </p:nvSpPr>
          <p:spPr>
            <a:xfrm>
              <a:off x="7956376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7" name="CaixaDeTexto 6"/>
            <p:cNvSpPr txBox="1"/>
            <p:nvPr/>
          </p:nvSpPr>
          <p:spPr>
            <a:xfrm>
              <a:off x="2771800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LOA</a:t>
              </a:r>
            </a:p>
          </p:txBody>
        </p:sp>
      </p:grpSp>
      <p:grpSp>
        <p:nvGrpSpPr>
          <p:cNvPr id="11366" name="Grupo 107"/>
          <p:cNvGrpSpPr>
            <a:grpSpLocks/>
          </p:cNvGrpSpPr>
          <p:nvPr/>
        </p:nvGrpSpPr>
        <p:grpSpPr bwMode="auto">
          <a:xfrm>
            <a:off x="4500563" y="5084763"/>
            <a:ext cx="2592387" cy="1439862"/>
            <a:chOff x="4499992" y="5445224"/>
            <a:chExt cx="2592288" cy="1080120"/>
          </a:xfrm>
        </p:grpSpPr>
        <p:cxnSp>
          <p:nvCxnSpPr>
            <p:cNvPr id="61" name="Conector reto 60"/>
            <p:cNvCxnSpPr/>
            <p:nvPr/>
          </p:nvCxnSpPr>
          <p:spPr>
            <a:xfrm>
              <a:off x="4499992" y="5445224"/>
              <a:ext cx="0" cy="1080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7092280" y="5445224"/>
              <a:ext cx="0" cy="1080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111"/>
          <p:cNvGrpSpPr>
            <a:grpSpLocks/>
          </p:cNvGrpSpPr>
          <p:nvPr/>
        </p:nvGrpSpPr>
        <p:grpSpPr bwMode="auto">
          <a:xfrm>
            <a:off x="2771775" y="2606675"/>
            <a:ext cx="5832475" cy="461963"/>
            <a:chOff x="2771800" y="2607295"/>
            <a:chExt cx="5832648" cy="461665"/>
          </a:xfrm>
        </p:grpSpPr>
        <p:sp>
          <p:nvSpPr>
            <p:cNvPr id="81" name="CaixaDeTexto 6"/>
            <p:cNvSpPr txBox="1"/>
            <p:nvPr/>
          </p:nvSpPr>
          <p:spPr>
            <a:xfrm>
              <a:off x="3419872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2" name="CaixaDeTexto 6"/>
            <p:cNvSpPr txBox="1"/>
            <p:nvPr/>
          </p:nvSpPr>
          <p:spPr>
            <a:xfrm>
              <a:off x="4067944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3" name="CaixaDeTexto 6"/>
            <p:cNvSpPr txBox="1"/>
            <p:nvPr/>
          </p:nvSpPr>
          <p:spPr>
            <a:xfrm>
              <a:off x="4716016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4" name="CaixaDeTexto 6"/>
            <p:cNvSpPr txBox="1"/>
            <p:nvPr/>
          </p:nvSpPr>
          <p:spPr>
            <a:xfrm>
              <a:off x="5364088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5" name="CaixaDeTexto 6"/>
            <p:cNvSpPr txBox="1"/>
            <p:nvPr/>
          </p:nvSpPr>
          <p:spPr>
            <a:xfrm>
              <a:off x="6012160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6" name="CaixaDeTexto 6"/>
            <p:cNvSpPr txBox="1"/>
            <p:nvPr/>
          </p:nvSpPr>
          <p:spPr>
            <a:xfrm>
              <a:off x="6660232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7" name="CaixaDeTexto 6"/>
            <p:cNvSpPr txBox="1"/>
            <p:nvPr/>
          </p:nvSpPr>
          <p:spPr>
            <a:xfrm>
              <a:off x="7308304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88" name="CaixaDeTexto 6"/>
            <p:cNvSpPr txBox="1"/>
            <p:nvPr/>
          </p:nvSpPr>
          <p:spPr>
            <a:xfrm>
              <a:off x="7956376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109" name="CaixaDeTexto 6"/>
            <p:cNvSpPr txBox="1"/>
            <p:nvPr/>
          </p:nvSpPr>
          <p:spPr>
            <a:xfrm>
              <a:off x="2771800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</p:grpSp>
      <p:grpSp>
        <p:nvGrpSpPr>
          <p:cNvPr id="10" name="Grupo 112"/>
          <p:cNvGrpSpPr>
            <a:grpSpLocks/>
          </p:cNvGrpSpPr>
          <p:nvPr/>
        </p:nvGrpSpPr>
        <p:grpSpPr bwMode="auto">
          <a:xfrm>
            <a:off x="2771775" y="3860800"/>
            <a:ext cx="5832475" cy="461963"/>
            <a:chOff x="2771800" y="3861048"/>
            <a:chExt cx="5832648" cy="461665"/>
          </a:xfrm>
        </p:grpSpPr>
        <p:sp>
          <p:nvSpPr>
            <p:cNvPr id="91" name="CaixaDeTexto 6"/>
            <p:cNvSpPr txBox="1"/>
            <p:nvPr/>
          </p:nvSpPr>
          <p:spPr>
            <a:xfrm>
              <a:off x="3419872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2" name="CaixaDeTexto 6"/>
            <p:cNvSpPr txBox="1"/>
            <p:nvPr/>
          </p:nvSpPr>
          <p:spPr>
            <a:xfrm>
              <a:off x="4067944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3" name="CaixaDeTexto 6"/>
            <p:cNvSpPr txBox="1"/>
            <p:nvPr/>
          </p:nvSpPr>
          <p:spPr>
            <a:xfrm>
              <a:off x="4716016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4" name="CaixaDeTexto 6"/>
            <p:cNvSpPr txBox="1"/>
            <p:nvPr/>
          </p:nvSpPr>
          <p:spPr>
            <a:xfrm>
              <a:off x="5364088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5" name="CaixaDeTexto 6"/>
            <p:cNvSpPr txBox="1"/>
            <p:nvPr/>
          </p:nvSpPr>
          <p:spPr>
            <a:xfrm>
              <a:off x="6012160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6" name="CaixaDeTexto 6"/>
            <p:cNvSpPr txBox="1"/>
            <p:nvPr/>
          </p:nvSpPr>
          <p:spPr>
            <a:xfrm>
              <a:off x="6660232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7" name="CaixaDeTexto 6"/>
            <p:cNvSpPr txBox="1"/>
            <p:nvPr/>
          </p:nvSpPr>
          <p:spPr>
            <a:xfrm>
              <a:off x="7308304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98" name="CaixaDeTexto 6"/>
            <p:cNvSpPr txBox="1"/>
            <p:nvPr/>
          </p:nvSpPr>
          <p:spPr>
            <a:xfrm>
              <a:off x="7956376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  <p:sp>
          <p:nvSpPr>
            <p:cNvPr id="110" name="CaixaDeTexto 6"/>
            <p:cNvSpPr txBox="1"/>
            <p:nvPr/>
          </p:nvSpPr>
          <p:spPr>
            <a:xfrm>
              <a:off x="2771800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/>
                <a:t>LOA</a:t>
              </a:r>
            </a:p>
          </p:txBody>
        </p:sp>
      </p:grpSp>
      <p:sp>
        <p:nvSpPr>
          <p:cNvPr id="57" name="CaixaDeTexto 6"/>
          <p:cNvSpPr txBox="1"/>
          <p:nvPr/>
        </p:nvSpPr>
        <p:spPr>
          <a:xfrm>
            <a:off x="1979712" y="2492896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выборы</a:t>
            </a:r>
            <a:endParaRPr lang="pt-BR" dirty="0"/>
          </a:p>
        </p:txBody>
      </p:sp>
      <p:grpSp>
        <p:nvGrpSpPr>
          <p:cNvPr id="11372" name="Grupo 89"/>
          <p:cNvGrpSpPr>
            <a:grpSpLocks/>
          </p:cNvGrpSpPr>
          <p:nvPr/>
        </p:nvGrpSpPr>
        <p:grpSpPr bwMode="auto">
          <a:xfrm>
            <a:off x="3203575" y="2565400"/>
            <a:ext cx="5184775" cy="2519363"/>
            <a:chOff x="3203848" y="3284984"/>
            <a:chExt cx="5184576" cy="1944216"/>
          </a:xfrm>
        </p:grpSpPr>
        <p:cxnSp>
          <p:nvCxnSpPr>
            <p:cNvPr id="60" name="Conector reto 59"/>
            <p:cNvCxnSpPr/>
            <p:nvPr/>
          </p:nvCxnSpPr>
          <p:spPr>
            <a:xfrm>
              <a:off x="3203848" y="3284984"/>
              <a:ext cx="0" cy="1944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>
              <a:off x="5796136" y="3284984"/>
              <a:ext cx="0" cy="1944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8388424" y="3284984"/>
              <a:ext cx="0" cy="1944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313" y="476250"/>
            <a:ext cx="8026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z-Cyrl-AZ" dirty="0"/>
              <a:t>Чоң рахмат</a:t>
            </a:r>
            <a:r>
              <a:rPr lang="pt-BR" dirty="0"/>
              <a:t>!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1953003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pt-BR" dirty="0"/>
              <a:t>DANIEL AVELINO</a:t>
            </a:r>
          </a:p>
          <a:p>
            <a:pPr indent="450850" algn="just"/>
            <a:endParaRPr lang="pt-BR" dirty="0"/>
          </a:p>
          <a:p>
            <a:pPr indent="450850" algn="just"/>
            <a:r>
              <a:rPr lang="pt-BR" dirty="0">
                <a:hlinkClick r:id="rId2"/>
              </a:rPr>
              <a:t>daniel.avelino@ipea.gov.br</a:t>
            </a:r>
            <a:endParaRPr lang="pt-BR" dirty="0"/>
          </a:p>
          <a:p>
            <a:pPr indent="450850" algn="just"/>
            <a:r>
              <a:rPr lang="pt-BR" dirty="0">
                <a:hlinkClick r:id="rId3"/>
              </a:rPr>
              <a:t>davelino@gmail.com</a:t>
            </a:r>
            <a:endParaRPr lang="pt-BR" dirty="0"/>
          </a:p>
          <a:p>
            <a:pPr indent="450850" algn="just"/>
            <a:endParaRPr lang="pt-BR" dirty="0"/>
          </a:p>
          <a:p>
            <a:pPr indent="450850" algn="just"/>
            <a:r>
              <a:rPr lang="pt-BR" dirty="0"/>
              <a:t>(+55 61) 2026-5500</a:t>
            </a:r>
          </a:p>
          <a:p>
            <a:pPr indent="450850" algn="just"/>
            <a:r>
              <a:rPr lang="pt-BR" dirty="0"/>
              <a:t>(+55 61) 9 9156-5657</a:t>
            </a:r>
          </a:p>
          <a:p>
            <a:pPr indent="450850" algn="just"/>
            <a:endParaRPr lang="pt-BR" dirty="0"/>
          </a:p>
          <a:p>
            <a:pPr indent="450850" algn="just"/>
            <a:endParaRPr lang="pt-BR" dirty="0"/>
          </a:p>
          <a:p>
            <a:pPr indent="450850" algn="just"/>
            <a:endParaRPr lang="pt-BR" dirty="0"/>
          </a:p>
          <a:p>
            <a:pPr indent="450850" algn="just"/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ta para a direita 42"/>
          <p:cNvSpPr/>
          <p:nvPr/>
        </p:nvSpPr>
        <p:spPr>
          <a:xfrm>
            <a:off x="395288" y="4652963"/>
            <a:ext cx="860425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Бюджетный процесс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2448143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Законодательная власть 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884042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Исполнительная власть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3016498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Судебная власть </a:t>
            </a:r>
            <a:endParaRPr lang="pt-B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Бразилия </a:t>
            </a:r>
            <a:endParaRPr lang="en-US" dirty="0"/>
          </a:p>
        </p:txBody>
      </p:sp>
      <p:sp>
        <p:nvSpPr>
          <p:cNvPr id="24" name="CaixaDeTexto 8"/>
          <p:cNvSpPr txBox="1"/>
          <p:nvPr/>
        </p:nvSpPr>
        <p:spPr>
          <a:xfrm>
            <a:off x="251520" y="3645024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Государственная защита</a:t>
            </a: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267744" y="3212976"/>
            <a:ext cx="144016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Исполнительная власть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851920" y="3212976"/>
            <a:ext cx="144016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Законодательная власть 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436096" y="3212976"/>
            <a:ext cx="144016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Исполнительная власть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235528" y="2293558"/>
            <a:ext cx="144016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Законодательная власть 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7246640" y="1462561"/>
            <a:ext cx="144016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Исполнительная власть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246640" y="3123051"/>
            <a:ext cx="144016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Судебная власть 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</p:txBody>
      </p:sp>
      <p:sp>
        <p:nvSpPr>
          <p:cNvPr id="32" name="CaixaDeTexto 8"/>
          <p:cNvSpPr txBox="1"/>
          <p:nvPr/>
        </p:nvSpPr>
        <p:spPr>
          <a:xfrm>
            <a:off x="7257752" y="3910066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Государственная защита</a:t>
            </a:r>
            <a:endParaRPr lang="pt-BR" sz="1600" dirty="0"/>
          </a:p>
        </p:txBody>
      </p:sp>
      <p:sp>
        <p:nvSpPr>
          <p:cNvPr id="33" name="CaixaDeTexto 8"/>
          <p:cNvSpPr txBox="1"/>
          <p:nvPr/>
        </p:nvSpPr>
        <p:spPr>
          <a:xfrm>
            <a:off x="251520" y="4581128"/>
            <a:ext cx="1440160" cy="338554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Предложения</a:t>
            </a:r>
            <a:endParaRPr lang="pt-BR" sz="1600" dirty="0"/>
          </a:p>
        </p:txBody>
      </p:sp>
      <p:sp>
        <p:nvSpPr>
          <p:cNvPr id="34" name="CaixaDeTexto 8"/>
          <p:cNvSpPr txBox="1"/>
          <p:nvPr/>
        </p:nvSpPr>
        <p:spPr>
          <a:xfrm>
            <a:off x="2267744" y="4581128"/>
            <a:ext cx="1440160" cy="338554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Законопроект</a:t>
            </a:r>
            <a:endParaRPr lang="pt-BR" sz="1600" dirty="0"/>
          </a:p>
        </p:txBody>
      </p:sp>
      <p:sp>
        <p:nvSpPr>
          <p:cNvPr id="35" name="CaixaDeTexto 8"/>
          <p:cNvSpPr txBox="1"/>
          <p:nvPr/>
        </p:nvSpPr>
        <p:spPr>
          <a:xfrm>
            <a:off x="3851920" y="4581128"/>
            <a:ext cx="1440160" cy="5847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Утвержденный закон</a:t>
            </a:r>
            <a:endParaRPr lang="pt-BR" sz="1600" dirty="0"/>
          </a:p>
        </p:txBody>
      </p:sp>
      <p:sp>
        <p:nvSpPr>
          <p:cNvPr id="36" name="CaixaDeTexto 8"/>
          <p:cNvSpPr txBox="1"/>
          <p:nvPr/>
        </p:nvSpPr>
        <p:spPr>
          <a:xfrm>
            <a:off x="5436096" y="4581128"/>
            <a:ext cx="1440160" cy="5847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Принятый закон</a:t>
            </a:r>
            <a:endParaRPr lang="pt-BR" sz="1600" dirty="0"/>
          </a:p>
        </p:txBody>
      </p:sp>
      <p:sp>
        <p:nvSpPr>
          <p:cNvPr id="37" name="CaixaDeTexto 8"/>
          <p:cNvSpPr txBox="1"/>
          <p:nvPr/>
        </p:nvSpPr>
        <p:spPr>
          <a:xfrm>
            <a:off x="7380312" y="4581128"/>
            <a:ext cx="1440160" cy="338554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Управление </a:t>
            </a:r>
            <a:endParaRPr lang="pt-BR" sz="16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31640" y="6021288"/>
            <a:ext cx="1440160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Исполнительная власть</a:t>
            </a:r>
            <a:endParaRPr lang="pt-B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9" name="CaixaDeTexto 8"/>
          <p:cNvSpPr txBox="1"/>
          <p:nvPr/>
        </p:nvSpPr>
        <p:spPr>
          <a:xfrm>
            <a:off x="2771800" y="5879013"/>
            <a:ext cx="2376264" cy="738664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Мониторинг</a:t>
            </a:r>
            <a:endParaRPr lang="pt-B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Оценка</a:t>
            </a:r>
            <a:endParaRPr lang="pt-B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Подотчетность</a:t>
            </a:r>
            <a:endParaRPr lang="pt-BR" sz="14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580112" y="5805264"/>
            <a:ext cx="14401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Законодательная власть </a:t>
            </a:r>
            <a:endParaRPr lang="pt-BR" sz="1600" dirty="0"/>
          </a:p>
        </p:txBody>
      </p:sp>
      <p:sp>
        <p:nvSpPr>
          <p:cNvPr id="41" name="CaixaDeTexto 8"/>
          <p:cNvSpPr txBox="1"/>
          <p:nvPr/>
        </p:nvSpPr>
        <p:spPr>
          <a:xfrm>
            <a:off x="7020272" y="5805264"/>
            <a:ext cx="1440160" cy="83099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Контрольно-ревизионный орган</a:t>
            </a:r>
            <a:endParaRPr lang="pt-BR" sz="16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580112" y="6412617"/>
            <a:ext cx="144016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Счетный суд</a:t>
            </a:r>
            <a:endParaRPr lang="pt-BR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9" y="4725144"/>
            <a:ext cx="8010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Недавние события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Бразилия</a:t>
            </a:r>
            <a:endParaRPr lang="en-US" dirty="0"/>
          </a:p>
        </p:txBody>
      </p:sp>
      <p:sp>
        <p:nvSpPr>
          <p:cNvPr id="12" name="CaixaDeTexto 6"/>
          <p:cNvSpPr txBox="1"/>
          <p:nvPr/>
        </p:nvSpPr>
        <p:spPr>
          <a:xfrm>
            <a:off x="1331640" y="1844824"/>
            <a:ext cx="3672408" cy="36933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Косвенно</a:t>
            </a:r>
            <a:r>
              <a:rPr lang="pt-BR" dirty="0"/>
              <a:t>: </a:t>
            </a:r>
            <a:r>
              <a:rPr lang="ru-RU" dirty="0"/>
              <a:t>Танкредо Невес </a:t>
            </a:r>
            <a:r>
              <a:rPr lang="pt-BR" dirty="0"/>
              <a:t>(PMDB)</a:t>
            </a:r>
          </a:p>
        </p:txBody>
      </p:sp>
      <p:sp>
        <p:nvSpPr>
          <p:cNvPr id="26" name="CaixaDeTexto 6"/>
          <p:cNvSpPr txBox="1"/>
          <p:nvPr/>
        </p:nvSpPr>
        <p:spPr>
          <a:xfrm>
            <a:off x="683568" y="184482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1985</a:t>
            </a:r>
          </a:p>
        </p:txBody>
      </p:sp>
      <p:sp>
        <p:nvSpPr>
          <p:cNvPr id="57" name="CaixaDeTexto 6"/>
          <p:cNvSpPr txBox="1"/>
          <p:nvPr/>
        </p:nvSpPr>
        <p:spPr>
          <a:xfrm>
            <a:off x="35496" y="1484784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выборы</a:t>
            </a:r>
            <a:endParaRPr lang="pt-BR" dirty="0"/>
          </a:p>
        </p:txBody>
      </p:sp>
      <p:sp>
        <p:nvSpPr>
          <p:cNvPr id="89" name="CaixaDeTexto 6"/>
          <p:cNvSpPr txBox="1"/>
          <p:nvPr/>
        </p:nvSpPr>
        <p:spPr>
          <a:xfrm>
            <a:off x="683568" y="220486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1989</a:t>
            </a:r>
          </a:p>
        </p:txBody>
      </p:sp>
      <p:sp>
        <p:nvSpPr>
          <p:cNvPr id="90" name="CaixaDeTexto 6"/>
          <p:cNvSpPr txBox="1"/>
          <p:nvPr/>
        </p:nvSpPr>
        <p:spPr>
          <a:xfrm>
            <a:off x="683568" y="256490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1994</a:t>
            </a:r>
          </a:p>
        </p:txBody>
      </p:sp>
      <p:sp>
        <p:nvSpPr>
          <p:cNvPr id="108" name="CaixaDeTexto 6"/>
          <p:cNvSpPr txBox="1"/>
          <p:nvPr/>
        </p:nvSpPr>
        <p:spPr>
          <a:xfrm>
            <a:off x="683568" y="292494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1998</a:t>
            </a:r>
          </a:p>
        </p:txBody>
      </p:sp>
      <p:sp>
        <p:nvSpPr>
          <p:cNvPr id="111" name="CaixaDeTexto 6"/>
          <p:cNvSpPr txBox="1"/>
          <p:nvPr/>
        </p:nvSpPr>
        <p:spPr>
          <a:xfrm>
            <a:off x="683568" y="328498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2002</a:t>
            </a:r>
          </a:p>
        </p:txBody>
      </p:sp>
      <p:sp>
        <p:nvSpPr>
          <p:cNvPr id="112" name="CaixaDeTexto 6"/>
          <p:cNvSpPr txBox="1"/>
          <p:nvPr/>
        </p:nvSpPr>
        <p:spPr>
          <a:xfrm>
            <a:off x="683568" y="364502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2006</a:t>
            </a:r>
          </a:p>
        </p:txBody>
      </p:sp>
      <p:sp>
        <p:nvSpPr>
          <p:cNvPr id="113" name="CaixaDeTexto 6"/>
          <p:cNvSpPr txBox="1"/>
          <p:nvPr/>
        </p:nvSpPr>
        <p:spPr>
          <a:xfrm>
            <a:off x="683568" y="400506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2010</a:t>
            </a:r>
          </a:p>
        </p:txBody>
      </p:sp>
      <p:sp>
        <p:nvSpPr>
          <p:cNvPr id="114" name="CaixaDeTexto 6"/>
          <p:cNvSpPr txBox="1"/>
          <p:nvPr/>
        </p:nvSpPr>
        <p:spPr>
          <a:xfrm>
            <a:off x="683568" y="436510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2014</a:t>
            </a:r>
          </a:p>
        </p:txBody>
      </p:sp>
      <p:sp>
        <p:nvSpPr>
          <p:cNvPr id="115" name="CaixaDeTexto 6"/>
          <p:cNvSpPr txBox="1"/>
          <p:nvPr/>
        </p:nvSpPr>
        <p:spPr>
          <a:xfrm>
            <a:off x="1331640" y="2204864"/>
            <a:ext cx="367240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Фернандо Коллор </a:t>
            </a:r>
            <a:r>
              <a:rPr lang="pt-BR" dirty="0"/>
              <a:t>(PRN)</a:t>
            </a:r>
          </a:p>
        </p:txBody>
      </p:sp>
      <p:sp>
        <p:nvSpPr>
          <p:cNvPr id="116" name="CaixaDeTexto 6"/>
          <p:cNvSpPr txBox="1"/>
          <p:nvPr/>
        </p:nvSpPr>
        <p:spPr>
          <a:xfrm>
            <a:off x="1331640" y="2564904"/>
            <a:ext cx="367240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Фернандо Энрике </a:t>
            </a:r>
            <a:r>
              <a:rPr lang="pt-BR" dirty="0"/>
              <a:t>(PSDB)</a:t>
            </a:r>
          </a:p>
        </p:txBody>
      </p:sp>
      <p:sp>
        <p:nvSpPr>
          <p:cNvPr id="117" name="CaixaDeTexto 6"/>
          <p:cNvSpPr txBox="1"/>
          <p:nvPr/>
        </p:nvSpPr>
        <p:spPr>
          <a:xfrm>
            <a:off x="1331640" y="2924944"/>
            <a:ext cx="367240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Фернандо Энрике</a:t>
            </a:r>
            <a:r>
              <a:rPr lang="pt-BR" dirty="0"/>
              <a:t>(PSDB)</a:t>
            </a:r>
          </a:p>
        </p:txBody>
      </p:sp>
      <p:sp>
        <p:nvSpPr>
          <p:cNvPr id="118" name="CaixaDeTexto 6"/>
          <p:cNvSpPr txBox="1"/>
          <p:nvPr/>
        </p:nvSpPr>
        <p:spPr>
          <a:xfrm>
            <a:off x="1367644" y="3259315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Лула</a:t>
            </a:r>
            <a:r>
              <a:rPr lang="pt-BR" dirty="0"/>
              <a:t> (PT)</a:t>
            </a:r>
          </a:p>
        </p:txBody>
      </p:sp>
      <p:sp>
        <p:nvSpPr>
          <p:cNvPr id="119" name="CaixaDeTexto 6"/>
          <p:cNvSpPr txBox="1"/>
          <p:nvPr/>
        </p:nvSpPr>
        <p:spPr>
          <a:xfrm>
            <a:off x="1331640" y="364502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Лула</a:t>
            </a:r>
            <a:r>
              <a:rPr lang="pt-BR" dirty="0"/>
              <a:t> (PT)</a:t>
            </a:r>
          </a:p>
        </p:txBody>
      </p:sp>
      <p:sp>
        <p:nvSpPr>
          <p:cNvPr id="120" name="CaixaDeTexto 6"/>
          <p:cNvSpPr txBox="1"/>
          <p:nvPr/>
        </p:nvSpPr>
        <p:spPr>
          <a:xfrm>
            <a:off x="1331640" y="400506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Дилма Руссефф </a:t>
            </a:r>
            <a:r>
              <a:rPr lang="pt-BR" dirty="0"/>
              <a:t>(PT)</a:t>
            </a:r>
          </a:p>
        </p:txBody>
      </p:sp>
      <p:sp>
        <p:nvSpPr>
          <p:cNvPr id="121" name="CaixaDeTexto 6"/>
          <p:cNvSpPr txBox="1"/>
          <p:nvPr/>
        </p:nvSpPr>
        <p:spPr>
          <a:xfrm>
            <a:off x="1331640" y="436510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Дилма Руссефф </a:t>
            </a:r>
            <a:r>
              <a:rPr lang="pt-BR" dirty="0"/>
              <a:t>(PT)</a:t>
            </a:r>
          </a:p>
        </p:txBody>
      </p:sp>
      <p:sp>
        <p:nvSpPr>
          <p:cNvPr id="126" name="CaixaDeTexto 6"/>
          <p:cNvSpPr txBox="1"/>
          <p:nvPr/>
        </p:nvSpPr>
        <p:spPr>
          <a:xfrm>
            <a:off x="5004048" y="1844824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Кончина </a:t>
            </a:r>
            <a:r>
              <a:rPr lang="pt-BR" i="1" dirty="0"/>
              <a:t>(1985)</a:t>
            </a:r>
            <a:endParaRPr lang="pt-BR" dirty="0"/>
          </a:p>
        </p:txBody>
      </p:sp>
      <p:sp>
        <p:nvSpPr>
          <p:cNvPr id="127" name="CaixaDeTexto 6"/>
          <p:cNvSpPr txBox="1"/>
          <p:nvPr/>
        </p:nvSpPr>
        <p:spPr>
          <a:xfrm>
            <a:off x="5004048" y="2204864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Импичмент </a:t>
            </a:r>
            <a:r>
              <a:rPr lang="pt-BR" i="1" dirty="0"/>
              <a:t>(1992)</a:t>
            </a:r>
            <a:endParaRPr lang="pt-BR" dirty="0"/>
          </a:p>
        </p:txBody>
      </p:sp>
      <p:sp>
        <p:nvSpPr>
          <p:cNvPr id="128" name="CaixaDeTexto 6"/>
          <p:cNvSpPr txBox="1"/>
          <p:nvPr/>
        </p:nvSpPr>
        <p:spPr>
          <a:xfrm>
            <a:off x="5004048" y="4365104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Импичмент </a:t>
            </a:r>
            <a:r>
              <a:rPr lang="pt-BR" i="1" dirty="0"/>
              <a:t>(2016)</a:t>
            </a:r>
            <a:endParaRPr lang="pt-BR" dirty="0"/>
          </a:p>
        </p:txBody>
      </p:sp>
      <p:sp>
        <p:nvSpPr>
          <p:cNvPr id="129" name="Chave direita 128"/>
          <p:cNvSpPr/>
          <p:nvPr/>
        </p:nvSpPr>
        <p:spPr>
          <a:xfrm>
            <a:off x="7236296" y="1844824"/>
            <a:ext cx="720080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Chave direita 130"/>
          <p:cNvSpPr/>
          <p:nvPr/>
        </p:nvSpPr>
        <p:spPr>
          <a:xfrm>
            <a:off x="7236296" y="2348880"/>
            <a:ext cx="720080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CaixaDeTexto 6"/>
          <p:cNvSpPr txBox="1"/>
          <p:nvPr/>
        </p:nvSpPr>
        <p:spPr>
          <a:xfrm>
            <a:off x="7956376" y="2937718"/>
            <a:ext cx="1152128" cy="95410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Полномочия переданы Вице-президенту</a:t>
            </a:r>
            <a:endParaRPr lang="pt-BR" sz="1400" dirty="0"/>
          </a:p>
        </p:txBody>
      </p:sp>
      <p:sp>
        <p:nvSpPr>
          <p:cNvPr id="132" name="CaixaDeTexto 6"/>
          <p:cNvSpPr txBox="1"/>
          <p:nvPr/>
        </p:nvSpPr>
        <p:spPr>
          <a:xfrm>
            <a:off x="1115616" y="6444044"/>
            <a:ext cx="4320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11</a:t>
            </a:r>
          </a:p>
        </p:txBody>
      </p:sp>
      <p:sp>
        <p:nvSpPr>
          <p:cNvPr id="133" name="CaixaDeTexto 6"/>
          <p:cNvSpPr txBox="1"/>
          <p:nvPr/>
        </p:nvSpPr>
        <p:spPr>
          <a:xfrm>
            <a:off x="1547664" y="6444044"/>
            <a:ext cx="4320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12</a:t>
            </a:r>
          </a:p>
        </p:txBody>
      </p:sp>
      <p:sp>
        <p:nvSpPr>
          <p:cNvPr id="134" name="CaixaDeTexto 6"/>
          <p:cNvSpPr txBox="1"/>
          <p:nvPr/>
        </p:nvSpPr>
        <p:spPr>
          <a:xfrm>
            <a:off x="1979712" y="6453336"/>
            <a:ext cx="12241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2013</a:t>
            </a:r>
          </a:p>
        </p:txBody>
      </p:sp>
      <p:sp>
        <p:nvSpPr>
          <p:cNvPr id="135" name="CaixaDeTexto 6"/>
          <p:cNvSpPr txBox="1"/>
          <p:nvPr/>
        </p:nvSpPr>
        <p:spPr>
          <a:xfrm>
            <a:off x="3203848" y="6453336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2014</a:t>
            </a:r>
          </a:p>
        </p:txBody>
      </p:sp>
      <p:sp>
        <p:nvSpPr>
          <p:cNvPr id="136" name="CaixaDeTexto 6"/>
          <p:cNvSpPr txBox="1"/>
          <p:nvPr/>
        </p:nvSpPr>
        <p:spPr>
          <a:xfrm>
            <a:off x="5436096" y="64533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2015</a:t>
            </a:r>
          </a:p>
        </p:txBody>
      </p:sp>
      <p:sp>
        <p:nvSpPr>
          <p:cNvPr id="137" name="CaixaDeTexto 6"/>
          <p:cNvSpPr txBox="1"/>
          <p:nvPr/>
        </p:nvSpPr>
        <p:spPr>
          <a:xfrm>
            <a:off x="6444208" y="64533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2016</a:t>
            </a:r>
          </a:p>
        </p:txBody>
      </p:sp>
      <p:sp>
        <p:nvSpPr>
          <p:cNvPr id="138" name="CaixaDeTexto 6"/>
          <p:cNvSpPr txBox="1"/>
          <p:nvPr/>
        </p:nvSpPr>
        <p:spPr>
          <a:xfrm>
            <a:off x="7452320" y="6453336"/>
            <a:ext cx="4320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17</a:t>
            </a:r>
          </a:p>
        </p:txBody>
      </p:sp>
      <p:sp>
        <p:nvSpPr>
          <p:cNvPr id="139" name="CaixaDeTexto 6"/>
          <p:cNvSpPr txBox="1"/>
          <p:nvPr/>
        </p:nvSpPr>
        <p:spPr>
          <a:xfrm rot="16200000">
            <a:off x="-755722" y="5169096"/>
            <a:ext cx="223224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Рейтинг популярности президента</a:t>
            </a:r>
            <a:endParaRPr lang="pt-B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Источник</a:t>
            </a:r>
            <a:r>
              <a:rPr lang="pt-BR" dirty="0">
                <a:solidFill>
                  <a:schemeClr val="tx1"/>
                </a:solidFill>
              </a:rPr>
              <a:t>: CNT/MDA</a:t>
            </a:r>
          </a:p>
        </p:txBody>
      </p:sp>
      <p:sp>
        <p:nvSpPr>
          <p:cNvPr id="140" name="CaixaDeTexto 6"/>
          <p:cNvSpPr txBox="1"/>
          <p:nvPr/>
        </p:nvSpPr>
        <p:spPr>
          <a:xfrm>
            <a:off x="7956376" y="5013176"/>
            <a:ext cx="1187624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Рейтинг неодобрения</a:t>
            </a:r>
            <a:endParaRPr lang="pt-BR" sz="1400" dirty="0"/>
          </a:p>
        </p:txBody>
      </p:sp>
      <p:sp>
        <p:nvSpPr>
          <p:cNvPr id="141" name="CaixaDeTexto 6"/>
          <p:cNvSpPr txBox="1"/>
          <p:nvPr/>
        </p:nvSpPr>
        <p:spPr>
          <a:xfrm>
            <a:off x="8100392" y="5805264"/>
            <a:ext cx="1043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Рейтинг одобрения</a:t>
            </a:r>
            <a:endParaRPr lang="pt-B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2. </a:t>
            </a:r>
            <a:r>
              <a:rPr lang="ru-RU" sz="2800" dirty="0"/>
              <a:t>Обзор участия граждан в бюджетном процессе</a:t>
            </a:r>
            <a:endParaRPr lang="en-US" sz="28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15259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0850" algn="just">
              <a:defRPr/>
            </a:pPr>
            <a:endParaRPr lang="x-none" sz="2400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Всеобщая декларация прав человека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Конституция Бразилии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Конституция Киргизской Республики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Иберо-американский устав гражданского участия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Закон Бразилии о бюджетной ответственности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Демократия на основе гражданского участия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Взаимодействие государства и общества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Международные индексы</a:t>
            </a:r>
            <a:endParaRPr lang="pt-BR" sz="2400" b="1" dirty="0">
              <a:latin typeface="+mn-lt"/>
              <a:cs typeface="+mn-cs"/>
            </a:endParaRPr>
          </a:p>
          <a:p>
            <a:pPr marL="1176338" lvl="1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Индекс демократии</a:t>
            </a:r>
            <a:endParaRPr lang="pt-BR" sz="2400" b="1" dirty="0">
              <a:latin typeface="+mn-lt"/>
              <a:cs typeface="+mn-cs"/>
            </a:endParaRPr>
          </a:p>
          <a:p>
            <a:pPr marL="1176338" lvl="1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Глобальный индекс открытых данных</a:t>
            </a:r>
            <a:endParaRPr lang="pt-BR" sz="2400" b="1" dirty="0">
              <a:latin typeface="+mn-lt"/>
              <a:cs typeface="+mn-cs"/>
            </a:endParaRPr>
          </a:p>
          <a:p>
            <a:pPr marL="1176338" lvl="1" indent="-268288" algn="just"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Индекс открытости бюджета</a:t>
            </a: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3600" b="1" dirty="0">
                <a:solidFill>
                  <a:srgbClr val="376092"/>
                </a:solidFill>
                <a:cs typeface="Arial" charset="0"/>
              </a:rPr>
            </a:br>
            <a:r>
              <a:rPr lang="ru-RU" sz="2800" b="1" dirty="0">
                <a:solidFill>
                  <a:srgbClr val="376092"/>
                </a:solidFill>
                <a:cs typeface="Arial" charset="0"/>
              </a:rPr>
              <a:t>Всеобщая декларация прав человека</a:t>
            </a:r>
            <a:r>
              <a:rPr lang="pt-BR" sz="2800" b="1" dirty="0">
                <a:solidFill>
                  <a:srgbClr val="376092"/>
                </a:solidFill>
                <a:cs typeface="Tahoma" pitchFamily="34" charset="0"/>
              </a:rPr>
              <a:t> (1948</a:t>
            </a:r>
            <a:r>
              <a:rPr lang="ru-RU" sz="2800" b="1" dirty="0">
                <a:solidFill>
                  <a:srgbClr val="376092"/>
                </a:solidFill>
                <a:cs typeface="Tahoma" pitchFamily="34" charset="0"/>
              </a:rPr>
              <a:t> г.</a:t>
            </a:r>
            <a:r>
              <a:rPr lang="pt-BR" sz="2800" b="1" dirty="0">
                <a:solidFill>
                  <a:srgbClr val="376092"/>
                </a:solidFill>
                <a:cs typeface="Tahoma" pitchFamily="34" charset="0"/>
              </a:rPr>
              <a:t>)</a:t>
            </a:r>
            <a:br>
              <a:rPr lang="pt-BR" sz="2800" b="1" dirty="0">
                <a:solidFill>
                  <a:srgbClr val="376092"/>
                </a:solidFill>
                <a:cs typeface="Tahoma" pitchFamily="34" charset="0"/>
              </a:rPr>
            </a:br>
            <a:endParaRPr lang="pt-BR" sz="2800" b="1" dirty="0">
              <a:solidFill>
                <a:srgbClr val="376092"/>
              </a:solidFill>
              <a:cs typeface="Tahoma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 rtlCol="0">
            <a:normAutofit lnSpcReduction="10000"/>
          </a:bodyPr>
          <a:lstStyle/>
          <a:p>
            <a:r>
              <a:rPr lang="ru-RU" sz="2200" b="1" dirty="0"/>
              <a:t>Статья </a:t>
            </a:r>
            <a:r>
              <a:rPr lang="en-US" sz="2200" b="1" dirty="0"/>
              <a:t>21.</a:t>
            </a:r>
            <a:br>
              <a:rPr lang="en-US" sz="2200" b="1" dirty="0"/>
            </a:br>
            <a:r>
              <a:rPr lang="en-US" sz="2200" b="1" dirty="0"/>
              <a:t> </a:t>
            </a:r>
          </a:p>
          <a:p>
            <a:r>
              <a:rPr lang="en-US" sz="2200" b="1" dirty="0"/>
              <a:t>(1) </a:t>
            </a:r>
            <a:r>
              <a:rPr lang="ru-RU" sz="2200" b="1" dirty="0"/>
              <a:t>Каждый гражданин имеет право на участие в управлении своей страной либо напрямую, либо через свободно избранных представителей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(2) </a:t>
            </a:r>
            <a:r>
              <a:rPr lang="ru-RU" sz="2200" dirty="0"/>
              <a:t>Каждый гражданин имеет право на равный доступ к государственным услугам в своей стране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(3) </a:t>
            </a:r>
            <a:r>
              <a:rPr lang="ru-RU" sz="2200" dirty="0"/>
              <a:t>Воля народа – основа государственной власти</a:t>
            </a:r>
            <a:r>
              <a:rPr lang="en-US" sz="2200" dirty="0"/>
              <a:t>; </a:t>
            </a:r>
            <a:r>
              <a:rPr lang="ru-RU" sz="2200" dirty="0"/>
              <a:t>такая воля выражается посредством периодических и справедливых выборов, которые проводятся путем общенационального и равноправного голосования с помощью тайного волеизъявления или посредством адекватной процедуры, гарантирующей свободное голосование</a:t>
            </a:r>
            <a:r>
              <a:rPr lang="en-US" sz="2200" dirty="0"/>
              <a:t>.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t-BR" sz="2200" dirty="0">
                <a:cs typeface="Tahoma" charset="0"/>
              </a:rPr>
              <a:t>(</a:t>
            </a:r>
            <a:r>
              <a:rPr lang="ru-RU" sz="2200" dirty="0">
                <a:cs typeface="Tahoma" charset="0"/>
              </a:rPr>
              <a:t>источник</a:t>
            </a:r>
            <a:r>
              <a:rPr lang="pt-BR" sz="2200" dirty="0">
                <a:cs typeface="Tahoma" charset="0"/>
              </a:rPr>
              <a:t>: </a:t>
            </a:r>
            <a:r>
              <a:rPr lang="pt-BR" sz="2200" dirty="0">
                <a:cs typeface="Tahoma" charset="0"/>
                <a:hlinkClick r:id="rId2"/>
              </a:rPr>
              <a:t>OHCHR-UN</a:t>
            </a:r>
            <a:r>
              <a:rPr lang="pt-BR" sz="2200" dirty="0">
                <a:cs typeface="Tahoma" charset="0"/>
              </a:rPr>
              <a:t>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700" i="1" dirty="0">
              <a:cs typeface="Tahoma" charset="0"/>
            </a:endParaRPr>
          </a:p>
        </p:txBody>
      </p:sp>
      <p:sp>
        <p:nvSpPr>
          <p:cNvPr id="1331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48D0B-2620-46AB-89F4-D677AB7FFB66}" type="slidenum">
              <a:rPr lang="pt-BR" smtClean="0">
                <a:solidFill>
                  <a:srgbClr val="898989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solidFill>
                <a:srgbClr val="89898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00063" y="332656"/>
            <a:ext cx="8229600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376092"/>
                </a:solidFill>
              </a:rPr>
              <a:t>Конституция Бразилии </a:t>
            </a:r>
            <a:r>
              <a:rPr lang="pt-BR" sz="2800" b="1" dirty="0">
                <a:solidFill>
                  <a:srgbClr val="376092"/>
                </a:solidFill>
              </a:rPr>
              <a:t>1988 </a:t>
            </a:r>
            <a:r>
              <a:rPr lang="ru-RU" sz="2800" b="1" dirty="0">
                <a:solidFill>
                  <a:srgbClr val="376092"/>
                </a:solidFill>
              </a:rPr>
              <a:t>г. </a:t>
            </a:r>
            <a:r>
              <a:rPr lang="pt-BR" sz="2800" b="1" dirty="0">
                <a:solidFill>
                  <a:srgbClr val="376092"/>
                </a:solidFill>
              </a:rPr>
              <a:t>(Constituição da República Federativa do Brasil de 1988)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608262"/>
            <a:ext cx="8229600" cy="4104456"/>
          </a:xfrm>
        </p:spPr>
        <p:txBody>
          <a:bodyPr/>
          <a:lstStyle/>
          <a:p>
            <a:r>
              <a:rPr lang="pt-BR" sz="2000" dirty="0" err="1"/>
              <a:t>Art</a:t>
            </a:r>
            <a:r>
              <a:rPr lang="pt-BR" sz="2000" dirty="0"/>
              <a:t> 1º (...)</a:t>
            </a:r>
          </a:p>
          <a:p>
            <a:pPr>
              <a:buFont typeface="Arial" charset="0"/>
              <a:buNone/>
            </a:pPr>
            <a:r>
              <a:rPr lang="pt-BR" sz="2000" dirty="0"/>
              <a:t>   Parágrafo único</a:t>
            </a:r>
          </a:p>
          <a:p>
            <a:pPr>
              <a:buFont typeface="Arial" charset="0"/>
              <a:buNone/>
            </a:pPr>
            <a:r>
              <a:rPr lang="pt-BR" sz="2000" dirty="0"/>
              <a:t>   </a:t>
            </a:r>
            <a:r>
              <a:rPr lang="pt-BR" sz="2000" b="1" dirty="0"/>
              <a:t>Todo o poder emana do povo, </a:t>
            </a:r>
            <a:r>
              <a:rPr lang="pt-BR" sz="2000" dirty="0"/>
              <a:t>que o exerce por meio de representantes eleitos ou diretamente, nos termos desta Constituição</a:t>
            </a:r>
            <a:r>
              <a:rPr lang="pt-BR" sz="2000" b="1" dirty="0"/>
              <a:t>.</a:t>
            </a:r>
          </a:p>
          <a:p>
            <a:pPr>
              <a:buFont typeface="Arial" charset="0"/>
              <a:buNone/>
            </a:pPr>
            <a:endParaRPr lang="pt-BR" sz="2000" b="1" dirty="0"/>
          </a:p>
          <a:p>
            <a:pPr>
              <a:buFont typeface="Arial" charset="0"/>
              <a:buNone/>
            </a:pPr>
            <a:r>
              <a:rPr lang="ru-RU" sz="2000" b="1" dirty="0"/>
              <a:t>Статья </a:t>
            </a:r>
            <a:r>
              <a:rPr lang="pt-BR" sz="2000" b="1" dirty="0"/>
              <a:t>1º, </a:t>
            </a:r>
            <a:r>
              <a:rPr lang="ru-RU" sz="2000" b="1" dirty="0"/>
              <a:t>один пункт</a:t>
            </a:r>
            <a:endParaRPr lang="pt-BR" sz="2000" b="1" dirty="0"/>
          </a:p>
          <a:p>
            <a:pPr>
              <a:buFont typeface="Arial" charset="0"/>
              <a:buNone/>
            </a:pPr>
            <a:r>
              <a:rPr lang="ru-RU" sz="2000" b="1" dirty="0"/>
              <a:t>Вся власть исходит от народа, </a:t>
            </a:r>
            <a:r>
              <a:rPr lang="ru-RU" sz="2000" dirty="0"/>
              <a:t>который выражает ее через своих выбранных представителей или напрямую в соответствии с действующей Конституцией</a:t>
            </a:r>
            <a:r>
              <a:rPr lang="pt-BR" sz="2000" dirty="0"/>
              <a:t>.</a:t>
            </a:r>
          </a:p>
          <a:p>
            <a:pPr>
              <a:buFont typeface="Arial" charset="0"/>
              <a:buNone/>
            </a:pPr>
            <a:endParaRPr lang="pt-BR" sz="2800" b="1" dirty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FDD82-DBA9-49D5-97AE-08E2284A62D4}" type="slidenum">
              <a:rPr lang="pt-BR" smtClean="0">
                <a:solidFill>
                  <a:srgbClr val="898989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solidFill>
                <a:srgbClr val="89898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1953</Words>
  <Application>Microsoft Office PowerPoint</Application>
  <PresentationFormat>On-screen Show (4:3)</PresentationFormat>
  <Paragraphs>555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Franklin Gothic Book</vt:lpstr>
      <vt:lpstr>Tahoma</vt:lpstr>
      <vt:lpstr>Times New Roman</vt:lpstr>
      <vt:lpstr>Tema do Office</vt:lpstr>
      <vt:lpstr>Участие граждан в налогово-бюджетной политике</vt:lpstr>
      <vt:lpstr>1. Обзор ситуации в Бразилии </vt:lpstr>
      <vt:lpstr>Бразилия</vt:lpstr>
      <vt:lpstr>Бразилия</vt:lpstr>
      <vt:lpstr>Бразилия </vt:lpstr>
      <vt:lpstr>Бразилия</vt:lpstr>
      <vt:lpstr>2. Обзор участия граждан в бюджетном процессе</vt:lpstr>
      <vt:lpstr> Всеобщая декларация прав человека (1948 г.) </vt:lpstr>
      <vt:lpstr>Конституция Бразилии 1988 г. (Constituição da República Federativa do Brasil de 1988)</vt:lpstr>
      <vt:lpstr>КЫРГЫЗ РЕСПУБЛИКАСЫНЫН КОНСТИТУЦИЯСЫ – 2010 Конституция Киргизской Республики – 2010 г.</vt:lpstr>
      <vt:lpstr>PowerPoint Presentation</vt:lpstr>
      <vt:lpstr>PowerPoint Presentation</vt:lpstr>
      <vt:lpstr>PowerPoint Presentation</vt:lpstr>
      <vt:lpstr>Взаимодействие государства и общества</vt:lpstr>
      <vt:lpstr>Взаимодействие государства и общества</vt:lpstr>
      <vt:lpstr>PowerPoint Presentation</vt:lpstr>
      <vt:lpstr>PowerPoint Presentation</vt:lpstr>
      <vt:lpstr>PowerPoint Presentation</vt:lpstr>
      <vt:lpstr>3. Инструменты общественного участия</vt:lpstr>
      <vt:lpstr>Инициативное бюджетирование</vt:lpstr>
      <vt:lpstr>PowerPoint Presentation</vt:lpstr>
      <vt:lpstr>Инициативное бюджетирование</vt:lpstr>
      <vt:lpstr>Инициативное бюджетирование</vt:lpstr>
      <vt:lpstr>Инициативное бюджетирование в мире</vt:lpstr>
      <vt:lpstr>Советы в Бразилии</vt:lpstr>
      <vt:lpstr>Советы в Бразилии</vt:lpstr>
      <vt:lpstr>Советы в Бразилии</vt:lpstr>
      <vt:lpstr>Советы в Бразилии</vt:lpstr>
      <vt:lpstr>Советы в Бразилии</vt:lpstr>
      <vt:lpstr>Форум для взаимодействия советов</vt:lpstr>
      <vt:lpstr>Форум для взаимодействия советов</vt:lpstr>
      <vt:lpstr>Форум для взаимодействия советов</vt:lpstr>
      <vt:lpstr>PowerPoint Presentation</vt:lpstr>
      <vt:lpstr>Общественные консультации/слушания</vt:lpstr>
      <vt:lpstr>Предложенные населением поправки</vt:lpstr>
      <vt:lpstr>Цифровая демократия</vt:lpstr>
      <vt:lpstr>Цифровая демократия</vt:lpstr>
      <vt:lpstr>Прозрачность</vt:lpstr>
      <vt:lpstr>Общественное участие</vt:lpstr>
      <vt:lpstr>Чоң рахмат!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Tobias Uchoa dos Santos Pierre</dc:creator>
  <cp:lastModifiedBy>Ksenia Galantsova</cp:lastModifiedBy>
  <cp:revision>217</cp:revision>
  <cp:lastPrinted>2017-03-27T10:05:36Z</cp:lastPrinted>
  <dcterms:created xsi:type="dcterms:W3CDTF">2013-06-21T19:09:22Z</dcterms:created>
  <dcterms:modified xsi:type="dcterms:W3CDTF">2017-04-05T17:14:16Z</dcterms:modified>
</cp:coreProperties>
</file>