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71" r:id="rId2"/>
    <p:sldId id="368" r:id="rId3"/>
    <p:sldId id="370" r:id="rId4"/>
    <p:sldId id="390" r:id="rId5"/>
    <p:sldId id="361" r:id="rId6"/>
    <p:sldId id="391" r:id="rId7"/>
    <p:sldId id="366" r:id="rId8"/>
    <p:sldId id="376" r:id="rId9"/>
    <p:sldId id="377" r:id="rId10"/>
    <p:sldId id="379" r:id="rId11"/>
    <p:sldId id="381" r:id="rId12"/>
    <p:sldId id="382" r:id="rId13"/>
    <p:sldId id="383" r:id="rId14"/>
    <p:sldId id="384" r:id="rId15"/>
    <p:sldId id="386" r:id="rId16"/>
    <p:sldId id="388" r:id="rId17"/>
    <p:sldId id="389" r:id="rId18"/>
    <p:sldId id="373" r:id="rId19"/>
    <p:sldId id="363" r:id="rId20"/>
    <p:sldId id="365" r:id="rId21"/>
    <p:sldId id="374" r:id="rId22"/>
    <p:sldId id="312" r:id="rId23"/>
  </p:sldIdLst>
  <p:sldSz cx="9906000" cy="6858000" type="A4"/>
  <p:notesSz cx="7086600" cy="90249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Mondo" initials="E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62" autoAdjust="0"/>
    <p:restoredTop sz="81525" autoAdjust="0"/>
  </p:normalViewPr>
  <p:slideViewPr>
    <p:cSldViewPr>
      <p:cViewPr varScale="1">
        <p:scale>
          <a:sx n="88" d="100"/>
          <a:sy n="88" d="100"/>
        </p:scale>
        <p:origin x="-1840" y="-112"/>
      </p:cViewPr>
      <p:guideLst>
        <p:guide orient="horz" pos="2160"/>
        <p:guide pos="2880"/>
        <p:guide pos="31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eannaaubrey:Documents:Citizens%20budgets:OBI%20results.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hr-HR"/>
              <a:t>Rezultati pokazatelja sudjelovanja javnosti</a:t>
            </a:r>
            <a:endParaRPr lang="hr-HR" dirty="0"/>
          </a:p>
        </c:rich>
      </c:tx>
      <c:layout>
        <c:manualLayout>
          <c:xMode val="edge"/>
          <c:yMode val="edge"/>
          <c:x val="0.191658646835812"/>
          <c:y val="0.0170454545454545"/>
        </c:manualLayout>
      </c:layout>
      <c:overlay val="0"/>
    </c:title>
    <c:autoTitleDeleted val="0"/>
    <c:plotArea>
      <c:layout>
        <c:manualLayout>
          <c:layoutTarget val="inner"/>
          <c:xMode val="edge"/>
          <c:yMode val="edge"/>
          <c:x val="0.176714299601439"/>
          <c:y val="0.0681345442615127"/>
          <c:w val="0.720092106542238"/>
          <c:h val="0.864532778573133"/>
        </c:manualLayout>
      </c:layout>
      <c:barChart>
        <c:barDir val="bar"/>
        <c:grouping val="clustered"/>
        <c:varyColors val="0"/>
        <c:ser>
          <c:idx val="0"/>
          <c:order val="0"/>
          <c:tx>
            <c:v>2012</c:v>
          </c:tx>
          <c:spPr>
            <a:solidFill>
              <a:schemeClr val="accent2">
                <a:lumMod val="40000"/>
                <a:lumOff val="60000"/>
              </a:schemeClr>
            </a:solidFill>
          </c:spPr>
          <c:invertIfNegative val="0"/>
          <c:dLbls>
            <c:spPr>
              <a:noFill/>
              <a:ln>
                <a:noFill/>
              </a:ln>
              <a:effectLst/>
            </c:spPr>
            <c:dLblPos val="outEnd"/>
            <c:showLegendKey val="0"/>
            <c:showVal val="1"/>
            <c:showCatName val="0"/>
            <c:showSerName val="0"/>
            <c:showPercent val="0"/>
            <c:showBubbleSize val="0"/>
            <c:showLeaderLines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15:showLeaderLines val="0"/>
              </c:ext>
            </c:extLst>
          </c:dLbls>
          <c:cat>
            <c:strRef>
              <c:f>'Charts '!$A$33:$A$60</c:f>
              <c:strCache>
                <c:ptCount val="28"/>
                <c:pt idx="0">
                  <c:v>Macedonia</c:v>
                </c:pt>
                <c:pt idx="1">
                  <c:v>Albania</c:v>
                </c:pt>
                <c:pt idx="2">
                  <c:v>Azerbaijan</c:v>
                </c:pt>
                <c:pt idx="3">
                  <c:v>Tajikistan</c:v>
                </c:pt>
                <c:pt idx="4">
                  <c:v>Serbia</c:v>
                </c:pt>
                <c:pt idx="5">
                  <c:v>Turkey</c:v>
                </c:pt>
                <c:pt idx="6">
                  <c:v>Bosnia and Herzegovina</c:v>
                </c:pt>
                <c:pt idx="7">
                  <c:v>Ukraine</c:v>
                </c:pt>
                <c:pt idx="8">
                  <c:v>Germany</c:v>
                </c:pt>
                <c:pt idx="9">
                  <c:v>Russia</c:v>
                </c:pt>
                <c:pt idx="10">
                  <c:v>Kazakhstan</c:v>
                </c:pt>
                <c:pt idx="11">
                  <c:v>Hungary</c:v>
                </c:pt>
                <c:pt idx="12">
                  <c:v>Bulgaria</c:v>
                </c:pt>
                <c:pt idx="13">
                  <c:v>Croatia</c:v>
                </c:pt>
                <c:pt idx="14">
                  <c:v>France </c:v>
                </c:pt>
                <c:pt idx="15">
                  <c:v>Czech Republic</c:v>
                </c:pt>
                <c:pt idx="16">
                  <c:v>Romania</c:v>
                </c:pt>
                <c:pt idx="17">
                  <c:v>Georgia</c:v>
                </c:pt>
                <c:pt idx="18">
                  <c:v>Sweden</c:v>
                </c:pt>
                <c:pt idx="19">
                  <c:v>Kyrgyz Republic</c:v>
                </c:pt>
                <c:pt idx="20">
                  <c:v>United Kingdom</c:v>
                </c:pt>
                <c:pt idx="21">
                  <c:v>South Africa</c:v>
                </c:pt>
                <c:pt idx="22">
                  <c:v>New Zealand</c:v>
                </c:pt>
                <c:pt idx="23">
                  <c:v>Phillipines</c:v>
                </c:pt>
                <c:pt idx="24">
                  <c:v>United States</c:v>
                </c:pt>
                <c:pt idx="25">
                  <c:v>Brazil</c:v>
                </c:pt>
                <c:pt idx="26">
                  <c:v>Norway</c:v>
                </c:pt>
                <c:pt idx="27">
                  <c:v>South Korea</c:v>
                </c:pt>
              </c:strCache>
            </c:strRef>
          </c:cat>
          <c:val>
            <c:numRef>
              <c:f>'Charts '!$B$33:$B$60</c:f>
              <c:numCache>
                <c:formatCode>0</c:formatCode>
                <c:ptCount val="28"/>
                <c:pt idx="0">
                  <c:v>8.0</c:v>
                </c:pt>
                <c:pt idx="1">
                  <c:v>11.0</c:v>
                </c:pt>
                <c:pt idx="2">
                  <c:v>6.0</c:v>
                </c:pt>
                <c:pt idx="3">
                  <c:v>3.0</c:v>
                </c:pt>
                <c:pt idx="4">
                  <c:v>8.0</c:v>
                </c:pt>
                <c:pt idx="5">
                  <c:v>11.0</c:v>
                </c:pt>
                <c:pt idx="6">
                  <c:v>19.0</c:v>
                </c:pt>
                <c:pt idx="7">
                  <c:v>31.0</c:v>
                </c:pt>
                <c:pt idx="8">
                  <c:v>22.0</c:v>
                </c:pt>
                <c:pt idx="9">
                  <c:v>25.0</c:v>
                </c:pt>
                <c:pt idx="10">
                  <c:v>14.0</c:v>
                </c:pt>
                <c:pt idx="12">
                  <c:v>33.0</c:v>
                </c:pt>
                <c:pt idx="13">
                  <c:v>36.0</c:v>
                </c:pt>
                <c:pt idx="14">
                  <c:v>42.0</c:v>
                </c:pt>
                <c:pt idx="15">
                  <c:v>28.0</c:v>
                </c:pt>
                <c:pt idx="16">
                  <c:v>14.0</c:v>
                </c:pt>
                <c:pt idx="17">
                  <c:v>47.0</c:v>
                </c:pt>
                <c:pt idx="18">
                  <c:v>50.0</c:v>
                </c:pt>
                <c:pt idx="19">
                  <c:v>11.0</c:v>
                </c:pt>
                <c:pt idx="20" formatCode="General">
                  <c:v>56.0</c:v>
                </c:pt>
                <c:pt idx="21" formatCode="General">
                  <c:v>58.0</c:v>
                </c:pt>
                <c:pt idx="22" formatCode="General">
                  <c:v>58.0</c:v>
                </c:pt>
                <c:pt idx="23" formatCode="General">
                  <c:v>53.0</c:v>
                </c:pt>
                <c:pt idx="24" formatCode="General">
                  <c:v>58.0</c:v>
                </c:pt>
                <c:pt idx="25" formatCode="General">
                  <c:v>36.0</c:v>
                </c:pt>
                <c:pt idx="26" formatCode="General">
                  <c:v>53.0</c:v>
                </c:pt>
                <c:pt idx="27" formatCode="General">
                  <c:v>92.0</c:v>
                </c:pt>
              </c:numCache>
            </c:numRef>
          </c:val>
        </c:ser>
        <c:ser>
          <c:idx val="1"/>
          <c:order val="1"/>
          <c:tx>
            <c:v>2015</c:v>
          </c:tx>
          <c:spPr>
            <a:solidFill>
              <a:srgbClr val="C0504D"/>
            </a:solidFill>
            <a:effectLst/>
          </c:spPr>
          <c:invertIfNegative val="0"/>
          <c:dLbls>
            <c:spPr>
              <a:noFill/>
              <a:ln>
                <a:noFill/>
              </a:ln>
              <a:effectLst/>
            </c:spPr>
            <c:showLegendKey val="0"/>
            <c:showVal val="1"/>
            <c:showCatName val="0"/>
            <c:showSerName val="0"/>
            <c:showPercent val="0"/>
            <c:showBubbleSize val="0"/>
            <c:showLeaderLines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15:showLeaderLines val="0"/>
              </c:ext>
            </c:extLst>
          </c:dLbls>
          <c:cat>
            <c:strRef>
              <c:f>'Charts '!$A$33:$A$60</c:f>
              <c:strCache>
                <c:ptCount val="28"/>
                <c:pt idx="0">
                  <c:v>Macedonia</c:v>
                </c:pt>
                <c:pt idx="1">
                  <c:v>Albania</c:v>
                </c:pt>
                <c:pt idx="2">
                  <c:v>Azerbaijan</c:v>
                </c:pt>
                <c:pt idx="3">
                  <c:v>Tajikistan</c:v>
                </c:pt>
                <c:pt idx="4">
                  <c:v>Serbia</c:v>
                </c:pt>
                <c:pt idx="5">
                  <c:v>Turkey</c:v>
                </c:pt>
                <c:pt idx="6">
                  <c:v>Bosnia and Herzegovina</c:v>
                </c:pt>
                <c:pt idx="7">
                  <c:v>Ukraine</c:v>
                </c:pt>
                <c:pt idx="8">
                  <c:v>Germany</c:v>
                </c:pt>
                <c:pt idx="9">
                  <c:v>Russia</c:v>
                </c:pt>
                <c:pt idx="10">
                  <c:v>Kazakhstan</c:v>
                </c:pt>
                <c:pt idx="11">
                  <c:v>Hungary</c:v>
                </c:pt>
                <c:pt idx="12">
                  <c:v>Bulgaria</c:v>
                </c:pt>
                <c:pt idx="13">
                  <c:v>Croatia</c:v>
                </c:pt>
                <c:pt idx="14">
                  <c:v>France </c:v>
                </c:pt>
                <c:pt idx="15">
                  <c:v>Czech Republic</c:v>
                </c:pt>
                <c:pt idx="16">
                  <c:v>Romania</c:v>
                </c:pt>
                <c:pt idx="17">
                  <c:v>Georgia</c:v>
                </c:pt>
                <c:pt idx="18">
                  <c:v>Sweden</c:v>
                </c:pt>
                <c:pt idx="19">
                  <c:v>Kyrgyz Republic</c:v>
                </c:pt>
                <c:pt idx="20">
                  <c:v>United Kingdom</c:v>
                </c:pt>
                <c:pt idx="21">
                  <c:v>South Africa</c:v>
                </c:pt>
                <c:pt idx="22">
                  <c:v>New Zealand</c:v>
                </c:pt>
                <c:pt idx="23">
                  <c:v>Phillipines</c:v>
                </c:pt>
                <c:pt idx="24">
                  <c:v>United States</c:v>
                </c:pt>
                <c:pt idx="25">
                  <c:v>Brazil</c:v>
                </c:pt>
                <c:pt idx="26">
                  <c:v>Norway</c:v>
                </c:pt>
                <c:pt idx="27">
                  <c:v>South Korea</c:v>
                </c:pt>
              </c:strCache>
            </c:strRef>
          </c:cat>
          <c:val>
            <c:numRef>
              <c:f>'Charts '!$C$33:$C$60</c:f>
              <c:numCache>
                <c:formatCode>0</c:formatCode>
                <c:ptCount val="28"/>
                <c:pt idx="0">
                  <c:v>6.0</c:v>
                </c:pt>
                <c:pt idx="1">
                  <c:v>15.0</c:v>
                </c:pt>
                <c:pt idx="2">
                  <c:v>19.0</c:v>
                </c:pt>
                <c:pt idx="3">
                  <c:v>19.0</c:v>
                </c:pt>
                <c:pt idx="4">
                  <c:v>21.0</c:v>
                </c:pt>
                <c:pt idx="5">
                  <c:v>21.0</c:v>
                </c:pt>
                <c:pt idx="6">
                  <c:v>23.0</c:v>
                </c:pt>
                <c:pt idx="7">
                  <c:v>23.0</c:v>
                </c:pt>
                <c:pt idx="8">
                  <c:v>23.0</c:v>
                </c:pt>
                <c:pt idx="9">
                  <c:v>25.0</c:v>
                </c:pt>
                <c:pt idx="10">
                  <c:v>27.0</c:v>
                </c:pt>
                <c:pt idx="11">
                  <c:v>31.0</c:v>
                </c:pt>
                <c:pt idx="12">
                  <c:v>38.0</c:v>
                </c:pt>
                <c:pt idx="13">
                  <c:v>38.0</c:v>
                </c:pt>
                <c:pt idx="14">
                  <c:v>40.0</c:v>
                </c:pt>
                <c:pt idx="15">
                  <c:v>42.0</c:v>
                </c:pt>
                <c:pt idx="16">
                  <c:v>42.0</c:v>
                </c:pt>
                <c:pt idx="17">
                  <c:v>46.0</c:v>
                </c:pt>
                <c:pt idx="18">
                  <c:v>48.0</c:v>
                </c:pt>
                <c:pt idx="19">
                  <c:v>52.0</c:v>
                </c:pt>
                <c:pt idx="20">
                  <c:v>58.0</c:v>
                </c:pt>
                <c:pt idx="21">
                  <c:v>65.0</c:v>
                </c:pt>
                <c:pt idx="22">
                  <c:v>65.0</c:v>
                </c:pt>
                <c:pt idx="23">
                  <c:v>67.0</c:v>
                </c:pt>
                <c:pt idx="24">
                  <c:v>69.0</c:v>
                </c:pt>
                <c:pt idx="25">
                  <c:v>71.0</c:v>
                </c:pt>
                <c:pt idx="26">
                  <c:v>75.0</c:v>
                </c:pt>
                <c:pt idx="27">
                  <c:v>83.0</c:v>
                </c:pt>
              </c:numCache>
            </c:numRef>
          </c:val>
        </c:ser>
        <c:dLbls>
          <c:showLegendKey val="0"/>
          <c:showVal val="0"/>
          <c:showCatName val="0"/>
          <c:showSerName val="0"/>
          <c:showPercent val="0"/>
          <c:showBubbleSize val="0"/>
        </c:dLbls>
        <c:gapWidth val="150"/>
        <c:axId val="2097906264"/>
        <c:axId val="2097283208"/>
      </c:barChart>
      <c:catAx>
        <c:axId val="2097906264"/>
        <c:scaling>
          <c:orientation val="minMax"/>
        </c:scaling>
        <c:delete val="1"/>
        <c:axPos val="l"/>
        <c:numFmt formatCode="General" sourceLinked="0"/>
        <c:majorTickMark val="out"/>
        <c:minorTickMark val="none"/>
        <c:tickLblPos val="nextTo"/>
        <c:crossAx val="2097283208"/>
        <c:crosses val="autoZero"/>
        <c:auto val="1"/>
        <c:lblAlgn val="ctr"/>
        <c:lblOffset val="100"/>
        <c:noMultiLvlLbl val="0"/>
      </c:catAx>
      <c:valAx>
        <c:axId val="2097283208"/>
        <c:scaling>
          <c:orientation val="minMax"/>
        </c:scaling>
        <c:delete val="0"/>
        <c:axPos val="b"/>
        <c:numFmt formatCode="0" sourceLinked="1"/>
        <c:majorTickMark val="out"/>
        <c:minorTickMark val="none"/>
        <c:tickLblPos val="nextTo"/>
        <c:crossAx val="2097906264"/>
        <c:crosses val="autoZero"/>
        <c:crossBetween val="between"/>
      </c:valAx>
    </c:plotArea>
    <c:legend>
      <c:legendPos val="r"/>
      <c:layout>
        <c:manualLayout>
          <c:xMode val="edge"/>
          <c:yMode val="edge"/>
          <c:x val="0.879231675901623"/>
          <c:y val="0.279490477934444"/>
          <c:w val="0.0899041265675124"/>
          <c:h val="0.159236098394677"/>
        </c:manualLayout>
      </c:layout>
      <c:overlay val="0"/>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0.5</cdr:x>
      <cdr:y>0.70455</cdr:y>
    </cdr:from>
    <cdr:to>
      <cdr:x>0.89815</cdr:x>
      <cdr:y>0.78957</cdr:y>
    </cdr:to>
    <cdr:sp macro="" textlink="">
      <cdr:nvSpPr>
        <cdr:cNvPr id="2" name="TextBox 1"/>
        <cdr:cNvSpPr txBox="1"/>
      </cdr:nvSpPr>
      <cdr:spPr>
        <a:xfrm xmlns:a="http://schemas.openxmlformats.org/drawingml/2006/main">
          <a:off x="4114800" y="4724400"/>
          <a:ext cx="3276600" cy="57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dirty="0" smtClean="0"/>
            <a:t>Izvor:</a:t>
          </a:r>
          <a:r>
            <a:rPr lang="en-US" sz="1100" dirty="0" smtClean="0"/>
            <a:t> Prema rezultatima Ankete o otvorenosti proračuna za 2015. Međunarodnog partnerstva za proračun.</a:t>
          </a:r>
          <a:endParaRPr lang="hr-H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3DEF46C-3B29-459B-AD1C-1E45D54687AF}" type="datetimeFigureOut">
              <a:rPr lang="en-US"/>
              <a:pPr>
                <a:defRPr/>
              </a:pPr>
              <a:t>11/04/17</a:t>
            </a:fld>
            <a:endParaRPr lang="hr-HR" dirty="0"/>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3FA3048-62B1-4C44-B29A-EA0FED456B63}" type="slidenum">
              <a:rPr lang="en-US"/>
              <a:pPr>
                <a:defRPr/>
              </a:pPr>
              <a:t>‹#›</a:t>
            </a:fld>
            <a:endParaRPr lang="hr-HR" dirty="0"/>
          </a:p>
        </p:txBody>
      </p:sp>
    </p:spTree>
    <p:extLst>
      <p:ext uri="{BB962C8B-B14F-4D97-AF65-F5344CB8AC3E}">
        <p14:creationId xmlns:p14="http://schemas.microsoft.com/office/powerpoint/2010/main" val="45227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4014788" y="0"/>
            <a:ext cx="3070225" cy="4508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11A730C-CD51-46F1-A484-178E442E2468}" type="datetimeFigureOut">
              <a:rPr lang="en-US"/>
              <a:pPr>
                <a:defRPr/>
              </a:pPr>
              <a:t>11/04/17</a:t>
            </a:fld>
            <a:endParaRPr lang="hr-HR" dirty="0"/>
          </a:p>
        </p:txBody>
      </p:sp>
      <p:sp>
        <p:nvSpPr>
          <p:cNvPr id="4" name="Slide Image Placeholder 3"/>
          <p:cNvSpPr>
            <a:spLocks noGrp="1" noRot="1" noChangeAspect="1"/>
          </p:cNvSpPr>
          <p:nvPr>
            <p:ph type="sldImg" idx="2"/>
          </p:nvPr>
        </p:nvSpPr>
        <p:spPr>
          <a:xfrm>
            <a:off x="1100138" y="676275"/>
            <a:ext cx="4886325" cy="33845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286250"/>
            <a:ext cx="5670550" cy="4062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572500"/>
            <a:ext cx="3070225" cy="45085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4014788" y="8572500"/>
            <a:ext cx="3070225" cy="4508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228C16A-6598-4F59-8139-79C5FA12BCDD}" type="slidenum">
              <a:rPr lang="en-US"/>
              <a:pPr>
                <a:defRPr/>
              </a:pPr>
              <a:t>‹#›</a:t>
            </a:fld>
            <a:endParaRPr lang="hr-HR" dirty="0"/>
          </a:p>
        </p:txBody>
      </p:sp>
    </p:spTree>
    <p:extLst>
      <p:ext uri="{BB962C8B-B14F-4D97-AF65-F5344CB8AC3E}">
        <p14:creationId xmlns:p14="http://schemas.microsoft.com/office/powerpoint/2010/main" val="3945330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88DE2-B501-4DB1-B8EA-01C094CFBE09}" type="slidenum">
              <a:rPr lang="en-US"/>
              <a:pPr fontAlgn="base">
                <a:spcBef>
                  <a:spcPct val="0"/>
                </a:spcBef>
                <a:spcAft>
                  <a:spcPct val="0"/>
                </a:spcAft>
              </a:pPr>
              <a:t>1</a:t>
            </a:fld>
            <a:endParaRPr lang="hr-HR"/>
          </a:p>
        </p:txBody>
      </p:sp>
    </p:spTree>
    <p:extLst>
      <p:ext uri="{BB962C8B-B14F-4D97-AF65-F5344CB8AC3E}">
        <p14:creationId xmlns:p14="http://schemas.microsoft.com/office/powerpoint/2010/main" val="240582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10</a:t>
            </a:fld>
            <a:endParaRPr lang="hr-HR"/>
          </a:p>
        </p:txBody>
      </p:sp>
    </p:spTree>
    <p:extLst>
      <p:ext uri="{BB962C8B-B14F-4D97-AF65-F5344CB8AC3E}">
        <p14:creationId xmlns:p14="http://schemas.microsoft.com/office/powerpoint/2010/main" val="170469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11</a:t>
            </a:fld>
            <a:endParaRPr lang="hr-HR"/>
          </a:p>
        </p:txBody>
      </p:sp>
    </p:spTree>
    <p:extLst>
      <p:ext uri="{BB962C8B-B14F-4D97-AF65-F5344CB8AC3E}">
        <p14:creationId xmlns:p14="http://schemas.microsoft.com/office/powerpoint/2010/main" val="106428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12</a:t>
            </a:fld>
            <a:endParaRPr lang="hr-HR"/>
          </a:p>
        </p:txBody>
      </p:sp>
    </p:spTree>
    <p:extLst>
      <p:ext uri="{BB962C8B-B14F-4D97-AF65-F5344CB8AC3E}">
        <p14:creationId xmlns:p14="http://schemas.microsoft.com/office/powerpoint/2010/main" val="484142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smtClean="0"/>
          </a:p>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13</a:t>
            </a:fld>
            <a:endParaRPr lang="hr-HR"/>
          </a:p>
        </p:txBody>
      </p:sp>
    </p:spTree>
    <p:extLst>
      <p:ext uri="{BB962C8B-B14F-4D97-AF65-F5344CB8AC3E}">
        <p14:creationId xmlns:p14="http://schemas.microsoft.com/office/powerpoint/2010/main" val="186596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smtClean="0"/>
          </a:p>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14</a:t>
            </a:fld>
            <a:endParaRPr lang="hr-HR"/>
          </a:p>
        </p:txBody>
      </p:sp>
    </p:spTree>
    <p:extLst>
      <p:ext uri="{BB962C8B-B14F-4D97-AF65-F5344CB8AC3E}">
        <p14:creationId xmlns:p14="http://schemas.microsoft.com/office/powerpoint/2010/main" val="53268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15</a:t>
            </a:fld>
            <a:endParaRPr lang="hr-HR"/>
          </a:p>
        </p:txBody>
      </p:sp>
    </p:spTree>
    <p:extLst>
      <p:ext uri="{BB962C8B-B14F-4D97-AF65-F5344CB8AC3E}">
        <p14:creationId xmlns:p14="http://schemas.microsoft.com/office/powerpoint/2010/main" val="271936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16</a:t>
            </a:fld>
            <a:endParaRPr lang="hr-HR"/>
          </a:p>
        </p:txBody>
      </p:sp>
    </p:spTree>
    <p:extLst>
      <p:ext uri="{BB962C8B-B14F-4D97-AF65-F5344CB8AC3E}">
        <p14:creationId xmlns:p14="http://schemas.microsoft.com/office/powerpoint/2010/main" val="59601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17</a:t>
            </a:fld>
            <a:endParaRPr lang="hr-HR"/>
          </a:p>
        </p:txBody>
      </p:sp>
    </p:spTree>
    <p:extLst>
      <p:ext uri="{BB962C8B-B14F-4D97-AF65-F5344CB8AC3E}">
        <p14:creationId xmlns:p14="http://schemas.microsoft.com/office/powerpoint/2010/main" val="4884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098550" y="676275"/>
            <a:ext cx="4889500"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18</a:t>
            </a:fld>
            <a:endParaRPr lang="hr-HR"/>
          </a:p>
        </p:txBody>
      </p:sp>
    </p:spTree>
    <p:extLst>
      <p:ext uri="{BB962C8B-B14F-4D97-AF65-F5344CB8AC3E}">
        <p14:creationId xmlns:p14="http://schemas.microsoft.com/office/powerpoint/2010/main" val="724937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19</a:t>
            </a:fld>
            <a:endParaRPr lang="hr-HR"/>
          </a:p>
        </p:txBody>
      </p:sp>
    </p:spTree>
    <p:extLst>
      <p:ext uri="{BB962C8B-B14F-4D97-AF65-F5344CB8AC3E}">
        <p14:creationId xmlns:p14="http://schemas.microsoft.com/office/powerpoint/2010/main" val="72493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2</a:t>
            </a:fld>
            <a:endParaRPr lang="hr-HR"/>
          </a:p>
        </p:txBody>
      </p:sp>
    </p:spTree>
    <p:extLst>
      <p:ext uri="{BB962C8B-B14F-4D97-AF65-F5344CB8AC3E}">
        <p14:creationId xmlns:p14="http://schemas.microsoft.com/office/powerpoint/2010/main" val="1042954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20</a:t>
            </a:fld>
            <a:endParaRPr lang="hr-HR"/>
          </a:p>
        </p:txBody>
      </p:sp>
    </p:spTree>
    <p:extLst>
      <p:ext uri="{BB962C8B-B14F-4D97-AF65-F5344CB8AC3E}">
        <p14:creationId xmlns:p14="http://schemas.microsoft.com/office/powerpoint/2010/main" val="724937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4396D-8E82-4941-B4DF-1193D24FEC30}" type="slidenum">
              <a:rPr lang="en-US"/>
              <a:pPr fontAlgn="base">
                <a:spcBef>
                  <a:spcPct val="0"/>
                </a:spcBef>
                <a:spcAft>
                  <a:spcPct val="0"/>
                </a:spcAft>
              </a:pPr>
              <a:t>21</a:t>
            </a:fld>
            <a:endParaRPr lang="hr-HR"/>
          </a:p>
        </p:txBody>
      </p:sp>
    </p:spTree>
    <p:extLst>
      <p:ext uri="{BB962C8B-B14F-4D97-AF65-F5344CB8AC3E}">
        <p14:creationId xmlns:p14="http://schemas.microsoft.com/office/powerpoint/2010/main" val="2713474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4396D-8E82-4941-B4DF-1193D24FEC30}" type="slidenum">
              <a:rPr lang="en-US"/>
              <a:pPr fontAlgn="base">
                <a:spcBef>
                  <a:spcPct val="0"/>
                </a:spcBef>
                <a:spcAft>
                  <a:spcPct val="0"/>
                </a:spcAft>
              </a:pPr>
              <a:t>22</a:t>
            </a:fld>
            <a:endParaRPr lang="hr-HR"/>
          </a:p>
        </p:txBody>
      </p:sp>
    </p:spTree>
    <p:extLst>
      <p:ext uri="{BB962C8B-B14F-4D97-AF65-F5344CB8AC3E}">
        <p14:creationId xmlns:p14="http://schemas.microsoft.com/office/powerpoint/2010/main" val="271347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3</a:t>
            </a:fld>
            <a:endParaRPr lang="hr-HR">
              <a:solidFill>
                <a:prstClr val="black"/>
              </a:solidFill>
            </a:endParaRPr>
          </a:p>
        </p:txBody>
      </p:sp>
    </p:spTree>
    <p:extLst>
      <p:ext uri="{BB962C8B-B14F-4D97-AF65-F5344CB8AC3E}">
        <p14:creationId xmlns:p14="http://schemas.microsoft.com/office/powerpoint/2010/main" val="104295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4</a:t>
            </a:fld>
            <a:endParaRPr lang="hr-HR">
              <a:solidFill>
                <a:prstClr val="black"/>
              </a:solidFill>
            </a:endParaRPr>
          </a:p>
        </p:txBody>
      </p:sp>
    </p:spTree>
    <p:extLst>
      <p:ext uri="{BB962C8B-B14F-4D97-AF65-F5344CB8AC3E}">
        <p14:creationId xmlns:p14="http://schemas.microsoft.com/office/powerpoint/2010/main" val="294949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algn="just" fontAlgn="auto">
              <a:spcAft>
                <a:spcPts val="0"/>
              </a:spcAft>
              <a:buFont typeface="Arial"/>
              <a:buChar char="•"/>
              <a:defRPr/>
            </a:pPr>
            <a:r>
              <a:rPr lang="en-US" sz="2000" dirty="0" smtClean="0">
                <a:solidFill>
                  <a:schemeClr val="tx1"/>
                </a:solidFill>
              </a:rPr>
              <a:t>Od zemalja PEMPAL-a koje nisu sudjelovale ni u OBI-ju 2015. ni u anketama PEMPAL-a, samo </a:t>
            </a:r>
            <a:r>
              <a:rPr lang="en-US" sz="2000" b="1" dirty="0" smtClean="0">
                <a:solidFill>
                  <a:schemeClr val="tx1"/>
                </a:solidFill>
              </a:rPr>
              <a:t>Bugarska, Kirgiska Republika i Ruska Federacija</a:t>
            </a:r>
            <a:r>
              <a:rPr lang="en-US" sz="2000" dirty="0" smtClean="0">
                <a:solidFill>
                  <a:schemeClr val="tx1"/>
                </a:solidFill>
              </a:rPr>
              <a:t> pružaju javnosti na uvid svu proračunsku dokumentaciju.</a:t>
            </a:r>
          </a:p>
          <a:p>
            <a:pPr marL="457200" indent="-457200" algn="just" fontAlgn="auto">
              <a:spcAft>
                <a:spcPts val="0"/>
              </a:spcAft>
              <a:buFont typeface="Arial" pitchFamily="34" charset="0"/>
              <a:buChar char="•"/>
              <a:defRPr/>
            </a:pPr>
            <a:endParaRPr lang="hr-HR" sz="800" dirty="0" smtClean="0">
              <a:solidFill>
                <a:schemeClr val="tx1"/>
              </a:solidFill>
            </a:endParaRPr>
          </a:p>
          <a:p>
            <a:pPr marL="457200" indent="-457200" algn="just" fontAlgn="auto">
              <a:spcAft>
                <a:spcPts val="0"/>
              </a:spcAft>
              <a:buFont typeface="Arial" pitchFamily="34" charset="0"/>
              <a:buChar char="•"/>
              <a:defRPr/>
            </a:pPr>
            <a:r>
              <a:rPr lang="en-US" sz="2000" b="1" dirty="0" smtClean="0">
                <a:solidFill>
                  <a:schemeClr val="tx1"/>
                </a:solidFill>
              </a:rPr>
              <a:t>Najlošija kategorija i dalje je proračun za građane</a:t>
            </a:r>
            <a:r>
              <a:rPr lang="en-US" sz="2000" dirty="0" smtClean="0">
                <a:solidFill>
                  <a:schemeClr val="tx1"/>
                </a:solidFill>
              </a:rPr>
              <a:t> koji prema izvješću iz 2015. ima samo osam zemalja.  Nadamo se da će naš rad na proračunima za građane poboljšati rezultate u sljedećoj anketi.</a:t>
            </a:r>
            <a:endParaRPr lang="hr-HR" sz="2000" dirty="0" smtClean="0">
              <a:solidFill>
                <a:schemeClr val="tx1"/>
              </a:solidFill>
            </a:endParaRPr>
          </a:p>
          <a:p>
            <a:pPr marL="914400" lvl="1" indent="-457200" algn="just" fontAlgn="auto">
              <a:spcAft>
                <a:spcPts val="0"/>
              </a:spcAft>
              <a:buFont typeface="Arial" pitchFamily="34" charset="0"/>
              <a:buChar char="•"/>
              <a:defRPr/>
            </a:pPr>
            <a:endParaRPr lang="hr-HR" sz="1800" baseline="0" dirty="0" smtClean="0">
              <a:solidFill>
                <a:schemeClr val="tx1"/>
              </a:solidFill>
            </a:endParaRPr>
          </a:p>
          <a:p>
            <a:pPr>
              <a:spcBef>
                <a:spcPct val="0"/>
              </a:spcBef>
            </a:pPr>
            <a:endParaRPr lang="hr-HR"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5</a:t>
            </a:fld>
            <a:endParaRPr lang="hr-HR"/>
          </a:p>
        </p:txBody>
      </p:sp>
    </p:spTree>
    <p:extLst>
      <p:ext uri="{BB962C8B-B14F-4D97-AF65-F5344CB8AC3E}">
        <p14:creationId xmlns:p14="http://schemas.microsoft.com/office/powerpoint/2010/main" val="351678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algn="just" fontAlgn="auto">
              <a:spcAft>
                <a:spcPts val="0"/>
              </a:spcAft>
              <a:buFont typeface="Arial"/>
              <a:buChar char="•"/>
              <a:defRPr/>
            </a:pPr>
            <a:r>
              <a:rPr lang="en-US" sz="2000" dirty="0" smtClean="0">
                <a:solidFill>
                  <a:schemeClr val="tx1"/>
                </a:solidFill>
              </a:rPr>
              <a:t>Od zemalja PEMPAL-a koje nisu sudjelovale ni u OBI-ju 2015. ni u anketama PEMPAL-a, samo </a:t>
            </a:r>
            <a:r>
              <a:rPr lang="en-US" sz="2000" b="1" dirty="0" smtClean="0">
                <a:solidFill>
                  <a:schemeClr val="tx1"/>
                </a:solidFill>
              </a:rPr>
              <a:t>Bugarska, Kirgiska Republika i Ruska Federacija</a:t>
            </a:r>
            <a:r>
              <a:rPr lang="en-US" sz="2000" dirty="0" smtClean="0">
                <a:solidFill>
                  <a:schemeClr val="tx1"/>
                </a:solidFill>
              </a:rPr>
              <a:t> pružaju javnosti na uvid svu proračunsku dokumentaciju.</a:t>
            </a:r>
          </a:p>
          <a:p>
            <a:pPr marL="457200" indent="-457200" algn="just" fontAlgn="auto">
              <a:spcAft>
                <a:spcPts val="0"/>
              </a:spcAft>
              <a:buFont typeface="Arial" pitchFamily="34" charset="0"/>
              <a:buChar char="•"/>
              <a:defRPr/>
            </a:pPr>
            <a:endParaRPr lang="hr-HR" sz="800" dirty="0" smtClean="0">
              <a:solidFill>
                <a:schemeClr val="tx1"/>
              </a:solidFill>
            </a:endParaRPr>
          </a:p>
          <a:p>
            <a:pPr marL="457200" indent="-457200" algn="just" fontAlgn="auto">
              <a:spcAft>
                <a:spcPts val="0"/>
              </a:spcAft>
              <a:buFont typeface="Arial" pitchFamily="34" charset="0"/>
              <a:buChar char="•"/>
              <a:defRPr/>
            </a:pPr>
            <a:r>
              <a:rPr lang="en-US" sz="2000" b="1" dirty="0" smtClean="0">
                <a:solidFill>
                  <a:schemeClr val="tx1"/>
                </a:solidFill>
              </a:rPr>
              <a:t>Najlošija kategorija i dalje je proračun za građane</a:t>
            </a:r>
            <a:r>
              <a:rPr lang="en-US" sz="2000" dirty="0" smtClean="0">
                <a:solidFill>
                  <a:schemeClr val="tx1"/>
                </a:solidFill>
              </a:rPr>
              <a:t> koji prema izvješću iz 2015. ima samo osam zemalja.  Nadamo se da će naš rad na proračunima za građane poboljšati rezultate u sljedećoj anketi.</a:t>
            </a:r>
            <a:endParaRPr lang="hr-HR" sz="2000" dirty="0" smtClean="0">
              <a:solidFill>
                <a:schemeClr val="tx1"/>
              </a:solidFill>
            </a:endParaRPr>
          </a:p>
          <a:p>
            <a:pPr marL="914400" lvl="1" indent="-457200" algn="just" fontAlgn="auto">
              <a:spcAft>
                <a:spcPts val="0"/>
              </a:spcAft>
              <a:buFont typeface="Arial" pitchFamily="34" charset="0"/>
              <a:buChar char="•"/>
              <a:defRPr/>
            </a:pPr>
            <a:endParaRPr lang="hr-HR" sz="1800" baseline="0" dirty="0" smtClean="0">
              <a:solidFill>
                <a:schemeClr val="tx1"/>
              </a:solidFill>
            </a:endParaRPr>
          </a:p>
          <a:p>
            <a:pPr>
              <a:spcBef>
                <a:spcPct val="0"/>
              </a:spcBef>
            </a:pPr>
            <a:endParaRPr lang="hr-HR"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6</a:t>
            </a:fld>
            <a:endParaRPr lang="hr-HR"/>
          </a:p>
        </p:txBody>
      </p:sp>
    </p:spTree>
    <p:extLst>
      <p:ext uri="{BB962C8B-B14F-4D97-AF65-F5344CB8AC3E}">
        <p14:creationId xmlns:p14="http://schemas.microsoft.com/office/powerpoint/2010/main" val="351678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7</a:t>
            </a:fld>
            <a:endParaRPr lang="hr-HR"/>
          </a:p>
        </p:txBody>
      </p:sp>
    </p:spTree>
    <p:extLst>
      <p:ext uri="{BB962C8B-B14F-4D97-AF65-F5344CB8AC3E}">
        <p14:creationId xmlns:p14="http://schemas.microsoft.com/office/powerpoint/2010/main" val="72493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8</a:t>
            </a:fld>
            <a:endParaRPr lang="hr-HR"/>
          </a:p>
        </p:txBody>
      </p:sp>
    </p:spTree>
    <p:extLst>
      <p:ext uri="{BB962C8B-B14F-4D97-AF65-F5344CB8AC3E}">
        <p14:creationId xmlns:p14="http://schemas.microsoft.com/office/powerpoint/2010/main" val="95628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9</a:t>
            </a:fld>
            <a:endParaRPr lang="hr-HR"/>
          </a:p>
        </p:txBody>
      </p:sp>
    </p:spTree>
    <p:extLst>
      <p:ext uri="{BB962C8B-B14F-4D97-AF65-F5344CB8AC3E}">
        <p14:creationId xmlns:p14="http://schemas.microsoft.com/office/powerpoint/2010/main" val="8323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C88743-DAB4-41FA-9DA6-4EF09FF19F4C}" type="datetimeFigureOut">
              <a:rPr lang="en-US"/>
              <a:pPr>
                <a:defRPr/>
              </a:pPr>
              <a:t>11/04/17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B3BBAE-7D5F-41AB-BD10-EF89A677EB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9DC09-C7E8-473F-8C00-DA091F95A1EB}" type="datetimeFigureOut">
              <a:rPr lang="en-US"/>
              <a:pPr>
                <a:defRPr/>
              </a:pPr>
              <a:t>11/04/17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1B2B7-ED7E-40C8-AB88-99064FB57AA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6B34E1-E386-4084-B7B9-51AE47AAE7CA}" type="datetimeFigureOut">
              <a:rPr lang="en-US"/>
              <a:pPr>
                <a:defRPr/>
              </a:pPr>
              <a:t>11/04/17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3A031-8C87-495F-8161-33479F35BD7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6B5A17-879E-4160-93EC-7D24F369FC4B}" type="datetimeFigureOut">
              <a:rPr lang="en-US"/>
              <a:pPr>
                <a:defRPr/>
              </a:pPr>
              <a:t>11/04/17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13107-B301-4006-969E-82B6FA1BE5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6"/>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372DC1-AFCB-4961-82A6-69AF9CF4182B}" type="datetimeFigureOut">
              <a:rPr lang="en-US"/>
              <a:pPr>
                <a:defRPr/>
              </a:pPr>
              <a:t>11/04/17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C421D5-AC61-48EB-AF70-CE986F164A7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8F14C6-C4F2-4A7C-97F2-93E9D3F52B95}" type="datetimeFigureOut">
              <a:rPr lang="en-US"/>
              <a:pPr>
                <a:defRPr/>
              </a:pPr>
              <a:t>11/04/17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11DB5-DA54-486C-AE6D-D01447F372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424715-F681-4152-9549-5A0516B953BF}" type="datetimeFigureOut">
              <a:rPr lang="en-US"/>
              <a:pPr>
                <a:defRPr/>
              </a:pPr>
              <a:t>11/04/17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5DFB1F-0932-40E9-9FC8-4685FCBBE7A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F10952-97C1-450C-8404-BEE294189A77}" type="datetimeFigureOut">
              <a:rPr lang="en-US"/>
              <a:pPr>
                <a:defRPr/>
              </a:pPr>
              <a:t>11/04/17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F5FB05-52CC-4A02-A181-5157D23A47E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D27DC5-EBBB-4732-8B2A-60BEF70459C9}" type="datetimeFigureOut">
              <a:rPr lang="en-US"/>
              <a:pPr>
                <a:defRPr/>
              </a:pPr>
              <a:t>11/04/17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4F6CF5-24BC-4CD1-8A80-386CB6D2FE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C26220-5127-4CAE-894A-720B47330FD3}" type="datetimeFigureOut">
              <a:rPr lang="en-US"/>
              <a:pPr>
                <a:defRPr/>
              </a:pPr>
              <a:t>11/04/17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D6CB80-B3E8-45F9-8241-913BB41D16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1AEDC5-7C04-4750-85C4-DE585CF2F301}" type="datetimeFigureOut">
              <a:rPr lang="en-US"/>
              <a:pPr>
                <a:defRPr/>
              </a:pPr>
              <a:t>11/04/17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F8177A-534F-4E47-9536-CA6A7610BE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5300" y="1600203"/>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6BD40B1-177C-4AE4-83C4-C0163600D023}" type="datetimeFigureOut">
              <a:rPr lang="en-US"/>
              <a:pPr>
                <a:defRPr/>
              </a:pPr>
              <a:t>11/04/17</a:t>
            </a:fld>
            <a:endParaRPr lang="en-US" dirty="0"/>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33BEA64-BD09-492F-8F95-6EA01CA143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gif"/><Relationship Id="rId5"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govpartnership.org" TargetMode="External"/><Relationship Id="rId4" Type="http://schemas.openxmlformats.org/officeDocument/2006/relationships/hyperlink" Target="http://www.opengovguide.com" TargetMode="Externa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pempal.org/" TargetMode="External"/><Relationship Id="rId5" Type="http://schemas.openxmlformats.org/officeDocument/2006/relationships/image" Target="../media/image1.jpeg"/><Relationship Id="rId6"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jpeg"/><Relationship Id="rId5" Type="http://schemas.openxmlformats.org/officeDocument/2006/relationships/oleObject" Target="../embeddings/oleObject1.bin"/><Relationship Id="rId6" Type="http://schemas.openxmlformats.org/officeDocument/2006/relationships/package" Target="../embeddings/Microsoft_Excel_Sheet1.xlsx"/><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073150" y="990600"/>
            <a:ext cx="8528050" cy="3200400"/>
          </a:xfrm>
        </p:spPr>
        <p:txBody>
          <a:bodyPr/>
          <a:lstStyle/>
          <a:p>
            <a:r>
              <a:rPr lang="en-US" dirty="0" smtClean="0">
                <a:solidFill>
                  <a:srgbClr val="002060"/>
                </a:solidFill>
              </a:rPr>
              <a:t>Izvještaj o napretku Radne skupine za proračunsku pismenost i transparentnost</a:t>
            </a:r>
          </a:p>
        </p:txBody>
      </p:sp>
      <p:sp>
        <p:nvSpPr>
          <p:cNvPr id="3" name="Subtitle 2"/>
          <p:cNvSpPr>
            <a:spLocks noGrp="1"/>
          </p:cNvSpPr>
          <p:nvPr>
            <p:ph type="subTitle" idx="1"/>
          </p:nvPr>
        </p:nvSpPr>
        <p:spPr>
          <a:xfrm>
            <a:off x="1485900" y="4191000"/>
            <a:ext cx="6934200" cy="762000"/>
          </a:xfrm>
        </p:spPr>
        <p:txBody>
          <a:bodyPr rtlCol="0">
            <a:normAutofit fontScale="92500" lnSpcReduction="10000"/>
          </a:bodyPr>
          <a:lstStyle/>
          <a:p>
            <a:pPr fontAlgn="auto">
              <a:spcAft>
                <a:spcPts val="0"/>
              </a:spcAft>
              <a:buFont typeface="Arial" pitchFamily="34" charset="0"/>
              <a:buNone/>
              <a:defRPr/>
            </a:pPr>
            <a:r>
              <a:rPr lang="en-US" sz="2400" i="1" dirty="0" smtClean="0">
                <a:solidFill>
                  <a:schemeClr val="tx1">
                    <a:lumMod val="95000"/>
                    <a:lumOff val="5000"/>
                  </a:schemeClr>
                </a:solidFill>
              </a:rPr>
              <a:t>PEMPAL-ova Zajednica prakse za proračun (BCOP)</a:t>
            </a:r>
          </a:p>
          <a:p>
            <a:pPr fontAlgn="auto">
              <a:spcAft>
                <a:spcPts val="0"/>
              </a:spcAft>
              <a:buFont typeface="Arial" pitchFamily="34" charset="0"/>
              <a:buNone/>
              <a:defRPr/>
            </a:pPr>
            <a:r>
              <a:rPr lang="en-US" sz="2400" i="1" dirty="0" smtClean="0">
                <a:solidFill>
                  <a:schemeClr val="tx1">
                    <a:lumMod val="95000"/>
                    <a:lumOff val="5000"/>
                  </a:schemeClr>
                </a:solidFill>
              </a:rPr>
              <a:t>Radna skupina za proračunsku pismenost i transparentnost</a:t>
            </a:r>
          </a:p>
        </p:txBody>
      </p:sp>
      <p:pic>
        <p:nvPicPr>
          <p:cNvPr id="15363"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pic>
        <p:nvPicPr>
          <p:cNvPr id="15364" name="Рисунок 15" descr="pempal-logo-top.gif"/>
          <p:cNvPicPr>
            <a:picLocks noChangeAspect="1"/>
          </p:cNvPicPr>
          <p:nvPr/>
        </p:nvPicPr>
        <p:blipFill>
          <a:blip r:embed="rId4"/>
          <a:srcRect/>
          <a:stretch>
            <a:fillRect/>
          </a:stretch>
        </p:blipFill>
        <p:spPr bwMode="auto">
          <a:xfrm>
            <a:off x="3384550" y="381000"/>
            <a:ext cx="3879850" cy="342900"/>
          </a:xfrm>
          <a:prstGeom prst="rect">
            <a:avLst/>
          </a:prstGeom>
          <a:noFill/>
          <a:ln w="9525">
            <a:noFill/>
            <a:miter lim="800000"/>
            <a:headEnd/>
            <a:tailEnd/>
          </a:ln>
        </p:spPr>
      </p:pic>
      <p:sp>
        <p:nvSpPr>
          <p:cNvPr id="15365" name="TextBox 5"/>
          <p:cNvSpPr txBox="1">
            <a:spLocks noChangeArrowheads="1"/>
          </p:cNvSpPr>
          <p:nvPr/>
        </p:nvSpPr>
        <p:spPr bwMode="auto">
          <a:xfrm>
            <a:off x="2514600" y="5562600"/>
            <a:ext cx="4953000" cy="923330"/>
          </a:xfrm>
          <a:prstGeom prst="rect">
            <a:avLst/>
          </a:prstGeom>
          <a:noFill/>
          <a:ln w="9525">
            <a:noFill/>
            <a:miter lim="800000"/>
            <a:headEnd/>
            <a:tailEnd/>
          </a:ln>
        </p:spPr>
        <p:txBody>
          <a:bodyPr>
            <a:spAutoFit/>
          </a:bodyPr>
          <a:lstStyle/>
          <a:p>
            <a:pPr algn="ctr"/>
            <a:endParaRPr lang="hr-HR" dirty="0" smtClean="0">
              <a:latin typeface="Calibri" pitchFamily="34" charset="0"/>
            </a:endParaRPr>
          </a:p>
          <a:p>
            <a:pPr algn="ctr"/>
            <a:r>
              <a:rPr lang="bs-Latn-BA" dirty="0" smtClean="0">
                <a:latin typeface="Calibri" pitchFamily="34" charset="0"/>
              </a:rPr>
              <a:t>Anna Belenchuk, MF Ruske Federacije</a:t>
            </a:r>
          </a:p>
          <a:p>
            <a:pPr algn="ctr"/>
            <a:r>
              <a:rPr lang="en-US" dirty="0" smtClean="0">
                <a:latin typeface="Calibri" pitchFamily="34" charset="0"/>
              </a:rPr>
              <a:t>13. travnja 2017.</a:t>
            </a:r>
            <a:endParaRPr lang="hr-HR" dirty="0">
              <a:latin typeface="Calibri"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9703" y="4724403"/>
            <a:ext cx="1647367" cy="16980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9067800" cy="6858000"/>
          </a:xfrm>
        </p:spPr>
        <p:txBody>
          <a:bodyPr rtlCol="0">
            <a:noAutofit/>
          </a:bodyPr>
          <a:lstStyle/>
          <a:p>
            <a:pPr lvl="0" algn="just"/>
            <a:endParaRPr lang="hr-HR" sz="1000" b="1" dirty="0" smtClean="0">
              <a:solidFill>
                <a:srgbClr val="000000"/>
              </a:solidFill>
            </a:endParaRPr>
          </a:p>
          <a:p>
            <a:pPr lvl="0" algn="just"/>
            <a:r>
              <a:rPr lang="en-US" sz="2400" b="1" dirty="0" smtClean="0">
                <a:solidFill>
                  <a:srgbClr val="000000"/>
                </a:solidFill>
              </a:rPr>
              <a:t>3. Nedostatak političke volje </a:t>
            </a:r>
            <a:endParaRPr lang="hr-HR" sz="1000" b="1" dirty="0" smtClean="0">
              <a:solidFill>
                <a:srgbClr val="953735"/>
              </a:solidFill>
            </a:endParaRPr>
          </a:p>
          <a:p>
            <a:pPr marL="342900" lvl="0" indent="-342900" algn="just">
              <a:buFont typeface="Arial"/>
              <a:buChar char="•"/>
            </a:pPr>
            <a:endParaRPr lang="hr-HR" sz="1000" b="1" dirty="0" smtClean="0">
              <a:solidFill>
                <a:srgbClr val="953735"/>
              </a:solidFill>
            </a:endParaRPr>
          </a:p>
          <a:p>
            <a:pPr marL="342900" lvl="0" indent="-342900" algn="just">
              <a:buFont typeface="Arial"/>
              <a:buChar char="•"/>
            </a:pPr>
            <a:r>
              <a:rPr lang="en-US" sz="1800" b="1" dirty="0" smtClean="0">
                <a:solidFill>
                  <a:srgbClr val="953735"/>
                </a:solidFill>
              </a:rPr>
              <a:t>Radna se skupina složila kako zemlje kojima nedostaje političke volje trebaju provesti reforme, jasno pokazujući kako su prednosti veće od troškova.</a:t>
            </a:r>
          </a:p>
          <a:p>
            <a:pPr marL="342900" lvl="0" indent="-342900" algn="just">
              <a:buFont typeface="Arial"/>
              <a:buChar char="•"/>
            </a:pPr>
            <a:endParaRPr lang="hr-HR" sz="1000" b="1" dirty="0" smtClean="0">
              <a:solidFill>
                <a:srgbClr val="953735"/>
              </a:solidFill>
            </a:endParaRPr>
          </a:p>
          <a:p>
            <a:pPr marL="914400" lvl="1" indent="-457200" algn="just">
              <a:buFont typeface="Arial"/>
              <a:buChar char="•"/>
            </a:pPr>
            <a:r>
              <a:rPr lang="en-US" sz="1600" dirty="0">
                <a:solidFill>
                  <a:srgbClr val="000000"/>
                </a:solidFill>
              </a:rPr>
              <a:t>Značajne su prednosti od poboljšanog povjerenja građana u vladu.</a:t>
            </a:r>
            <a:endParaRPr lang="hr-HR" sz="1600" dirty="0">
              <a:solidFill>
                <a:srgbClr val="000000"/>
              </a:solidFill>
            </a:endParaRPr>
          </a:p>
          <a:p>
            <a:pPr marL="914400" lvl="1" indent="-457200" algn="just">
              <a:buFont typeface="Arial"/>
              <a:buChar char="•"/>
            </a:pPr>
            <a:r>
              <a:rPr lang="en-US" sz="1600" b="1" dirty="0">
                <a:solidFill>
                  <a:srgbClr val="000000"/>
                </a:solidFill>
              </a:rPr>
              <a:t>Razmjena međunarodnih smjernica, načela i istraživanja može pomoći.</a:t>
            </a:r>
          </a:p>
          <a:p>
            <a:pPr marL="1371600" lvl="2" indent="-457200" algn="just">
              <a:buFont typeface="Arial"/>
              <a:buChar char="•"/>
            </a:pPr>
            <a:r>
              <a:rPr lang="en-US" sz="1600" dirty="0" smtClean="0">
                <a:solidFill>
                  <a:srgbClr val="000000"/>
                </a:solidFill>
              </a:rPr>
              <a:t>Na primjer: odobrenjem </a:t>
            </a:r>
            <a:r>
              <a:rPr lang="en-US" sz="1600" i="0" dirty="0" smtClean="0">
                <a:solidFill>
                  <a:srgbClr val="000000"/>
                </a:solidFill>
              </a:rPr>
              <a:t>Načela visoke razine GIFT-a za fiskalnu transparentnost</a:t>
            </a:r>
            <a:r>
              <a:rPr lang="en-US" sz="1600" dirty="0" smtClean="0">
                <a:solidFill>
                  <a:srgbClr val="000000"/>
                </a:solidFill>
              </a:rPr>
              <a:t> (</a:t>
            </a:r>
            <a:r>
              <a:rPr lang="en-US" sz="1600" i="1" dirty="0" smtClean="0">
                <a:solidFill>
                  <a:srgbClr val="000000"/>
                </a:solidFill>
              </a:rPr>
              <a:t>High-Level Principles on Fiscal Transparency</a:t>
            </a:r>
            <a:r>
              <a:rPr lang="en-US" sz="1600" dirty="0" smtClean="0">
                <a:solidFill>
                  <a:srgbClr val="000000"/>
                </a:solidFill>
              </a:rPr>
              <a:t>) od strane Opće skupštine Ujedinjenih naroda utvrdilo se pravo izravnog sudjelovanja javnosti u fiskalnoj politici vlade i u izradi proračuna, temeljem Načela br. 10.</a:t>
            </a:r>
          </a:p>
          <a:p>
            <a:pPr marL="914400" lvl="1" indent="-457200" algn="just">
              <a:buFont typeface="Arial"/>
              <a:buChar char="•"/>
            </a:pPr>
            <a:r>
              <a:rPr lang="en-US" sz="1600" dirty="0" smtClean="0">
                <a:solidFill>
                  <a:srgbClr val="000000"/>
                </a:solidFill>
              </a:rPr>
              <a:t>Pritisak organizacija civilnog društva, akademske zajednice, donatora i međunarodne zajednice također bi mogao promijeniti motivaciju političara tijekom vremena. </a:t>
            </a:r>
          </a:p>
          <a:p>
            <a:pPr marL="914400" lvl="1" indent="-457200" algn="just">
              <a:buFont typeface="Arial"/>
              <a:buChar char="•"/>
            </a:pPr>
            <a:endParaRPr lang="hr-HR" sz="1000" dirty="0" smtClean="0">
              <a:solidFill>
                <a:srgbClr val="000000"/>
              </a:solidFill>
            </a:endParaRPr>
          </a:p>
          <a:p>
            <a:pPr marL="457200" indent="-457200" algn="just">
              <a:buFont typeface="Arial"/>
              <a:buChar char="•"/>
            </a:pPr>
            <a:r>
              <a:rPr lang="en-US" sz="1800" b="1" dirty="0">
                <a:solidFill>
                  <a:schemeClr val="accent2">
                    <a:lumMod val="75000"/>
                  </a:schemeClr>
                </a:solidFill>
              </a:rPr>
              <a:t>Poticanje članstva u srodnim međunarodnim skupinama.</a:t>
            </a:r>
            <a:r>
              <a:rPr lang="en-US" sz="1800" dirty="0">
                <a:solidFill>
                  <a:srgbClr val="000000"/>
                </a:solidFill>
              </a:rPr>
              <a:t>  </a:t>
            </a:r>
          </a:p>
          <a:p>
            <a:pPr marL="914400" lvl="1" indent="-457200" algn="just">
              <a:buFont typeface="Arial"/>
              <a:buChar char="•"/>
            </a:pPr>
            <a:endParaRPr lang="hr-HR" sz="1000" dirty="0">
              <a:solidFill>
                <a:srgbClr val="000000"/>
              </a:solidFill>
            </a:endParaRPr>
          </a:p>
          <a:p>
            <a:pPr marL="914400" lvl="1" indent="-457200" algn="just">
              <a:buFont typeface="Arial"/>
              <a:buChar char="•"/>
            </a:pPr>
            <a:r>
              <a:rPr lang="en-US" sz="1600" dirty="0">
                <a:solidFill>
                  <a:srgbClr val="000000"/>
                </a:solidFill>
              </a:rPr>
              <a:t>Na primjer, od 2017. 75 zemalja članice su Partnerstva za otvorenu vlast (OGP) koje je osnovano 2011. godine kako bi se omogućila međunarodna platforma za zemlje koje sudjeluju kako bi vlast bila otvorenija, odgovornija i bolje reagirala na zahtjeve građana.</a:t>
            </a:r>
            <a:endParaRPr lang="hr-HR" sz="1600" dirty="0">
              <a:solidFill>
                <a:srgbClr val="000000"/>
              </a:solidFill>
            </a:endParaRPr>
          </a:p>
          <a:p>
            <a:pPr marL="1371600" lvl="2" indent="-457200" algn="just">
              <a:buFont typeface="Arial"/>
              <a:buChar char="•"/>
            </a:pPr>
            <a:r>
              <a:rPr lang="en-US" sz="1600" dirty="0">
                <a:solidFill>
                  <a:srgbClr val="000000"/>
                </a:solidFill>
              </a:rPr>
              <a:t>Članovi moraju izraditi nacionalne akcijske planove OGP-a koji se ocjenjuju nezavisno.</a:t>
            </a:r>
            <a:endParaRPr lang="hr-HR" sz="1600" dirty="0">
              <a:solidFill>
                <a:srgbClr val="000000"/>
              </a:solidFill>
            </a:endParaRPr>
          </a:p>
          <a:p>
            <a:pPr marL="1371600" lvl="2" indent="-457200" algn="just">
              <a:buFont typeface="Arial"/>
              <a:buChar char="•"/>
            </a:pPr>
            <a:r>
              <a:rPr lang="en-US" sz="1600" dirty="0">
                <a:solidFill>
                  <a:srgbClr val="000000"/>
                </a:solidFill>
              </a:rPr>
              <a:t>Sljedeći članovi Radne skupine već jesu članovi OGP-a: Albanija, Armenija, Bosna i Hercegovina, Hrvatska, Moldova, Rumunjska, Turska, Ukrajina (za BCOP: 14 članova OGP-a ukupno).</a:t>
            </a:r>
            <a:endParaRPr lang="hr-HR" sz="1600" dirty="0">
              <a:solidFill>
                <a:srgbClr val="000000"/>
              </a:solidFill>
            </a:endParaRPr>
          </a:p>
          <a:p>
            <a:pPr marL="1371600" lvl="2" indent="-457200" algn="just">
              <a:buFont typeface="Arial"/>
              <a:buChar char="•"/>
            </a:pPr>
            <a:r>
              <a:rPr lang="en-US" sz="1600" dirty="0">
                <a:solidFill>
                  <a:srgbClr val="000000"/>
                </a:solidFill>
                <a:hlinkClick r:id="rId3"/>
              </a:rPr>
              <a:t>www.opengovpartnership.org</a:t>
            </a:r>
            <a:r>
              <a:rPr lang="en-US" sz="1600" dirty="0">
                <a:solidFill>
                  <a:srgbClr val="000000"/>
                </a:solidFill>
              </a:rPr>
              <a:t>  i </a:t>
            </a:r>
            <a:r>
              <a:rPr lang="en-US" sz="1600" dirty="0">
                <a:solidFill>
                  <a:srgbClr val="000000"/>
                </a:solidFill>
                <a:hlinkClick r:id="rId4"/>
              </a:rPr>
              <a:t>www.opengovguide.com</a:t>
            </a:r>
            <a:r>
              <a:rPr dirty="0" smtClean="0"/>
              <a:t> </a:t>
            </a:r>
            <a:endParaRPr lang="hr-HR" sz="1600" dirty="0">
              <a:solidFill>
                <a:schemeClr val="tx1"/>
              </a:solidFill>
            </a:endParaRPr>
          </a:p>
          <a:p>
            <a:pPr lvl="1" algn="just" fontAlgn="auto">
              <a:spcAft>
                <a:spcPts val="0"/>
              </a:spcAft>
              <a:defRPr/>
            </a:pPr>
            <a:endParaRPr lang="hr-HR" sz="2400" dirty="0">
              <a:solidFill>
                <a:schemeClr val="tx1"/>
              </a:solidFill>
            </a:endParaRPr>
          </a:p>
          <a:p>
            <a:pPr lvl="1" algn="just" fontAlgn="auto">
              <a:spcAft>
                <a:spcPts val="0"/>
              </a:spcAft>
              <a:defRPr/>
            </a:pPr>
            <a:endParaRPr lang="hr-HR" sz="2400" dirty="0">
              <a:solidFill>
                <a:schemeClr val="tx1"/>
              </a:solidFill>
            </a:endParaRPr>
          </a:p>
          <a:p>
            <a:pPr lvl="1" algn="just" fontAlgn="auto">
              <a:spcAft>
                <a:spcPts val="0"/>
              </a:spcAft>
              <a:defRPr/>
            </a:pPr>
            <a:endParaRPr lang="hr-HR" sz="2000" dirty="0">
              <a:solidFill>
                <a:schemeClr val="tx1"/>
              </a:solidFill>
            </a:endParaRPr>
          </a:p>
          <a:p>
            <a:pPr algn="just" fontAlgn="auto">
              <a:spcAft>
                <a:spcPts val="0"/>
              </a:spcAft>
              <a:buFont typeface="Arial" pitchFamily="34" charset="0"/>
              <a:buNone/>
              <a:defRPr/>
            </a:pPr>
            <a:endParaRPr lang="hr-HR" sz="2000" dirty="0" smtClean="0">
              <a:solidFill>
                <a:schemeClr val="tx1"/>
              </a:solidFill>
            </a:endParaRPr>
          </a:p>
          <a:p>
            <a:pPr marL="457200" indent="-457200" algn="just" fontAlgn="auto">
              <a:spcAft>
                <a:spcPts val="0"/>
              </a:spcAft>
              <a:buFont typeface="Arial" pitchFamily="34" charset="0"/>
              <a:buChar char="•"/>
              <a:defRPr/>
            </a:pPr>
            <a:endParaRPr lang="hr-HR" sz="2800" dirty="0">
              <a:solidFill>
                <a:schemeClr val="tx1"/>
              </a:solidFill>
            </a:endParaRPr>
          </a:p>
        </p:txBody>
      </p:sp>
      <p:pic>
        <p:nvPicPr>
          <p:cNvPr id="37890" name="Рисунок 11" descr="pempal-logo.jpg"/>
          <p:cNvPicPr>
            <a:picLocks noChangeAspect="1"/>
          </p:cNvPicPr>
          <p:nvPr/>
        </p:nvPicPr>
        <p:blipFill>
          <a:blip r:embed="rId5"/>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1739535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9067800" cy="6858000"/>
          </a:xfrm>
        </p:spPr>
        <p:txBody>
          <a:bodyPr rtlCol="0">
            <a:noAutofit/>
          </a:bodyPr>
          <a:lstStyle/>
          <a:p>
            <a:pPr lvl="0" algn="just"/>
            <a:r>
              <a:rPr lang="en-US" sz="1800" b="1" dirty="0" smtClean="0">
                <a:solidFill>
                  <a:srgbClr val="000000"/>
                </a:solidFill>
              </a:rPr>
              <a:t>4. Nedostatak motivacije i poticaja u središnjoj i lokalnim upravama</a:t>
            </a:r>
          </a:p>
          <a:p>
            <a:pPr lvl="0" algn="just"/>
            <a:endParaRPr lang="hr-HR" sz="1800" b="1" dirty="0">
              <a:solidFill>
                <a:srgbClr val="000000"/>
              </a:solidFill>
            </a:endParaRPr>
          </a:p>
          <a:p>
            <a:pPr marL="342900" lvl="0" indent="-342900" algn="just">
              <a:buFont typeface="Arial"/>
              <a:buChar char="•"/>
            </a:pPr>
            <a:r>
              <a:rPr lang="en-US" sz="1800" b="1" dirty="0" smtClean="0">
                <a:solidFill>
                  <a:srgbClr val="953735"/>
                </a:solidFill>
              </a:rPr>
              <a:t>Radna se skupina složila da je potreban zakonodavni i regulatorni okvir kako bi se osigurala usklađenost na različitim razinama vlasti. </a:t>
            </a:r>
          </a:p>
          <a:p>
            <a:pPr lvl="1" algn="just"/>
            <a:endParaRPr lang="hr-HR" sz="1800" dirty="0" smtClean="0">
              <a:solidFill>
                <a:srgbClr val="000000"/>
              </a:solidFill>
            </a:endParaRPr>
          </a:p>
          <a:p>
            <a:pPr marL="914400" lvl="1" indent="-457200" algn="just">
              <a:buFont typeface="Arial"/>
              <a:buChar char="•"/>
            </a:pPr>
            <a:r>
              <a:rPr sz="1800" b="1" dirty="0" smtClean="0"/>
              <a:t>Metodološke smjernice također mogu biti koristan alat </a:t>
            </a:r>
            <a:r>
              <a:rPr sz="1800" dirty="0" smtClean="0"/>
              <a:t>u definiranju obuhvata, strukture i postupaka za izradu nacrta i distribuciju proračuna za građane:</a:t>
            </a:r>
            <a:endParaRPr lang="hr-HR" sz="1800" dirty="0" smtClean="0">
              <a:solidFill>
                <a:srgbClr val="000000"/>
              </a:solidFill>
            </a:endParaRPr>
          </a:p>
          <a:p>
            <a:pPr marL="1371600" lvl="2" indent="-457200" algn="just">
              <a:buFont typeface="Arial"/>
              <a:buChar char="•"/>
            </a:pPr>
            <a:r>
              <a:rPr lang="en-US" sz="1800" dirty="0" smtClean="0">
                <a:solidFill>
                  <a:srgbClr val="000000"/>
                </a:solidFill>
              </a:rPr>
              <a:t>Ruska Federacija, </a:t>
            </a:r>
            <a:r>
              <a:rPr lang="en-US" sz="1800" dirty="0" err="1" smtClean="0">
                <a:solidFill>
                  <a:srgbClr val="000000"/>
                </a:solidFill>
              </a:rPr>
              <a:t>Kirgiska</a:t>
            </a:r>
            <a:r>
              <a:rPr lang="en-US" sz="1800" dirty="0" smtClean="0">
                <a:solidFill>
                  <a:srgbClr val="000000"/>
                </a:solidFill>
              </a:rPr>
              <a:t> </a:t>
            </a:r>
            <a:r>
              <a:rPr lang="en-US" sz="1800" dirty="0" err="1" smtClean="0">
                <a:solidFill>
                  <a:srgbClr val="000000"/>
                </a:solidFill>
              </a:rPr>
              <a:t>Republika</a:t>
            </a:r>
            <a:r>
              <a:rPr lang="bs-Latn-BA" sz="1800" dirty="0" smtClean="0">
                <a:solidFill>
                  <a:srgbClr val="000000"/>
                </a:solidFill>
              </a:rPr>
              <a:t> i</a:t>
            </a:r>
            <a:r>
              <a:rPr lang="en-US" sz="1800" dirty="0" smtClean="0">
                <a:solidFill>
                  <a:srgbClr val="000000"/>
                </a:solidFill>
              </a:rPr>
              <a:t> Moldova</a:t>
            </a:r>
            <a:r>
              <a:rPr lang="bs-Latn-BA" sz="1800" dirty="0" smtClean="0">
                <a:solidFill>
                  <a:srgbClr val="000000"/>
                </a:solidFill>
              </a:rPr>
              <a:t> </a:t>
            </a:r>
            <a:r>
              <a:rPr lang="en-US" sz="1800" dirty="0" err="1" smtClean="0">
                <a:solidFill>
                  <a:srgbClr val="000000"/>
                </a:solidFill>
              </a:rPr>
              <a:t>podijelile</a:t>
            </a:r>
            <a:r>
              <a:rPr lang="en-US" sz="1800" dirty="0" smtClean="0">
                <a:solidFill>
                  <a:srgbClr val="000000"/>
                </a:solidFill>
              </a:rPr>
              <a:t> su svoje smjernice.</a:t>
            </a:r>
          </a:p>
          <a:p>
            <a:pPr marL="914400" lvl="1" indent="-457200" algn="just">
              <a:buFont typeface="Arial"/>
              <a:buChar char="•"/>
            </a:pPr>
            <a:r>
              <a:rPr lang="bs-Latn-BA" sz="1800" b="1" dirty="0" smtClean="0"/>
              <a:t>Hrvatska i </a:t>
            </a:r>
            <a:r>
              <a:rPr sz="1800" b="1" dirty="0" smtClean="0"/>
              <a:t>Ruska Federacija također se </a:t>
            </a:r>
            <a:r>
              <a:rPr sz="1800" b="1" dirty="0" err="1" smtClean="0"/>
              <a:t>služ</a:t>
            </a:r>
            <a:r>
              <a:rPr lang="bs-Latn-BA" sz="1800" b="1" smtClean="0"/>
              <a:t>e</a:t>
            </a:r>
            <a:r>
              <a:rPr sz="1800" b="1" smtClean="0"/>
              <a:t> </a:t>
            </a:r>
            <a:r>
              <a:rPr sz="1800" b="1" dirty="0" smtClean="0"/>
              <a:t>objavljenim poretkom zemalja prema otvorenosti proračuna</a:t>
            </a:r>
            <a:r>
              <a:rPr sz="1800" dirty="0" smtClean="0"/>
              <a:t> za općine/regije kako bi se potaknulo uspoređivanje i natjecanje.</a:t>
            </a:r>
          </a:p>
          <a:p>
            <a:pPr marL="1371600" lvl="2" indent="-457200" algn="just">
              <a:buFont typeface="Arial"/>
              <a:buChar char="•"/>
            </a:pPr>
            <a:endParaRPr lang="hr-HR" sz="1800" dirty="0">
              <a:solidFill>
                <a:schemeClr val="tx1"/>
              </a:solidFill>
            </a:endParaRPr>
          </a:p>
          <a:p>
            <a:pPr marL="342900" indent="-342900" algn="just" fontAlgn="auto">
              <a:spcAft>
                <a:spcPts val="0"/>
              </a:spcAft>
              <a:buFont typeface="Arial"/>
              <a:buChar char="•"/>
              <a:defRPr/>
            </a:pPr>
            <a:r>
              <a:rPr lang="en-US" sz="1800" b="1" dirty="0">
                <a:solidFill>
                  <a:srgbClr val="953735"/>
                </a:solidFill>
              </a:rPr>
              <a:t>IBP također navodi institucionalizaciju dobrih praksi transparentnosti, na primjer ugradnjom praksi transparentnosti u zakone, pravila i postupke. </a:t>
            </a:r>
          </a:p>
          <a:p>
            <a:pPr marL="342900" indent="-342900" algn="just" fontAlgn="auto">
              <a:spcAft>
                <a:spcPts val="0"/>
              </a:spcAft>
              <a:buFont typeface="Arial"/>
              <a:buChar char="•"/>
              <a:defRPr/>
            </a:pPr>
            <a:endParaRPr lang="hr-HR" sz="1800" b="1" dirty="0">
              <a:solidFill>
                <a:schemeClr val="tx1"/>
              </a:solidFill>
            </a:endParaRPr>
          </a:p>
          <a:p>
            <a:pPr marL="800100" lvl="1" indent="-342900" algn="just" fontAlgn="auto">
              <a:spcAft>
                <a:spcPts val="0"/>
              </a:spcAft>
              <a:buFont typeface="Arial"/>
              <a:buChar char="•"/>
              <a:defRPr/>
            </a:pPr>
            <a:r>
              <a:rPr sz="1800" b="1" dirty="0" smtClean="0"/>
              <a:t>Jasne smjernice i snažna vlast</a:t>
            </a:r>
            <a:r>
              <a:rPr sz="1800" dirty="0" smtClean="0"/>
              <a:t> odgovorna za uspostavu i upravljanje postupkom mogu biti korisni.</a:t>
            </a:r>
            <a:r>
              <a:rPr lang="en-US" sz="1800" dirty="0">
                <a:solidFill>
                  <a:srgbClr val="000000"/>
                </a:solidFill>
              </a:rPr>
              <a:t> </a:t>
            </a:r>
            <a:endParaRPr lang="hr-HR" sz="1800" dirty="0" smtClean="0">
              <a:solidFill>
                <a:srgbClr val="000000"/>
              </a:solidFill>
            </a:endParaRPr>
          </a:p>
          <a:p>
            <a:pPr marL="800100" lvl="1" indent="-342900" algn="just" fontAlgn="auto">
              <a:spcAft>
                <a:spcPts val="0"/>
              </a:spcAft>
              <a:buFont typeface="Arial"/>
              <a:buChar char="•"/>
              <a:defRPr/>
            </a:pPr>
            <a:r>
              <a:rPr lang="en-US" sz="1800" dirty="0" smtClean="0">
                <a:solidFill>
                  <a:srgbClr val="000000"/>
                </a:solidFill>
              </a:rPr>
              <a:t>U prvom načelu visoke razine GIFT-a također se navodi da su promjene u nacionalnim pravnim sustavima potrebne kako bilo zajamčeno pravo građana da traže, primaju i dijele informacije o fiskalnim politikama te da „uspostave jasnu pretpostavku o javnoj dostupnosti fiskalnih informacija bez diskriminacije.”</a:t>
            </a:r>
          </a:p>
          <a:p>
            <a:pPr marL="800100" lvl="1" indent="-342900" algn="just" fontAlgn="auto">
              <a:spcAft>
                <a:spcPts val="0"/>
              </a:spcAft>
              <a:buFont typeface="Arial"/>
              <a:buChar char="•"/>
              <a:defRPr/>
            </a:pPr>
            <a:endParaRPr lang="hr-HR" sz="1800" dirty="0">
              <a:solidFill>
                <a:srgbClr val="000000"/>
              </a:solidFill>
            </a:endParaRPr>
          </a:p>
          <a:p>
            <a:pPr marL="342900" indent="-342900" algn="just" fontAlgn="auto">
              <a:spcAft>
                <a:spcPts val="0"/>
              </a:spcAft>
              <a:buFont typeface="Arial"/>
              <a:buChar char="•"/>
              <a:defRPr/>
            </a:pPr>
            <a:endParaRPr lang="hr-HR" sz="1800" b="1" dirty="0">
              <a:solidFill>
                <a:srgbClr val="953735"/>
              </a:solidFill>
            </a:endParaRPr>
          </a:p>
          <a:p>
            <a:pPr marL="342900" indent="-342900" algn="just" fontAlgn="auto">
              <a:spcAft>
                <a:spcPts val="0"/>
              </a:spcAft>
              <a:buFont typeface="Arial"/>
              <a:buChar char="•"/>
              <a:defRPr/>
            </a:pPr>
            <a:endParaRPr lang="hr-HR" sz="1800" dirty="0">
              <a:solidFill>
                <a:schemeClr val="tx1"/>
              </a:solidFill>
            </a:endParaRPr>
          </a:p>
          <a:p>
            <a:pPr algn="just" fontAlgn="auto">
              <a:spcAft>
                <a:spcPts val="0"/>
              </a:spcAft>
              <a:buFont typeface="Arial" pitchFamily="34" charset="0"/>
              <a:buNone/>
              <a:defRPr/>
            </a:pPr>
            <a:endParaRPr lang="hr-HR" sz="1800" dirty="0" smtClean="0">
              <a:solidFill>
                <a:schemeClr val="tx1"/>
              </a:solidFill>
            </a:endParaRPr>
          </a:p>
          <a:p>
            <a:pPr marL="457200" indent="-457200" algn="just" fontAlgn="auto">
              <a:spcAft>
                <a:spcPts val="0"/>
              </a:spcAft>
              <a:buFont typeface="Arial" pitchFamily="34" charset="0"/>
              <a:buChar char="•"/>
              <a:defRPr/>
            </a:pPr>
            <a:endParaRPr lang="hr-HR" sz="1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2035489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9067800" cy="6858000"/>
          </a:xfrm>
        </p:spPr>
        <p:txBody>
          <a:bodyPr rtlCol="0">
            <a:noAutofit/>
          </a:bodyPr>
          <a:lstStyle/>
          <a:p>
            <a:pPr lvl="0" algn="just"/>
            <a:r>
              <a:rPr lang="en-US" sz="1600" b="1" dirty="0">
                <a:solidFill>
                  <a:srgbClr val="000000"/>
                </a:solidFill>
              </a:rPr>
              <a:t>5. Određivanje najboljeg roka za izradu proračuna za građane</a:t>
            </a:r>
          </a:p>
          <a:p>
            <a:pPr lvl="0" algn="just"/>
            <a:endParaRPr lang="hr-HR" sz="1600" b="1" dirty="0">
              <a:solidFill>
                <a:srgbClr val="000000"/>
              </a:solidFill>
            </a:endParaRPr>
          </a:p>
          <a:p>
            <a:pPr marL="342900" lvl="0" indent="-342900" algn="just">
              <a:buFont typeface="Arial"/>
              <a:buChar char="•"/>
            </a:pPr>
            <a:r>
              <a:rPr sz="1600" dirty="0" smtClean="0"/>
              <a:t>Radna je skupina izrazila zabrinutost da se prema međunarodnim smjernicama izrada proračuna za građane preporučuje četiri puta godišnje, iako se u većini definicija proračuna za građane pažnja usmjerava na samo dva dokumenta, nacrt i konačni doneseni proračun.</a:t>
            </a:r>
            <a:r>
              <a:rPr lang="en-US" sz="1600" dirty="0" smtClean="0">
                <a:solidFill>
                  <a:srgbClr val="000000"/>
                </a:solidFill>
              </a:rPr>
              <a:t>  </a:t>
            </a:r>
          </a:p>
          <a:p>
            <a:pPr marL="914400" lvl="1" indent="-457200" algn="just">
              <a:buFont typeface="Arial"/>
              <a:buChar char="•"/>
            </a:pPr>
            <a:endParaRPr lang="hr-HR" sz="1600" dirty="0">
              <a:solidFill>
                <a:schemeClr val="tx1"/>
              </a:solidFill>
            </a:endParaRPr>
          </a:p>
          <a:p>
            <a:pPr marL="342900" indent="-342900" algn="just" fontAlgn="auto">
              <a:spcAft>
                <a:spcPts val="0"/>
              </a:spcAft>
              <a:buFont typeface="Arial"/>
              <a:buChar char="•"/>
              <a:defRPr/>
            </a:pPr>
            <a:r>
              <a:rPr lang="en-US" sz="1600" b="1" dirty="0" smtClean="0">
                <a:solidFill>
                  <a:srgbClr val="953735"/>
                </a:solidFill>
              </a:rPr>
              <a:t>IBP savjetuje da se svake godine objave četiri verzije proračunskih dokumenata, za svako razdoblje proračunskog procesa (izradu, donošenje, izvršenje i reviziju) – koje će se objavljivati pravovremeno s razdobljem na koje se dokument odnosi.</a:t>
            </a:r>
          </a:p>
          <a:p>
            <a:pPr marL="914400" lvl="1" indent="-457200" algn="just">
              <a:buFont typeface="Arial"/>
              <a:buChar char="•"/>
              <a:defRPr/>
            </a:pPr>
            <a:endParaRPr lang="hr-HR" sz="1600" dirty="0">
              <a:solidFill>
                <a:srgbClr val="000000"/>
              </a:solidFill>
            </a:endParaRPr>
          </a:p>
          <a:p>
            <a:pPr marL="914400" lvl="1" indent="-457200" algn="just">
              <a:buFont typeface="Arial"/>
              <a:buChar char="•"/>
              <a:defRPr/>
            </a:pPr>
            <a:r>
              <a:rPr sz="1600" dirty="0" smtClean="0"/>
              <a:t>To se temelji na dobroj praksi koja se još razvija, prema kojoj građani trebaju biti informirani tijekom cjelokupnog proračunskog procesa (Smjernice IBP-a za Istraživanje otvorenosti proračuna za 2015. godinu)</a:t>
            </a:r>
          </a:p>
          <a:p>
            <a:pPr marL="914400" lvl="1" indent="-457200" algn="just">
              <a:buFont typeface="Arial"/>
              <a:buChar char="•"/>
              <a:defRPr/>
            </a:pPr>
            <a:endParaRPr lang="hr-HR" sz="1600" dirty="0" smtClean="0">
              <a:solidFill>
                <a:srgbClr val="000000"/>
              </a:solidFill>
            </a:endParaRPr>
          </a:p>
          <a:p>
            <a:pPr marL="914400" lvl="1" indent="-457200" algn="just">
              <a:buFont typeface="Arial"/>
              <a:buChar char="•"/>
              <a:defRPr/>
            </a:pPr>
            <a:r>
              <a:rPr lang="en-US" sz="1600" dirty="0" smtClean="0">
                <a:solidFill>
                  <a:srgbClr val="000000"/>
                </a:solidFill>
              </a:rPr>
              <a:t>Međutim, IBP priznaje kako se pažnja posvećuje proračunima za građane u sklopu prijedloga proračuna izvršne vlasti (nacrt proračuna) i donesenog proračuna (odobrenog proračuna), ali se treba osigurati dugoročna proračunska pismenost koja zahtijeva dostupnost informacija u godišnjem izvještaju i izvještaju o reviziji proračuna.  </a:t>
            </a:r>
          </a:p>
          <a:p>
            <a:pPr marL="914400" lvl="1" indent="-457200" algn="just">
              <a:buFont typeface="Arial"/>
              <a:buChar char="•"/>
              <a:defRPr/>
            </a:pPr>
            <a:endParaRPr lang="hr-HR" sz="1600" dirty="0" smtClean="0">
              <a:solidFill>
                <a:srgbClr val="000000"/>
              </a:solidFill>
            </a:endParaRPr>
          </a:p>
          <a:p>
            <a:pPr marL="914400" lvl="1" indent="-457200" algn="just">
              <a:buFont typeface="Arial"/>
              <a:buChar char="•"/>
              <a:defRPr/>
            </a:pPr>
            <a:r>
              <a:rPr lang="en-US" sz="1600" dirty="0" smtClean="0">
                <a:solidFill>
                  <a:srgbClr val="000000"/>
                </a:solidFill>
              </a:rPr>
              <a:t>Također se odražavaju u </a:t>
            </a:r>
            <a:r>
              <a:rPr lang="en-US" sz="1600" i="1" dirty="0" smtClean="0">
                <a:solidFill>
                  <a:srgbClr val="000000"/>
                </a:solidFill>
              </a:rPr>
              <a:t>Načelima GIFT-a za sudjelovanje javnosti u fiskalnoj politici za 2016. godinu</a:t>
            </a:r>
            <a:r>
              <a:rPr lang="en-US" sz="1600" dirty="0" smtClean="0">
                <a:solidFill>
                  <a:srgbClr val="000000"/>
                </a:solidFill>
              </a:rPr>
              <a:t>; OECD-ovu nacrtu</a:t>
            </a:r>
            <a:r>
              <a:rPr lang="en-US" sz="1600" i="1" dirty="0" smtClean="0">
                <a:solidFill>
                  <a:srgbClr val="000000"/>
                </a:solidFill>
              </a:rPr>
              <a:t> Priručnika za transparentnost proračuna</a:t>
            </a:r>
            <a:r>
              <a:rPr lang="en-US" sz="1600" i="0" dirty="0" smtClean="0">
                <a:solidFill>
                  <a:srgbClr val="000000"/>
                </a:solidFill>
              </a:rPr>
              <a:t> te </a:t>
            </a:r>
            <a:r>
              <a:rPr lang="en-US" sz="1600" i="1" dirty="0" smtClean="0">
                <a:solidFill>
                  <a:srgbClr val="000000"/>
                </a:solidFill>
              </a:rPr>
              <a:t>Izvještajima MMF-a o evaluaciji fiskalne transparentnosti </a:t>
            </a:r>
            <a:endParaRPr lang="hr-HR" sz="1600" dirty="0">
              <a:solidFill>
                <a:schemeClr val="tx1"/>
              </a:solidFill>
            </a:endParaRPr>
          </a:p>
          <a:p>
            <a:pPr algn="just" fontAlgn="auto">
              <a:spcAft>
                <a:spcPts val="0"/>
              </a:spcAft>
              <a:buFont typeface="Arial" pitchFamily="34" charset="0"/>
              <a:buNone/>
              <a:defRPr/>
            </a:pPr>
            <a:endParaRPr lang="hr-HR" sz="1600" dirty="0" smtClean="0">
              <a:solidFill>
                <a:schemeClr val="tx1"/>
              </a:solidFill>
            </a:endParaRPr>
          </a:p>
          <a:p>
            <a:pPr marL="457200" indent="-457200" algn="just" fontAlgn="auto">
              <a:spcAft>
                <a:spcPts val="0"/>
              </a:spcAft>
              <a:buFont typeface="Arial" pitchFamily="34" charset="0"/>
              <a:buChar char="•"/>
              <a:defRPr/>
            </a:pPr>
            <a:endParaRPr lang="hr-HR" sz="16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0669347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9067800" cy="6858000"/>
          </a:xfrm>
        </p:spPr>
        <p:txBody>
          <a:bodyPr rtlCol="0">
            <a:noAutofit/>
          </a:bodyPr>
          <a:lstStyle/>
          <a:p>
            <a:pPr lvl="0" algn="just"/>
            <a:endParaRPr lang="hr-HR" sz="1800" b="1" dirty="0" smtClean="0">
              <a:solidFill>
                <a:srgbClr val="000000"/>
              </a:solidFill>
            </a:endParaRPr>
          </a:p>
          <a:p>
            <a:pPr lvl="0" algn="just"/>
            <a:r>
              <a:rPr lang="en-US" sz="1800" b="1" dirty="0" smtClean="0">
                <a:solidFill>
                  <a:srgbClr val="000000"/>
                </a:solidFill>
              </a:rPr>
              <a:t>6. Određivanje najboljeg formata proračuna za građane</a:t>
            </a:r>
          </a:p>
          <a:p>
            <a:pPr lvl="0" algn="just"/>
            <a:endParaRPr lang="hr-HR" sz="1800" b="1" dirty="0">
              <a:solidFill>
                <a:srgbClr val="000000"/>
              </a:solidFill>
            </a:endParaRPr>
          </a:p>
          <a:p>
            <a:pPr marL="342900" lvl="0" indent="-342900" algn="just">
              <a:buFont typeface="Arial"/>
              <a:buChar char="•"/>
            </a:pPr>
            <a:r>
              <a:rPr lang="en-US" sz="1800" b="1" dirty="0" smtClean="0">
                <a:solidFill>
                  <a:srgbClr val="953735"/>
                </a:solidFill>
              </a:rPr>
              <a:t>Radna je skupina primijetila da je iznošenje prevelike količine informacija u proračunima za građane i dalje ključan izazov, ali je analiza različitih korisnih pristupa pomogla. </a:t>
            </a:r>
          </a:p>
          <a:p>
            <a:pPr marL="800100" lvl="1" indent="-342900" algn="just">
              <a:buFont typeface="Arial"/>
              <a:buChar char="•"/>
            </a:pPr>
            <a:r>
              <a:rPr sz="1800" dirty="0" smtClean="0"/>
              <a:t>Radna je skupina potvrdila kako su različiti oblici formata korisni, sve dok se u svakom pristupu preoblikuje tehničke proračunske dokumente i financijski žargon u svakodnevni jezik razumljiv svima (npr. portal </a:t>
            </a:r>
            <a:r>
              <a:rPr sz="1800" i="1" dirty="0" smtClean="0"/>
              <a:t>web</a:t>
            </a:r>
            <a:r>
              <a:rPr sz="1800" dirty="0" smtClean="0"/>
              <a:t> stranice kojim se služi Ruska Federacija, </a:t>
            </a:r>
            <a:r>
              <a:rPr sz="1800" i="1" dirty="0" smtClean="0"/>
              <a:t>tiskane brošure</a:t>
            </a:r>
            <a:r>
              <a:rPr sz="1800" dirty="0" smtClean="0"/>
              <a:t> u Kirgiskoj Republici)</a:t>
            </a:r>
            <a:r>
              <a:rPr lang="en-US" sz="1800" dirty="0" smtClean="0">
                <a:solidFill>
                  <a:schemeClr val="tx1"/>
                </a:solidFill>
              </a:rPr>
              <a:t> </a:t>
            </a:r>
          </a:p>
          <a:p>
            <a:pPr lvl="1" algn="just"/>
            <a:endParaRPr lang="hr-HR" sz="1800" dirty="0">
              <a:solidFill>
                <a:schemeClr val="tx1"/>
              </a:solidFill>
            </a:endParaRPr>
          </a:p>
          <a:p>
            <a:pPr marL="342900" indent="-342900" algn="just" fontAlgn="auto">
              <a:spcAft>
                <a:spcPts val="0"/>
              </a:spcAft>
              <a:buFont typeface="Arial"/>
              <a:buChar char="•"/>
              <a:defRPr/>
            </a:pPr>
            <a:r>
              <a:rPr lang="en-US" sz="1800" b="1" dirty="0" smtClean="0">
                <a:solidFill>
                  <a:srgbClr val="953735"/>
                </a:solidFill>
              </a:rPr>
              <a:t>Ostali savjeti međunarodne zajednice i primjeri koji su spojeni u jedan proizvod znanja. Na primjer:</a:t>
            </a:r>
          </a:p>
          <a:p>
            <a:pPr marL="800100" lvl="1" indent="-342900" algn="just" fontAlgn="auto">
              <a:spcAft>
                <a:spcPts val="0"/>
              </a:spcAft>
              <a:buFont typeface="Arial"/>
              <a:buChar char="•"/>
              <a:defRPr/>
            </a:pPr>
            <a:r>
              <a:rPr sz="1800" dirty="0" smtClean="0"/>
              <a:t>Prema petom načelu GIFT-a o sudjelovanju javnosti u fiskalnoj politici iz 2016., pristup se može omogućiti distribucijom informacija „u oblicima i upotrebom mehanizmima kojima mogu svi lako pristupiti, razumjeti ih, upotrebljavati, ponovno upotrebljavati te koje mogu preobraziti, a posebno u oblicima otvorenog proračuna.”</a:t>
            </a:r>
          </a:p>
          <a:p>
            <a:pPr marL="800100" lvl="1" indent="-342900" algn="just" fontAlgn="auto">
              <a:spcAft>
                <a:spcPts val="0"/>
              </a:spcAft>
              <a:buFont typeface="Arial"/>
              <a:buChar char="•"/>
              <a:defRPr/>
            </a:pPr>
            <a:r>
              <a:rPr lang="en-US" sz="1800" dirty="0" smtClean="0">
                <a:solidFill>
                  <a:srgbClr val="000000"/>
                </a:solidFill>
              </a:rPr>
              <a:t>OECD također savjetuje upotrebu grafičkih prezentacija, slika i ilustracija pristupačnih korisnicima, s ključnim porukama; grafike i grafikone koji apstraktnim brojevima daju prostornu dimenziju te karte koje naglašavaju prostornu dimenziju javnih financija.  </a:t>
            </a:r>
          </a:p>
          <a:p>
            <a:pPr marL="800100" lvl="1" indent="-342900" algn="just" fontAlgn="auto">
              <a:spcAft>
                <a:spcPts val="0"/>
              </a:spcAft>
              <a:buFont typeface="Arial"/>
              <a:buChar char="•"/>
              <a:defRPr/>
            </a:pPr>
            <a:r>
              <a:rPr lang="en-US" sz="1800" dirty="0" smtClean="0">
                <a:solidFill>
                  <a:srgbClr val="000000"/>
                </a:solidFill>
              </a:rPr>
              <a:t>IBP nema nikakav optimalan sadržaj, ali se preporuke daju u smjernicama IBP-a.</a:t>
            </a:r>
          </a:p>
          <a:p>
            <a:pPr marL="800100" lvl="1" indent="-342900" algn="just" fontAlgn="auto">
              <a:spcAft>
                <a:spcPts val="0"/>
              </a:spcAft>
              <a:buFont typeface="Arial"/>
              <a:buChar char="•"/>
              <a:defRPr/>
            </a:pPr>
            <a:r>
              <a:rPr lang="en-US" sz="1800" b="1" dirty="0" smtClean="0">
                <a:solidFill>
                  <a:srgbClr val="000000"/>
                </a:solidFill>
              </a:rPr>
              <a:t>MMF navodi da se pod „naprednim praksama“ objavljuju razumljivi opisi implikacija koje proračun ima na različite demografske skupine.</a:t>
            </a:r>
            <a:endParaRPr lang="hr-HR" sz="1800" dirty="0">
              <a:solidFill>
                <a:srgbClr val="000000"/>
              </a:solidFill>
            </a:endParaRPr>
          </a:p>
          <a:p>
            <a:pPr algn="just" fontAlgn="auto">
              <a:spcAft>
                <a:spcPts val="0"/>
              </a:spcAft>
              <a:buFont typeface="Arial" pitchFamily="34" charset="0"/>
              <a:buNone/>
              <a:defRPr/>
            </a:pPr>
            <a:endParaRPr lang="hr-HR" sz="1800" dirty="0" smtClean="0">
              <a:solidFill>
                <a:schemeClr val="tx1"/>
              </a:solidFill>
            </a:endParaRPr>
          </a:p>
          <a:p>
            <a:pPr marL="457200" indent="-457200" algn="just" fontAlgn="auto">
              <a:spcAft>
                <a:spcPts val="0"/>
              </a:spcAft>
              <a:buFont typeface="Arial" pitchFamily="34" charset="0"/>
              <a:buChar char="•"/>
              <a:defRPr/>
            </a:pPr>
            <a:endParaRPr lang="hr-HR" sz="1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742658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0"/>
            <a:ext cx="8915400" cy="6858000"/>
          </a:xfrm>
        </p:spPr>
        <p:txBody>
          <a:bodyPr rtlCol="0">
            <a:noAutofit/>
          </a:bodyPr>
          <a:lstStyle/>
          <a:p>
            <a:pPr lvl="0" algn="just"/>
            <a:endParaRPr lang="hr-HR" sz="1400" b="1" dirty="0" smtClean="0">
              <a:solidFill>
                <a:srgbClr val="000000"/>
              </a:solidFill>
            </a:endParaRPr>
          </a:p>
          <a:p>
            <a:pPr lvl="0" algn="just"/>
            <a:r>
              <a:rPr lang="en-US" sz="1400" b="1" dirty="0">
                <a:solidFill>
                  <a:srgbClr val="000000"/>
                </a:solidFill>
              </a:rPr>
              <a:t>7. Određivanje najboljeg pristupa za savjetovanje građana (1)</a:t>
            </a:r>
            <a:endParaRPr lang="hr-HR" sz="1400" dirty="0" smtClean="0">
              <a:solidFill>
                <a:schemeClr val="tx1"/>
              </a:solidFill>
            </a:endParaRPr>
          </a:p>
          <a:p>
            <a:pPr lvl="1" algn="just"/>
            <a:endParaRPr lang="hr-HR" sz="1400" dirty="0">
              <a:solidFill>
                <a:schemeClr val="tx1"/>
              </a:solidFill>
            </a:endParaRPr>
          </a:p>
          <a:p>
            <a:pPr marL="342900" indent="-342900" algn="just" fontAlgn="auto">
              <a:spcAft>
                <a:spcPts val="0"/>
              </a:spcAft>
              <a:buFont typeface="Arial"/>
              <a:buChar char="•"/>
              <a:defRPr/>
            </a:pPr>
            <a:r>
              <a:rPr sz="1400" b="1" dirty="0" smtClean="0"/>
              <a:t>IBP navodi kako je prvi i najvažniji korak razumjeti što javnost želi znati kako bi se osigurala maksimalna upotrebljivost pruženih informacija.</a:t>
            </a:r>
            <a:endParaRPr lang="hr-HR" sz="1400" b="1" dirty="0" smtClean="0">
              <a:solidFill>
                <a:srgbClr val="953735"/>
              </a:solidFill>
            </a:endParaRPr>
          </a:p>
          <a:p>
            <a:pPr marL="800100" lvl="1" indent="-342900" algn="just" fontAlgn="auto">
              <a:spcAft>
                <a:spcPts val="0"/>
              </a:spcAft>
              <a:buFont typeface="Arial"/>
              <a:buChar char="•"/>
              <a:defRPr/>
            </a:pPr>
            <a:r>
              <a:rPr lang="en-US" sz="1400" dirty="0" smtClean="0">
                <a:solidFill>
                  <a:srgbClr val="000000"/>
                </a:solidFill>
              </a:rPr>
              <a:t>Sva se savjetovanja moraju planirati pažljivo i strateški, npr. odrediti ciljeve, s kim će se savjetovati, na što će biti usmjerena pozornost tijekom savjetovanja, formati i vrijeme itd. </a:t>
            </a:r>
          </a:p>
          <a:p>
            <a:pPr marL="1257300" lvl="2" indent="-342900" algn="just" fontAlgn="auto">
              <a:spcAft>
                <a:spcPts val="0"/>
              </a:spcAft>
              <a:buFont typeface="Arial"/>
              <a:buChar char="•"/>
              <a:defRPr/>
            </a:pPr>
            <a:r>
              <a:rPr lang="en-US" sz="1400" dirty="0" smtClean="0">
                <a:solidFill>
                  <a:srgbClr val="000000"/>
                </a:solidFill>
              </a:rPr>
              <a:t>OECD također navodi da je realno i relevantno sudjelovanje javnosti omogućeno i potaknuto okvirom koji podupire, olakšava i regulira interakciju građana i vlade.</a:t>
            </a:r>
          </a:p>
          <a:p>
            <a:pPr marL="1257300" lvl="2" indent="-342900" algn="just" fontAlgn="auto">
              <a:spcAft>
                <a:spcPts val="0"/>
              </a:spcAft>
              <a:buFont typeface="Arial"/>
              <a:buChar char="•"/>
              <a:defRPr/>
            </a:pPr>
            <a:r>
              <a:rPr lang="en-US" sz="1400" dirty="0" smtClean="0">
                <a:solidFill>
                  <a:srgbClr val="000000"/>
                </a:solidFill>
              </a:rPr>
              <a:t>GIFT smatra da će jasno određen okvir pomoći pri upravljanju očekivanjima sudionika, a vlada će lakše razumjeti i provesti postupak savjetovanja.</a:t>
            </a:r>
          </a:p>
          <a:p>
            <a:pPr marL="800100" lvl="1" indent="-342900" algn="just" fontAlgn="auto">
              <a:spcAft>
                <a:spcPts val="0"/>
              </a:spcAft>
              <a:buFont typeface="Arial"/>
              <a:buChar char="•"/>
              <a:defRPr/>
            </a:pPr>
            <a:r>
              <a:rPr lang="en-US" sz="1400" dirty="0" smtClean="0">
                <a:solidFill>
                  <a:srgbClr val="000000"/>
                </a:solidFill>
              </a:rPr>
              <a:t>Potreba da se razmotri razina prethodnog znanja i kapaciteti građana pri odlučivanju o obuhvatu i obliku predstavljenih informacija.</a:t>
            </a:r>
          </a:p>
          <a:p>
            <a:pPr marL="800100" lvl="1" indent="-342900" algn="just" fontAlgn="auto">
              <a:spcAft>
                <a:spcPts val="0"/>
              </a:spcAft>
              <a:buFont typeface="Arial"/>
              <a:buChar char="•"/>
              <a:defRPr/>
            </a:pPr>
            <a:endParaRPr lang="hr-HR" sz="1400" dirty="0" smtClean="0">
              <a:solidFill>
                <a:srgbClr val="000000"/>
              </a:solidFill>
            </a:endParaRPr>
          </a:p>
          <a:p>
            <a:pPr marL="342900" indent="-342900" algn="just" fontAlgn="auto">
              <a:spcAft>
                <a:spcPts val="0"/>
              </a:spcAft>
              <a:buFont typeface="Arial"/>
              <a:buChar char="•"/>
              <a:defRPr/>
            </a:pPr>
            <a:r>
              <a:rPr lang="en-US" sz="1400" b="1" dirty="0">
                <a:solidFill>
                  <a:schemeClr val="accent2"/>
                </a:solidFill>
              </a:rPr>
              <a:t>IBP navodi kako ne postoji jednostavan odgovor na pitanje treba li nuditi savjetovanje svim građanima ili samo ciljanoj skupini, ali u preporukama se općenito navodi kako treba postojati veći stupanj uključenosti. </a:t>
            </a:r>
            <a:endParaRPr lang="hr-HR" sz="1400" b="1" dirty="0">
              <a:solidFill>
                <a:srgbClr val="953735"/>
              </a:solidFill>
            </a:endParaRPr>
          </a:p>
          <a:p>
            <a:pPr marL="800100" lvl="1" indent="-342900" algn="just" fontAlgn="auto">
              <a:spcAft>
                <a:spcPts val="0"/>
              </a:spcAft>
              <a:buFont typeface="Arial"/>
              <a:buChar char="•"/>
              <a:defRPr/>
            </a:pPr>
            <a:r>
              <a:rPr lang="en-US" sz="1400" dirty="0">
                <a:solidFill>
                  <a:srgbClr val="000000"/>
                </a:solidFill>
              </a:rPr>
              <a:t>Ako vlada odluči da neće smanjiti broj korisnika, pružene informacija o proračunu moraju biti dostatno široke kako bi bile relevantne za sve korisnike, a poveznice na dodatne informacije i kontakte moraju biti sadržane u tim informacijama.</a:t>
            </a:r>
          </a:p>
          <a:p>
            <a:pPr lvl="1" algn="just" fontAlgn="auto">
              <a:spcAft>
                <a:spcPts val="0"/>
              </a:spcAft>
              <a:defRPr/>
            </a:pPr>
            <a:endParaRPr lang="hr-HR" sz="1400" dirty="0">
              <a:solidFill>
                <a:srgbClr val="000000"/>
              </a:solidFill>
            </a:endParaRPr>
          </a:p>
          <a:p>
            <a:pPr marL="342900" indent="-342900" algn="just">
              <a:buFont typeface="Arial"/>
              <a:buChar char="•"/>
            </a:pPr>
            <a:r>
              <a:rPr lang="en-US" sz="1400" b="1" dirty="0">
                <a:solidFill>
                  <a:schemeClr val="accent2"/>
                </a:solidFill>
              </a:rPr>
              <a:t>IBP smatra kako bi svi savjetodavni mehanizmi trebali biti dostupni svima (i dobro osmišljeni) te da bi ih javnost trebala uvelike upotrebljavati, npr. fokusne skupine, ankete, telefonske službe za podršku, sastanci</a:t>
            </a:r>
            <a:endParaRPr lang="hr-HR" sz="1400" dirty="0">
              <a:solidFill>
                <a:srgbClr val="000000"/>
              </a:solidFill>
            </a:endParaRPr>
          </a:p>
          <a:p>
            <a:pPr marL="800100" lvl="1" indent="-342900" algn="just">
              <a:buFont typeface="Arial"/>
              <a:buChar char="•"/>
            </a:pPr>
            <a:r>
              <a:rPr lang="en-US" sz="1400" dirty="0">
                <a:solidFill>
                  <a:srgbClr val="000000"/>
                </a:solidFill>
              </a:rPr>
              <a:t>IBP navodi kako je u nekim zemljama, gdje se proračuni za građane redovito izrađuju, dovoljno pružiti informacije za kontakt te prilike za davanje povratnih informacija kako bi se podaci poboljšali.</a:t>
            </a:r>
          </a:p>
          <a:p>
            <a:pPr marL="800100" lvl="1" indent="-342900" algn="just" fontAlgn="auto">
              <a:spcAft>
                <a:spcPts val="0"/>
              </a:spcAft>
              <a:buFont typeface="Arial"/>
              <a:buChar char="•"/>
              <a:defRPr/>
            </a:pPr>
            <a:endParaRPr lang="hr-HR" sz="1400" b="1" dirty="0">
              <a:solidFill>
                <a:srgbClr val="953735"/>
              </a:solidFill>
            </a:endParaRPr>
          </a:p>
          <a:p>
            <a:pPr marL="800100" lvl="1" indent="-342900" algn="just" fontAlgn="auto">
              <a:spcAft>
                <a:spcPts val="0"/>
              </a:spcAft>
              <a:buFont typeface="Arial"/>
              <a:buChar char="•"/>
              <a:defRPr/>
            </a:pPr>
            <a:endParaRPr lang="hr-HR" sz="1400" dirty="0" smtClean="0">
              <a:solidFill>
                <a:srgbClr val="000000"/>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5482591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9067800" cy="6858000"/>
          </a:xfrm>
        </p:spPr>
        <p:txBody>
          <a:bodyPr rtlCol="0">
            <a:noAutofit/>
          </a:bodyPr>
          <a:lstStyle/>
          <a:p>
            <a:pPr lvl="0" algn="just"/>
            <a:endParaRPr lang="hr-HR" sz="1800" b="1" dirty="0" smtClean="0">
              <a:solidFill>
                <a:srgbClr val="000000"/>
              </a:solidFill>
            </a:endParaRPr>
          </a:p>
          <a:p>
            <a:pPr lvl="0" algn="just"/>
            <a:r>
              <a:rPr lang="en-US" sz="1800" b="1" dirty="0">
                <a:solidFill>
                  <a:srgbClr val="000000"/>
                </a:solidFill>
              </a:rPr>
              <a:t>7. Određivanje najboljeg pristupa za savjetovanje građana (2)</a:t>
            </a:r>
          </a:p>
          <a:p>
            <a:pPr lvl="0" algn="just"/>
            <a:endParaRPr lang="hr-HR" sz="1800" b="1" dirty="0">
              <a:solidFill>
                <a:schemeClr val="accent2"/>
              </a:solidFill>
            </a:endParaRPr>
          </a:p>
          <a:p>
            <a:pPr marL="342900" lvl="0" indent="-342900" algn="just">
              <a:buFont typeface="Arial"/>
              <a:buChar char="•"/>
            </a:pPr>
            <a:r>
              <a:rPr lang="en-US" sz="1800" b="1" dirty="0" smtClean="0">
                <a:solidFill>
                  <a:schemeClr val="accent2"/>
                </a:solidFill>
              </a:rPr>
              <a:t>IBP preporuča savjetodavan proces koji je opisan u OECD-ovom Priručniku za informiranje, savjetovanje i sudjelovanje javnosti u donošenju političkih odluka.</a:t>
            </a:r>
            <a:endParaRPr lang="hr-HR" sz="1800" b="1" dirty="0">
              <a:solidFill>
                <a:schemeClr val="accent2"/>
              </a:solidFill>
            </a:endParaRPr>
          </a:p>
          <a:p>
            <a:pPr marL="342900" lvl="0" indent="-342900" algn="just">
              <a:buFont typeface="Arial"/>
              <a:buChar char="•"/>
            </a:pPr>
            <a:endParaRPr lang="hr-HR" sz="1800" b="1" dirty="0">
              <a:solidFill>
                <a:schemeClr val="accent2"/>
              </a:solidFill>
            </a:endParaRPr>
          </a:p>
          <a:p>
            <a:pPr marL="800100" lvl="1" indent="-342900" algn="just">
              <a:buFont typeface="Arial"/>
              <a:buChar char="•"/>
            </a:pPr>
            <a:r>
              <a:rPr lang="en-US" sz="1800" dirty="0" smtClean="0">
                <a:solidFill>
                  <a:srgbClr val="000000"/>
                </a:solidFill>
              </a:rPr>
              <a:t>OECD je utvrdio tri oblika komunikacije: prvo se pružaju informacije, zatim slijedi savjetovanje kako bi se dobile povratne informacije, a na kraju slijede mehanizmi s pomoću kojih građani mogu biti aktivno uključeni u vladin postupak donošenja odluka.   </a:t>
            </a:r>
          </a:p>
          <a:p>
            <a:pPr marL="800100" lvl="1" indent="-342900" algn="just">
              <a:buFont typeface="Arial"/>
              <a:buChar char="•"/>
            </a:pPr>
            <a:endParaRPr lang="hr-HR" sz="1800" dirty="0" smtClean="0">
              <a:solidFill>
                <a:srgbClr val="000000"/>
              </a:solidFill>
            </a:endParaRPr>
          </a:p>
          <a:p>
            <a:pPr marL="800100" lvl="1" indent="-342900" algn="just">
              <a:buFont typeface="Arial"/>
              <a:buChar char="•"/>
            </a:pPr>
            <a:r>
              <a:rPr lang="en-US" sz="1800" dirty="0" smtClean="0">
                <a:solidFill>
                  <a:srgbClr val="000000"/>
                </a:solidFill>
              </a:rPr>
              <a:t>IBP savjetuje da većina proračuna za građane slijedi ovaj model. Cilj politike ili strategije proračunske pismenosti trebao bi uključivati treći oblik s redovitim aktivnim angažmanom građana u proračunskom procesu. </a:t>
            </a:r>
          </a:p>
          <a:p>
            <a:pPr marL="800100" lvl="1" indent="-342900" algn="just">
              <a:buFont typeface="Arial"/>
              <a:buChar char="•"/>
            </a:pPr>
            <a:endParaRPr lang="hr-HR" sz="1800" b="1" dirty="0">
              <a:solidFill>
                <a:schemeClr val="accent2"/>
              </a:solidFill>
            </a:endParaRPr>
          </a:p>
          <a:p>
            <a:pPr marL="342900" lvl="0" indent="-342900" algn="just">
              <a:buFont typeface="Arial"/>
              <a:buChar char="•"/>
            </a:pPr>
            <a:r>
              <a:rPr lang="en-US" sz="1800" b="1" dirty="0">
                <a:solidFill>
                  <a:schemeClr val="accent2"/>
                </a:solidFill>
              </a:rPr>
              <a:t>Nedavno istraživanje GIFT-a o praksama zemalja pokazalo je kako su ICT alati, koji uključuju internetske stranice i društvene medije, korisni</a:t>
            </a:r>
            <a:r>
              <a:rPr sz="1800" dirty="0" smtClean="0"/>
              <a:t> za podjelu informacija s građanima te za prikupljanje povratnih informacija.</a:t>
            </a:r>
            <a:r>
              <a:rPr lang="en-US" sz="1800" dirty="0">
                <a:solidFill>
                  <a:srgbClr val="000000"/>
                </a:solidFill>
              </a:rPr>
              <a:t> </a:t>
            </a:r>
          </a:p>
          <a:p>
            <a:pPr marL="742950" lvl="1" indent="-285750" algn="just">
              <a:buFont typeface="Arial"/>
              <a:buChar char="•"/>
            </a:pPr>
            <a:r>
              <a:rPr sz="1800" dirty="0" smtClean="0"/>
              <a:t>Međutim, važno je izvijestiti o načinu upotrebe prikupljenih povratnih informacija.</a:t>
            </a:r>
            <a:r>
              <a:rPr lang="en-US" sz="1800" dirty="0">
                <a:solidFill>
                  <a:srgbClr val="000000"/>
                </a:solidFill>
              </a:rPr>
              <a:t>  </a:t>
            </a:r>
          </a:p>
          <a:p>
            <a:pPr marL="800100" lvl="1" indent="-342900" algn="just">
              <a:buFont typeface="Arial"/>
              <a:buChar char="•"/>
            </a:pPr>
            <a:endParaRPr lang="hr-HR" sz="1800" dirty="0">
              <a:solidFill>
                <a:srgbClr val="000000"/>
              </a:solidFill>
            </a:endParaRPr>
          </a:p>
          <a:p>
            <a:pPr marL="342900" lvl="1" indent="-342900" algn="just">
              <a:buFont typeface="Arial"/>
              <a:buChar char="•"/>
            </a:pPr>
            <a:r>
              <a:rPr lang="en-US" sz="1800" b="1" dirty="0">
                <a:solidFill>
                  <a:schemeClr val="accent2"/>
                </a:solidFill>
              </a:rPr>
              <a:t>U našem su proizvodu znanja sadržane i druge dobre prakse. </a:t>
            </a:r>
          </a:p>
          <a:p>
            <a:pPr marL="800100" lvl="2" indent="-342900" algn="just">
              <a:buFont typeface="Arial"/>
              <a:buChar char="•"/>
            </a:pPr>
            <a:r>
              <a:rPr lang="en-US" sz="1800" dirty="0" smtClean="0">
                <a:solidFill>
                  <a:srgbClr val="000000"/>
                </a:solidFill>
              </a:rPr>
              <a:t>GIFT također prikuplja analize slučajeva zemalja. Još se razvijaju saznanja na tom području i mijenjaju instrumenti procjene, npr. revizija pokazatelja PEFA-a.</a:t>
            </a:r>
            <a:endParaRPr lang="hr-HR" sz="1800" b="1" dirty="0">
              <a:solidFill>
                <a:schemeClr val="accent2"/>
              </a:solidFill>
            </a:endParaRPr>
          </a:p>
          <a:p>
            <a:pPr marL="800100" lvl="1" indent="-342900" algn="just">
              <a:buFont typeface="Arial"/>
              <a:buChar char="•"/>
            </a:pPr>
            <a:endParaRPr lang="hr-HR" sz="1800" dirty="0" smtClean="0">
              <a:solidFill>
                <a:srgbClr val="000000"/>
              </a:solidFill>
            </a:endParaRPr>
          </a:p>
          <a:p>
            <a:pPr marL="800100" lvl="1" indent="-342900" algn="just">
              <a:buFont typeface="Arial"/>
              <a:buChar char="•"/>
            </a:pPr>
            <a:endParaRPr lang="hr-HR" sz="1800" dirty="0" smtClean="0">
              <a:solidFill>
                <a:srgbClr val="000000"/>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3407872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0"/>
            <a:ext cx="8915400" cy="6858000"/>
          </a:xfrm>
        </p:spPr>
        <p:txBody>
          <a:bodyPr rtlCol="0">
            <a:noAutofit/>
          </a:bodyPr>
          <a:lstStyle/>
          <a:p>
            <a:pPr lvl="0" algn="just"/>
            <a:endParaRPr lang="hr-HR" sz="1600" b="1" dirty="0" smtClean="0">
              <a:solidFill>
                <a:srgbClr val="000000"/>
              </a:solidFill>
            </a:endParaRPr>
          </a:p>
          <a:p>
            <a:pPr lvl="0" algn="just"/>
            <a:r>
              <a:rPr lang="en-US" sz="1600" b="1" dirty="0" smtClean="0">
                <a:solidFill>
                  <a:srgbClr val="000000"/>
                </a:solidFill>
              </a:rPr>
              <a:t>8. Nedostatak proračunskih vještina i nerazumijevanje građana i nekih državnih službenika</a:t>
            </a:r>
          </a:p>
          <a:p>
            <a:pPr lvl="0" algn="just"/>
            <a:endParaRPr lang="hr-HR" sz="1600" b="1" dirty="0">
              <a:solidFill>
                <a:srgbClr val="000000"/>
              </a:solidFill>
            </a:endParaRPr>
          </a:p>
          <a:p>
            <a:pPr marL="342900" lvl="0" indent="-342900" algn="just">
              <a:buFont typeface="Arial"/>
              <a:buChar char="•"/>
            </a:pPr>
            <a:r>
              <a:rPr lang="en-US" sz="1600" b="1" dirty="0" smtClean="0">
                <a:solidFill>
                  <a:schemeClr val="accent2"/>
                </a:solidFill>
              </a:rPr>
              <a:t>Radna skupina priznaje kako je jedan od najvećih izazova nerazumijevanje ekonomskih i tehničkih pojmova i terminologije.  </a:t>
            </a:r>
          </a:p>
          <a:p>
            <a:pPr marL="342900" lvl="0" indent="-342900" algn="just">
              <a:buFont typeface="Arial"/>
              <a:buChar char="•"/>
            </a:pPr>
            <a:endParaRPr lang="hr-HR" sz="1600" b="1" dirty="0">
              <a:solidFill>
                <a:schemeClr val="accent2"/>
              </a:solidFill>
            </a:endParaRPr>
          </a:p>
          <a:p>
            <a:pPr marL="342900" lvl="0" indent="-342900" algn="just">
              <a:buFont typeface="Arial"/>
              <a:buChar char="•"/>
            </a:pPr>
            <a:r>
              <a:rPr lang="en-US" sz="1600" b="1" dirty="0" smtClean="0">
                <a:solidFill>
                  <a:schemeClr val="accent2"/>
                </a:solidFill>
              </a:rPr>
              <a:t>Radna je skupina utvrdila sljedeće načine unaprjeđenja razine znanja građana: </a:t>
            </a:r>
          </a:p>
          <a:p>
            <a:pPr marL="800100" lvl="1" indent="-342900" algn="just">
              <a:buFont typeface="Arial"/>
              <a:buChar char="•"/>
            </a:pPr>
            <a:r>
              <a:rPr sz="1600" b="1" dirty="0" smtClean="0"/>
              <a:t>Priprema proračuna za građane</a:t>
            </a:r>
            <a:r>
              <a:rPr sz="1600" dirty="0" smtClean="0"/>
              <a:t> ključan je element za unaprjeđenje proračunske pismenosti.</a:t>
            </a:r>
            <a:r>
              <a:rPr lang="en-US" sz="1600" dirty="0" smtClean="0">
                <a:solidFill>
                  <a:srgbClr val="000000"/>
                </a:solidFill>
              </a:rPr>
              <a:t> Mogao bi se uključiti i pojmovnik proračunske terminologije koji bi se podijelio ostalih proračunskim dionicima, npr. zastupnicima u parlamentu.</a:t>
            </a:r>
          </a:p>
          <a:p>
            <a:pPr marL="800100" lvl="1" indent="-342900" algn="just">
              <a:buFont typeface="Arial"/>
              <a:buChar char="•"/>
            </a:pPr>
            <a:r>
              <a:rPr sz="1600" b="1" dirty="0" smtClean="0"/>
              <a:t>Provođenje zajedničkih inicijativa s donatorima i ostalim međunarodnim organizacijama.</a:t>
            </a:r>
            <a:r>
              <a:rPr lang="en-US" sz="1600" dirty="0" smtClean="0">
                <a:solidFill>
                  <a:srgbClr val="000000"/>
                </a:solidFill>
              </a:rPr>
              <a:t>  Primjerice zajednički projekt Svjetske banke i Ruske Federacije kojim se namjerava povećati proračunska pismenost.</a:t>
            </a:r>
          </a:p>
          <a:p>
            <a:pPr marL="800100" lvl="1" indent="-342900" algn="just">
              <a:buFont typeface="Arial"/>
              <a:buChar char="•"/>
            </a:pPr>
            <a:r>
              <a:rPr sz="1600" b="1" dirty="0" smtClean="0"/>
              <a:t>Potrebna je edukacija u pogledu proračunske terminologije, pojmova i postupaka.</a:t>
            </a:r>
            <a:endParaRPr lang="hr-HR" sz="1600" dirty="0">
              <a:solidFill>
                <a:srgbClr val="000000"/>
              </a:solidFill>
            </a:endParaRPr>
          </a:p>
          <a:p>
            <a:pPr marL="1257300" lvl="2" indent="-342900" algn="just">
              <a:buFont typeface="Arial"/>
              <a:buChar char="•"/>
            </a:pPr>
            <a:r>
              <a:rPr lang="en-US" sz="1600" dirty="0" smtClean="0">
                <a:solidFill>
                  <a:srgbClr val="000000"/>
                </a:solidFill>
              </a:rPr>
              <a:t>Prema OECD-u, ministarstva financija trebaju aktivno promicati razumijevanje proračunskog procesa od strane građana i nevladinih udruga.</a:t>
            </a:r>
          </a:p>
          <a:p>
            <a:pPr marL="1257300" lvl="2" indent="-342900" algn="just">
              <a:buFont typeface="Arial"/>
              <a:buChar char="•"/>
            </a:pPr>
            <a:endParaRPr lang="hr-HR" sz="1600" dirty="0" smtClean="0">
              <a:solidFill>
                <a:srgbClr val="000000"/>
              </a:solidFill>
            </a:endParaRPr>
          </a:p>
          <a:p>
            <a:pPr marL="342900" indent="-342900" algn="just">
              <a:buFont typeface="Arial"/>
              <a:buChar char="•"/>
            </a:pPr>
            <a:r>
              <a:rPr sz="1600" b="1" dirty="0" smtClean="0"/>
              <a:t>Radna je skupina zaključila kako obuci državnog osoblja mogu doprinijeti uvodni i proračunski priručnici. </a:t>
            </a:r>
            <a:r>
              <a:rPr lang="en-US" sz="1600" dirty="0" smtClean="0">
                <a:solidFill>
                  <a:srgbClr val="000000"/>
                </a:solidFill>
              </a:rPr>
              <a:t> </a:t>
            </a:r>
            <a:r>
              <a:rPr lang="en-US" sz="1600" dirty="0">
                <a:solidFill>
                  <a:srgbClr val="000000"/>
                </a:solidFill>
              </a:rPr>
              <a:t>Na primjer Južnoafrička Republika</a:t>
            </a:r>
          </a:p>
          <a:p>
            <a:pPr marL="800100" lvl="1" indent="-342900" algn="just">
              <a:buFont typeface="Arial"/>
              <a:buChar char="•"/>
            </a:pPr>
            <a:r>
              <a:rPr lang="en-US" sz="1600" dirty="0" smtClean="0">
                <a:solidFill>
                  <a:srgbClr val="000000"/>
                </a:solidFill>
              </a:rPr>
              <a:t>Što se tiče potrebnih vještina za izradu proračuna za građane (npr. komunikacija s javnošću, omogućivanje većih sastanaka s građanima), IBP savjetuje kako ih se kratkoročno može osigurati angažiranjem vanjskih suradnika, ako te vještine nisu dostupne unutar vlade.  </a:t>
            </a:r>
            <a:endParaRPr lang="hr-HR" sz="1600" b="1" dirty="0">
              <a:solidFill>
                <a:srgbClr val="953735"/>
              </a:solidFill>
            </a:endParaRPr>
          </a:p>
          <a:p>
            <a:pPr marL="800100" lvl="1" indent="-342900" algn="just">
              <a:buFont typeface="Arial"/>
              <a:buChar char="•"/>
            </a:pPr>
            <a:endParaRPr lang="hr-HR" sz="1600" b="1" dirty="0">
              <a:solidFill>
                <a:schemeClr val="accent2"/>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8671847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0"/>
            <a:ext cx="9067800" cy="6858000"/>
          </a:xfrm>
        </p:spPr>
        <p:txBody>
          <a:bodyPr rtlCol="0">
            <a:noAutofit/>
          </a:bodyPr>
          <a:lstStyle/>
          <a:p>
            <a:pPr lvl="0" algn="just"/>
            <a:endParaRPr lang="hr-HR" sz="1600" b="1" dirty="0" smtClean="0">
              <a:solidFill>
                <a:srgbClr val="000000"/>
              </a:solidFill>
            </a:endParaRPr>
          </a:p>
          <a:p>
            <a:pPr lvl="0" algn="just"/>
            <a:r>
              <a:rPr lang="en-US" sz="1600" b="1" dirty="0">
                <a:solidFill>
                  <a:srgbClr val="000000"/>
                </a:solidFill>
              </a:rPr>
              <a:t>9. Slab interes javnosti za proračun</a:t>
            </a:r>
            <a:endParaRPr lang="hr-HR" sz="1600" b="1" dirty="0">
              <a:solidFill>
                <a:srgbClr val="000000"/>
              </a:solidFill>
            </a:endParaRPr>
          </a:p>
          <a:p>
            <a:pPr lvl="0" algn="just"/>
            <a:endParaRPr lang="hr-HR" sz="1600" b="1" dirty="0" smtClean="0">
              <a:solidFill>
                <a:schemeClr val="accent2"/>
              </a:solidFill>
            </a:endParaRPr>
          </a:p>
          <a:p>
            <a:pPr lvl="0" algn="just"/>
            <a:r>
              <a:rPr lang="en-US" sz="1600" b="1" dirty="0" smtClean="0">
                <a:solidFill>
                  <a:schemeClr val="accent2"/>
                </a:solidFill>
              </a:rPr>
              <a:t>Radna se skupina slaže da kada društvo ne vidi odgovornost svoje vlade, građani stvaraju negativno mišljenje o vlasti, pokazuju nepovjerenje i postaju apatični.  </a:t>
            </a:r>
            <a:r>
              <a:rPr lang="en-US" sz="1600" dirty="0" smtClean="0">
                <a:solidFill>
                  <a:srgbClr val="000000"/>
                </a:solidFill>
              </a:rPr>
              <a:t>Moguće strategije o kojima se raspravljalo uključuju:</a:t>
            </a:r>
          </a:p>
          <a:p>
            <a:pPr lvl="0" algn="just"/>
            <a:endParaRPr lang="hr-HR" sz="1600" b="1" dirty="0">
              <a:solidFill>
                <a:schemeClr val="accent2"/>
              </a:solidFill>
            </a:endParaRPr>
          </a:p>
          <a:p>
            <a:pPr marL="342900" lvl="0" indent="-342900" algn="just">
              <a:buFont typeface="Arial"/>
              <a:buChar char="•"/>
            </a:pPr>
            <a:r>
              <a:rPr lang="en-US" sz="1600" b="1" dirty="0" smtClean="0">
                <a:solidFill>
                  <a:schemeClr val="tx2">
                    <a:lumMod val="75000"/>
                  </a:schemeClr>
                </a:solidFill>
              </a:rPr>
              <a:t>Provođenje medijskih kampanja</a:t>
            </a:r>
            <a:r>
              <a:rPr sz="1600" dirty="0" smtClean="0"/>
              <a:t> kojima se potiče građane da zahtijevaju pojašnjenja o tome na što se troši njihov novac, kako bi se potaknuo interes.</a:t>
            </a:r>
          </a:p>
          <a:p>
            <a:pPr marL="342900" lvl="0" indent="-342900" algn="just">
              <a:buFont typeface="Arial"/>
              <a:buChar char="•"/>
            </a:pPr>
            <a:r>
              <a:rPr lang="en-US" sz="1600" b="1" dirty="0" smtClean="0">
                <a:solidFill>
                  <a:srgbClr val="17375E"/>
                </a:solidFill>
              </a:rPr>
              <a:t>Izmjene informacijskih portala kako bi se pružale inovativne metode</a:t>
            </a:r>
            <a:r>
              <a:rPr sz="1600" dirty="0" smtClean="0"/>
              <a:t> angažiranja građana, npr. </a:t>
            </a:r>
            <a:r>
              <a:rPr sz="1600" i="1" dirty="0" smtClean="0"/>
              <a:t>online</a:t>
            </a:r>
            <a:r>
              <a:rPr sz="1600" dirty="0" smtClean="0"/>
              <a:t> igre kojima se služe Hrvatska i SAD, </a:t>
            </a:r>
            <a:r>
              <a:rPr sz="1600" i="1" dirty="0" smtClean="0"/>
              <a:t>online</a:t>
            </a:r>
            <a:r>
              <a:rPr sz="1600" dirty="0" smtClean="0"/>
              <a:t> brošure i knjižice.</a:t>
            </a:r>
          </a:p>
          <a:p>
            <a:pPr marL="342900" lvl="0" indent="-342900" algn="just">
              <a:buFont typeface="Arial"/>
              <a:buChar char="•"/>
            </a:pPr>
            <a:r>
              <a:rPr lang="en-US" sz="1600" b="1" dirty="0" smtClean="0">
                <a:solidFill>
                  <a:srgbClr val="17375E"/>
                </a:solidFill>
              </a:rPr>
              <a:t>Pokretanje kampanja za podizanje svijesti o važnosti proračuna usmjerenih na organizacije civilnog društva, medije i škole</a:t>
            </a:r>
            <a:r>
              <a:rPr sz="1600" dirty="0" smtClean="0"/>
              <a:t>, npr. Kanada, Ujedinjena Kraljevina</a:t>
            </a:r>
            <a:r>
              <a:rPr lang="en-US" sz="1600" dirty="0" smtClean="0">
                <a:solidFill>
                  <a:srgbClr val="000000"/>
                </a:solidFill>
              </a:rPr>
              <a:t> </a:t>
            </a:r>
            <a:endParaRPr lang="hr-HR" sz="1600" b="1" dirty="0">
              <a:solidFill>
                <a:schemeClr val="accent2"/>
              </a:solidFill>
            </a:endParaRPr>
          </a:p>
          <a:p>
            <a:pPr marL="342900" lvl="0" indent="-342900" algn="just">
              <a:buFont typeface="Arial"/>
              <a:buChar char="•"/>
            </a:pPr>
            <a:endParaRPr lang="hr-HR" sz="1600" b="1" dirty="0">
              <a:solidFill>
                <a:schemeClr val="accent2"/>
              </a:solidFill>
            </a:endParaRPr>
          </a:p>
          <a:p>
            <a:pPr algn="just"/>
            <a:r>
              <a:rPr lang="en-US" sz="1600" b="1" dirty="0">
                <a:solidFill>
                  <a:srgbClr val="000000"/>
                </a:solidFill>
              </a:rPr>
              <a:t>10. Nedostupnost pouzdanih medija i/ili nedostatak komunikacije</a:t>
            </a:r>
          </a:p>
          <a:p>
            <a:pPr algn="just"/>
            <a:endParaRPr lang="hr-HR" sz="1600" dirty="0" smtClean="0">
              <a:solidFill>
                <a:srgbClr val="000000"/>
              </a:solidFill>
            </a:endParaRPr>
          </a:p>
          <a:p>
            <a:pPr algn="just"/>
            <a:r>
              <a:rPr lang="en-US" sz="1600" b="1" dirty="0" smtClean="0">
                <a:solidFill>
                  <a:schemeClr val="accent2"/>
                </a:solidFill>
              </a:rPr>
              <a:t>Radna je skupina primijetila kako se neke zemlje suočavaju s tim izazovom na lokalnim razinama vlasti, stoga su potrebni različiti pristupi za distribuciju proračuna za građane. </a:t>
            </a:r>
          </a:p>
          <a:p>
            <a:pPr marL="342900" indent="-342900" algn="just">
              <a:buFont typeface="Arial"/>
              <a:buChar char="•"/>
            </a:pPr>
            <a:r>
              <a:rPr lang="en-US" sz="1600" dirty="0" smtClean="0">
                <a:solidFill>
                  <a:srgbClr val="000000"/>
                </a:solidFill>
              </a:rPr>
              <a:t>Na primjer informativni sastanci u gradskoj vijećnici IBP savjetuje upotrebu radijskih programa te tiskanih proračuna za građane koji će biti dostupni na skupovima zajednice, u knjižnicama, sveučilištima, uredima lokalnih vlasti. Resorna ministarstva također mogu pomoći učiniti informacije dostupnima u školama, ambulantama te objektima koji se financiraju iz javnih sredstava. </a:t>
            </a:r>
            <a:endParaRPr lang="hr-HR" sz="1600" b="1" dirty="0">
              <a:solidFill>
                <a:schemeClr val="accent2"/>
              </a:solidFill>
            </a:endParaRPr>
          </a:p>
          <a:p>
            <a:pPr marL="800100" lvl="1" indent="-342900" algn="just">
              <a:buFont typeface="Arial"/>
              <a:buChar char="•"/>
            </a:pPr>
            <a:endParaRPr lang="hr-HR" sz="1600" b="1" dirty="0">
              <a:solidFill>
                <a:srgbClr val="953735"/>
              </a:solidFill>
            </a:endParaRPr>
          </a:p>
          <a:p>
            <a:pPr marL="800100" lvl="1" indent="-342900" algn="just">
              <a:buFont typeface="Arial"/>
              <a:buChar char="•"/>
            </a:pPr>
            <a:endParaRPr lang="hr-HR" sz="1600" b="1" dirty="0">
              <a:solidFill>
                <a:schemeClr val="accent2"/>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3339547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990600" y="152400"/>
            <a:ext cx="8686800" cy="876300"/>
          </a:xfrm>
        </p:spPr>
        <p:txBody>
          <a:bodyPr/>
          <a:lstStyle/>
          <a:p>
            <a:r>
              <a:rPr lang="en-US" sz="3600" dirty="0" smtClean="0">
                <a:solidFill>
                  <a:srgbClr val="002060"/>
                </a:solidFill>
              </a:rPr>
              <a:t>Planovi za buduće aktivnosti Radne skupine</a:t>
            </a:r>
          </a:p>
        </p:txBody>
      </p:sp>
      <p:graphicFrame>
        <p:nvGraphicFramePr>
          <p:cNvPr id="6" name="Таблица 5"/>
          <p:cNvGraphicFramePr>
            <a:graphicFrameLocks noGrp="1"/>
          </p:cNvGraphicFramePr>
          <p:nvPr>
            <p:extLst>
              <p:ext uri="{D42A27DB-BD31-4B8C-83A1-F6EECF244321}">
                <p14:modId xmlns:p14="http://schemas.microsoft.com/office/powerpoint/2010/main" val="2083062305"/>
              </p:ext>
            </p:extLst>
          </p:nvPr>
        </p:nvGraphicFramePr>
        <p:xfrm>
          <a:off x="914400" y="1143000"/>
          <a:ext cx="8830491" cy="4471416"/>
        </p:xfrm>
        <a:graphic>
          <a:graphicData uri="http://schemas.openxmlformats.org/drawingml/2006/table">
            <a:tbl>
              <a:tblPr firstRow="1" bandRow="1">
                <a:tableStyleId>{5C22544A-7EE6-4342-B048-85BDC9FD1C3A}</a:tableStyleId>
              </a:tblPr>
              <a:tblGrid>
                <a:gridCol w="381963"/>
                <a:gridCol w="5505031"/>
                <a:gridCol w="2943497"/>
              </a:tblGrid>
              <a:tr h="422690">
                <a:tc>
                  <a:txBody>
                    <a:bodyPr/>
                    <a:lstStyle/>
                    <a:p>
                      <a:endParaRPr lang="ru-RU" sz="1600" dirty="0"/>
                    </a:p>
                  </a:txBody>
                  <a:tcPr>
                    <a:solidFill>
                      <a:schemeClr val="accent1">
                        <a:lumMod val="20000"/>
                        <a:lumOff val="80000"/>
                      </a:schemeClr>
                    </a:solidFill>
                  </a:tcPr>
                </a:tc>
                <a:tc>
                  <a:txBody>
                    <a:bodyPr/>
                    <a:lstStyle/>
                    <a:p>
                      <a:pPr algn="ctr"/>
                      <a:r>
                        <a:t>Izrada nacrta Akcijskog plana za 2017. – 2018.</a:t>
                      </a:r>
                      <a:endParaRPr lang="hr-HR" sz="1600" dirty="0">
                        <a:solidFill>
                          <a:schemeClr val="tx1"/>
                        </a:solidFill>
                      </a:endParaRPr>
                    </a:p>
                  </a:txBody>
                  <a:tcPr>
                    <a:solidFill>
                      <a:schemeClr val="accent1">
                        <a:lumMod val="20000"/>
                        <a:lumOff val="80000"/>
                      </a:schemeClr>
                    </a:solidFill>
                  </a:tcPr>
                </a:tc>
                <a:tc>
                  <a:txBody>
                    <a:bodyPr/>
                    <a:lstStyle/>
                    <a:p>
                      <a:pPr marL="0" algn="ctr" defTabSz="914400" rtl="0" eaLnBrk="1" latinLnBrk="0" hangingPunct="1"/>
                      <a:r>
                        <a:rPr lang="en-US" sz="1600" b="1" kern="1200" dirty="0" smtClean="0">
                          <a:solidFill>
                            <a:schemeClr val="tx1"/>
                          </a:solidFill>
                          <a:latin typeface="+mn-lt"/>
                        </a:rPr>
                        <a:t>Razdoblje </a:t>
                      </a:r>
                      <a:endParaRPr lang="hr-HR" sz="1600" b="1" kern="1200" dirty="0">
                        <a:solidFill>
                          <a:schemeClr val="tx1"/>
                        </a:solidFill>
                        <a:latin typeface="+mn-lt"/>
                        <a:ea typeface="+mn-ea"/>
                        <a:cs typeface="+mn-cs"/>
                      </a:endParaRPr>
                    </a:p>
                  </a:txBody>
                  <a:tcPr>
                    <a:solidFill>
                      <a:schemeClr val="accent1">
                        <a:lumMod val="20000"/>
                        <a:lumOff val="80000"/>
                      </a:schemeClr>
                    </a:solidFill>
                  </a:tcPr>
                </a:tc>
              </a:tr>
              <a:tr h="415510">
                <a:tc gridSpan="3">
                  <a:txBody>
                    <a:bodyPr/>
                    <a:lstStyle/>
                    <a:p>
                      <a:pPr algn="ctr"/>
                      <a:r>
                        <a:rPr lang="en-US" sz="1600" kern="1200" dirty="0" smtClean="0">
                          <a:solidFill>
                            <a:schemeClr val="tx1"/>
                          </a:solidFill>
                          <a:latin typeface="Lucida Grande CY"/>
                        </a:rPr>
                        <a:t>Tekuća FG </a:t>
                      </a:r>
                      <a:endParaRPr lang="hr-HR" sz="1600" kern="1200" dirty="0">
                        <a:solidFill>
                          <a:schemeClr val="tx1"/>
                        </a:solidFill>
                        <a:latin typeface="Lucida Grande CY"/>
                        <a:ea typeface="+mn-ea"/>
                        <a:cs typeface="Lucida Grande CY"/>
                      </a:endParaRPr>
                    </a:p>
                  </a:txBody>
                  <a:tcPr>
                    <a:noFill/>
                  </a:tcPr>
                </a:tc>
                <a:tc hMerge="1">
                  <a:txBody>
                    <a:bodyPr/>
                    <a:lstStyle/>
                    <a:p>
                      <a:pPr algn="just">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hMerge="1">
                  <a:txBody>
                    <a:bodyPr/>
                    <a:lstStyle/>
                    <a:p>
                      <a:pPr algn="ctr">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r>
              <a:tr h="415510">
                <a:tc>
                  <a:txBody>
                    <a:bodyPr/>
                    <a:lstStyle/>
                    <a:p>
                      <a:r>
                        <a:rPr lang="ru-RU" sz="1600" kern="1200" dirty="0" smtClean="0">
                          <a:solidFill>
                            <a:schemeClr val="tx1"/>
                          </a:solidFill>
                          <a:latin typeface="Lucida Grande CY"/>
                        </a:rPr>
                        <a:t>1.</a:t>
                      </a:r>
                      <a:endParaRPr lang="hr-HR" sz="1600" kern="1200" dirty="0">
                        <a:solidFill>
                          <a:schemeClr val="tx1"/>
                        </a:solidFill>
                        <a:latin typeface="Lucida Grande CY"/>
                        <a:ea typeface="+mn-ea"/>
                        <a:cs typeface="Lucida Grande CY"/>
                      </a:endParaRPr>
                    </a:p>
                  </a:txBody>
                  <a:tcPr>
                    <a:solidFill>
                      <a:schemeClr val="accent1">
                        <a:lumMod val="20000"/>
                        <a:lumOff val="80000"/>
                      </a:schemeClr>
                    </a:solidFill>
                  </a:tcPr>
                </a:tc>
                <a:tc>
                  <a:txBody>
                    <a:bodyPr/>
                    <a:lstStyle/>
                    <a:p>
                      <a:pPr algn="just">
                        <a:lnSpc>
                          <a:spcPct val="115000"/>
                        </a:lnSpc>
                        <a:spcAft>
                          <a:spcPts val="0"/>
                        </a:spcAft>
                      </a:pPr>
                      <a:r>
                        <a:rPr lang="en-US" sz="1600" kern="1200" dirty="0" smtClean="0">
                          <a:solidFill>
                            <a:schemeClr val="tx1"/>
                          </a:solidFill>
                          <a:latin typeface="Lucida Grande CY"/>
                        </a:rPr>
                        <a:t>Konferencija na temu proračunske pismenosti + usporedni sastanak Radne skupine</a:t>
                      </a:r>
                      <a:endParaRPr lang="hr-HR"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smtClean="0">
                          <a:solidFill>
                            <a:schemeClr val="tx1"/>
                          </a:solidFill>
                          <a:latin typeface="Lucida Grande CY"/>
                        </a:rPr>
                        <a:t>svibanj/lipanj, Moskva</a:t>
                      </a:r>
                      <a:endParaRPr lang="hr-HR"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r>
              <a:tr h="275574">
                <a:tc gridSpan="3">
                  <a:txBody>
                    <a:bodyPr/>
                    <a:lstStyle/>
                    <a:p>
                      <a:pPr algn="ctr"/>
                      <a:r>
                        <a:rPr lang="en-US" sz="1600" kern="1200" dirty="0" smtClean="0">
                          <a:solidFill>
                            <a:schemeClr val="tx1"/>
                          </a:solidFill>
                          <a:latin typeface="Lucida Grande CY"/>
                        </a:rPr>
                        <a:t>Sljedeća FG</a:t>
                      </a:r>
                      <a:endParaRPr lang="hr-HR" sz="1600" kern="1200" dirty="0">
                        <a:solidFill>
                          <a:schemeClr val="tx1"/>
                        </a:solidFill>
                        <a:latin typeface="Lucida Grande CY"/>
                        <a:ea typeface="+mn-ea"/>
                        <a:cs typeface="Lucida Grande CY"/>
                      </a:endParaRPr>
                    </a:p>
                  </a:txBody>
                  <a:tcPr>
                    <a:noFill/>
                  </a:tcPr>
                </a:tc>
                <a:tc hMerge="1">
                  <a:txBody>
                    <a:bodyPr/>
                    <a:lstStyle/>
                    <a:p>
                      <a:pPr algn="just">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hMerge="1">
                  <a:txBody>
                    <a:bodyPr/>
                    <a:lstStyle/>
                    <a:p>
                      <a:pPr algn="ctr">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r>
              <a:tr h="828548">
                <a:tc>
                  <a:txBody>
                    <a:bodyPr/>
                    <a:lstStyle/>
                    <a:p>
                      <a:r>
                        <a:rPr lang="en-US" sz="1600" kern="1200" dirty="0" smtClean="0">
                          <a:solidFill>
                            <a:schemeClr val="tx1"/>
                          </a:solidFill>
                          <a:latin typeface="Lucida Grande CY"/>
                        </a:rPr>
                        <a:t>1.</a:t>
                      </a:r>
                      <a:endParaRPr lang="hr-HR" sz="1600" kern="1200" dirty="0">
                        <a:solidFill>
                          <a:schemeClr val="tx1"/>
                        </a:solidFill>
                        <a:latin typeface="Lucida Grande CY"/>
                        <a:ea typeface="+mn-ea"/>
                        <a:cs typeface="Lucida Grande CY"/>
                      </a:endParaRPr>
                    </a:p>
                  </a:txBody>
                  <a:tcPr>
                    <a:solidFill>
                      <a:schemeClr val="accent1">
                        <a:lumMod val="20000"/>
                        <a:lumOff val="80000"/>
                      </a:schemeClr>
                    </a:solidFill>
                  </a:tcPr>
                </a:tc>
                <a:tc>
                  <a:txBody>
                    <a:bodyPr/>
                    <a:lstStyle/>
                    <a:p>
                      <a:pPr algn="just">
                        <a:lnSpc>
                          <a:spcPct val="115000"/>
                        </a:lnSpc>
                        <a:spcAft>
                          <a:spcPts val="0"/>
                        </a:spcAft>
                      </a:pPr>
                      <a:r>
                        <a:rPr lang="en-US" sz="1600" kern="1200" dirty="0" smtClean="0">
                          <a:solidFill>
                            <a:schemeClr val="tx1"/>
                          </a:solidFill>
                          <a:latin typeface="Lucida Grande CY"/>
                        </a:rPr>
                        <a:t>Videokonferencija s ciljem razvijanja novog proizvoda znanja o sudjelovanju javnosti u proračunskom postupku i analiza rezultata Ankete o otvorenosti proračuna 2018. (ako su dostupni) </a:t>
                      </a:r>
                      <a:endParaRPr lang="hr-HR"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smtClean="0">
                          <a:solidFill>
                            <a:schemeClr val="tx1"/>
                          </a:solidFill>
                          <a:latin typeface="Lucida Grande CY"/>
                        </a:rPr>
                        <a:t>rujan/listopad 2017.</a:t>
                      </a:r>
                      <a:endParaRPr lang="hr-HR"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r>
              <a:tr h="910980">
                <a:tc>
                  <a:txBody>
                    <a:bodyPr/>
                    <a:lstStyle/>
                    <a:p>
                      <a:r>
                        <a:rPr lang="en-US" sz="1600" kern="1200" dirty="0" smtClean="0">
                          <a:solidFill>
                            <a:schemeClr val="tx1"/>
                          </a:solidFill>
                          <a:latin typeface="Lucida Grande CY"/>
                        </a:rPr>
                        <a:t>2.</a:t>
                      </a:r>
                      <a:endParaRPr lang="hr-HR" sz="1600" kern="1200" dirty="0">
                        <a:solidFill>
                          <a:schemeClr val="tx1"/>
                        </a:solidFill>
                        <a:latin typeface="Lucida Grande CY"/>
                        <a:ea typeface="+mn-ea"/>
                        <a:cs typeface="Lucida Grande CY"/>
                      </a:endParaRPr>
                    </a:p>
                  </a:txBody>
                  <a:tcPr>
                    <a:solidFill>
                      <a:schemeClr val="accent1">
                        <a:lumMod val="20000"/>
                        <a:lumOff val="80000"/>
                      </a:schemeClr>
                    </a:solidFill>
                  </a:tcPr>
                </a:tc>
                <a:tc>
                  <a:txBody>
                    <a:bodyPr/>
                    <a:lstStyle/>
                    <a:p>
                      <a:pPr algn="just">
                        <a:lnSpc>
                          <a:spcPct val="115000"/>
                        </a:lnSpc>
                        <a:spcAft>
                          <a:spcPts val="0"/>
                        </a:spcAft>
                      </a:pPr>
                      <a:r>
                        <a:rPr lang="en-US" sz="1600" kern="1200" dirty="0" smtClean="0">
                          <a:solidFill>
                            <a:schemeClr val="tx1"/>
                          </a:solidFill>
                          <a:latin typeface="Lucida Grande CY"/>
                        </a:rPr>
                        <a:t>Posjet zemlji radi istraživanja dobrih praksi u pristupima za sudjelovanje javnosti. </a:t>
                      </a:r>
                      <a:endParaRPr lang="hr-HR"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smtClean="0">
                          <a:solidFill>
                            <a:schemeClr val="tx1"/>
                          </a:solidFill>
                          <a:latin typeface="Lucida Grande CY"/>
                        </a:rPr>
                        <a:t>travanj 2018.</a:t>
                      </a:r>
                      <a:endParaRPr lang="hr-HR"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r>
              <a:tr h="704460">
                <a:tc>
                  <a:txBody>
                    <a:bodyPr/>
                    <a:lstStyle/>
                    <a:p>
                      <a:r>
                        <a:rPr lang="en-US" sz="1600" kern="1200" dirty="0" smtClean="0">
                          <a:solidFill>
                            <a:schemeClr val="tx1"/>
                          </a:solidFill>
                          <a:latin typeface="Lucida Grande CY"/>
                        </a:rPr>
                        <a:t>3.</a:t>
                      </a:r>
                      <a:endParaRPr lang="hr-HR" sz="1600" kern="1200" dirty="0">
                        <a:solidFill>
                          <a:schemeClr val="tx1"/>
                        </a:solidFill>
                        <a:latin typeface="Lucida Grande CY"/>
                        <a:ea typeface="+mn-ea"/>
                        <a:cs typeface="Lucida Grande CY"/>
                      </a:endParaRPr>
                    </a:p>
                  </a:txBody>
                  <a:tcPr>
                    <a:solidFill>
                      <a:schemeClr val="accent1">
                        <a:lumMod val="20000"/>
                        <a:lumOff val="80000"/>
                      </a:schemeClr>
                    </a:solidFill>
                  </a:tcPr>
                </a:tc>
                <a:tc>
                  <a:txBody>
                    <a:bodyPr/>
                    <a:lstStyle/>
                    <a:p>
                      <a:pPr algn="just">
                        <a:lnSpc>
                          <a:spcPct val="115000"/>
                        </a:lnSpc>
                        <a:spcAft>
                          <a:spcPts val="0"/>
                        </a:spcAft>
                      </a:pPr>
                      <a:r>
                        <a:rPr lang="en-US" sz="1600" kern="1200" dirty="0" smtClean="0">
                          <a:solidFill>
                            <a:schemeClr val="tx1"/>
                          </a:solidFill>
                          <a:latin typeface="Lucida Grande CY"/>
                        </a:rPr>
                        <a:t>Razmatraju se mogući zajednički projekti s IBP-om i GIFT-om.  </a:t>
                      </a:r>
                      <a:endParaRPr lang="hr-HR"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smtClean="0">
                          <a:solidFill>
                            <a:schemeClr val="tx1"/>
                          </a:solidFill>
                          <a:latin typeface="Lucida Grande CY"/>
                        </a:rPr>
                        <a:t>Za raspravu</a:t>
                      </a:r>
                      <a:endParaRPr lang="hr-HR"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r>
            </a:tbl>
          </a:graphicData>
        </a:graphic>
      </p:graphicFrame>
      <p:sp>
        <p:nvSpPr>
          <p:cNvPr id="2" name="TextBox 1"/>
          <p:cNvSpPr txBox="1"/>
          <p:nvPr/>
        </p:nvSpPr>
        <p:spPr>
          <a:xfrm>
            <a:off x="1138645" y="5715000"/>
            <a:ext cx="8382000" cy="923330"/>
          </a:xfrm>
          <a:prstGeom prst="rect">
            <a:avLst/>
          </a:prstGeom>
          <a:noFill/>
        </p:spPr>
        <p:txBody>
          <a:bodyPr wrap="square" rtlCol="0">
            <a:spAutoFit/>
          </a:bodyPr>
          <a:lstStyle/>
          <a:p>
            <a:pPr algn="ctr"/>
            <a:r>
              <a:rPr lang="en-US" i="1" dirty="0" smtClean="0"/>
              <a:t>Radna se skupina usredotočila na proračunsku pismenost i proračune za građane.  Danas želimo potaknuti rasprave o novoj temi: sudjelovanje javnosti u proračunskom postupku.</a:t>
            </a:r>
            <a:endParaRPr lang="hr-HR" i="1" dirty="0"/>
          </a:p>
        </p:txBody>
      </p:sp>
    </p:spTree>
    <p:extLst>
      <p:ext uri="{BB962C8B-B14F-4D97-AF65-F5344CB8AC3E}">
        <p14:creationId xmlns:p14="http://schemas.microsoft.com/office/powerpoint/2010/main" val="3583613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1876" y="762000"/>
            <a:ext cx="8742362" cy="6096000"/>
          </a:xfrm>
        </p:spPr>
        <p:txBody>
          <a:bodyPr rtlCol="0">
            <a:noAutofit/>
          </a:bodyPr>
          <a:lstStyle/>
          <a:p>
            <a:pPr marL="342900" indent="-342900" algn="just" fontAlgn="auto">
              <a:spcAft>
                <a:spcPts val="0"/>
              </a:spcAft>
              <a:buFont typeface="Arial"/>
              <a:buChar char="•"/>
              <a:defRPr/>
            </a:pPr>
            <a:endParaRPr lang="hr-HR" sz="1800" b="1" dirty="0" smtClean="0">
              <a:solidFill>
                <a:schemeClr val="tx1"/>
              </a:solidFill>
            </a:endParaRPr>
          </a:p>
          <a:p>
            <a:pPr marL="342900" indent="-342900" algn="just" fontAlgn="auto">
              <a:spcAft>
                <a:spcPts val="0"/>
              </a:spcAft>
              <a:buFont typeface="Arial"/>
              <a:buChar char="•"/>
              <a:defRPr/>
            </a:pPr>
            <a:r>
              <a:rPr sz="1800" b="1" dirty="0" smtClean="0"/>
              <a:t>Anketom IBP-a o otvorenosti proračuna pokušalo se prvi puta 2012.</a:t>
            </a:r>
            <a:r>
              <a:rPr sz="1800" dirty="0" smtClean="0"/>
              <a:t> odrediti što sačinjava dobru praksu u pogledu sudjelovanja javnosti u nacionalnim proračunskim sustavima – izmjeriti jesu li izrađeni potrebni uvjeti za strukturirano, izravno sudjelovanje javnosti u radu vlade, zakonodavstva i vrhovnih revizijskih institucija.</a:t>
            </a:r>
          </a:p>
          <a:p>
            <a:pPr marL="342900" indent="-342900" algn="just" fontAlgn="auto">
              <a:spcAft>
                <a:spcPts val="0"/>
              </a:spcAft>
              <a:buFont typeface="Arial"/>
              <a:buChar char="•"/>
              <a:defRPr/>
            </a:pPr>
            <a:endParaRPr lang="hr-HR" sz="1800" dirty="0">
              <a:solidFill>
                <a:schemeClr val="tx1"/>
              </a:solidFill>
            </a:endParaRPr>
          </a:p>
          <a:p>
            <a:pPr marL="800100" lvl="1" indent="-342900" algn="just" fontAlgn="auto">
              <a:spcAft>
                <a:spcPts val="0"/>
              </a:spcAft>
              <a:buFont typeface="Arial"/>
              <a:buChar char="•"/>
              <a:defRPr/>
            </a:pPr>
            <a:r>
              <a:rPr lang="en-US" sz="1800" dirty="0">
                <a:solidFill>
                  <a:schemeClr val="tx1"/>
                </a:solidFill>
              </a:rPr>
              <a:t>Riječ je o različitim pokazateljima koji su se upotrebljavali za Indeks otvorenosti proračuna te su se 2015. temeljili na rezultatima odgovora na 16 pitanja.</a:t>
            </a:r>
            <a:endParaRPr lang="hr-HR" sz="1800" dirty="0">
              <a:solidFill>
                <a:schemeClr val="tx1"/>
              </a:solidFill>
            </a:endParaRPr>
          </a:p>
          <a:p>
            <a:pPr marL="285750" indent="-285750" algn="just" fontAlgn="auto">
              <a:spcAft>
                <a:spcPts val="0"/>
              </a:spcAft>
              <a:buFont typeface="Arial"/>
              <a:buChar char="•"/>
              <a:defRPr/>
            </a:pPr>
            <a:endParaRPr lang="hr-HR" sz="1800" dirty="0" smtClean="0">
              <a:solidFill>
                <a:schemeClr val="tx1"/>
              </a:solidFill>
            </a:endParaRPr>
          </a:p>
          <a:p>
            <a:pPr marL="285750" indent="-285750" algn="just" fontAlgn="auto">
              <a:spcAft>
                <a:spcPts val="0"/>
              </a:spcAft>
              <a:buFont typeface="Arial"/>
              <a:buChar char="•"/>
              <a:defRPr/>
            </a:pPr>
            <a:r>
              <a:rPr lang="en-US" sz="1800" b="1" dirty="0">
                <a:solidFill>
                  <a:schemeClr val="tx1"/>
                </a:solidFill>
              </a:rPr>
              <a:t>Ostvaren međunarodni prosjek u pogledu sudjelovanja javnosti u Anketi o otvorenosti proračuna za 2015. iznosio je 25/100. </a:t>
            </a:r>
            <a:r>
              <a:rPr lang="en-US" sz="1800" dirty="0">
                <a:solidFill>
                  <a:schemeClr val="tx1"/>
                </a:solidFill>
              </a:rPr>
              <a:t>82 zemlje ili oko 80 % anketiranih ostvarili su rezultat 40 ili niže u pogledu sudjelovanja javnosti (tj. pružaju minimalne mogućnosti javnosti da sudjeluje u proračunskom postupku). </a:t>
            </a:r>
          </a:p>
          <a:p>
            <a:pPr marL="742950" lvl="1" indent="-285750" algn="just" fontAlgn="auto">
              <a:spcAft>
                <a:spcPts val="0"/>
              </a:spcAft>
              <a:buFont typeface="Arial"/>
              <a:buChar char="•"/>
              <a:defRPr/>
            </a:pPr>
            <a:endParaRPr lang="hr-HR" sz="1800" b="1" dirty="0">
              <a:solidFill>
                <a:schemeClr val="tx1"/>
              </a:solidFill>
            </a:endParaRPr>
          </a:p>
          <a:p>
            <a:pPr marL="285750" indent="-285750" algn="just" fontAlgn="auto">
              <a:spcAft>
                <a:spcPts val="0"/>
              </a:spcAft>
              <a:buFont typeface="Arial"/>
              <a:buChar char="•"/>
              <a:defRPr/>
            </a:pPr>
            <a:r>
              <a:rPr sz="1800" b="1" dirty="0" smtClean="0"/>
              <a:t>Ostvareni prosjek PEMPAL-a bio je 29/100</a:t>
            </a:r>
            <a:r>
              <a:rPr sz="1800" dirty="0" smtClean="0"/>
              <a:t>, ali s mnogim naznakama za daljnje moguće reforme.</a:t>
            </a:r>
            <a:r>
              <a:rPr lang="en-US" sz="1800" dirty="0">
                <a:solidFill>
                  <a:schemeClr val="tx1"/>
                </a:solidFill>
              </a:rPr>
              <a:t>  </a:t>
            </a:r>
            <a:r>
              <a:rPr lang="en-US" sz="1800" b="1" dirty="0">
                <a:solidFill>
                  <a:schemeClr val="tx1"/>
                </a:solidFill>
              </a:rPr>
              <a:t>Najbolji je rezultat među zemljama PEMPAL-a ostvarila Kirgiska Republika, s 52/100.</a:t>
            </a:r>
            <a:endParaRPr lang="hr-HR" sz="1800" dirty="0">
              <a:solidFill>
                <a:schemeClr val="tx1"/>
              </a:solidFill>
            </a:endParaRPr>
          </a:p>
          <a:p>
            <a:pPr marL="742950" lvl="1" indent="-285750" algn="just" fontAlgn="auto">
              <a:spcAft>
                <a:spcPts val="0"/>
              </a:spcAft>
              <a:buFont typeface="Arial"/>
              <a:buChar char="•"/>
              <a:defRPr/>
            </a:pPr>
            <a:r>
              <a:rPr sz="1800" b="1" dirty="0" smtClean="0"/>
              <a:t>Najbolji u anketi:</a:t>
            </a:r>
            <a:r>
              <a:rPr lang="en-US" sz="1800" dirty="0" smtClean="0">
                <a:solidFill>
                  <a:schemeClr val="tx1"/>
                </a:solidFill>
              </a:rPr>
              <a:t> Južna Koreja (83), Norveška (75), Brazil (71)</a:t>
            </a:r>
          </a:p>
          <a:p>
            <a:pPr marL="285750" indent="-285750" algn="just" fontAlgn="auto">
              <a:spcAft>
                <a:spcPts val="0"/>
              </a:spcAft>
              <a:buFont typeface="Arial"/>
              <a:buChar char="•"/>
              <a:defRPr/>
            </a:pPr>
            <a:endParaRPr lang="hr-HR" sz="1800" dirty="0">
              <a:solidFill>
                <a:schemeClr val="tx1"/>
              </a:solidFill>
            </a:endParaRPr>
          </a:p>
          <a:p>
            <a:pPr marL="285750" indent="-285750" algn="just" fontAlgn="auto">
              <a:spcAft>
                <a:spcPts val="0"/>
              </a:spcAft>
              <a:buFont typeface="Arial"/>
              <a:buChar char="•"/>
              <a:defRPr/>
            </a:pPr>
            <a:endParaRPr lang="hr-HR" sz="1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935038" y="0"/>
            <a:ext cx="8839200" cy="876300"/>
          </a:xfrm>
        </p:spPr>
        <p:txBody>
          <a:bodyPr/>
          <a:lstStyle/>
          <a:p>
            <a:r>
              <a:rPr lang="en-US" sz="3600" dirty="0" smtClean="0">
                <a:solidFill>
                  <a:srgbClr val="002060"/>
                </a:solidFill>
              </a:rPr>
              <a:t>Rezultati pokazatelja sudjelovanja javnosti</a:t>
            </a:r>
          </a:p>
        </p:txBody>
      </p:sp>
    </p:spTree>
    <p:extLst>
      <p:ext uri="{BB962C8B-B14F-4D97-AF65-F5344CB8AC3E}">
        <p14:creationId xmlns:p14="http://schemas.microsoft.com/office/powerpoint/2010/main" val="35033019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8763000" cy="6019800"/>
          </a:xfrm>
        </p:spPr>
        <p:txBody>
          <a:bodyPr rtlCol="0">
            <a:normAutofit/>
          </a:bodyPr>
          <a:lstStyle/>
          <a:p>
            <a:pPr algn="just" fontAlgn="auto">
              <a:spcAft>
                <a:spcPts val="0"/>
              </a:spcAft>
              <a:defRPr/>
            </a:pPr>
            <a:r>
              <a:rPr dirty="0" smtClean="0"/>
              <a:t> </a:t>
            </a:r>
            <a:endParaRPr lang="hr-HR" sz="2000" b="1" dirty="0" smtClean="0">
              <a:solidFill>
                <a:schemeClr val="tx1">
                  <a:lumMod val="95000"/>
                  <a:lumOff val="5000"/>
                </a:schemeClr>
              </a:solidFill>
            </a:endParaRPr>
          </a:p>
          <a:p>
            <a:pPr marL="800100" lvl="1" indent="-342900" algn="just" fontAlgn="auto">
              <a:spcAft>
                <a:spcPts val="0"/>
              </a:spcAft>
              <a:buFont typeface="Arial" pitchFamily="34" charset="0"/>
              <a:buChar char="•"/>
              <a:defRPr/>
            </a:pPr>
            <a:endParaRPr lang="hr-HR"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524000" y="152400"/>
            <a:ext cx="7924800" cy="646331"/>
          </a:xfrm>
          <a:prstGeom prst="rect">
            <a:avLst/>
          </a:prstGeom>
          <a:noFill/>
        </p:spPr>
        <p:txBody>
          <a:bodyPr wrap="square" rtlCol="0">
            <a:spAutoFit/>
          </a:bodyPr>
          <a:lstStyle/>
          <a:p>
            <a:pPr algn="ctr"/>
            <a:r>
              <a:rPr lang="en-US" sz="3600" dirty="0" smtClean="0">
                <a:solidFill>
                  <a:srgbClr val="002060"/>
                </a:solidFill>
                <a:latin typeface="+mj-lt"/>
              </a:rPr>
              <a:t>Informacije o Radnoj skupini </a:t>
            </a:r>
            <a:endParaRPr lang="hr-HR" sz="3600" dirty="0">
              <a:solidFill>
                <a:srgbClr val="002060"/>
              </a:solidFill>
              <a:latin typeface="+mj-lt"/>
              <a:ea typeface="+mj-ea"/>
              <a:cs typeface="+mj-cs"/>
            </a:endParaRPr>
          </a:p>
        </p:txBody>
      </p:sp>
      <p:sp>
        <p:nvSpPr>
          <p:cNvPr id="9" name="Содержимое 2"/>
          <p:cNvSpPr txBox="1">
            <a:spLocks/>
          </p:cNvSpPr>
          <p:nvPr/>
        </p:nvSpPr>
        <p:spPr bwMode="auto">
          <a:xfrm>
            <a:off x="795656" y="798732"/>
            <a:ext cx="9066212" cy="6003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800"/>
              </a:spcBef>
            </a:pPr>
            <a:r>
              <a:rPr lang="en-US" sz="1800" b="1" dirty="0">
                <a:solidFill>
                  <a:schemeClr val="accent6">
                    <a:lumMod val="50000"/>
                  </a:schemeClr>
                </a:solidFill>
              </a:rPr>
              <a:t>Cilj:</a:t>
            </a:r>
            <a:r>
              <a:rPr sz="1800" dirty="0" smtClean="0"/>
              <a:t> </a:t>
            </a:r>
            <a:r>
              <a:rPr lang="en-US" sz="1800" b="1" dirty="0" smtClean="0">
                <a:solidFill>
                  <a:schemeClr val="accent6">
                    <a:lumMod val="50000"/>
                  </a:schemeClr>
                </a:solidFill>
              </a:rPr>
              <a:t>Učiti iz međunarodnog iskustva u pogledu podizanja razine proračunske pismenosti među građanima te proračunske otvorenosti i dostupnosti.</a:t>
            </a:r>
          </a:p>
          <a:p>
            <a:pPr algn="just">
              <a:spcBef>
                <a:spcPts val="800"/>
              </a:spcBef>
            </a:pPr>
            <a:r>
              <a:rPr lang="en-US" sz="1800" b="1" dirty="0" smtClean="0">
                <a:solidFill>
                  <a:schemeClr val="tx1">
                    <a:lumMod val="95000"/>
                    <a:lumOff val="5000"/>
                  </a:schemeClr>
                </a:solidFill>
              </a:rPr>
              <a:t>Ciljevi:</a:t>
            </a:r>
            <a:endParaRPr lang="hr-HR" sz="1800" b="1" dirty="0">
              <a:solidFill>
                <a:schemeClr val="tx1">
                  <a:lumMod val="95000"/>
                  <a:lumOff val="5000"/>
                </a:schemeClr>
              </a:solidFill>
            </a:endParaRPr>
          </a:p>
          <a:p>
            <a:pPr marL="342900" indent="-342900" algn="just">
              <a:spcBef>
                <a:spcPts val="800"/>
              </a:spcBef>
              <a:buFont typeface="Arial"/>
              <a:buChar char="•"/>
            </a:pPr>
            <a:r>
              <a:rPr lang="en-US" sz="1800" dirty="0" smtClean="0">
                <a:solidFill>
                  <a:schemeClr val="tx1">
                    <a:lumMod val="95000"/>
                    <a:lumOff val="5000"/>
                  </a:schemeClr>
                </a:solidFill>
              </a:rPr>
              <a:t>Ispitati najbolje međunarodne prakse u pogledu transparentnosti i proračunske pismenosti </a:t>
            </a:r>
          </a:p>
          <a:p>
            <a:pPr marL="342900" indent="-342900" algn="just">
              <a:spcBef>
                <a:spcPts val="800"/>
              </a:spcBef>
              <a:buFont typeface="Arial"/>
              <a:buChar char="•"/>
            </a:pPr>
            <a:r>
              <a:rPr lang="en-US" sz="1800" dirty="0" smtClean="0">
                <a:solidFill>
                  <a:schemeClr val="tx1">
                    <a:lumMod val="95000"/>
                    <a:lumOff val="5000"/>
                  </a:schemeClr>
                </a:solidFill>
              </a:rPr>
              <a:t>Razmjenjivati znanje sa stručnjacima za proračun iz zemalja članica Radne skupine radi izrade standardnih pristupa provedbi sličnih projekata </a:t>
            </a:r>
            <a:endParaRPr lang="hr-HR" sz="1800" dirty="0">
              <a:solidFill>
                <a:schemeClr val="tx1">
                  <a:lumMod val="95000"/>
                  <a:lumOff val="5000"/>
                </a:schemeClr>
              </a:solidFill>
            </a:endParaRPr>
          </a:p>
          <a:p>
            <a:pPr marL="342900" indent="-342900" algn="just">
              <a:spcBef>
                <a:spcPts val="800"/>
              </a:spcBef>
              <a:buFont typeface="Arial"/>
              <a:buChar char="•"/>
            </a:pPr>
            <a:r>
              <a:rPr lang="en-US" sz="1800" dirty="0" smtClean="0">
                <a:solidFill>
                  <a:schemeClr val="tx1">
                    <a:lumMod val="95000"/>
                    <a:lumOff val="5000"/>
                  </a:schemeClr>
                </a:solidFill>
              </a:rPr>
              <a:t>Izraditi nove materijale BCOP-a za stjecanje i razmjenu znanja na temelju prikupljenih informacija, kao što su preporuke za provedbu sličnih projekata u zemljama PEMPAL-a. </a:t>
            </a:r>
            <a:endParaRPr lang="hr-HR" sz="1800" b="1" dirty="0" smtClean="0">
              <a:solidFill>
                <a:schemeClr val="tx1"/>
              </a:solidFill>
            </a:endParaRPr>
          </a:p>
          <a:p>
            <a:pPr marL="0" lvl="1" algn="just">
              <a:spcBef>
                <a:spcPts val="800"/>
              </a:spcBef>
            </a:pPr>
            <a:endParaRPr lang="hr-HR" sz="1800" b="1" dirty="0" smtClean="0">
              <a:solidFill>
                <a:schemeClr val="tx1"/>
              </a:solidFill>
            </a:endParaRPr>
          </a:p>
          <a:p>
            <a:pPr marL="0" lvl="1" algn="just">
              <a:spcBef>
                <a:spcPts val="800"/>
              </a:spcBef>
            </a:pPr>
            <a:r>
              <a:rPr lang="en-GB" sz="1800" b="1" dirty="0" smtClean="0">
                <a:solidFill>
                  <a:schemeClr val="tx1"/>
                </a:solidFill>
              </a:rPr>
              <a:t>Partnerstva: </a:t>
            </a:r>
            <a:r>
              <a:rPr lang="en-GB" sz="1800" dirty="0" smtClean="0">
                <a:solidFill>
                  <a:schemeClr val="tx1"/>
                </a:solidFill>
              </a:rPr>
              <a:t>Svjetska banka: proračunska pismenost; Međunarodno partnerstvo </a:t>
            </a:r>
            <a:r>
              <a:rPr lang="en-US" sz="1800" dirty="0" smtClean="0">
                <a:solidFill>
                  <a:srgbClr val="000000"/>
                </a:solidFill>
              </a:rPr>
              <a:t>za proračun (IBP): čimbenici uspjeha za Indeks otvorenosti proračuna; OECD/Globalna inicijativa za fiskalnu transparentnost (GIFT): doprinos za nacrt </a:t>
            </a:r>
            <a:r>
              <a:rPr lang="en-US" sz="1800" i="1" dirty="0" smtClean="0">
                <a:solidFill>
                  <a:srgbClr val="000000"/>
                </a:solidFill>
              </a:rPr>
              <a:t>Priručnika za transparentnost proračuna</a:t>
            </a:r>
            <a:r>
              <a:rPr lang="en-US" sz="1800" dirty="0" smtClean="0">
                <a:solidFill>
                  <a:srgbClr val="000000"/>
                </a:solidFill>
              </a:rPr>
              <a:t>; OECD-ov sastanak visokih dužnosnika odgovornih za proračun: predstavljanje napretka Radne skupine. </a:t>
            </a:r>
            <a:endParaRPr lang="hr-HR" sz="1800" dirty="0">
              <a:solidFill>
                <a:schemeClr val="tx1"/>
              </a:solidFill>
            </a:endParaRPr>
          </a:p>
          <a:p>
            <a:pPr marL="0" lvl="1">
              <a:spcBef>
                <a:spcPts val="800"/>
              </a:spcBef>
            </a:pPr>
            <a:endParaRPr lang="hr-HR" sz="1800" b="1" i="1" dirty="0" smtClean="0">
              <a:solidFill>
                <a:schemeClr val="tx1"/>
              </a:solidFill>
            </a:endParaRPr>
          </a:p>
          <a:p>
            <a:pPr marL="0" lvl="1">
              <a:spcBef>
                <a:spcPts val="800"/>
              </a:spcBef>
            </a:pPr>
            <a:r>
              <a:rPr lang="ru-RU" sz="1800" b="1" i="1" dirty="0">
                <a:solidFill>
                  <a:schemeClr val="tx1"/>
                </a:solidFill>
              </a:rPr>
              <a:t>Članovi radne skupine (15 zemalja):</a:t>
            </a:r>
            <a:r>
              <a:rPr lang="ru-RU" sz="1800" i="1" dirty="0">
                <a:solidFill>
                  <a:schemeClr val="tx1"/>
                </a:solidFill>
              </a:rPr>
              <a:t>  Albani</a:t>
            </a:r>
            <a:r>
              <a:rPr lang="en-US" sz="1800" i="1" dirty="0">
                <a:solidFill>
                  <a:schemeClr val="tx1"/>
                </a:solidFill>
              </a:rPr>
              <a:t>ja, Rusija, Armenija, Kosovo, Kirgiska Republika, Hrvatska, Turska, Bjelarus, Bosna i Hercegovina, Rumunjska, Tadžikistan, Ukrajina, Uzbekistan, Kazahstan i Moldova.  </a:t>
            </a:r>
            <a:endParaRPr lang="hr-HR" sz="1800" i="1" dirty="0">
              <a:solidFill>
                <a:schemeClr val="tx1"/>
              </a:solidFill>
            </a:endParaRPr>
          </a:p>
          <a:p>
            <a:pPr marL="0" lvl="1" algn="just">
              <a:spcBef>
                <a:spcPts val="800"/>
              </a:spcBef>
            </a:pPr>
            <a:endParaRPr lang="hr-HR" sz="1800" b="1" dirty="0" smtClean="0">
              <a:solidFill>
                <a:schemeClr val="tx1">
                  <a:lumMod val="95000"/>
                  <a:lumOff val="5000"/>
                </a:schemeClr>
              </a:solidFill>
            </a:endParaRPr>
          </a:p>
          <a:p>
            <a:pPr algn="just">
              <a:spcBef>
                <a:spcPts val="800"/>
              </a:spcBef>
            </a:pPr>
            <a:endParaRPr lang="hr-HR" sz="1800" dirty="0" smtClean="0">
              <a:solidFill>
                <a:schemeClr val="tx1"/>
              </a:solidFill>
              <a:latin typeface="Lucida Grande CY"/>
              <a:cs typeface="Lucida Grande CY"/>
            </a:endParaRPr>
          </a:p>
        </p:txBody>
      </p:sp>
    </p:spTree>
    <p:extLst>
      <p:ext uri="{BB962C8B-B14F-4D97-AF65-F5344CB8AC3E}">
        <p14:creationId xmlns:p14="http://schemas.microsoft.com/office/powerpoint/2010/main" val="26356269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1876" y="1371600"/>
            <a:ext cx="8378825" cy="5486400"/>
          </a:xfrm>
        </p:spPr>
        <p:txBody>
          <a:bodyPr rtlCol="0">
            <a:noAutofit/>
          </a:bodyPr>
          <a:lstStyle/>
          <a:p>
            <a:pPr lvl="1" algn="just" fontAlgn="auto">
              <a:spcAft>
                <a:spcPts val="0"/>
              </a:spcAft>
              <a:defRPr/>
            </a:pPr>
            <a:endParaRPr lang="en-US" sz="1800" dirty="0" smtClean="0">
              <a:solidFill>
                <a:schemeClr val="tx1"/>
              </a:solidFill>
            </a:endParaRPr>
          </a:p>
          <a:p>
            <a:pPr lvl="1" algn="just" fontAlgn="auto">
              <a:spcAft>
                <a:spcPts val="0"/>
              </a:spcAft>
              <a:defRPr/>
            </a:pPr>
            <a:endParaRPr lang="bs-Latn-BA" sz="1800" dirty="0">
              <a:solidFill>
                <a:schemeClr val="tx1"/>
              </a:solidFill>
            </a:endParaRPr>
          </a:p>
          <a:p>
            <a:pPr algn="just" fontAlgn="auto">
              <a:spcAft>
                <a:spcPts val="0"/>
              </a:spcAft>
              <a:buFont typeface="Arial" pitchFamily="34" charset="0"/>
              <a:buNone/>
              <a:defRPr/>
            </a:pPr>
            <a:endParaRPr lang="bs-Latn-BA" sz="28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graphicFrame>
        <p:nvGraphicFramePr>
          <p:cNvPr id="7" name="Chart 6"/>
          <p:cNvGraphicFramePr>
            <a:graphicFrameLocks/>
          </p:cNvGraphicFramePr>
          <p:nvPr>
            <p:extLst>
              <p:ext uri="{D42A27DB-BD31-4B8C-83A1-F6EECF244321}">
                <p14:modId xmlns:p14="http://schemas.microsoft.com/office/powerpoint/2010/main" val="3569531288"/>
              </p:ext>
            </p:extLst>
          </p:nvPr>
        </p:nvGraphicFramePr>
        <p:xfrm>
          <a:off x="1143000" y="76200"/>
          <a:ext cx="8229600" cy="670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400800" y="3429000"/>
            <a:ext cx="2133600" cy="646331"/>
          </a:xfrm>
          <a:prstGeom prst="rect">
            <a:avLst/>
          </a:prstGeom>
          <a:noFill/>
        </p:spPr>
        <p:txBody>
          <a:bodyPr wrap="square" rtlCol="0">
            <a:spAutoFit/>
          </a:bodyPr>
          <a:lstStyle/>
          <a:p>
            <a:r>
              <a:rPr lang="en-US" sz="1200" dirty="0" smtClean="0"/>
              <a:t>0 -40  Slabo sudjelovanje</a:t>
            </a:r>
          </a:p>
          <a:p>
            <a:r>
              <a:rPr lang="en-US" sz="1200" dirty="0" smtClean="0"/>
              <a:t>41-60  Ograničeno </a:t>
            </a:r>
          </a:p>
          <a:p>
            <a:r>
              <a:rPr lang="en-US" sz="1200" dirty="0" smtClean="0"/>
              <a:t>61-100 Primjereno </a:t>
            </a:r>
            <a:endParaRPr lang="hr-HR" sz="1200" dirty="0"/>
          </a:p>
        </p:txBody>
      </p:sp>
      <p:sp>
        <p:nvSpPr>
          <p:cNvPr id="2" name="TextBox 1"/>
          <p:cNvSpPr txBox="1"/>
          <p:nvPr/>
        </p:nvSpPr>
        <p:spPr>
          <a:xfrm>
            <a:off x="1371599" y="549942"/>
            <a:ext cx="1152237" cy="5758115"/>
          </a:xfrm>
          <a:prstGeom prst="rect">
            <a:avLst/>
          </a:prstGeom>
          <a:solidFill>
            <a:schemeClr val="bg1"/>
          </a:solidFill>
        </p:spPr>
        <p:txBody>
          <a:bodyPr wrap="square" rtlCol="0">
            <a:spAutoFit/>
          </a:bodyPr>
          <a:lstStyle/>
          <a:p>
            <a:pPr>
              <a:lnSpc>
                <a:spcPct val="150000"/>
              </a:lnSpc>
            </a:pPr>
            <a:r>
              <a:rPr lang="hr-HR" sz="850" dirty="0" smtClean="0"/>
              <a:t>Južna Koreja</a:t>
            </a:r>
          </a:p>
          <a:p>
            <a:pPr>
              <a:lnSpc>
                <a:spcPct val="150000"/>
              </a:lnSpc>
            </a:pPr>
            <a:r>
              <a:rPr lang="hr-HR" sz="850" dirty="0" smtClean="0"/>
              <a:t>Norveška</a:t>
            </a:r>
          </a:p>
          <a:p>
            <a:pPr>
              <a:lnSpc>
                <a:spcPct val="150000"/>
              </a:lnSpc>
            </a:pPr>
            <a:r>
              <a:rPr lang="hr-HR" sz="850" dirty="0" smtClean="0"/>
              <a:t>Brazil</a:t>
            </a:r>
          </a:p>
          <a:p>
            <a:pPr>
              <a:lnSpc>
                <a:spcPct val="150000"/>
              </a:lnSpc>
            </a:pPr>
            <a:r>
              <a:rPr lang="hr-HR" sz="850" dirty="0" smtClean="0"/>
              <a:t>SAD</a:t>
            </a:r>
          </a:p>
          <a:p>
            <a:pPr>
              <a:lnSpc>
                <a:spcPct val="150000"/>
              </a:lnSpc>
            </a:pPr>
            <a:r>
              <a:rPr lang="hr-HR" sz="850" dirty="0" smtClean="0"/>
              <a:t>Filipini</a:t>
            </a:r>
          </a:p>
          <a:p>
            <a:pPr>
              <a:lnSpc>
                <a:spcPct val="150000"/>
              </a:lnSpc>
            </a:pPr>
            <a:r>
              <a:rPr lang="hr-HR" sz="850" dirty="0" smtClean="0"/>
              <a:t>Novi Zeland</a:t>
            </a:r>
          </a:p>
          <a:p>
            <a:pPr>
              <a:lnSpc>
                <a:spcPct val="150000"/>
              </a:lnSpc>
            </a:pPr>
            <a:r>
              <a:rPr lang="hr-HR" sz="850" dirty="0" smtClean="0"/>
              <a:t>JAR</a:t>
            </a:r>
          </a:p>
          <a:p>
            <a:pPr>
              <a:lnSpc>
                <a:spcPct val="150000"/>
              </a:lnSpc>
            </a:pPr>
            <a:r>
              <a:rPr lang="hr-HR" sz="850" dirty="0" smtClean="0"/>
              <a:t>Ujedinjena Kraljevina</a:t>
            </a:r>
          </a:p>
          <a:p>
            <a:pPr>
              <a:lnSpc>
                <a:spcPct val="150000"/>
              </a:lnSpc>
            </a:pPr>
            <a:r>
              <a:rPr lang="hr-HR" sz="850" dirty="0" smtClean="0"/>
              <a:t>Kirgiska Republika</a:t>
            </a:r>
          </a:p>
          <a:p>
            <a:pPr>
              <a:lnSpc>
                <a:spcPct val="150000"/>
              </a:lnSpc>
            </a:pPr>
            <a:r>
              <a:rPr lang="hr-HR" sz="850" dirty="0" smtClean="0"/>
              <a:t>Švedska</a:t>
            </a:r>
          </a:p>
          <a:p>
            <a:pPr>
              <a:lnSpc>
                <a:spcPct val="150000"/>
              </a:lnSpc>
            </a:pPr>
            <a:r>
              <a:rPr lang="hr-HR" sz="850" dirty="0" smtClean="0"/>
              <a:t>Gruzija</a:t>
            </a:r>
          </a:p>
          <a:p>
            <a:pPr>
              <a:lnSpc>
                <a:spcPct val="150000"/>
              </a:lnSpc>
            </a:pPr>
            <a:r>
              <a:rPr lang="hr-HR" sz="850" dirty="0" smtClean="0"/>
              <a:t>Rumunjska</a:t>
            </a:r>
          </a:p>
          <a:p>
            <a:pPr>
              <a:lnSpc>
                <a:spcPct val="150000"/>
              </a:lnSpc>
            </a:pPr>
            <a:r>
              <a:rPr lang="hr-HR" sz="850" dirty="0" smtClean="0"/>
              <a:t>Češka</a:t>
            </a:r>
          </a:p>
          <a:p>
            <a:pPr>
              <a:lnSpc>
                <a:spcPct val="150000"/>
              </a:lnSpc>
            </a:pPr>
            <a:r>
              <a:rPr lang="hr-HR" sz="850" dirty="0" smtClean="0"/>
              <a:t>Francuska</a:t>
            </a:r>
          </a:p>
          <a:p>
            <a:pPr>
              <a:lnSpc>
                <a:spcPct val="150000"/>
              </a:lnSpc>
            </a:pPr>
            <a:r>
              <a:rPr lang="hr-HR" sz="850" dirty="0" smtClean="0"/>
              <a:t>Hrvatska</a:t>
            </a:r>
          </a:p>
          <a:p>
            <a:pPr>
              <a:lnSpc>
                <a:spcPct val="150000"/>
              </a:lnSpc>
            </a:pPr>
            <a:r>
              <a:rPr lang="hr-HR" sz="850" dirty="0" smtClean="0"/>
              <a:t>Bugarska</a:t>
            </a:r>
          </a:p>
          <a:p>
            <a:pPr>
              <a:lnSpc>
                <a:spcPct val="150000"/>
              </a:lnSpc>
            </a:pPr>
            <a:r>
              <a:rPr lang="hr-HR" sz="850" dirty="0" smtClean="0"/>
              <a:t>Mađarska</a:t>
            </a:r>
          </a:p>
          <a:p>
            <a:pPr>
              <a:lnSpc>
                <a:spcPct val="150000"/>
              </a:lnSpc>
            </a:pPr>
            <a:r>
              <a:rPr lang="hr-HR" sz="850" dirty="0" smtClean="0"/>
              <a:t>Kazahstan</a:t>
            </a:r>
          </a:p>
          <a:p>
            <a:pPr>
              <a:lnSpc>
                <a:spcPct val="150000"/>
              </a:lnSpc>
            </a:pPr>
            <a:r>
              <a:rPr lang="hr-HR" sz="850" dirty="0" smtClean="0"/>
              <a:t>Rusija</a:t>
            </a:r>
          </a:p>
          <a:p>
            <a:pPr>
              <a:lnSpc>
                <a:spcPct val="150000"/>
              </a:lnSpc>
            </a:pPr>
            <a:r>
              <a:rPr lang="hr-HR" sz="850" dirty="0" smtClean="0"/>
              <a:t>Njemačka</a:t>
            </a:r>
          </a:p>
          <a:p>
            <a:pPr>
              <a:lnSpc>
                <a:spcPct val="150000"/>
              </a:lnSpc>
            </a:pPr>
            <a:r>
              <a:rPr lang="hr-HR" sz="850" dirty="0" smtClean="0"/>
              <a:t>Ukrajina</a:t>
            </a:r>
          </a:p>
          <a:p>
            <a:pPr>
              <a:lnSpc>
                <a:spcPct val="150000"/>
              </a:lnSpc>
            </a:pPr>
            <a:r>
              <a:rPr lang="hr-HR" sz="850" dirty="0" smtClean="0"/>
              <a:t>BIH</a:t>
            </a:r>
          </a:p>
          <a:p>
            <a:pPr>
              <a:lnSpc>
                <a:spcPct val="150000"/>
              </a:lnSpc>
            </a:pPr>
            <a:r>
              <a:rPr lang="hr-HR" sz="850" dirty="0" smtClean="0"/>
              <a:t>Turska</a:t>
            </a:r>
          </a:p>
          <a:p>
            <a:pPr>
              <a:lnSpc>
                <a:spcPct val="150000"/>
              </a:lnSpc>
            </a:pPr>
            <a:r>
              <a:rPr lang="hr-HR" sz="850" dirty="0" smtClean="0"/>
              <a:t>Srbija</a:t>
            </a:r>
          </a:p>
          <a:p>
            <a:pPr>
              <a:lnSpc>
                <a:spcPct val="150000"/>
              </a:lnSpc>
            </a:pPr>
            <a:r>
              <a:rPr lang="hr-HR" sz="850" dirty="0" smtClean="0"/>
              <a:t>Tadžikistan</a:t>
            </a:r>
          </a:p>
          <a:p>
            <a:pPr>
              <a:lnSpc>
                <a:spcPct val="150000"/>
              </a:lnSpc>
            </a:pPr>
            <a:r>
              <a:rPr lang="hr-HR" sz="850" dirty="0" smtClean="0"/>
              <a:t>Azerbajdžan</a:t>
            </a:r>
          </a:p>
          <a:p>
            <a:pPr>
              <a:lnSpc>
                <a:spcPct val="150000"/>
              </a:lnSpc>
            </a:pPr>
            <a:r>
              <a:rPr lang="hr-HR" sz="850" dirty="0" smtClean="0"/>
              <a:t>Albanija</a:t>
            </a:r>
          </a:p>
          <a:p>
            <a:pPr>
              <a:lnSpc>
                <a:spcPct val="150000"/>
              </a:lnSpc>
            </a:pPr>
            <a:r>
              <a:rPr lang="hr-HR" sz="850" dirty="0" smtClean="0"/>
              <a:t>Makedonija</a:t>
            </a:r>
            <a:endParaRPr lang="hr-HR" sz="850" dirty="0"/>
          </a:p>
        </p:txBody>
      </p:sp>
    </p:spTree>
    <p:extLst>
      <p:ext uri="{BB962C8B-B14F-4D97-AF65-F5344CB8AC3E}">
        <p14:creationId xmlns:p14="http://schemas.microsoft.com/office/powerpoint/2010/main" val="32943181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4924" y="76200"/>
            <a:ext cx="8663876" cy="6781800"/>
          </a:xfrm>
        </p:spPr>
        <p:txBody>
          <a:bodyPr rtlCol="0">
            <a:noAutofit/>
          </a:bodyPr>
          <a:lstStyle/>
          <a:p>
            <a:pPr algn="l" fontAlgn="auto">
              <a:spcAft>
                <a:spcPts val="0"/>
              </a:spcAft>
              <a:defRPr/>
            </a:pPr>
            <a:r>
              <a:rPr lang="en-US" sz="1800" b="1" dirty="0" smtClean="0">
                <a:solidFill>
                  <a:schemeClr val="accent1">
                    <a:lumMod val="75000"/>
                  </a:schemeClr>
                </a:solidFill>
                <a:latin typeface="+mj-lt"/>
              </a:rPr>
              <a:t>Zaključci</a:t>
            </a:r>
          </a:p>
          <a:p>
            <a:pPr algn="l" fontAlgn="auto">
              <a:spcAft>
                <a:spcPts val="0"/>
              </a:spcAft>
              <a:defRPr/>
            </a:pPr>
            <a:endParaRPr lang="hr-HR" sz="1800" b="1" dirty="0" smtClean="0">
              <a:solidFill>
                <a:schemeClr val="accent1">
                  <a:lumMod val="75000"/>
                </a:schemeClr>
              </a:solidFill>
              <a:latin typeface="+mj-lt"/>
            </a:endParaRPr>
          </a:p>
          <a:p>
            <a:pPr marL="457200" indent="-457200" algn="just" fontAlgn="auto">
              <a:spcAft>
                <a:spcPts val="0"/>
              </a:spcAft>
              <a:buFont typeface="Arial"/>
              <a:buChar char="•"/>
              <a:defRPr/>
            </a:pPr>
            <a:r>
              <a:rPr lang="en-US" sz="1800" b="1" dirty="0" smtClean="0">
                <a:solidFill>
                  <a:srgbClr val="000000"/>
                </a:solidFill>
              </a:rPr>
              <a:t>Održavanje dobrih rezultata rada u pogledu transparentnosti proračuna zahtijeva neprekidnu usredotočenost i pažnju.</a:t>
            </a:r>
          </a:p>
          <a:p>
            <a:pPr marL="457200" indent="-457200" algn="just" fontAlgn="auto">
              <a:spcAft>
                <a:spcPts val="0"/>
              </a:spcAft>
              <a:buFont typeface="Arial"/>
              <a:buChar char="•"/>
              <a:defRPr/>
            </a:pPr>
            <a:endParaRPr lang="hr-HR" sz="1800" dirty="0" smtClean="0">
              <a:solidFill>
                <a:srgbClr val="000000"/>
              </a:solidFill>
            </a:endParaRPr>
          </a:p>
          <a:p>
            <a:pPr marL="457200" indent="-457200" algn="just" fontAlgn="auto">
              <a:spcAft>
                <a:spcPts val="0"/>
              </a:spcAft>
              <a:buFont typeface="Arial"/>
              <a:buChar char="•"/>
              <a:defRPr/>
            </a:pPr>
            <a:r>
              <a:rPr sz="1800" b="1" dirty="0" smtClean="0"/>
              <a:t>Dobre prakse se još razvijaju u nekim područjima</a:t>
            </a:r>
            <a:r>
              <a:rPr sz="1800" dirty="0" smtClean="0"/>
              <a:t>, npr. javno savjetovanje i sudjelovanje u proračunskom procesu.</a:t>
            </a:r>
            <a:r>
              <a:rPr lang="en-US" sz="1800" dirty="0" smtClean="0">
                <a:solidFill>
                  <a:srgbClr val="000000"/>
                </a:solidFill>
              </a:rPr>
              <a:t> Tu je važan neprekidan rad IBP-a i GIFT-a.</a:t>
            </a:r>
          </a:p>
          <a:p>
            <a:pPr marL="914400" lvl="1" indent="-457200" algn="just" fontAlgn="auto">
              <a:spcAft>
                <a:spcPts val="0"/>
              </a:spcAft>
              <a:buFont typeface="Arial"/>
              <a:buChar char="•"/>
              <a:defRPr/>
            </a:pPr>
            <a:endParaRPr lang="hr-HR" sz="1800" b="1" dirty="0" smtClean="0">
              <a:solidFill>
                <a:srgbClr val="000000"/>
              </a:solidFill>
            </a:endParaRPr>
          </a:p>
          <a:p>
            <a:pPr marL="457200" indent="-457200" algn="just" fontAlgn="auto">
              <a:spcAft>
                <a:spcPts val="0"/>
              </a:spcAft>
              <a:buFont typeface="Arial"/>
              <a:buChar char="•"/>
              <a:defRPr/>
            </a:pPr>
            <a:r>
              <a:rPr sz="1800" b="1" dirty="0" smtClean="0"/>
              <a:t>Alati ankete poput onih IBP-a pružili su poticaje</a:t>
            </a:r>
            <a:r>
              <a:rPr sz="1800" dirty="0" smtClean="0"/>
              <a:t> i motivirali mnoge zemlje da unaprijede svoje rezultate rada.</a:t>
            </a:r>
            <a:r>
              <a:rPr lang="en-US" sz="1800" dirty="0" smtClean="0">
                <a:solidFill>
                  <a:srgbClr val="000000"/>
                </a:solidFill>
              </a:rPr>
              <a:t>  Rezultati sljedeće Ankete o otvorenosti proračuna očekuju se sljedeće godine. </a:t>
            </a:r>
          </a:p>
          <a:p>
            <a:pPr marL="457200" indent="-457200" algn="just" fontAlgn="auto">
              <a:spcAft>
                <a:spcPts val="0"/>
              </a:spcAft>
              <a:buFont typeface="Arial"/>
              <a:buChar char="•"/>
              <a:defRPr/>
            </a:pPr>
            <a:endParaRPr lang="hr-HR" sz="1800" b="1" dirty="0" smtClean="0">
              <a:solidFill>
                <a:srgbClr val="000000"/>
              </a:solidFill>
            </a:endParaRPr>
          </a:p>
          <a:p>
            <a:pPr marL="457200" indent="-457200" algn="just" fontAlgn="auto">
              <a:spcAft>
                <a:spcPts val="0"/>
              </a:spcAft>
              <a:buFont typeface="Arial"/>
              <a:buChar char="•"/>
              <a:defRPr/>
            </a:pPr>
            <a:r>
              <a:rPr sz="1800" b="1" dirty="0" smtClean="0"/>
              <a:t>Razvijamo znanje i norme na temu sudjelovanja javnosti:</a:t>
            </a:r>
            <a:r>
              <a:rPr lang="en-US" sz="1800" dirty="0">
                <a:solidFill>
                  <a:schemeClr val="tx1"/>
                </a:solidFill>
              </a:rPr>
              <a:t> GIFT-ova Načela sudjelovanja javnosti u fiskalnim politikama (odobrena krajem 2015. i prilagođena u rujnu 2016.), OECD-ov Priručnik za transparentnost proračuna (nacrt od siječnja 2017.), OECD-ov i MMF-ov Kodeks fiskalne transparentnosti za 2014. te predložene izmjene u okviru PEFA-a.  </a:t>
            </a:r>
          </a:p>
          <a:p>
            <a:pPr marL="457200" indent="-457200" algn="just" fontAlgn="auto">
              <a:spcAft>
                <a:spcPts val="0"/>
              </a:spcAft>
              <a:buFont typeface="Arial"/>
              <a:buChar char="•"/>
              <a:defRPr/>
            </a:pPr>
            <a:endParaRPr lang="hr-HR" sz="1800" dirty="0">
              <a:solidFill>
                <a:srgbClr val="000000"/>
              </a:solidFill>
            </a:endParaRPr>
          </a:p>
          <a:p>
            <a:pPr marL="457200" indent="-457200" algn="just" fontAlgn="auto">
              <a:spcAft>
                <a:spcPts val="0"/>
              </a:spcAft>
              <a:buFont typeface="Arial"/>
              <a:buChar char="•"/>
              <a:defRPr/>
            </a:pPr>
            <a:r>
              <a:rPr sz="1800" b="1" dirty="0" smtClean="0"/>
              <a:t>Dnevni red za danas:</a:t>
            </a:r>
            <a:r>
              <a:rPr lang="en-US" sz="1800" dirty="0" smtClean="0">
                <a:solidFill>
                  <a:schemeClr val="tx1"/>
                </a:solidFill>
              </a:rPr>
              <a:t> Direktor GIFT-a iznijet će Načela sudjelovanja javnosti, stručnjak iz IBP-a razmotriti će novu Anketu o otvorenosti proračuna te ćemo predstaviti međunarodne slučajeve zemalja i PEMPAL-ove zemlje, Brazil i Kirgisku Republiku.</a:t>
            </a:r>
            <a:endParaRPr lang="hr-HR" sz="1800" dirty="0" smtClean="0">
              <a:solidFill>
                <a:srgbClr val="000000"/>
              </a:solidFill>
            </a:endParaRPr>
          </a:p>
          <a:p>
            <a:pPr marL="457200" indent="-457200" algn="just" fontAlgn="auto">
              <a:spcAft>
                <a:spcPts val="0"/>
              </a:spcAft>
              <a:buFont typeface="Arial"/>
              <a:buChar char="•"/>
              <a:defRPr/>
            </a:pPr>
            <a:endParaRPr lang="hr-HR" sz="1800" dirty="0" smtClean="0">
              <a:solidFill>
                <a:srgbClr val="000000"/>
              </a:solidFill>
            </a:endParaRPr>
          </a:p>
          <a:p>
            <a:pPr marL="457200" indent="-457200" algn="just" fontAlgn="auto">
              <a:spcAft>
                <a:spcPts val="0"/>
              </a:spcAft>
              <a:buFont typeface="Arial"/>
              <a:buChar char="•"/>
              <a:defRPr/>
            </a:pPr>
            <a:endParaRPr lang="hr-HR" sz="1800" dirty="0" smtClean="0">
              <a:solidFill>
                <a:srgbClr val="000000"/>
              </a:solidFill>
            </a:endParaRPr>
          </a:p>
        </p:txBody>
      </p:sp>
      <p:pic>
        <p:nvPicPr>
          <p:cNvPr id="74755"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5828534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150" y="4267200"/>
            <a:ext cx="2113280" cy="1981200"/>
          </a:xfrm>
          <a:prstGeom prst="rect">
            <a:avLst/>
          </a:prstGeom>
        </p:spPr>
      </p:pic>
      <p:sp>
        <p:nvSpPr>
          <p:cNvPr id="3" name="Subtitle 2"/>
          <p:cNvSpPr>
            <a:spLocks noGrp="1"/>
          </p:cNvSpPr>
          <p:nvPr>
            <p:ph type="subTitle" idx="1"/>
          </p:nvPr>
        </p:nvSpPr>
        <p:spPr>
          <a:xfrm>
            <a:off x="1073150" y="1295400"/>
            <a:ext cx="8337550" cy="5410200"/>
          </a:xfrm>
        </p:spPr>
        <p:txBody>
          <a:bodyPr rtlCol="0">
            <a:noAutofit/>
          </a:bodyPr>
          <a:lstStyle/>
          <a:p>
            <a:pPr marL="457200" indent="-457200" algn="just" fontAlgn="auto">
              <a:spcAft>
                <a:spcPts val="0"/>
              </a:spcAft>
              <a:buFont typeface="Arial" pitchFamily="34" charset="0"/>
              <a:buChar char="•"/>
              <a:defRPr/>
            </a:pPr>
            <a:endParaRPr lang="hr-HR" sz="2000" dirty="0" smtClean="0">
              <a:solidFill>
                <a:schemeClr val="tx1"/>
              </a:solidFill>
            </a:endParaRPr>
          </a:p>
          <a:p>
            <a:pPr marL="457200" indent="-457200" algn="just" fontAlgn="auto">
              <a:spcAft>
                <a:spcPts val="0"/>
              </a:spcAft>
              <a:buFont typeface="Arial" pitchFamily="34" charset="0"/>
              <a:buChar char="•"/>
              <a:defRPr/>
            </a:pPr>
            <a:endParaRPr lang="hr-HR" sz="2000" dirty="0">
              <a:solidFill>
                <a:schemeClr val="tx1"/>
              </a:solidFill>
            </a:endParaRPr>
          </a:p>
          <a:p>
            <a:pPr fontAlgn="auto">
              <a:spcAft>
                <a:spcPts val="0"/>
              </a:spcAft>
              <a:defRPr/>
            </a:pPr>
            <a:endParaRPr lang="hr-HR" sz="2000" dirty="0">
              <a:solidFill>
                <a:schemeClr val="tx1"/>
              </a:solidFill>
            </a:endParaRPr>
          </a:p>
          <a:p>
            <a:pPr fontAlgn="auto">
              <a:spcAft>
                <a:spcPts val="0"/>
              </a:spcAft>
              <a:defRPr/>
            </a:pPr>
            <a:r>
              <a:rPr lang="en-US" sz="3600" dirty="0" smtClean="0">
                <a:solidFill>
                  <a:srgbClr val="000000"/>
                </a:solidFill>
              </a:rPr>
              <a:t>Hvala na pozornosti!</a:t>
            </a:r>
            <a:endParaRPr lang="hr-HR" sz="3600" dirty="0">
              <a:solidFill>
                <a:srgbClr val="000000"/>
              </a:solidFill>
            </a:endParaRPr>
          </a:p>
          <a:p>
            <a:pPr fontAlgn="auto">
              <a:spcAft>
                <a:spcPts val="0"/>
              </a:spcAft>
              <a:defRPr/>
            </a:pPr>
            <a:endParaRPr lang="hr-HR" sz="2000" dirty="0" smtClean="0">
              <a:solidFill>
                <a:srgbClr val="000000"/>
              </a:solidFill>
            </a:endParaRPr>
          </a:p>
          <a:p>
            <a:pPr fontAlgn="auto">
              <a:spcAft>
                <a:spcPts val="0"/>
              </a:spcAft>
              <a:defRPr/>
            </a:pPr>
            <a:r>
              <a:rPr lang="en-US" sz="2000" dirty="0" smtClean="0">
                <a:solidFill>
                  <a:srgbClr val="000000"/>
                </a:solidFill>
              </a:rPr>
              <a:t>Svi materijali Radne skupine dostupni su na engleskom, ruskom i bosansko-hrvatsko-srpskom na adresi </a:t>
            </a:r>
            <a:r>
              <a:rPr lang="en-US" sz="2000" dirty="0">
                <a:solidFill>
                  <a:srgbClr val="000000"/>
                </a:solidFill>
                <a:hlinkClick r:id="rId4"/>
              </a:rPr>
              <a:t>www.pempal.org</a:t>
            </a:r>
            <a:r>
              <a:rPr sz="2000" dirty="0" smtClean="0"/>
              <a:t>, a ostali materijali dostupni su na wiki stranici BCOP-a.</a:t>
            </a:r>
            <a:endParaRPr lang="hr-HR" sz="2000" dirty="0">
              <a:solidFill>
                <a:srgbClr val="000000"/>
              </a:solidFill>
            </a:endParaRPr>
          </a:p>
          <a:p>
            <a:pPr fontAlgn="auto">
              <a:spcAft>
                <a:spcPts val="0"/>
              </a:spcAft>
              <a:defRPr/>
            </a:pPr>
            <a:endParaRPr lang="hr-HR" sz="3600" dirty="0">
              <a:solidFill>
                <a:srgbClr val="000000"/>
              </a:solidFill>
            </a:endParaRPr>
          </a:p>
        </p:txBody>
      </p:sp>
      <p:pic>
        <p:nvPicPr>
          <p:cNvPr id="74755" name="Рисунок 11" descr="pempal-logo.jpg"/>
          <p:cNvPicPr>
            <a:picLocks noChangeAspect="1"/>
          </p:cNvPicPr>
          <p:nvPr/>
        </p:nvPicPr>
        <p:blipFill>
          <a:blip r:embed="rId5"/>
          <a:srcRect/>
          <a:stretch>
            <a:fillRect/>
          </a:stretch>
        </p:blipFill>
        <p:spPr bwMode="auto">
          <a:xfrm>
            <a:off x="0" y="0"/>
            <a:ext cx="763588" cy="6858000"/>
          </a:xfrm>
          <a:prstGeom prst="rect">
            <a:avLst/>
          </a:prstGeom>
          <a:noFill/>
          <a:ln w="9525">
            <a:noFill/>
            <a:miter lim="800000"/>
            <a:headEnd/>
            <a:tailEnd/>
          </a:ln>
        </p:spPr>
      </p:pic>
      <p:pic>
        <p:nvPicPr>
          <p:cNvPr id="74756" name="Рисунок 15" descr="pempal-logo-top.gif"/>
          <p:cNvPicPr>
            <a:picLocks noChangeAspect="1"/>
          </p:cNvPicPr>
          <p:nvPr/>
        </p:nvPicPr>
        <p:blipFill>
          <a:blip r:embed="rId6"/>
          <a:srcRect/>
          <a:stretch>
            <a:fillRect/>
          </a:stretch>
        </p:blipFill>
        <p:spPr bwMode="auto">
          <a:xfrm>
            <a:off x="3384550" y="381000"/>
            <a:ext cx="3879850" cy="342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917167"/>
            <a:ext cx="8763000" cy="5712234"/>
          </a:xfrm>
        </p:spPr>
        <p:txBody>
          <a:bodyPr rtlCol="0">
            <a:normAutofit/>
          </a:bodyPr>
          <a:lstStyle/>
          <a:p>
            <a:pPr algn="just" fontAlgn="auto">
              <a:spcAft>
                <a:spcPts val="0"/>
              </a:spcAft>
              <a:defRPr/>
            </a:pPr>
            <a:r>
              <a:rPr sz="1800" dirty="0" smtClean="0"/>
              <a:t> </a:t>
            </a:r>
            <a:r>
              <a:rPr sz="1800" b="1" dirty="0" smtClean="0"/>
              <a:t>Prvi sastanak u Varšavi, u Poljskoj, 20. svibnja 2015.</a:t>
            </a:r>
            <a:r>
              <a:rPr sz="1800" dirty="0" smtClean="0"/>
              <a:t> - sudjelovalo je 10 zemalja.</a:t>
            </a:r>
          </a:p>
          <a:p>
            <a:pPr marL="285750" indent="-285750" algn="just" fontAlgn="auto">
              <a:spcAft>
                <a:spcPts val="0"/>
              </a:spcAft>
              <a:buFont typeface="Arial" charset="0"/>
              <a:buChar char="•"/>
              <a:defRPr/>
            </a:pPr>
            <a:r>
              <a:rPr lang="en-US" sz="1800" dirty="0" smtClean="0">
                <a:solidFill>
                  <a:prstClr val="black"/>
                </a:solidFill>
              </a:rPr>
              <a:t>Prikazane su studije slučajeva Kanade, Ujedinjene Kraljevine i Ruske Federacije s njihovim različitim pristupima olakšavanju razumijevanja državnog proračuna građanima donošenjem proračuna za građane i temeljnog kurikuluma za škole, izradom informativnih portala te učeničkim/studentskim projektima. Provedena je i PEMPAL-ova anketa prije sastanka kako bi se utvrdilo stanje reformi za proračunsku pismenost i transparentnost.</a:t>
            </a:r>
          </a:p>
          <a:p>
            <a:pPr marL="285750" indent="-285750" algn="just" fontAlgn="auto">
              <a:spcAft>
                <a:spcPts val="0"/>
              </a:spcAft>
              <a:buFont typeface="Arial" charset="0"/>
              <a:buChar char="•"/>
              <a:defRPr/>
            </a:pPr>
            <a:endParaRPr lang="hr-HR" sz="1800" dirty="0" smtClean="0">
              <a:solidFill>
                <a:prstClr val="black"/>
              </a:solidFill>
            </a:endParaRPr>
          </a:p>
          <a:p>
            <a:pPr algn="just" fontAlgn="auto">
              <a:spcAft>
                <a:spcPts val="0"/>
              </a:spcAft>
              <a:defRPr/>
            </a:pPr>
            <a:r>
              <a:rPr sz="1800" b="1" dirty="0" smtClean="0"/>
              <a:t>Drugi sastanak putem videokonferencije, 14. rujna 2015.</a:t>
            </a:r>
            <a:r>
              <a:rPr sz="1800" dirty="0" smtClean="0"/>
              <a:t> - sudjelovalo je sedam zemalja.</a:t>
            </a:r>
          </a:p>
          <a:p>
            <a:pPr marL="285750" indent="-285750" algn="just" fontAlgn="auto">
              <a:spcAft>
                <a:spcPts val="0"/>
              </a:spcAft>
              <a:buFont typeface="Arial" charset="0"/>
              <a:buChar char="•"/>
              <a:defRPr/>
            </a:pPr>
            <a:r>
              <a:rPr lang="en-US" sz="1800" dirty="0" smtClean="0">
                <a:solidFill>
                  <a:schemeClr val="tx1">
                    <a:lumMod val="95000"/>
                    <a:lumOff val="5000"/>
                  </a:schemeClr>
                </a:solidFill>
              </a:rPr>
              <a:t>Pregled naučenih lekcija iz međunarodne prakse u pogledu proračunske pismenosti na temelju ankete koju je Svjetska banka provela u više od 30 zemalja.</a:t>
            </a:r>
          </a:p>
          <a:p>
            <a:pPr marL="285750" indent="-285750" algn="just" fontAlgn="auto">
              <a:spcAft>
                <a:spcPts val="0"/>
              </a:spcAft>
              <a:buFont typeface="Arial" charset="0"/>
              <a:buChar char="•"/>
              <a:defRPr/>
            </a:pPr>
            <a:endParaRPr lang="hr-HR" sz="1800" dirty="0" smtClean="0">
              <a:solidFill>
                <a:schemeClr val="tx1">
                  <a:lumMod val="95000"/>
                  <a:lumOff val="5000"/>
                </a:schemeClr>
              </a:solidFill>
            </a:endParaRPr>
          </a:p>
          <a:p>
            <a:pPr algn="just" fontAlgn="auto">
              <a:spcAft>
                <a:spcPts val="0"/>
              </a:spcAft>
              <a:defRPr/>
            </a:pPr>
            <a:r>
              <a:rPr sz="1800" b="1" dirty="0" smtClean="0"/>
              <a:t>Treći sastanak u Zagrebu, u Hrvatskoj, 1. - 4. prosinca 2015.</a:t>
            </a:r>
            <a:r>
              <a:rPr sz="1800" dirty="0" smtClean="0"/>
              <a:t> - sudjelovalo je 10 zemalja.</a:t>
            </a:r>
          </a:p>
          <a:p>
            <a:pPr marL="285750" indent="-285750" algn="just" fontAlgn="auto">
              <a:spcAft>
                <a:spcPts val="0"/>
              </a:spcAft>
              <a:buFont typeface="Arial" charset="0"/>
              <a:buChar char="•"/>
              <a:defRPr/>
            </a:pPr>
            <a:r>
              <a:rPr lang="en-US" sz="1800" dirty="0">
                <a:solidFill>
                  <a:schemeClr val="tx1">
                    <a:lumMod val="95000"/>
                    <a:lumOff val="5000"/>
                  </a:schemeClr>
                </a:solidFill>
              </a:rPr>
              <a:t>Ključne pouke naučene u Hrvatskoj: </a:t>
            </a:r>
            <a:r>
              <a:rPr sz="1800" dirty="0" smtClean="0"/>
              <a:t>Obvezno je uključiti standarde transparentnosti u zakonodavstvo kako bi se unaprijedila transparentnost te ispravni standardi transparentnosti moraju biti primijenjeni na svim razinama vlasti.</a:t>
            </a:r>
            <a:r>
              <a:rPr lang="en-GB" sz="1800" dirty="0" smtClean="0">
                <a:solidFill>
                  <a:schemeClr val="tx1">
                    <a:lumMod val="95000"/>
                    <a:lumOff val="5000"/>
                  </a:schemeClr>
                </a:solidFill>
              </a:rPr>
              <a:t> Bliska suradnja ministarstava s razinama vlasti te upotreba modernih IT tehnologija (e-uprava) ključne su za uspjeh reformi, veću proračunsku transparentnost i sudjelovanje građana.</a:t>
            </a:r>
            <a:endParaRPr lang="hr-HR" sz="1800" dirty="0" smtClean="0">
              <a:solidFill>
                <a:schemeClr val="tx1">
                  <a:lumMod val="95000"/>
                  <a:lumOff val="5000"/>
                </a:schemeClr>
              </a:solidFill>
            </a:endParaRPr>
          </a:p>
          <a:p>
            <a:pPr marL="285750" indent="-285750" algn="just" fontAlgn="auto">
              <a:spcAft>
                <a:spcPts val="0"/>
              </a:spcAft>
              <a:buFont typeface="Arial" charset="0"/>
              <a:buChar char="•"/>
              <a:defRPr/>
            </a:pPr>
            <a:endParaRPr lang="hr-HR" sz="1800" dirty="0">
              <a:solidFill>
                <a:schemeClr val="tx1">
                  <a:lumMod val="95000"/>
                  <a:lumOff val="5000"/>
                </a:schemeClr>
              </a:solidFill>
            </a:endParaRPr>
          </a:p>
          <a:p>
            <a:pPr marL="285750" indent="-285750" algn="just" fontAlgn="auto">
              <a:spcAft>
                <a:spcPts val="0"/>
              </a:spcAft>
              <a:buFont typeface="Arial" charset="0"/>
              <a:buChar char="•"/>
              <a:defRPr/>
            </a:pPr>
            <a:endParaRPr lang="hr-HR" sz="1800" dirty="0">
              <a:solidFill>
                <a:prstClr val="black"/>
              </a:solidFill>
            </a:endParaRPr>
          </a:p>
          <a:p>
            <a:pPr marL="285750" indent="-285750" algn="just" fontAlgn="auto">
              <a:spcAft>
                <a:spcPts val="0"/>
              </a:spcAft>
              <a:buFont typeface="Arial" charset="0"/>
              <a:buChar char="•"/>
              <a:defRPr/>
            </a:pPr>
            <a:endParaRPr lang="hr-HR" sz="1800" dirty="0">
              <a:solidFill>
                <a:prstClr val="black"/>
              </a:solidFill>
            </a:endParaRPr>
          </a:p>
          <a:p>
            <a:pPr algn="just" fontAlgn="auto">
              <a:spcAft>
                <a:spcPts val="0"/>
              </a:spcAft>
              <a:defRPr/>
            </a:pPr>
            <a:endParaRPr lang="hr-HR" sz="1800" dirty="0" smtClean="0">
              <a:solidFill>
                <a:schemeClr val="tx1">
                  <a:lumMod val="95000"/>
                  <a:lumOff val="5000"/>
                </a:schemeClr>
              </a:solidFill>
            </a:endParaRPr>
          </a:p>
          <a:p>
            <a:pPr algn="just" fontAlgn="auto">
              <a:spcAft>
                <a:spcPts val="0"/>
              </a:spcAft>
              <a:defRPr/>
            </a:pPr>
            <a:endParaRPr lang="hr-HR" sz="18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295400" y="152400"/>
            <a:ext cx="8839200" cy="646331"/>
          </a:xfrm>
          <a:prstGeom prst="rect">
            <a:avLst/>
          </a:prstGeom>
          <a:noFill/>
        </p:spPr>
        <p:txBody>
          <a:bodyPr wrap="square" rtlCol="0">
            <a:spAutoFit/>
          </a:bodyPr>
          <a:lstStyle/>
          <a:p>
            <a:pPr algn="ctr"/>
            <a:r>
              <a:rPr lang="en-US" sz="3600" dirty="0" smtClean="0">
                <a:solidFill>
                  <a:srgbClr val="002060"/>
                </a:solidFill>
                <a:latin typeface="Calibri"/>
              </a:rPr>
              <a:t>Kratki prikaz aktivnosti Radne skupine (1)</a:t>
            </a:r>
            <a:endParaRPr lang="hr-HR" sz="3600" dirty="0">
              <a:solidFill>
                <a:srgbClr val="002060"/>
              </a:solidFill>
              <a:latin typeface="Calibri"/>
            </a:endParaRPr>
          </a:p>
        </p:txBody>
      </p:sp>
    </p:spTree>
    <p:extLst>
      <p:ext uri="{BB962C8B-B14F-4D97-AF65-F5344CB8AC3E}">
        <p14:creationId xmlns:p14="http://schemas.microsoft.com/office/powerpoint/2010/main" val="4902504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838201"/>
            <a:ext cx="8763000" cy="5791200"/>
          </a:xfrm>
        </p:spPr>
        <p:txBody>
          <a:bodyPr rtlCol="0">
            <a:normAutofit/>
          </a:bodyPr>
          <a:lstStyle/>
          <a:p>
            <a:pPr algn="just" fontAlgn="auto">
              <a:spcAft>
                <a:spcPts val="0"/>
              </a:spcAft>
              <a:defRPr/>
            </a:pPr>
            <a:r>
              <a:rPr sz="1800" b="1" dirty="0" smtClean="0"/>
              <a:t>Četvrti sastanak u Minsku, u Bjelarusu, 23. veljače 2016.</a:t>
            </a:r>
            <a:r>
              <a:rPr sz="1800" dirty="0" smtClean="0"/>
              <a:t> - sudjelovalo je 10 zemalja</a:t>
            </a:r>
          </a:p>
          <a:p>
            <a:pPr marL="457200" indent="-457200" algn="just" fontAlgn="auto">
              <a:spcAft>
                <a:spcPts val="0"/>
              </a:spcAft>
              <a:buFont typeface="Arial" charset="0"/>
              <a:buChar char="•"/>
              <a:defRPr/>
            </a:pPr>
            <a:r>
              <a:rPr sz="1800" dirty="0" smtClean="0"/>
              <a:t>Podijeljeni čimbenici uspjeha za transparentnost proračuna iz Rumunjske (75/100) i Rusije (74/100) (obje zemlje su na vodećim položajima u regiji prema rezultatima </a:t>
            </a:r>
            <a:r>
              <a:rPr sz="1800" i="1" dirty="0" smtClean="0"/>
              <a:t>Indeksa otvorenosti proračuna 2015</a:t>
            </a:r>
            <a:r>
              <a:rPr sz="1800" dirty="0" smtClean="0"/>
              <a:t>.) i Kirgiske Republike koja je ostvarila najveći napredak (s prethodnih 20/100 na 54/100 bodova).</a:t>
            </a:r>
            <a:endParaRPr lang="hr-HR" sz="1800" dirty="0">
              <a:solidFill>
                <a:schemeClr val="tx1">
                  <a:lumMod val="95000"/>
                  <a:lumOff val="5000"/>
                </a:schemeClr>
              </a:solidFill>
            </a:endParaRPr>
          </a:p>
          <a:p>
            <a:pPr marL="457200" indent="-457200" algn="just" fontAlgn="auto">
              <a:spcAft>
                <a:spcPts val="0"/>
              </a:spcAft>
              <a:buFont typeface="Arial" charset="0"/>
              <a:buChar char="•"/>
              <a:defRPr/>
            </a:pPr>
            <a:r>
              <a:rPr lang="en-US" sz="1800" b="0" dirty="0">
                <a:solidFill>
                  <a:schemeClr val="tx1">
                    <a:lumMod val="95000"/>
                    <a:lumOff val="5000"/>
                  </a:schemeClr>
                </a:solidFill>
              </a:rPr>
              <a:t>Prevedene i podijeljene smjernice o razvoju proračuna za građane </a:t>
            </a:r>
            <a:r>
              <a:rPr lang="en-US" sz="1800" dirty="0">
                <a:solidFill>
                  <a:schemeClr val="tx1">
                    <a:lumMod val="95000"/>
                    <a:lumOff val="5000"/>
                  </a:schemeClr>
                </a:solidFill>
              </a:rPr>
              <a:t>koje su iznijeli IBP, Ruska Federacija, Kirgiska Republika i Moldova.  Utvrđeni su i podijeljeni međunarodni primjeri proračuna za građane.</a:t>
            </a:r>
            <a:endParaRPr lang="hr-HR" sz="1800" dirty="0">
              <a:solidFill>
                <a:schemeClr val="tx1">
                  <a:lumMod val="95000"/>
                  <a:lumOff val="5000"/>
                </a:schemeClr>
              </a:solidFill>
            </a:endParaRPr>
          </a:p>
          <a:p>
            <a:pPr algn="just" fontAlgn="auto">
              <a:spcAft>
                <a:spcPts val="0"/>
              </a:spcAft>
              <a:defRPr/>
            </a:pPr>
            <a:r>
              <a:rPr sz="1800" b="1" dirty="0" smtClean="0"/>
              <a:t>Peti sastanak putem videokonferencije, 22. rujna 2016.</a:t>
            </a:r>
            <a:r>
              <a:rPr sz="1800" dirty="0" smtClean="0"/>
              <a:t> - sudjelovalo je šest zemalja</a:t>
            </a:r>
          </a:p>
          <a:p>
            <a:pPr marL="457200" indent="-457200" algn="just" fontAlgn="auto">
              <a:spcAft>
                <a:spcPts val="0"/>
              </a:spcAft>
              <a:buFont typeface="Arial" charset="0"/>
              <a:buChar char="•"/>
              <a:defRPr/>
            </a:pPr>
            <a:r>
              <a:rPr lang="en-US" sz="1800" dirty="0">
                <a:solidFill>
                  <a:schemeClr val="tx1">
                    <a:lumMod val="95000"/>
                    <a:lumOff val="5000"/>
                  </a:schemeClr>
                </a:solidFill>
              </a:rPr>
              <a:t>Svrha je bila unaprijediti proizvod znanja Radne skupine na temu rješavanja 10 izazova u izradi proračuna za građane prema iskustvu zemalja članica.</a:t>
            </a:r>
          </a:p>
          <a:p>
            <a:pPr marL="457200" indent="-457200" algn="just" fontAlgn="auto">
              <a:spcAft>
                <a:spcPts val="0"/>
              </a:spcAft>
              <a:buFont typeface="Arial" charset="0"/>
              <a:buChar char="•"/>
              <a:defRPr/>
            </a:pPr>
            <a:r>
              <a:rPr lang="en-US" sz="1800" dirty="0">
                <a:solidFill>
                  <a:schemeClr val="tx1">
                    <a:lumMod val="95000"/>
                    <a:lumOff val="5000"/>
                  </a:schemeClr>
                </a:solidFill>
              </a:rPr>
              <a:t>Naglasak je stavljen na proračune za građane jer kao takvi nisu uobičajen alat u regiji...</a:t>
            </a:r>
          </a:p>
          <a:p>
            <a:pPr marL="285750" indent="-285750" algn="just" fontAlgn="auto">
              <a:spcAft>
                <a:spcPts val="0"/>
              </a:spcAft>
              <a:buFont typeface="Arial" charset="0"/>
              <a:buChar char="•"/>
              <a:defRPr/>
            </a:pPr>
            <a:endParaRPr lang="hr-HR" sz="1800" dirty="0">
              <a:solidFill>
                <a:schemeClr val="tx1">
                  <a:lumMod val="95000"/>
                  <a:lumOff val="5000"/>
                </a:schemeClr>
              </a:solidFill>
            </a:endParaRPr>
          </a:p>
          <a:p>
            <a:pPr marL="285750" indent="-285750" algn="just" fontAlgn="auto">
              <a:spcAft>
                <a:spcPts val="0"/>
              </a:spcAft>
              <a:buFont typeface="Arial" charset="0"/>
              <a:buChar char="•"/>
              <a:defRPr/>
            </a:pPr>
            <a:endParaRPr lang="hr-HR" sz="1800" dirty="0">
              <a:solidFill>
                <a:prstClr val="black"/>
              </a:solidFill>
            </a:endParaRPr>
          </a:p>
          <a:p>
            <a:pPr marL="285750" indent="-285750" algn="just" fontAlgn="auto">
              <a:spcAft>
                <a:spcPts val="0"/>
              </a:spcAft>
              <a:buFont typeface="Arial" charset="0"/>
              <a:buChar char="•"/>
              <a:defRPr/>
            </a:pPr>
            <a:endParaRPr lang="hr-HR" sz="1800" dirty="0">
              <a:solidFill>
                <a:prstClr val="black"/>
              </a:solidFill>
            </a:endParaRPr>
          </a:p>
          <a:p>
            <a:pPr algn="just" fontAlgn="auto">
              <a:spcAft>
                <a:spcPts val="0"/>
              </a:spcAft>
              <a:defRPr/>
            </a:pPr>
            <a:endParaRPr lang="hr-HR" sz="1800" dirty="0" smtClean="0">
              <a:solidFill>
                <a:schemeClr val="tx1">
                  <a:lumMod val="95000"/>
                  <a:lumOff val="5000"/>
                </a:schemeClr>
              </a:solidFill>
            </a:endParaRPr>
          </a:p>
          <a:p>
            <a:pPr algn="just" fontAlgn="auto">
              <a:spcAft>
                <a:spcPts val="0"/>
              </a:spcAft>
              <a:defRPr/>
            </a:pPr>
            <a:endParaRPr lang="hr-HR" sz="18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969523" y="152400"/>
            <a:ext cx="8839200" cy="646331"/>
          </a:xfrm>
          <a:prstGeom prst="rect">
            <a:avLst/>
          </a:prstGeom>
          <a:noFill/>
        </p:spPr>
        <p:txBody>
          <a:bodyPr wrap="square" rtlCol="0">
            <a:spAutoFit/>
          </a:bodyPr>
          <a:lstStyle/>
          <a:p>
            <a:pPr algn="ctr"/>
            <a:r>
              <a:rPr lang="en-US" sz="3600" dirty="0" smtClean="0">
                <a:solidFill>
                  <a:srgbClr val="002060"/>
                </a:solidFill>
                <a:latin typeface="Calibri"/>
              </a:rPr>
              <a:t>Kratki prikaz aktivnosti Radne skupine (2)</a:t>
            </a:r>
            <a:endParaRPr lang="hr-HR" sz="3600" dirty="0">
              <a:solidFill>
                <a:srgbClr val="002060"/>
              </a:solidFill>
              <a:latin typeface="Calibri"/>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495800"/>
            <a:ext cx="5486400" cy="210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0209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4"/>
          <a:srcRect/>
          <a:stretch>
            <a:fillRect/>
          </a:stretch>
        </p:blipFill>
        <p:spPr bwMode="auto">
          <a:xfrm>
            <a:off x="0" y="-10002"/>
            <a:ext cx="763588" cy="6858000"/>
          </a:xfrm>
          <a:prstGeom prst="rect">
            <a:avLst/>
          </a:prstGeom>
          <a:noFill/>
          <a:ln w="9525">
            <a:noFill/>
            <a:miter lim="800000"/>
            <a:headEnd/>
            <a:tailEnd/>
          </a:ln>
        </p:spPr>
      </p:pic>
      <p:sp>
        <p:nvSpPr>
          <p:cNvPr id="5" name="Title 1"/>
          <p:cNvSpPr>
            <a:spLocks noGrp="1"/>
          </p:cNvSpPr>
          <p:nvPr>
            <p:ph type="ctrTitle"/>
          </p:nvPr>
        </p:nvSpPr>
        <p:spPr>
          <a:xfrm>
            <a:off x="457200" y="0"/>
            <a:ext cx="9448800" cy="838200"/>
          </a:xfrm>
        </p:spPr>
        <p:txBody>
          <a:bodyPr/>
          <a:lstStyle/>
          <a:p>
            <a:r>
              <a:rPr lang="en-US" sz="3400" dirty="0" smtClean="0">
                <a:solidFill>
                  <a:srgbClr val="000000"/>
                </a:solidFill>
              </a:rPr>
              <a:t>2015 </a:t>
            </a:r>
            <a:r>
              <a:rPr lang="en-US" sz="3400" dirty="0" err="1" smtClean="0">
                <a:solidFill>
                  <a:srgbClr val="000000"/>
                </a:solidFill>
              </a:rPr>
              <a:t>Dostupnost</a:t>
            </a:r>
            <a:r>
              <a:rPr lang="en-US" sz="3400" dirty="0" smtClean="0">
                <a:solidFill>
                  <a:srgbClr val="000000"/>
                </a:solidFill>
              </a:rPr>
              <a:t> </a:t>
            </a:r>
            <a:r>
              <a:rPr lang="en-US" sz="3400" dirty="0" smtClean="0">
                <a:solidFill>
                  <a:srgbClr val="000000"/>
                </a:solidFill>
              </a:rPr>
              <a:t>proračunskih dokumenata javnosti</a:t>
            </a:r>
          </a:p>
        </p:txBody>
      </p:sp>
      <p:graphicFrame>
        <p:nvGraphicFramePr>
          <p:cNvPr id="2" name="Object 1"/>
          <p:cNvGraphicFramePr>
            <a:graphicFrameLocks noChangeAspect="1"/>
          </p:cNvGraphicFramePr>
          <p:nvPr>
            <p:extLst>
              <p:ext uri="{D42A27DB-BD31-4B8C-83A1-F6EECF244321}">
                <p14:modId xmlns:p14="http://schemas.microsoft.com/office/powerpoint/2010/main" val="3496123574"/>
              </p:ext>
            </p:extLst>
          </p:nvPr>
        </p:nvGraphicFramePr>
        <p:xfrm>
          <a:off x="1231900" y="762000"/>
          <a:ext cx="7127875" cy="5943600"/>
        </p:xfrm>
        <a:graphic>
          <a:graphicData uri="http://schemas.openxmlformats.org/presentationml/2006/ole">
            <mc:AlternateContent xmlns:mc="http://schemas.openxmlformats.org/markup-compatibility/2006">
              <mc:Choice xmlns:v="urn:schemas-microsoft-com:vml" Requires="v">
                <p:oleObj spid="_x0000_s2204" name="Worksheet" r:id="rId6" imgW="6515066" imgH="5686470" progId="Excel.Sheet.12">
                  <p:embed/>
                </p:oleObj>
              </mc:Choice>
              <mc:Fallback>
                <p:oleObj name="Worksheet" r:id="rId6" imgW="6515066" imgH="5686470" progId="Excel.Sheet.1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1900" y="762000"/>
                        <a:ext cx="71278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69956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3"/>
          <a:srcRect/>
          <a:stretch>
            <a:fillRect/>
          </a:stretch>
        </p:blipFill>
        <p:spPr bwMode="auto">
          <a:xfrm>
            <a:off x="0" y="-10002"/>
            <a:ext cx="763588" cy="685800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914400" y="152400"/>
            <a:ext cx="8763000" cy="6705600"/>
          </a:xfrm>
          <a:prstGeom prst="rect">
            <a:avLst/>
          </a:prstGeom>
        </p:spPr>
      </p:pic>
    </p:spTree>
    <p:extLst>
      <p:ext uri="{BB962C8B-B14F-4D97-AF65-F5344CB8AC3E}">
        <p14:creationId xmlns:p14="http://schemas.microsoft.com/office/powerpoint/2010/main" val="20651484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427539"/>
            <a:ext cx="8645524" cy="5486400"/>
          </a:xfrm>
        </p:spPr>
        <p:txBody>
          <a:bodyPr rtlCol="0">
            <a:noAutofit/>
          </a:bodyPr>
          <a:lstStyle/>
          <a:p>
            <a:pPr marL="342900" indent="-342900" algn="just" fontAlgn="auto">
              <a:spcAft>
                <a:spcPts val="0"/>
              </a:spcAft>
              <a:buFont typeface="Arial"/>
              <a:buChar char="•"/>
              <a:defRPr/>
            </a:pPr>
            <a:endParaRPr lang="hr-HR" sz="1600" b="1" dirty="0" smtClean="0">
              <a:solidFill>
                <a:schemeClr val="tx1"/>
              </a:solidFill>
            </a:endParaRPr>
          </a:p>
          <a:p>
            <a:pPr>
              <a:spcBef>
                <a:spcPct val="0"/>
              </a:spcBef>
            </a:pPr>
            <a:r>
              <a:rPr lang="en-GB" sz="1600" b="1" dirty="0">
                <a:solidFill>
                  <a:schemeClr val="accent6">
                    <a:lumMod val="50000"/>
                  </a:schemeClr>
                </a:solidFill>
              </a:rPr>
              <a:t>Pruža opcije utemeljene na međunarodnim savjetima i savjetima kolega kako bi se riješilo 10 izazova s kojima se susreću članovi radne skupine:</a:t>
            </a:r>
            <a:endParaRPr lang="hr-HR" sz="1600" dirty="0"/>
          </a:p>
          <a:p>
            <a:pPr algn="l">
              <a:spcBef>
                <a:spcPct val="0"/>
              </a:spcBef>
            </a:pPr>
            <a:endParaRPr lang="hr-HR" sz="1600" dirty="0"/>
          </a:p>
          <a:p>
            <a:pPr lvl="0" algn="l"/>
            <a:r>
              <a:rPr lang="en-US" sz="1600" dirty="0">
                <a:solidFill>
                  <a:schemeClr val="tx1"/>
                </a:solidFill>
              </a:rPr>
              <a:t>Izazov br. 1: Određivanje odgovornosti za izradu i raspodjelu proračuna za građane</a:t>
            </a:r>
            <a:endParaRPr lang="hr-HR" sz="1600" dirty="0">
              <a:solidFill>
                <a:schemeClr val="tx1"/>
              </a:solidFill>
            </a:endParaRPr>
          </a:p>
          <a:p>
            <a:pPr lvl="0" algn="l"/>
            <a:r>
              <a:rPr lang="en-US" sz="1600" dirty="0">
                <a:solidFill>
                  <a:schemeClr val="tx1"/>
                </a:solidFill>
              </a:rPr>
              <a:t>Izazov br. 2: Nedostatak državnih resursa</a:t>
            </a:r>
            <a:endParaRPr lang="hr-HR" sz="1600" dirty="0">
              <a:solidFill>
                <a:schemeClr val="tx1"/>
              </a:solidFill>
            </a:endParaRPr>
          </a:p>
          <a:p>
            <a:pPr lvl="0" algn="l"/>
            <a:r>
              <a:rPr lang="en-US" sz="1600" dirty="0">
                <a:solidFill>
                  <a:schemeClr val="tx1"/>
                </a:solidFill>
              </a:rPr>
              <a:t>Izazov br. 3: Nedostatak političke volje</a:t>
            </a:r>
            <a:endParaRPr lang="hr-HR" sz="1600" dirty="0">
              <a:solidFill>
                <a:schemeClr val="tx1"/>
              </a:solidFill>
            </a:endParaRPr>
          </a:p>
          <a:p>
            <a:pPr lvl="0" algn="l"/>
            <a:r>
              <a:rPr lang="en-US" sz="1600" dirty="0">
                <a:solidFill>
                  <a:schemeClr val="tx1"/>
                </a:solidFill>
              </a:rPr>
              <a:t>Izazov br. 4: Nedostatak motivacije i poticaja u središnjoj i lokalnim upravama </a:t>
            </a:r>
            <a:endParaRPr lang="hr-HR" sz="1600" dirty="0">
              <a:solidFill>
                <a:schemeClr val="tx1"/>
              </a:solidFill>
            </a:endParaRPr>
          </a:p>
          <a:p>
            <a:pPr lvl="0" algn="l"/>
            <a:r>
              <a:rPr lang="en-US" sz="1600" dirty="0">
                <a:solidFill>
                  <a:schemeClr val="tx1"/>
                </a:solidFill>
              </a:rPr>
              <a:t>Izazov br. 5: Određivanje optimalnog roka za izradu proračuna za građane </a:t>
            </a:r>
            <a:endParaRPr lang="hr-HR" sz="1600" dirty="0">
              <a:solidFill>
                <a:schemeClr val="tx1"/>
              </a:solidFill>
            </a:endParaRPr>
          </a:p>
          <a:p>
            <a:pPr lvl="0" algn="l"/>
            <a:r>
              <a:rPr lang="en-US" sz="1600" dirty="0">
                <a:solidFill>
                  <a:schemeClr val="tx1"/>
                </a:solidFill>
              </a:rPr>
              <a:t>Izazov br. 6: Određivanje najboljeg formata proračuna za građane</a:t>
            </a:r>
            <a:endParaRPr lang="hr-HR" sz="1600" dirty="0">
              <a:solidFill>
                <a:schemeClr val="tx1"/>
              </a:solidFill>
            </a:endParaRPr>
          </a:p>
          <a:p>
            <a:pPr lvl="0" algn="l"/>
            <a:r>
              <a:rPr lang="en-US" sz="1600" dirty="0">
                <a:solidFill>
                  <a:schemeClr val="tx1"/>
                </a:solidFill>
              </a:rPr>
              <a:t>Izazov br. 7: Određivanje najboljeg pristupa za savjetovanje građana </a:t>
            </a:r>
            <a:endParaRPr lang="hr-HR" sz="1600" dirty="0" smtClean="0">
              <a:solidFill>
                <a:schemeClr val="tx1"/>
              </a:solidFill>
            </a:endParaRPr>
          </a:p>
          <a:p>
            <a:pPr lvl="0" algn="l"/>
            <a:r>
              <a:rPr lang="en-US" sz="1600" dirty="0" smtClean="0">
                <a:solidFill>
                  <a:schemeClr val="tx1"/>
                </a:solidFill>
              </a:rPr>
              <a:t>Izazov br. 8: Nedostatak proračunskih vještina i nerazumijevanje građana i nekih državnih službenika</a:t>
            </a:r>
            <a:endParaRPr lang="hr-HR" sz="1600" dirty="0">
              <a:solidFill>
                <a:schemeClr val="tx1"/>
              </a:solidFill>
            </a:endParaRPr>
          </a:p>
          <a:p>
            <a:pPr lvl="0" algn="l"/>
            <a:r>
              <a:rPr lang="en-US" sz="1600" dirty="0">
                <a:solidFill>
                  <a:schemeClr val="tx1"/>
                </a:solidFill>
              </a:rPr>
              <a:t>Izazov br. 9: Slab interes javnosti za proračun  </a:t>
            </a:r>
            <a:endParaRPr lang="hr-HR" sz="1600" dirty="0">
              <a:solidFill>
                <a:schemeClr val="tx1"/>
              </a:solidFill>
            </a:endParaRPr>
          </a:p>
          <a:p>
            <a:pPr lvl="0" algn="l"/>
            <a:r>
              <a:rPr lang="en-US" sz="1600" dirty="0">
                <a:solidFill>
                  <a:schemeClr val="tx1"/>
                </a:solidFill>
              </a:rPr>
              <a:t>Izazov br. 10: Nedostupnost pouzdanih medija i/ili komunikacijskih tehnologija</a:t>
            </a:r>
          </a:p>
          <a:p>
            <a:pPr lvl="0"/>
            <a:endParaRPr lang="hr-HR" sz="1600" dirty="0" smtClean="0">
              <a:solidFill>
                <a:schemeClr val="tx1"/>
              </a:solidFill>
            </a:endParaRPr>
          </a:p>
          <a:p>
            <a:pPr lvl="0"/>
            <a:r>
              <a:rPr lang="en-US" sz="1600" dirty="0" smtClean="0">
                <a:solidFill>
                  <a:schemeClr val="tx1"/>
                </a:solidFill>
              </a:rPr>
              <a:t>Primjerak proizvoda znanja Radne skupine možete pronaći u materijalima - molimo da ga upotrebljavate za unaprjeđenje reformi u svojoj zemlji te nam kažite kako se njime služite kako biste postali dio naših priča o uspjehu!</a:t>
            </a:r>
          </a:p>
          <a:p>
            <a:pPr lvl="0"/>
            <a:endParaRPr lang="hr-HR" sz="1600" dirty="0">
              <a:solidFill>
                <a:schemeClr val="tx1"/>
              </a:solidFill>
            </a:endParaRPr>
          </a:p>
          <a:p>
            <a:pPr lvl="0" algn="l"/>
            <a:endParaRPr lang="hr-HR" sz="1600" dirty="0" smtClean="0">
              <a:solidFill>
                <a:schemeClr val="tx1"/>
              </a:solidFill>
            </a:endParaRPr>
          </a:p>
          <a:p>
            <a:pPr marL="457200" indent="-457200" algn="just" fontAlgn="auto">
              <a:spcAft>
                <a:spcPts val="0"/>
              </a:spcAft>
              <a:buFont typeface="Arial" pitchFamily="34" charset="0"/>
              <a:buChar char="•"/>
              <a:defRPr/>
            </a:pPr>
            <a:endParaRPr lang="hr-HR" sz="16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838200" y="580422"/>
            <a:ext cx="8839200" cy="876300"/>
          </a:xfrm>
        </p:spPr>
        <p:txBody>
          <a:bodyPr/>
          <a:lstStyle/>
          <a:p>
            <a:r>
              <a:rPr lang="en-US" sz="3600" dirty="0" smtClean="0">
                <a:solidFill>
                  <a:srgbClr val="002060"/>
                </a:solidFill>
              </a:rPr>
              <a:t>Proizvod znanja o proračunima za građane - dovršetak završnog nacrta</a:t>
            </a:r>
          </a:p>
        </p:txBody>
      </p:sp>
    </p:spTree>
    <p:extLst>
      <p:ext uri="{BB962C8B-B14F-4D97-AF65-F5344CB8AC3E}">
        <p14:creationId xmlns:p14="http://schemas.microsoft.com/office/powerpoint/2010/main" val="14177237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0497" y="762000"/>
            <a:ext cx="9067800" cy="6248400"/>
          </a:xfrm>
        </p:spPr>
        <p:txBody>
          <a:bodyPr rtlCol="0">
            <a:noAutofit/>
          </a:bodyPr>
          <a:lstStyle/>
          <a:p>
            <a:pPr lvl="1" algn="l" fontAlgn="auto">
              <a:spcAft>
                <a:spcPts val="0"/>
              </a:spcAft>
              <a:defRPr/>
            </a:pPr>
            <a:endParaRPr lang="hr-HR" sz="1800" dirty="0" smtClean="0">
              <a:solidFill>
                <a:srgbClr val="000000"/>
              </a:solidFill>
            </a:endParaRPr>
          </a:p>
          <a:p>
            <a:pPr marL="457200" lvl="0" indent="-457200" algn="just">
              <a:buFont typeface="+mj-lt"/>
              <a:buAutoNum type="arabicPeriod"/>
            </a:pPr>
            <a:r>
              <a:rPr lang="en-US" sz="1800" b="1" dirty="0" smtClean="0">
                <a:solidFill>
                  <a:srgbClr val="000000"/>
                </a:solidFill>
              </a:rPr>
              <a:t>Određivanje odgovornosti za izradu i raspodjelu proračuna za građane</a:t>
            </a:r>
          </a:p>
          <a:p>
            <a:pPr marL="457200" lvl="0" indent="-457200" algn="l">
              <a:buFont typeface="+mj-lt"/>
              <a:buAutoNum type="arabicPeriod"/>
            </a:pPr>
            <a:endParaRPr lang="hr-HR" sz="1800" dirty="0">
              <a:solidFill>
                <a:srgbClr val="000000"/>
              </a:solidFill>
            </a:endParaRPr>
          </a:p>
          <a:p>
            <a:pPr marL="457200" lvl="0" indent="-457200" algn="just">
              <a:buFont typeface="Arial"/>
              <a:buChar char="•"/>
            </a:pPr>
            <a:r>
              <a:rPr lang="en-US" sz="1800" b="1" dirty="0" smtClean="0">
                <a:solidFill>
                  <a:schemeClr val="accent6">
                    <a:lumMod val="50000"/>
                  </a:schemeClr>
                </a:solidFill>
              </a:rPr>
              <a:t>Radna se skupina dogovorila da će vlasnik dokumenata biti odgovoran </a:t>
            </a:r>
            <a:r>
              <a:rPr lang="en-US" sz="1800" dirty="0" smtClean="0">
                <a:solidFill>
                  <a:srgbClr val="000000"/>
                </a:solidFill>
              </a:rPr>
              <a:t>za iznošenje informacija građanima u pojednostavljenom obliku</a:t>
            </a:r>
          </a:p>
          <a:p>
            <a:pPr marL="457200" lvl="0" indent="-457200" algn="l">
              <a:buFont typeface="Arial"/>
              <a:buChar char="•"/>
            </a:pPr>
            <a:endParaRPr lang="hr-HR" sz="1800" dirty="0">
              <a:solidFill>
                <a:srgbClr val="000000"/>
              </a:solidFill>
            </a:endParaRPr>
          </a:p>
          <a:p>
            <a:pPr marL="457200" lvl="0" indent="-457200" algn="just">
              <a:buFont typeface="Arial"/>
              <a:buChar char="•"/>
            </a:pPr>
            <a:r>
              <a:rPr lang="en-US" sz="1800" b="1" dirty="0" smtClean="0">
                <a:solidFill>
                  <a:schemeClr val="accent6">
                    <a:lumMod val="50000"/>
                  </a:schemeClr>
                </a:solidFill>
              </a:rPr>
              <a:t>IBP savjetuje da bi prvenstveno vlada trebala izrađivati proračun za građane:</a:t>
            </a:r>
          </a:p>
          <a:p>
            <a:pPr marL="914400" lvl="1" indent="-457200" algn="just">
              <a:buFont typeface="Arial"/>
              <a:buChar char="•"/>
            </a:pPr>
            <a:r>
              <a:rPr lang="en-US" sz="1800" dirty="0" smtClean="0">
                <a:solidFill>
                  <a:schemeClr val="tx1"/>
                </a:solidFill>
              </a:rPr>
              <a:t>ima uvid u proračun i obvezu podnositi izvještaje široj javnosti.</a:t>
            </a:r>
          </a:p>
          <a:p>
            <a:pPr marL="914400" lvl="1" indent="-457200" algn="just">
              <a:buFont typeface="Arial"/>
              <a:buChar char="•"/>
            </a:pPr>
            <a:r>
              <a:rPr lang="en-US" sz="1800" dirty="0" smtClean="0">
                <a:solidFill>
                  <a:schemeClr val="tx1"/>
                </a:solidFill>
              </a:rPr>
              <a:t>Vlada se može služiti medijima i skupinama civilnog društva kako bi olakšala distribuciju.</a:t>
            </a:r>
          </a:p>
          <a:p>
            <a:pPr marL="914400" lvl="1" indent="-457200" algn="just">
              <a:buFont typeface="Arial"/>
              <a:buChar char="•"/>
            </a:pPr>
            <a:r>
              <a:rPr lang="en-US" sz="1800" dirty="0">
                <a:solidFill>
                  <a:schemeClr val="tx1"/>
                </a:solidFill>
              </a:rPr>
              <a:t>Vlada mora odlučiti želi li se služiti proračunima za građane kako bi potaknula javnost na komentiranje proračunskih pitanja ili samo pružiti dokumente za informaciju.</a:t>
            </a:r>
            <a:endParaRPr lang="hr-HR" sz="1800" dirty="0">
              <a:solidFill>
                <a:schemeClr val="tx1"/>
              </a:solidFill>
            </a:endParaRPr>
          </a:p>
          <a:p>
            <a:pPr lvl="1" algn="just"/>
            <a:endParaRPr lang="hr-HR" sz="1800" dirty="0" smtClean="0">
              <a:solidFill>
                <a:schemeClr val="tx1"/>
              </a:solidFill>
            </a:endParaRPr>
          </a:p>
          <a:p>
            <a:pPr lvl="1" indent="-457200" algn="just">
              <a:buFont typeface="Arial"/>
              <a:buChar char="•"/>
            </a:pPr>
            <a:r>
              <a:rPr lang="en-US" sz="1800" b="1" dirty="0">
                <a:solidFill>
                  <a:schemeClr val="accent6">
                    <a:lumMod val="50000"/>
                  </a:schemeClr>
                </a:solidFill>
              </a:rPr>
              <a:t>MMF također savjetuje da </a:t>
            </a:r>
            <a:r>
              <a:rPr lang="en-US" sz="1800" b="1" dirty="0" smtClean="0">
                <a:solidFill>
                  <a:srgbClr val="993300"/>
                </a:solidFill>
              </a:rPr>
              <a:t>Vlada odluči želi li se služiti proračunom za građane kako bi potaknula javnost na komentiranje proračunskih pitanja. </a:t>
            </a:r>
            <a:r>
              <a:rPr sz="1800" dirty="0" smtClean="0"/>
              <a:t>„Osnovna praksa“ podrazumijeva samo pružanje informacija, dok „dobre i napredne prakse“ podrazumijevaju pružanje građanima službeni način sudjelovanja u odlučivanju o proračunu ( Kodeks fiskalne transparentnosti:</a:t>
            </a:r>
            <a:r>
              <a:rPr lang="en-US" sz="1800" dirty="0" smtClean="0">
                <a:solidFill>
                  <a:schemeClr val="tx1"/>
                </a:solidFill>
              </a:rPr>
              <a:t> načelo 2.3.3.).</a:t>
            </a:r>
            <a:endParaRPr lang="hr-HR" sz="1800" dirty="0" smtClean="0">
              <a:solidFill>
                <a:schemeClr val="tx1"/>
              </a:solidFill>
            </a:endParaRPr>
          </a:p>
          <a:p>
            <a:pPr marL="457200" lvl="0" indent="-457200" algn="l">
              <a:buFont typeface="+mj-lt"/>
              <a:buAutoNum type="arabicPeriod"/>
            </a:pPr>
            <a:endParaRPr lang="hr-HR" sz="1800" b="1" dirty="0">
              <a:solidFill>
                <a:schemeClr val="accent6">
                  <a:lumMod val="50000"/>
                </a:schemeClr>
              </a:solidFill>
            </a:endParaRPr>
          </a:p>
          <a:p>
            <a:pPr marL="800100" lvl="1" indent="-342900" algn="just" fontAlgn="auto">
              <a:spcAft>
                <a:spcPts val="0"/>
              </a:spcAft>
              <a:buFont typeface="Arial"/>
              <a:buChar char="•"/>
              <a:defRPr/>
            </a:pPr>
            <a:endParaRPr lang="hr-HR" sz="1800" dirty="0" smtClean="0">
              <a:solidFill>
                <a:schemeClr val="tx1"/>
              </a:solidFill>
            </a:endParaRPr>
          </a:p>
          <a:p>
            <a:pPr lvl="1" algn="just" fontAlgn="auto">
              <a:spcAft>
                <a:spcPts val="0"/>
              </a:spcAft>
              <a:defRPr/>
            </a:pPr>
            <a:endParaRPr lang="hr-HR" sz="1800" dirty="0">
              <a:solidFill>
                <a:schemeClr val="tx1"/>
              </a:solidFill>
            </a:endParaRPr>
          </a:p>
          <a:p>
            <a:pPr lvl="1" algn="just" fontAlgn="auto">
              <a:spcAft>
                <a:spcPts val="0"/>
              </a:spcAft>
              <a:defRPr/>
            </a:pPr>
            <a:endParaRPr lang="hr-HR" sz="1800" dirty="0">
              <a:solidFill>
                <a:schemeClr val="tx1"/>
              </a:solidFill>
            </a:endParaRPr>
          </a:p>
          <a:p>
            <a:pPr algn="just" fontAlgn="auto">
              <a:spcAft>
                <a:spcPts val="0"/>
              </a:spcAft>
              <a:buFont typeface="Arial" pitchFamily="34" charset="0"/>
              <a:buNone/>
              <a:defRPr/>
            </a:pPr>
            <a:endParaRPr lang="hr-HR" sz="1800" dirty="0" smtClean="0">
              <a:solidFill>
                <a:schemeClr val="tx1"/>
              </a:solidFill>
            </a:endParaRPr>
          </a:p>
          <a:p>
            <a:pPr marL="457200" indent="-457200" algn="just" fontAlgn="auto">
              <a:spcAft>
                <a:spcPts val="0"/>
              </a:spcAft>
              <a:buFont typeface="Arial" pitchFamily="34" charset="0"/>
              <a:buChar char="•"/>
              <a:defRPr/>
            </a:pPr>
            <a:endParaRPr lang="hr-HR" sz="1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1130300" y="152400"/>
            <a:ext cx="8775700" cy="685800"/>
          </a:xfrm>
        </p:spPr>
        <p:txBody>
          <a:bodyPr/>
          <a:lstStyle/>
          <a:p>
            <a:r>
              <a:rPr lang="en-US" sz="3600" dirty="0" smtClean="0">
                <a:solidFill>
                  <a:srgbClr val="1F497D"/>
                </a:solidFill>
              </a:rPr>
              <a:t>10 izazova: savjeti od kolega i međunarodne zajednice</a:t>
            </a:r>
          </a:p>
        </p:txBody>
      </p:sp>
    </p:spTree>
    <p:extLst>
      <p:ext uri="{BB962C8B-B14F-4D97-AF65-F5344CB8AC3E}">
        <p14:creationId xmlns:p14="http://schemas.microsoft.com/office/powerpoint/2010/main" val="15714113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52400"/>
            <a:ext cx="8839200" cy="6705600"/>
          </a:xfrm>
        </p:spPr>
        <p:txBody>
          <a:bodyPr rtlCol="0">
            <a:noAutofit/>
          </a:bodyPr>
          <a:lstStyle/>
          <a:p>
            <a:pPr lvl="0" algn="just"/>
            <a:r>
              <a:rPr lang="en-US" sz="1600" b="1" dirty="0" smtClean="0">
                <a:solidFill>
                  <a:srgbClr val="000000"/>
                </a:solidFill>
              </a:rPr>
              <a:t>2. Nedostatak državnih resursa </a:t>
            </a:r>
          </a:p>
          <a:p>
            <a:pPr lvl="0" algn="just"/>
            <a:endParaRPr lang="hr-HR" sz="1600" b="1" dirty="0" smtClean="0">
              <a:solidFill>
                <a:schemeClr val="accent6">
                  <a:lumMod val="50000"/>
                </a:schemeClr>
              </a:solidFill>
            </a:endParaRPr>
          </a:p>
          <a:p>
            <a:pPr marL="457200" lvl="0" indent="-457200" algn="just">
              <a:buFont typeface="Arial"/>
              <a:buChar char="•"/>
            </a:pPr>
            <a:r>
              <a:rPr lang="en-US" sz="1600" b="1" dirty="0" smtClean="0">
                <a:solidFill>
                  <a:schemeClr val="accent6">
                    <a:lumMod val="50000"/>
                  </a:schemeClr>
                </a:solidFill>
              </a:rPr>
              <a:t>Radna je skupina raspravljala o izvorima financiranja dodatnih troškova potrebnih za objavu i distribuciju proračuna za građane:</a:t>
            </a:r>
          </a:p>
          <a:p>
            <a:pPr marL="457200" lvl="0" indent="-457200" algn="just">
              <a:buFont typeface="Arial"/>
              <a:buChar char="•"/>
            </a:pPr>
            <a:endParaRPr lang="hr-HR" sz="1600" b="1" dirty="0" smtClean="0">
              <a:solidFill>
                <a:schemeClr val="accent6">
                  <a:lumMod val="50000"/>
                </a:schemeClr>
              </a:solidFill>
            </a:endParaRPr>
          </a:p>
          <a:p>
            <a:pPr marL="914400" lvl="1" indent="-457200" algn="just">
              <a:buFont typeface="Arial"/>
              <a:buChar char="•"/>
            </a:pPr>
            <a:r>
              <a:rPr lang="en-US" sz="1600" dirty="0" smtClean="0">
                <a:solidFill>
                  <a:srgbClr val="000000"/>
                </a:solidFill>
              </a:rPr>
              <a:t>podrška za podjelu troškova može se tražiti od donatora, privatnog sektora ili organizacija civilnog društva (CSO), iako je Radna skupina priznala kako je prvo potrebna snažna politička volja, a vanjsko financiranje donosi rizik neodrživosti u slučaju ukidanja vanjskih izvora sredstava.</a:t>
            </a:r>
          </a:p>
          <a:p>
            <a:pPr marL="914400" lvl="1" indent="-457200" algn="just">
              <a:buFont typeface="Arial"/>
              <a:buChar char="•"/>
            </a:pPr>
            <a:endParaRPr lang="hr-HR" sz="1600" dirty="0" smtClean="0">
              <a:solidFill>
                <a:srgbClr val="000000"/>
              </a:solidFill>
            </a:endParaRPr>
          </a:p>
          <a:p>
            <a:pPr marL="914400" lvl="1" indent="-457200" algn="just">
              <a:buFont typeface="Arial"/>
              <a:buChar char="•"/>
            </a:pPr>
            <a:r>
              <a:rPr lang="en-US" sz="1600" b="0" dirty="0" smtClean="0">
                <a:solidFill>
                  <a:srgbClr val="000000"/>
                </a:solidFill>
              </a:rPr>
              <a:t>Radna skupina priznaje kako su </a:t>
            </a:r>
            <a:r>
              <a:rPr lang="en-US" sz="1600" b="1" dirty="0" smtClean="0">
                <a:solidFill>
                  <a:srgbClr val="000000"/>
                </a:solidFill>
              </a:rPr>
              <a:t>razvojem informacijskih i komunikacijskih tehnologija (ICT-a) značajno smanjeni troškovi prikupljanja i distribucije informacija</a:t>
            </a:r>
            <a:r>
              <a:rPr lang="en-US" sz="1600" b="0" dirty="0" smtClean="0">
                <a:solidFill>
                  <a:srgbClr val="000000"/>
                </a:solidFill>
              </a:rPr>
              <a:t> (kao što je to prepoznato u Načelima visoke razine GIFT-a za fiskalnu transparentnost, sudjelovanje i odgovornost).</a:t>
            </a:r>
          </a:p>
          <a:p>
            <a:pPr marL="914400" lvl="1" indent="-457200" algn="just">
              <a:buFont typeface="Arial"/>
              <a:buChar char="•"/>
            </a:pPr>
            <a:endParaRPr lang="hr-HR" sz="1600" dirty="0" smtClean="0">
              <a:solidFill>
                <a:srgbClr val="000000"/>
              </a:solidFill>
            </a:endParaRPr>
          </a:p>
          <a:p>
            <a:pPr marL="457200" indent="-457200" algn="just">
              <a:buFont typeface="Arial"/>
              <a:buChar char="•"/>
            </a:pPr>
            <a:r>
              <a:rPr lang="en-US" sz="1600" b="1" dirty="0">
                <a:solidFill>
                  <a:schemeClr val="accent6">
                    <a:lumMod val="50000"/>
                  </a:schemeClr>
                </a:solidFill>
              </a:rPr>
              <a:t>IBP navodi da se troškovi proračuna za građane mogu svesti na minimum putem razvoja predloška za dokument, što može poslužiti kao jednokratna vježba.</a:t>
            </a:r>
          </a:p>
          <a:p>
            <a:pPr marL="914400" lvl="1" indent="-457200" algn="just">
              <a:buFont typeface="Arial"/>
              <a:buChar char="•"/>
            </a:pPr>
            <a:r>
              <a:rPr lang="en-US" sz="1600" dirty="0">
                <a:solidFill>
                  <a:srgbClr val="000000"/>
                </a:solidFill>
              </a:rPr>
              <a:t>Kad se postigne dogovor oko predloška i strukture, svake će godine biti jednostavnije ponovno izraditi dokument i ažurirati ga novim informacijama.</a:t>
            </a:r>
          </a:p>
          <a:p>
            <a:pPr marL="914400" lvl="1" indent="-457200" algn="just">
              <a:buFont typeface="Arial"/>
              <a:buChar char="•"/>
            </a:pPr>
            <a:r>
              <a:rPr lang="en-US" sz="1600" dirty="0">
                <a:solidFill>
                  <a:srgbClr val="000000"/>
                </a:solidFill>
              </a:rPr>
              <a:t>Proračun za građane u okviru „prijedloga proračuna izvršne vlasti“ (tj. nacrta proračuna) treba biti temelj proračuna za građane u sklopu „donesenog proračuna“ (tj. odobrenog proračuna).</a:t>
            </a:r>
          </a:p>
          <a:p>
            <a:pPr marL="914400" lvl="1" indent="-457200" algn="just">
              <a:buFont typeface="Arial"/>
              <a:buChar char="•"/>
            </a:pPr>
            <a:r>
              <a:rPr lang="en-US" sz="1600" dirty="0">
                <a:solidFill>
                  <a:srgbClr val="000000"/>
                </a:solidFill>
              </a:rPr>
              <a:t>Proračun za građane može se jeftino objaviti na </a:t>
            </a:r>
            <a:r>
              <a:rPr lang="en-US" sz="1600" i="1" dirty="0">
                <a:solidFill>
                  <a:srgbClr val="000000"/>
                </a:solidFill>
              </a:rPr>
              <a:t>web</a:t>
            </a:r>
            <a:r>
              <a:rPr lang="en-US" sz="1600" dirty="0">
                <a:solidFill>
                  <a:srgbClr val="000000"/>
                </a:solidFill>
              </a:rPr>
              <a:t> stranici MF-a. Organizacije civilnog društva također mogu poslužiti za distribuciju dokumenta, a ograničeni broj tiskanih primjeraka može se podijeliti tamo gdje je pristup informatičkoj tehnologiji problematičan.</a:t>
            </a:r>
          </a:p>
          <a:p>
            <a:pPr marL="914400" lvl="1" indent="-457200" algn="just">
              <a:buFont typeface="Arial"/>
              <a:buChar char="•"/>
            </a:pPr>
            <a:r>
              <a:rPr lang="en-US" sz="1600" b="1" dirty="0">
                <a:solidFill>
                  <a:srgbClr val="000000"/>
                </a:solidFill>
              </a:rPr>
              <a:t>Međutim, MF prije svega treba razmotriti strukture, resurse i kapacitete potrebne za ispravan razvoj i distribuciju proračuna za građane.</a:t>
            </a:r>
          </a:p>
          <a:p>
            <a:pPr marL="457200" lvl="0" indent="-457200" algn="l">
              <a:buFont typeface="+mj-lt"/>
              <a:buAutoNum type="arabicPeriod"/>
            </a:pPr>
            <a:endParaRPr lang="hr-HR" sz="1600" dirty="0">
              <a:solidFill>
                <a:srgbClr val="000000"/>
              </a:solidFill>
            </a:endParaRPr>
          </a:p>
          <a:p>
            <a:pPr marL="800100" lvl="1" indent="-342900" algn="just" fontAlgn="auto">
              <a:spcAft>
                <a:spcPts val="0"/>
              </a:spcAft>
              <a:buFont typeface="Arial"/>
              <a:buChar char="•"/>
              <a:defRPr/>
            </a:pPr>
            <a:endParaRPr lang="hr-HR" sz="1600" dirty="0" smtClean="0">
              <a:solidFill>
                <a:schemeClr val="tx1"/>
              </a:solidFill>
            </a:endParaRPr>
          </a:p>
          <a:p>
            <a:pPr lvl="1" algn="just" fontAlgn="auto">
              <a:spcAft>
                <a:spcPts val="0"/>
              </a:spcAft>
              <a:defRPr/>
            </a:pPr>
            <a:endParaRPr lang="hr-HR" sz="1600" dirty="0">
              <a:solidFill>
                <a:schemeClr val="tx1"/>
              </a:solidFill>
            </a:endParaRPr>
          </a:p>
          <a:p>
            <a:pPr lvl="1" algn="just" fontAlgn="auto">
              <a:spcAft>
                <a:spcPts val="0"/>
              </a:spcAft>
              <a:defRPr/>
            </a:pPr>
            <a:endParaRPr lang="hr-HR" sz="1600" dirty="0">
              <a:solidFill>
                <a:schemeClr val="tx1"/>
              </a:solidFill>
            </a:endParaRPr>
          </a:p>
          <a:p>
            <a:pPr algn="just" fontAlgn="auto">
              <a:spcAft>
                <a:spcPts val="0"/>
              </a:spcAft>
              <a:buFont typeface="Arial" pitchFamily="34" charset="0"/>
              <a:buNone/>
              <a:defRPr/>
            </a:pPr>
            <a:endParaRPr lang="hr-HR" sz="1600" dirty="0" smtClean="0">
              <a:solidFill>
                <a:schemeClr val="tx1"/>
              </a:solidFill>
            </a:endParaRPr>
          </a:p>
          <a:p>
            <a:pPr marL="457200" indent="-457200" algn="just" fontAlgn="auto">
              <a:spcAft>
                <a:spcPts val="0"/>
              </a:spcAft>
              <a:buFont typeface="Arial" pitchFamily="34" charset="0"/>
              <a:buChar char="•"/>
              <a:defRPr/>
            </a:pPr>
            <a:endParaRPr lang="hr-HR" sz="16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465354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5005</TotalTime>
  <Words>3356</Words>
  <Application>Microsoft Macintosh PowerPoint</Application>
  <PresentationFormat>A4 Paper (210x297 mm)</PresentationFormat>
  <Paragraphs>308</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Worksheet</vt:lpstr>
      <vt:lpstr>Izvještaj o napretku Radne skupine za proračunsku pismenost i transparentnost</vt:lpstr>
      <vt:lpstr>PowerPoint Presentation</vt:lpstr>
      <vt:lpstr>PowerPoint Presentation</vt:lpstr>
      <vt:lpstr>PowerPoint Presentation</vt:lpstr>
      <vt:lpstr>2015 Dostupnost proračunskih dokumenata javnosti</vt:lpstr>
      <vt:lpstr>PowerPoint Presentation</vt:lpstr>
      <vt:lpstr>Proizvod znanja o proračunima za građane - dovršetak završnog nacrta</vt:lpstr>
      <vt:lpstr>10 izazova: savjeti od kolega i međunarodne zajednice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Planovi za buduće aktivnosti Radne skupine</vt:lpstr>
      <vt:lpstr>Rezultati pokazatelja sudjelovanja javnosti</vt:lpstr>
      <vt:lpstr>PowerPoint Presentation</vt:lpstr>
      <vt:lpstr>PowerPoint Presentation</vt:lpstr>
      <vt:lpstr>PowerPoint Presentation</vt:lpstr>
    </vt:vector>
  </TitlesOfParts>
  <Manager/>
  <Company>The World Bank Group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2017 BCOP plenary</dc:title>
  <dc:subject/>
  <dc:creator>Deanna Aubrey</dc:creator>
  <cp:keywords>BCOP Budget Literacy and Transparency Working Group</cp:keywords>
  <dc:description/>
  <cp:lastModifiedBy>Deanna Aubrey</cp:lastModifiedBy>
  <cp:revision>605</cp:revision>
  <cp:lastPrinted>2017-02-09T16:04:30Z</cp:lastPrinted>
  <dcterms:created xsi:type="dcterms:W3CDTF">2010-10-04T16:57:49Z</dcterms:created>
  <dcterms:modified xsi:type="dcterms:W3CDTF">2017-04-11T09:30:51Z</dcterms:modified>
  <cp:category>PEMPAL</cp:category>
</cp:coreProperties>
</file>