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71" r:id="rId2"/>
    <p:sldId id="368" r:id="rId3"/>
    <p:sldId id="370" r:id="rId4"/>
    <p:sldId id="390" r:id="rId5"/>
    <p:sldId id="361" r:id="rId6"/>
    <p:sldId id="391" r:id="rId7"/>
    <p:sldId id="366" r:id="rId8"/>
    <p:sldId id="376" r:id="rId9"/>
    <p:sldId id="377" r:id="rId10"/>
    <p:sldId id="379" r:id="rId11"/>
    <p:sldId id="381" r:id="rId12"/>
    <p:sldId id="382" r:id="rId13"/>
    <p:sldId id="383" r:id="rId14"/>
    <p:sldId id="384" r:id="rId15"/>
    <p:sldId id="386" r:id="rId16"/>
    <p:sldId id="388" r:id="rId17"/>
    <p:sldId id="389" r:id="rId18"/>
    <p:sldId id="373" r:id="rId19"/>
    <p:sldId id="363" r:id="rId20"/>
    <p:sldId id="365" r:id="rId21"/>
    <p:sldId id="374" r:id="rId22"/>
    <p:sldId id="312" r:id="rId23"/>
  </p:sldIdLst>
  <p:sldSz cx="9906000" cy="6858000" type="A4"/>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Mondo" initials="E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2" autoAdjust="0"/>
    <p:restoredTop sz="81525" autoAdjust="0"/>
  </p:normalViewPr>
  <p:slideViewPr>
    <p:cSldViewPr>
      <p:cViewPr varScale="1">
        <p:scale>
          <a:sx n="71" d="100"/>
          <a:sy n="71" d="100"/>
        </p:scale>
        <p:origin x="-2368" y="-104"/>
      </p:cViewPr>
      <p:guideLst>
        <p:guide orient="horz" pos="2160"/>
        <p:guide pos="2880"/>
        <p:guide pos="31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eannaaubrey:Documents:Citizens%20budgets:OBI%20result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Scores</a:t>
            </a:r>
            <a:r>
              <a:rPr lang="en-US" baseline="0" dirty="0"/>
              <a:t> from Public Participation Indicators</a:t>
            </a:r>
            <a:endParaRPr lang="en-US" dirty="0"/>
          </a:p>
        </c:rich>
      </c:tx>
      <c:layout>
        <c:manualLayout>
          <c:xMode val="edge"/>
          <c:yMode val="edge"/>
          <c:x val="0.191658646835812"/>
          <c:y val="0.0170454545454545"/>
        </c:manualLayout>
      </c:layout>
      <c:overlay val="0"/>
    </c:title>
    <c:autoTitleDeleted val="0"/>
    <c:plotArea>
      <c:layout>
        <c:manualLayout>
          <c:layoutTarget val="inner"/>
          <c:xMode val="edge"/>
          <c:yMode val="edge"/>
          <c:x val="0.176714299601439"/>
          <c:y val="0.0681345442615127"/>
          <c:w val="0.720092106542238"/>
          <c:h val="0.864532778573133"/>
        </c:manualLayout>
      </c:layout>
      <c:barChart>
        <c:barDir val="bar"/>
        <c:grouping val="clustered"/>
        <c:varyColors val="0"/>
        <c:ser>
          <c:idx val="0"/>
          <c:order val="0"/>
          <c:tx>
            <c:v>2012</c:v>
          </c:tx>
          <c:spPr>
            <a:solidFill>
              <a:schemeClr val="accent2">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'Charts '!$A$33:$A$60</c:f>
              <c:strCache>
                <c:ptCount val="28"/>
                <c:pt idx="0">
                  <c:v>Macedonia</c:v>
                </c:pt>
                <c:pt idx="1">
                  <c:v>Albania</c:v>
                </c:pt>
                <c:pt idx="2">
                  <c:v>Azerbaijan</c:v>
                </c:pt>
                <c:pt idx="3">
                  <c:v>Tajikistan</c:v>
                </c:pt>
                <c:pt idx="4">
                  <c:v>Serbia</c:v>
                </c:pt>
                <c:pt idx="5">
                  <c:v>Turkey</c:v>
                </c:pt>
                <c:pt idx="6">
                  <c:v>Bosnia and Herzegovina</c:v>
                </c:pt>
                <c:pt idx="7">
                  <c:v>Ukraine</c:v>
                </c:pt>
                <c:pt idx="8">
                  <c:v>Germany</c:v>
                </c:pt>
                <c:pt idx="9">
                  <c:v>Russia</c:v>
                </c:pt>
                <c:pt idx="10">
                  <c:v>Kazakhstan</c:v>
                </c:pt>
                <c:pt idx="11">
                  <c:v>Hungary</c:v>
                </c:pt>
                <c:pt idx="12">
                  <c:v>Bulgaria</c:v>
                </c:pt>
                <c:pt idx="13">
                  <c:v>Croatia</c:v>
                </c:pt>
                <c:pt idx="14">
                  <c:v>France </c:v>
                </c:pt>
                <c:pt idx="15">
                  <c:v>Czech Republic</c:v>
                </c:pt>
                <c:pt idx="16">
                  <c:v>Romania</c:v>
                </c:pt>
                <c:pt idx="17">
                  <c:v>Georgia</c:v>
                </c:pt>
                <c:pt idx="18">
                  <c:v>Sweden</c:v>
                </c:pt>
                <c:pt idx="19">
                  <c:v>Kyrgyz Republic</c:v>
                </c:pt>
                <c:pt idx="20">
                  <c:v>United Kingdom</c:v>
                </c:pt>
                <c:pt idx="21">
                  <c:v>South Africa</c:v>
                </c:pt>
                <c:pt idx="22">
                  <c:v>New Zealand</c:v>
                </c:pt>
                <c:pt idx="23">
                  <c:v>Phillipines</c:v>
                </c:pt>
                <c:pt idx="24">
                  <c:v>United States</c:v>
                </c:pt>
                <c:pt idx="25">
                  <c:v>Brazil</c:v>
                </c:pt>
                <c:pt idx="26">
                  <c:v>Norway</c:v>
                </c:pt>
                <c:pt idx="27">
                  <c:v>South Korea</c:v>
                </c:pt>
              </c:strCache>
            </c:strRef>
          </c:cat>
          <c:val>
            <c:numRef>
              <c:f>'Charts '!$B$33:$B$60</c:f>
              <c:numCache>
                <c:formatCode>0</c:formatCode>
                <c:ptCount val="28"/>
                <c:pt idx="0">
                  <c:v>8.0</c:v>
                </c:pt>
                <c:pt idx="1">
                  <c:v>11.0</c:v>
                </c:pt>
                <c:pt idx="2">
                  <c:v>6.0</c:v>
                </c:pt>
                <c:pt idx="3">
                  <c:v>3.0</c:v>
                </c:pt>
                <c:pt idx="4">
                  <c:v>8.0</c:v>
                </c:pt>
                <c:pt idx="5">
                  <c:v>11.0</c:v>
                </c:pt>
                <c:pt idx="6">
                  <c:v>19.0</c:v>
                </c:pt>
                <c:pt idx="7">
                  <c:v>31.0</c:v>
                </c:pt>
                <c:pt idx="8">
                  <c:v>22.0</c:v>
                </c:pt>
                <c:pt idx="9">
                  <c:v>25.0</c:v>
                </c:pt>
                <c:pt idx="10">
                  <c:v>14.0</c:v>
                </c:pt>
                <c:pt idx="12">
                  <c:v>33.0</c:v>
                </c:pt>
                <c:pt idx="13">
                  <c:v>36.0</c:v>
                </c:pt>
                <c:pt idx="14">
                  <c:v>42.0</c:v>
                </c:pt>
                <c:pt idx="15">
                  <c:v>28.0</c:v>
                </c:pt>
                <c:pt idx="16">
                  <c:v>14.0</c:v>
                </c:pt>
                <c:pt idx="17">
                  <c:v>47.0</c:v>
                </c:pt>
                <c:pt idx="18">
                  <c:v>50.0</c:v>
                </c:pt>
                <c:pt idx="19">
                  <c:v>11.0</c:v>
                </c:pt>
                <c:pt idx="20" formatCode="General">
                  <c:v>56.0</c:v>
                </c:pt>
                <c:pt idx="21" formatCode="General">
                  <c:v>58.0</c:v>
                </c:pt>
                <c:pt idx="22" formatCode="General">
                  <c:v>58.0</c:v>
                </c:pt>
                <c:pt idx="23" formatCode="General">
                  <c:v>53.0</c:v>
                </c:pt>
                <c:pt idx="24" formatCode="General">
                  <c:v>58.0</c:v>
                </c:pt>
                <c:pt idx="25" formatCode="General">
                  <c:v>36.0</c:v>
                </c:pt>
                <c:pt idx="26" formatCode="General">
                  <c:v>53.0</c:v>
                </c:pt>
                <c:pt idx="27" formatCode="General">
                  <c:v>92.0</c:v>
                </c:pt>
              </c:numCache>
            </c:numRef>
          </c:val>
          <c:extLst xmlns:c16r2="http://schemas.microsoft.com/office/drawing/2015/06/chart">
            <c:ext xmlns:c16="http://schemas.microsoft.com/office/drawing/2014/chart" uri="{C3380CC4-5D6E-409C-BE32-E72D297353CC}">
              <c16:uniqueId val="{00000000-F9C6-4EBB-9F0E-4D48338600D6}"/>
            </c:ext>
          </c:extLst>
        </c:ser>
        <c:ser>
          <c:idx val="1"/>
          <c:order val="1"/>
          <c:tx>
            <c:v>2015</c:v>
          </c:tx>
          <c:spPr>
            <a:solidFill>
              <a:srgbClr val="C0504D"/>
            </a:solidFill>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'Charts '!$A$33:$A$60</c:f>
              <c:strCache>
                <c:ptCount val="28"/>
                <c:pt idx="0">
                  <c:v>Macedonia</c:v>
                </c:pt>
                <c:pt idx="1">
                  <c:v>Albania</c:v>
                </c:pt>
                <c:pt idx="2">
                  <c:v>Azerbaijan</c:v>
                </c:pt>
                <c:pt idx="3">
                  <c:v>Tajikistan</c:v>
                </c:pt>
                <c:pt idx="4">
                  <c:v>Serbia</c:v>
                </c:pt>
                <c:pt idx="5">
                  <c:v>Turkey</c:v>
                </c:pt>
                <c:pt idx="6">
                  <c:v>Bosnia and Herzegovina</c:v>
                </c:pt>
                <c:pt idx="7">
                  <c:v>Ukraine</c:v>
                </c:pt>
                <c:pt idx="8">
                  <c:v>Germany</c:v>
                </c:pt>
                <c:pt idx="9">
                  <c:v>Russia</c:v>
                </c:pt>
                <c:pt idx="10">
                  <c:v>Kazakhstan</c:v>
                </c:pt>
                <c:pt idx="11">
                  <c:v>Hungary</c:v>
                </c:pt>
                <c:pt idx="12">
                  <c:v>Bulgaria</c:v>
                </c:pt>
                <c:pt idx="13">
                  <c:v>Croatia</c:v>
                </c:pt>
                <c:pt idx="14">
                  <c:v>France </c:v>
                </c:pt>
                <c:pt idx="15">
                  <c:v>Czech Republic</c:v>
                </c:pt>
                <c:pt idx="16">
                  <c:v>Romania</c:v>
                </c:pt>
                <c:pt idx="17">
                  <c:v>Georgia</c:v>
                </c:pt>
                <c:pt idx="18">
                  <c:v>Sweden</c:v>
                </c:pt>
                <c:pt idx="19">
                  <c:v>Kyrgyz Republic</c:v>
                </c:pt>
                <c:pt idx="20">
                  <c:v>United Kingdom</c:v>
                </c:pt>
                <c:pt idx="21">
                  <c:v>South Africa</c:v>
                </c:pt>
                <c:pt idx="22">
                  <c:v>New Zealand</c:v>
                </c:pt>
                <c:pt idx="23">
                  <c:v>Phillipines</c:v>
                </c:pt>
                <c:pt idx="24">
                  <c:v>United States</c:v>
                </c:pt>
                <c:pt idx="25">
                  <c:v>Brazil</c:v>
                </c:pt>
                <c:pt idx="26">
                  <c:v>Norway</c:v>
                </c:pt>
                <c:pt idx="27">
                  <c:v>South Korea</c:v>
                </c:pt>
              </c:strCache>
            </c:strRef>
          </c:cat>
          <c:val>
            <c:numRef>
              <c:f>'Charts '!$C$33:$C$60</c:f>
              <c:numCache>
                <c:formatCode>0</c:formatCode>
                <c:ptCount val="28"/>
                <c:pt idx="0">
                  <c:v>6.0</c:v>
                </c:pt>
                <c:pt idx="1">
                  <c:v>15.0</c:v>
                </c:pt>
                <c:pt idx="2">
                  <c:v>19.0</c:v>
                </c:pt>
                <c:pt idx="3">
                  <c:v>19.0</c:v>
                </c:pt>
                <c:pt idx="4">
                  <c:v>21.0</c:v>
                </c:pt>
                <c:pt idx="5">
                  <c:v>21.0</c:v>
                </c:pt>
                <c:pt idx="6">
                  <c:v>23.0</c:v>
                </c:pt>
                <c:pt idx="7">
                  <c:v>23.0</c:v>
                </c:pt>
                <c:pt idx="8">
                  <c:v>23.0</c:v>
                </c:pt>
                <c:pt idx="9">
                  <c:v>25.0</c:v>
                </c:pt>
                <c:pt idx="10">
                  <c:v>27.0</c:v>
                </c:pt>
                <c:pt idx="11">
                  <c:v>31.0</c:v>
                </c:pt>
                <c:pt idx="12">
                  <c:v>38.0</c:v>
                </c:pt>
                <c:pt idx="13">
                  <c:v>38.0</c:v>
                </c:pt>
                <c:pt idx="14">
                  <c:v>40.0</c:v>
                </c:pt>
                <c:pt idx="15">
                  <c:v>42.0</c:v>
                </c:pt>
                <c:pt idx="16">
                  <c:v>42.0</c:v>
                </c:pt>
                <c:pt idx="17">
                  <c:v>46.0</c:v>
                </c:pt>
                <c:pt idx="18">
                  <c:v>48.0</c:v>
                </c:pt>
                <c:pt idx="19">
                  <c:v>52.0</c:v>
                </c:pt>
                <c:pt idx="20">
                  <c:v>58.0</c:v>
                </c:pt>
                <c:pt idx="21">
                  <c:v>65.0</c:v>
                </c:pt>
                <c:pt idx="22">
                  <c:v>65.0</c:v>
                </c:pt>
                <c:pt idx="23">
                  <c:v>67.0</c:v>
                </c:pt>
                <c:pt idx="24">
                  <c:v>69.0</c:v>
                </c:pt>
                <c:pt idx="25">
                  <c:v>71.0</c:v>
                </c:pt>
                <c:pt idx="26">
                  <c:v>75.0</c:v>
                </c:pt>
                <c:pt idx="27">
                  <c:v>83.0</c:v>
                </c:pt>
              </c:numCache>
            </c:numRef>
          </c:val>
          <c:extLst xmlns:c16r2="http://schemas.microsoft.com/office/drawing/2015/06/chart">
            <c:ext xmlns:c16="http://schemas.microsoft.com/office/drawing/2014/chart" uri="{C3380CC4-5D6E-409C-BE32-E72D297353CC}">
              <c16:uniqueId val="{00000001-F9C6-4EBB-9F0E-4D48338600D6}"/>
            </c:ext>
          </c:extLst>
        </c:ser>
        <c:dLbls>
          <c:showLegendKey val="0"/>
          <c:showVal val="0"/>
          <c:showCatName val="0"/>
          <c:showSerName val="0"/>
          <c:showPercent val="0"/>
          <c:showBubbleSize val="0"/>
        </c:dLbls>
        <c:gapWidth val="150"/>
        <c:axId val="2131027640"/>
        <c:axId val="2131030728"/>
      </c:barChart>
      <c:catAx>
        <c:axId val="2131027640"/>
        <c:scaling>
          <c:orientation val="minMax"/>
        </c:scaling>
        <c:delete val="0"/>
        <c:axPos val="l"/>
        <c:numFmt formatCode="General" sourceLinked="0"/>
        <c:majorTickMark val="out"/>
        <c:minorTickMark val="none"/>
        <c:tickLblPos val="nextTo"/>
        <c:crossAx val="2131030728"/>
        <c:crosses val="autoZero"/>
        <c:auto val="1"/>
        <c:lblAlgn val="ctr"/>
        <c:lblOffset val="100"/>
        <c:noMultiLvlLbl val="0"/>
      </c:catAx>
      <c:valAx>
        <c:axId val="2131030728"/>
        <c:scaling>
          <c:orientation val="minMax"/>
        </c:scaling>
        <c:delete val="0"/>
        <c:axPos val="b"/>
        <c:numFmt formatCode="0" sourceLinked="1"/>
        <c:majorTickMark val="out"/>
        <c:minorTickMark val="none"/>
        <c:tickLblPos val="nextTo"/>
        <c:crossAx val="2131027640"/>
        <c:crosses val="autoZero"/>
        <c:crossBetween val="between"/>
      </c:valAx>
    </c:plotArea>
    <c:legend>
      <c:legendPos val="r"/>
      <c:layout>
        <c:manualLayout>
          <c:xMode val="edge"/>
          <c:yMode val="edge"/>
          <c:x val="0.879231675901623"/>
          <c:y val="0.279490477934444"/>
          <c:w val="0.0899041265675124"/>
          <c:h val="0.159236098394677"/>
        </c:manualLayout>
      </c:layout>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0.5</cdr:x>
      <cdr:y>0.70455</cdr:y>
    </cdr:from>
    <cdr:to>
      <cdr:x>0.89815</cdr:x>
      <cdr:y>0.78957</cdr:y>
    </cdr:to>
    <cdr:sp macro="" textlink="">
      <cdr:nvSpPr>
        <cdr:cNvPr id="2" name="TextBox 1"/>
        <cdr:cNvSpPr txBox="1"/>
      </cdr:nvSpPr>
      <cdr:spPr>
        <a:xfrm xmlns:a="http://schemas.openxmlformats.org/drawingml/2006/main">
          <a:off x="4114800" y="4724400"/>
          <a:ext cx="3276600" cy="57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S</a:t>
          </a:r>
          <a:r>
            <a:rPr lang="en-US" sz="1100" dirty="0"/>
            <a:t>ource: Drawn from International Budget Partnership’s 2015 Open Budget Survey Results.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DEF46C-3B29-459B-AD1C-1E45D54687AF}" type="datetimeFigureOut">
              <a:rPr lang="en-US"/>
              <a:pPr>
                <a:defRPr/>
              </a:pPr>
              <a:t>11/04/17</a:t>
            </a:fld>
            <a:endParaRPr lang="en-US" dirty="0"/>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3FA3048-62B1-4C44-B29A-EA0FED456B63}" type="slidenum">
              <a:rPr lang="en-US"/>
              <a:pPr>
                <a:defRPr/>
              </a:pPr>
              <a:t>‹#›</a:t>
            </a:fld>
            <a:endParaRPr lang="en-US" dirty="0"/>
          </a:p>
        </p:txBody>
      </p:sp>
    </p:spTree>
    <p:extLst>
      <p:ext uri="{BB962C8B-B14F-4D97-AF65-F5344CB8AC3E}">
        <p14:creationId xmlns:p14="http://schemas.microsoft.com/office/powerpoint/2010/main" val="45227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11A730C-CD51-46F1-A484-178E442E2468}" type="datetimeFigureOut">
              <a:rPr lang="en-US"/>
              <a:pPr>
                <a:defRPr/>
              </a:pPr>
              <a:t>11/04/17</a:t>
            </a:fld>
            <a:endParaRPr lang="en-US" dirty="0"/>
          </a:p>
        </p:txBody>
      </p:sp>
      <p:sp>
        <p:nvSpPr>
          <p:cNvPr id="4" name="Slide Image Placeholder 3"/>
          <p:cNvSpPr>
            <a:spLocks noGrp="1" noRot="1" noChangeAspect="1"/>
          </p:cNvSpPr>
          <p:nvPr>
            <p:ph type="sldImg" idx="2"/>
          </p:nvPr>
        </p:nvSpPr>
        <p:spPr>
          <a:xfrm>
            <a:off x="1100138" y="676275"/>
            <a:ext cx="4886325" cy="33845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28C16A-6598-4F59-8139-79C5FA12BCDD}" type="slidenum">
              <a:rPr lang="en-US"/>
              <a:pPr>
                <a:defRPr/>
              </a:pPr>
              <a:t>‹#›</a:t>
            </a:fld>
            <a:endParaRPr lang="en-US" dirty="0"/>
          </a:p>
        </p:txBody>
      </p:sp>
    </p:spTree>
    <p:extLst>
      <p:ext uri="{BB962C8B-B14F-4D97-AF65-F5344CB8AC3E}">
        <p14:creationId xmlns:p14="http://schemas.microsoft.com/office/powerpoint/2010/main" val="3945330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40582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70469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106428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48414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86596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53268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271936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59601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4884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72493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72493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042954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724937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4396D-8E82-4941-B4DF-1193D24FEC30}"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71347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4396D-8E82-4941-B4DF-1193D24FEC30}"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71347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4295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098550" y="676275"/>
            <a:ext cx="4889500" cy="33845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49C48-BC26-42D6-AA3D-28B97E864269}"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494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351678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5167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72493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95628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0138" y="676275"/>
            <a:ext cx="4886325" cy="33845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8323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C88743-DAB4-41FA-9DA6-4EF09FF19F4C}"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3BBAE-7D5F-41AB-BD10-EF89A677EB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E9DC09-C7E8-473F-8C00-DA091F95A1EB}"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1B2B7-ED7E-40C8-AB88-99064FB57AA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6B34E1-E386-4084-B7B9-51AE47AAE7CA}"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3A031-8C87-495F-8161-33479F35BD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6B5A17-879E-4160-93EC-7D24F369FC4B}"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13107-B301-4006-969E-82B6FA1BE5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6"/>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C372DC1-AFCB-4961-82A6-69AF9CF4182B}" type="datetimeFigureOut">
              <a:rPr lang="en-US"/>
              <a:pPr>
                <a:defRPr/>
              </a:pPr>
              <a:t>11/04/17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C421D5-AC61-48EB-AF70-CE986F164A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8F14C6-C4F2-4A7C-97F2-93E9D3F52B95}" type="datetimeFigureOut">
              <a:rPr lang="en-US"/>
              <a:pPr>
                <a:defRPr/>
              </a:pPr>
              <a:t>11/04/17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11DB5-DA54-486C-AE6D-D01447F372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424715-F681-4152-9549-5A0516B953BF}" type="datetimeFigureOut">
              <a:rPr lang="en-US"/>
              <a:pPr>
                <a:defRPr/>
              </a:pPr>
              <a:t>11/04/17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DFB1F-0932-40E9-9FC8-4685FCBBE7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CF10952-97C1-450C-8404-BEE294189A77}" type="datetimeFigureOut">
              <a:rPr lang="en-US"/>
              <a:pPr>
                <a:defRPr/>
              </a:pPr>
              <a:t>11/04/17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F5FB05-52CC-4A02-A181-5157D23A47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27DC5-EBBB-4732-8B2A-60BEF70459C9}" type="datetimeFigureOut">
              <a:rPr lang="en-US"/>
              <a:pPr>
                <a:defRPr/>
              </a:pPr>
              <a:t>11/04/17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4F6CF5-24BC-4CD1-8A80-386CB6D2F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C26220-5127-4CAE-894A-720B47330FD3}" type="datetimeFigureOut">
              <a:rPr lang="en-US"/>
              <a:pPr>
                <a:defRPr/>
              </a:pPr>
              <a:t>11/04/17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D6CB80-B3E8-45F9-8241-913BB41D16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1AEDC5-7C04-4750-85C4-DE585CF2F301}" type="datetimeFigureOut">
              <a:rPr lang="en-US"/>
              <a:pPr>
                <a:defRPr/>
              </a:pPr>
              <a:t>11/04/17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F8177A-534F-4E47-9536-CA6A7610B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6BD40B1-177C-4AE4-83C4-C0163600D023}" type="datetimeFigureOut">
              <a:rPr lang="en-US"/>
              <a:pPr>
                <a:defRPr/>
              </a:pPr>
              <a:t>11/04/17</a:t>
            </a:fld>
            <a:endParaRPr lang="en-US" dirty="0"/>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3BEA64-BD09-492F-8F95-6EA01CA143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5" Type="http://schemas.openxmlformats.org/officeDocument/2006/relationships/image" Target="../media/image3.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govpartnership.org" TargetMode="External"/><Relationship Id="rId4" Type="http://schemas.openxmlformats.org/officeDocument/2006/relationships/hyperlink" Target="http://www.opengovguide.com" TargetMode="Externa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pempal.org/" TargetMode="External"/><Relationship Id="rId5" Type="http://schemas.openxmlformats.org/officeDocument/2006/relationships/image" Target="../media/image1.jpeg"/><Relationship Id="rId6"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package" Target="../embeddings/Microsoft_Excel_Sheet1.xlsx"/><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073150" y="990600"/>
            <a:ext cx="8528050" cy="3200400"/>
          </a:xfrm>
        </p:spPr>
        <p:txBody>
          <a:bodyPr/>
          <a:lstStyle/>
          <a:p>
            <a:r>
              <a:rPr lang="en-US" dirty="0">
                <a:solidFill>
                  <a:srgbClr val="002060"/>
                </a:solidFill>
              </a:rPr>
              <a:t>Update on Progress of the Budget Literacy and Transparency Working Group</a:t>
            </a:r>
          </a:p>
        </p:txBody>
      </p:sp>
      <p:sp>
        <p:nvSpPr>
          <p:cNvPr id="3" name="Subtitle 2"/>
          <p:cNvSpPr>
            <a:spLocks noGrp="1"/>
          </p:cNvSpPr>
          <p:nvPr>
            <p:ph type="subTitle" idx="1"/>
          </p:nvPr>
        </p:nvSpPr>
        <p:spPr>
          <a:xfrm>
            <a:off x="1485900" y="4191000"/>
            <a:ext cx="6934200" cy="762000"/>
          </a:xfrm>
        </p:spPr>
        <p:txBody>
          <a:bodyPr rtlCol="0">
            <a:normAutofit fontScale="92500" lnSpcReduction="10000"/>
          </a:bodyPr>
          <a:lstStyle/>
          <a:p>
            <a:pPr fontAlgn="auto">
              <a:spcAft>
                <a:spcPts val="0"/>
              </a:spcAft>
              <a:buFont typeface="Arial" pitchFamily="34" charset="0"/>
              <a:buNone/>
              <a:defRPr/>
            </a:pPr>
            <a:r>
              <a:rPr lang="en-US" sz="2400" i="1" dirty="0">
                <a:solidFill>
                  <a:schemeClr val="tx1">
                    <a:lumMod val="95000"/>
                    <a:lumOff val="5000"/>
                  </a:schemeClr>
                </a:solidFill>
              </a:rPr>
              <a:t>PEMPAL Budget Community of Practice (BCOP)</a:t>
            </a:r>
          </a:p>
          <a:p>
            <a:pPr fontAlgn="auto">
              <a:spcAft>
                <a:spcPts val="0"/>
              </a:spcAft>
              <a:buFont typeface="Arial" pitchFamily="34" charset="0"/>
              <a:buNone/>
              <a:defRPr/>
            </a:pPr>
            <a:r>
              <a:rPr lang="en-US" sz="2400" i="1" dirty="0">
                <a:solidFill>
                  <a:schemeClr val="tx1">
                    <a:lumMod val="95000"/>
                    <a:lumOff val="5000"/>
                  </a:schemeClr>
                </a:solidFill>
              </a:rPr>
              <a:t>Budget Literacy and Transparency Working Group</a:t>
            </a:r>
          </a:p>
        </p:txBody>
      </p:sp>
      <p:pic>
        <p:nvPicPr>
          <p:cNvPr id="15363"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a:srcRect/>
          <a:stretch>
            <a:fillRect/>
          </a:stretch>
        </p:blipFill>
        <p:spPr bwMode="auto">
          <a:xfrm>
            <a:off x="3384550" y="381000"/>
            <a:ext cx="3879850" cy="342900"/>
          </a:xfrm>
          <a:prstGeom prst="rect">
            <a:avLst/>
          </a:prstGeom>
          <a:noFill/>
          <a:ln w="9525">
            <a:noFill/>
            <a:miter lim="800000"/>
            <a:headEnd/>
            <a:tailEnd/>
          </a:ln>
        </p:spPr>
      </p:pic>
      <p:sp>
        <p:nvSpPr>
          <p:cNvPr id="15365" name="TextBox 5"/>
          <p:cNvSpPr txBox="1">
            <a:spLocks noChangeArrowheads="1"/>
          </p:cNvSpPr>
          <p:nvPr/>
        </p:nvSpPr>
        <p:spPr bwMode="auto">
          <a:xfrm>
            <a:off x="2514600" y="5562600"/>
            <a:ext cx="4953000" cy="923330"/>
          </a:xfrm>
          <a:prstGeom prst="rect">
            <a:avLst/>
          </a:prstGeom>
          <a:noFill/>
          <a:ln w="9525">
            <a:noFill/>
            <a:miter lim="800000"/>
            <a:headEnd/>
            <a:tailEnd/>
          </a:ln>
        </p:spPr>
        <p:txBody>
          <a:bodyPr>
            <a:spAutoFit/>
          </a:bodyPr>
          <a:lstStyle/>
          <a:p>
            <a:pPr algn="ctr"/>
            <a:endParaRPr lang="bs-Latn-BA" dirty="0">
              <a:latin typeface="Calibri" pitchFamily="34" charset="0"/>
            </a:endParaRPr>
          </a:p>
          <a:p>
            <a:pPr algn="ctr"/>
            <a:r>
              <a:rPr lang="bs-Latn-BA" dirty="0">
                <a:latin typeface="Calibri" pitchFamily="34" charset="0"/>
              </a:rPr>
              <a:t>Anna Belenchuk, MoF Russian Federation</a:t>
            </a:r>
          </a:p>
          <a:p>
            <a:pPr algn="ctr"/>
            <a:r>
              <a:rPr lang="en-US" dirty="0">
                <a:latin typeface="Calibri" pitchFamily="34" charset="0"/>
              </a:rPr>
              <a:t>13 April 2017</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703" y="4724403"/>
            <a:ext cx="1647367" cy="16980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endParaRPr lang="en-US" sz="1000" b="1" dirty="0">
              <a:solidFill>
                <a:srgbClr val="000000"/>
              </a:solidFill>
            </a:endParaRPr>
          </a:p>
          <a:p>
            <a:pPr lvl="0" algn="just"/>
            <a:r>
              <a:rPr lang="en-US" sz="2400" b="1" dirty="0">
                <a:solidFill>
                  <a:srgbClr val="000000"/>
                </a:solidFill>
              </a:rPr>
              <a:t>3. Lack of Political Will </a:t>
            </a:r>
            <a:endParaRPr lang="en-US" sz="1000" b="1" dirty="0">
              <a:solidFill>
                <a:srgbClr val="953735"/>
              </a:solidFill>
            </a:endParaRPr>
          </a:p>
          <a:p>
            <a:pPr marL="342900" lvl="0" indent="-342900" algn="just">
              <a:buFont typeface="Arial"/>
              <a:buChar char="•"/>
            </a:pPr>
            <a:endParaRPr lang="en-US" sz="1000" b="1" dirty="0">
              <a:solidFill>
                <a:srgbClr val="953735"/>
              </a:solidFill>
            </a:endParaRPr>
          </a:p>
          <a:p>
            <a:pPr marL="342900" lvl="0" indent="-342900" algn="just">
              <a:buFont typeface="Arial"/>
              <a:buChar char="•"/>
            </a:pPr>
            <a:r>
              <a:rPr lang="en-US" sz="1800" b="1" dirty="0">
                <a:solidFill>
                  <a:srgbClr val="953735"/>
                </a:solidFill>
              </a:rPr>
              <a:t>The WG agreed that for those countries which lacked political will to undertake reforms, clearly demonstrating how the benefits outweigh the costs is needed.</a:t>
            </a:r>
          </a:p>
          <a:p>
            <a:pPr marL="342900" lvl="0" indent="-342900" algn="just">
              <a:buFont typeface="Arial"/>
              <a:buChar char="•"/>
            </a:pPr>
            <a:endParaRPr lang="en-US" sz="1000" b="1" dirty="0">
              <a:solidFill>
                <a:srgbClr val="953735"/>
              </a:solidFill>
            </a:endParaRPr>
          </a:p>
          <a:p>
            <a:pPr marL="914400" lvl="1" indent="-457200" algn="just">
              <a:buFont typeface="Arial"/>
              <a:buChar char="•"/>
            </a:pPr>
            <a:r>
              <a:rPr lang="en-US" sz="1600" dirty="0">
                <a:solidFill>
                  <a:srgbClr val="000000"/>
                </a:solidFill>
              </a:rPr>
              <a:t>Significant benefits flow from strengthened trust of citizens in Government.</a:t>
            </a:r>
          </a:p>
          <a:p>
            <a:pPr marL="914400" lvl="1" indent="-457200" algn="just">
              <a:buFont typeface="Arial"/>
              <a:buChar char="•"/>
            </a:pPr>
            <a:r>
              <a:rPr lang="en-US" sz="1600" dirty="0">
                <a:solidFill>
                  <a:srgbClr val="000000"/>
                </a:solidFill>
              </a:rPr>
              <a:t>Sharing International guidelines, principles and research may help.</a:t>
            </a:r>
          </a:p>
          <a:p>
            <a:pPr marL="1371600" lvl="2" indent="-457200" algn="just">
              <a:buFont typeface="Arial"/>
              <a:buChar char="•"/>
            </a:pPr>
            <a:r>
              <a:rPr lang="en-US" sz="1600" dirty="0">
                <a:solidFill>
                  <a:srgbClr val="000000"/>
                </a:solidFill>
              </a:rPr>
              <a:t>For example: GIFT’s High Level Principles on Fiscal Transparency was endorsed by United Nations General Assembly and established direct public participation in Government fiscal policy and budget making a right under Principle 10.</a:t>
            </a:r>
          </a:p>
          <a:p>
            <a:pPr marL="914400" lvl="1" indent="-457200" algn="just">
              <a:buFont typeface="Arial"/>
              <a:buChar char="•"/>
            </a:pPr>
            <a:r>
              <a:rPr lang="en-US" sz="1600" dirty="0">
                <a:solidFill>
                  <a:srgbClr val="000000"/>
                </a:solidFill>
              </a:rPr>
              <a:t>Pressure from CSOs, academia, donors and the international community could change political motivation over time. </a:t>
            </a:r>
          </a:p>
          <a:p>
            <a:pPr marL="914400" lvl="1" indent="-457200" algn="just">
              <a:buFont typeface="Arial"/>
              <a:buChar char="•"/>
            </a:pPr>
            <a:endParaRPr lang="en-US" sz="1000" dirty="0">
              <a:solidFill>
                <a:srgbClr val="000000"/>
              </a:solidFill>
            </a:endParaRPr>
          </a:p>
          <a:p>
            <a:pPr marL="457200" indent="-457200" algn="just">
              <a:buFont typeface="Arial"/>
              <a:buChar char="•"/>
            </a:pPr>
            <a:r>
              <a:rPr lang="en-US" sz="1800" b="1" dirty="0">
                <a:solidFill>
                  <a:schemeClr val="accent2">
                    <a:lumMod val="75000"/>
                  </a:schemeClr>
                </a:solidFill>
              </a:rPr>
              <a:t>Encouraging membership in related international groups</a:t>
            </a:r>
            <a:r>
              <a:rPr lang="en-US" sz="1800" dirty="0">
                <a:solidFill>
                  <a:srgbClr val="000000"/>
                </a:solidFill>
              </a:rPr>
              <a:t>.  </a:t>
            </a:r>
          </a:p>
          <a:p>
            <a:pPr marL="914400" lvl="1" indent="-457200" algn="just">
              <a:buFont typeface="Arial"/>
              <a:buChar char="•"/>
            </a:pPr>
            <a:endParaRPr lang="en-US" sz="1000" dirty="0">
              <a:solidFill>
                <a:srgbClr val="000000"/>
              </a:solidFill>
            </a:endParaRPr>
          </a:p>
          <a:p>
            <a:pPr marL="914400" lvl="1" indent="-457200" algn="just">
              <a:buFont typeface="Arial"/>
              <a:buChar char="•"/>
            </a:pPr>
            <a:r>
              <a:rPr lang="en-US" sz="1600" dirty="0">
                <a:solidFill>
                  <a:srgbClr val="000000"/>
                </a:solidFill>
              </a:rPr>
              <a:t>For example as at 2017, 75 countries are members of the Open Government Partnership (OGP) which was launched in 2011 to provide an international platform for participating countries to make their Governments more open, accountable, and responsive to citizens.</a:t>
            </a:r>
          </a:p>
          <a:p>
            <a:pPr marL="1371600" lvl="2" indent="-457200" algn="just">
              <a:buFont typeface="Arial"/>
              <a:buChar char="•"/>
            </a:pPr>
            <a:r>
              <a:rPr lang="en-US" sz="1600" dirty="0">
                <a:solidFill>
                  <a:srgbClr val="000000"/>
                </a:solidFill>
              </a:rPr>
              <a:t>Members are required to develop OGP National Action Plans that are independently assessed.</a:t>
            </a:r>
          </a:p>
          <a:p>
            <a:pPr marL="1371600" lvl="2" indent="-457200" algn="just">
              <a:buFont typeface="Arial"/>
              <a:buChar char="•"/>
            </a:pPr>
            <a:r>
              <a:rPr lang="en-US" sz="1600" dirty="0">
                <a:solidFill>
                  <a:srgbClr val="000000"/>
                </a:solidFill>
              </a:rPr>
              <a:t>The following WG participants are already OGP members: Albania, Armenia, Bosnia and Herzegovina, Croatia, Moldova, Romania, Turkey and Ukraine (for BCOP: 14 members in OGP in total).</a:t>
            </a:r>
          </a:p>
          <a:p>
            <a:pPr marL="1371600" lvl="2" indent="-457200" algn="just">
              <a:buFont typeface="Arial"/>
              <a:buChar char="•"/>
            </a:pPr>
            <a:r>
              <a:rPr lang="en-US" sz="1600" dirty="0">
                <a:solidFill>
                  <a:srgbClr val="000000"/>
                </a:solidFill>
                <a:hlinkClick r:id="rId3"/>
              </a:rPr>
              <a:t>www.opengovpartnership.org</a:t>
            </a:r>
            <a:r>
              <a:rPr lang="en-US" sz="1600" dirty="0">
                <a:solidFill>
                  <a:srgbClr val="000000"/>
                </a:solidFill>
              </a:rPr>
              <a:t>  and </a:t>
            </a:r>
            <a:r>
              <a:rPr lang="en-US" sz="1600" dirty="0">
                <a:solidFill>
                  <a:srgbClr val="000000"/>
                </a:solidFill>
                <a:hlinkClick r:id="rId4"/>
              </a:rPr>
              <a:t>www.opengovguide.com</a:t>
            </a:r>
            <a:r>
              <a:rPr lang="en-US" sz="1600" dirty="0">
                <a:solidFill>
                  <a:srgbClr val="000000"/>
                </a:solidFill>
              </a:rPr>
              <a:t> </a:t>
            </a:r>
            <a:endParaRPr lang="en-US" sz="1600" dirty="0">
              <a:solidFill>
                <a:schemeClr val="tx1"/>
              </a:solidFill>
            </a:endParaRPr>
          </a:p>
          <a:p>
            <a:pPr lvl="1" algn="just" fontAlgn="auto">
              <a:spcAft>
                <a:spcPts val="0"/>
              </a:spcAft>
              <a:defRPr/>
            </a:pPr>
            <a:endParaRPr lang="en-US" sz="2400" dirty="0">
              <a:solidFill>
                <a:schemeClr val="tx1"/>
              </a:solidFill>
            </a:endParaRPr>
          </a:p>
          <a:p>
            <a:pPr lvl="1" algn="just" fontAlgn="auto">
              <a:spcAft>
                <a:spcPts val="0"/>
              </a:spcAft>
              <a:defRPr/>
            </a:pPr>
            <a:endParaRPr lang="en-US" sz="2400" dirty="0">
              <a:solidFill>
                <a:schemeClr val="tx1"/>
              </a:solidFill>
            </a:endParaRPr>
          </a:p>
          <a:p>
            <a:pPr lvl="1" algn="just" fontAlgn="auto">
              <a:spcAft>
                <a:spcPts val="0"/>
              </a:spcAft>
              <a:defRPr/>
            </a:pPr>
            <a:endParaRPr lang="bs-Latn-BA" sz="2000" dirty="0">
              <a:solidFill>
                <a:schemeClr val="tx1"/>
              </a:solidFill>
            </a:endParaRPr>
          </a:p>
          <a:p>
            <a:pPr algn="just" fontAlgn="auto">
              <a:spcAft>
                <a:spcPts val="0"/>
              </a:spcAft>
              <a:buFont typeface="Arial" pitchFamily="34" charset="0"/>
              <a:buNone/>
              <a:defRPr/>
            </a:pPr>
            <a:endParaRPr lang="bs-Latn-BA" sz="20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5"/>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17395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r>
              <a:rPr lang="en-US" sz="2400" b="1" dirty="0">
                <a:solidFill>
                  <a:srgbClr val="000000"/>
                </a:solidFill>
              </a:rPr>
              <a:t>4. Lack of motivation and incentives within central and municipal governments</a:t>
            </a:r>
          </a:p>
          <a:p>
            <a:pPr lvl="0" algn="just"/>
            <a:endParaRPr lang="en-US" sz="1000" b="1" dirty="0">
              <a:solidFill>
                <a:srgbClr val="000000"/>
              </a:solidFill>
            </a:endParaRPr>
          </a:p>
          <a:p>
            <a:pPr marL="342900" lvl="0" indent="-342900" algn="just">
              <a:buFont typeface="Arial"/>
              <a:buChar char="•"/>
            </a:pPr>
            <a:r>
              <a:rPr lang="en-US" sz="2000" b="1" dirty="0">
                <a:solidFill>
                  <a:srgbClr val="953735"/>
                </a:solidFill>
              </a:rPr>
              <a:t>The WG agreed that a legislative and regulatory framework is required to ensure compliance at different government levels. </a:t>
            </a:r>
          </a:p>
          <a:p>
            <a:pPr lvl="1" algn="just"/>
            <a:endParaRPr lang="en-US" sz="1000" dirty="0">
              <a:solidFill>
                <a:srgbClr val="000000"/>
              </a:solidFill>
            </a:endParaRPr>
          </a:p>
          <a:p>
            <a:pPr marL="914400" lvl="1" indent="-457200" algn="just">
              <a:buFont typeface="Arial"/>
              <a:buChar char="•"/>
            </a:pPr>
            <a:r>
              <a:rPr lang="en-US" sz="2000" b="1" dirty="0">
                <a:solidFill>
                  <a:srgbClr val="17375E"/>
                </a:solidFill>
              </a:rPr>
              <a:t>Methodological guidelines are a useful tool </a:t>
            </a:r>
            <a:r>
              <a:rPr lang="en-US" sz="2000" dirty="0">
                <a:solidFill>
                  <a:srgbClr val="000000"/>
                </a:solidFill>
              </a:rPr>
              <a:t>to define scope, structure, and procedures for drafting and disseminating Citizens Budgets:</a:t>
            </a:r>
            <a:endParaRPr lang="en-US" sz="1000" dirty="0">
              <a:solidFill>
                <a:srgbClr val="000000"/>
              </a:solidFill>
            </a:endParaRPr>
          </a:p>
          <a:p>
            <a:pPr marL="1371600" lvl="2" indent="-457200" algn="just">
              <a:buFont typeface="Arial"/>
              <a:buChar char="•"/>
            </a:pPr>
            <a:r>
              <a:rPr lang="en-US" sz="2000" dirty="0">
                <a:solidFill>
                  <a:srgbClr val="000000"/>
                </a:solidFill>
              </a:rPr>
              <a:t>Russian Federation, Kyrgyz Republic, and Moldova have shared their guidelines.</a:t>
            </a:r>
          </a:p>
          <a:p>
            <a:pPr marL="914400" lvl="1" indent="-457200" algn="just">
              <a:buFont typeface="Arial"/>
              <a:buChar char="•"/>
            </a:pPr>
            <a:r>
              <a:rPr lang="en-US" sz="2000" b="1" dirty="0">
                <a:solidFill>
                  <a:srgbClr val="17375E"/>
                </a:solidFill>
              </a:rPr>
              <a:t>Croatia and Russian Federation also use published ‘open budget rankings’ </a:t>
            </a:r>
            <a:r>
              <a:rPr lang="en-US" sz="2000" dirty="0">
                <a:solidFill>
                  <a:srgbClr val="000000"/>
                </a:solidFill>
              </a:rPr>
              <a:t>of regions/municipalities to encourage benchmarking and competition.</a:t>
            </a:r>
          </a:p>
          <a:p>
            <a:pPr marL="1371600" lvl="2" indent="-457200" algn="just">
              <a:buFont typeface="Arial"/>
              <a:buChar char="•"/>
            </a:pPr>
            <a:endParaRPr lang="en-US" sz="1000" dirty="0">
              <a:solidFill>
                <a:schemeClr val="tx1"/>
              </a:solidFill>
            </a:endParaRPr>
          </a:p>
          <a:p>
            <a:pPr marL="342900" indent="-342900" algn="just" fontAlgn="auto">
              <a:spcAft>
                <a:spcPts val="0"/>
              </a:spcAft>
              <a:buFont typeface="Arial"/>
              <a:buChar char="•"/>
              <a:defRPr/>
            </a:pPr>
            <a:r>
              <a:rPr lang="en-US" sz="2000" b="1" dirty="0">
                <a:solidFill>
                  <a:srgbClr val="953735"/>
                </a:solidFill>
              </a:rPr>
              <a:t>The IBP advises that good transparency practices should be institutionalized through for example embedding them in laws, rules and procedures. </a:t>
            </a:r>
          </a:p>
          <a:p>
            <a:pPr marL="342900" indent="-342900" algn="just" fontAlgn="auto">
              <a:spcAft>
                <a:spcPts val="0"/>
              </a:spcAft>
              <a:buFont typeface="Arial"/>
              <a:buChar char="•"/>
              <a:defRPr/>
            </a:pPr>
            <a:endParaRPr lang="en-US" sz="1000" b="1" dirty="0">
              <a:solidFill>
                <a:schemeClr val="tx1"/>
              </a:solidFill>
            </a:endParaRPr>
          </a:p>
          <a:p>
            <a:pPr marL="800100" lvl="1" indent="-342900" algn="just" fontAlgn="auto">
              <a:spcAft>
                <a:spcPts val="0"/>
              </a:spcAft>
              <a:buFont typeface="Arial"/>
              <a:buChar char="•"/>
              <a:defRPr/>
            </a:pPr>
            <a:r>
              <a:rPr lang="en-US" sz="2000" b="1" dirty="0">
                <a:solidFill>
                  <a:srgbClr val="17375E"/>
                </a:solidFill>
              </a:rPr>
              <a:t>Clear guidelines and a strong authority</a:t>
            </a:r>
            <a:r>
              <a:rPr lang="en-US" sz="2000" dirty="0">
                <a:solidFill>
                  <a:srgbClr val="000000"/>
                </a:solidFill>
              </a:rPr>
              <a:t> responsible for establishing and managing the process can be useful. </a:t>
            </a:r>
            <a:endParaRPr lang="en-US" sz="1000" dirty="0">
              <a:solidFill>
                <a:srgbClr val="000000"/>
              </a:solidFill>
            </a:endParaRPr>
          </a:p>
          <a:p>
            <a:pPr marL="800100" lvl="1" indent="-342900" algn="just" fontAlgn="auto">
              <a:spcAft>
                <a:spcPts val="0"/>
              </a:spcAft>
              <a:buFont typeface="Arial"/>
              <a:buChar char="•"/>
              <a:defRPr/>
            </a:pPr>
            <a:r>
              <a:rPr lang="en-US" sz="2000" dirty="0">
                <a:solidFill>
                  <a:srgbClr val="000000"/>
                </a:solidFill>
              </a:rPr>
              <a:t>The first GIFT High Level Principle also states changes to national legal systems are required to help guarantee the right of citizens to seek, receive and impart information on fiscal policies and ‘to establish a clear presumption in favor of the public availability of fiscal information without discrimination.’</a:t>
            </a:r>
          </a:p>
          <a:p>
            <a:pPr marL="800100" lvl="1" indent="-342900" algn="just" fontAlgn="auto">
              <a:spcAft>
                <a:spcPts val="0"/>
              </a:spcAft>
              <a:buFont typeface="Arial"/>
              <a:buChar char="•"/>
              <a:defRPr/>
            </a:pPr>
            <a:endParaRPr lang="en-US" sz="2000" dirty="0">
              <a:solidFill>
                <a:srgbClr val="000000"/>
              </a:solidFill>
            </a:endParaRPr>
          </a:p>
          <a:p>
            <a:pPr marL="342900" indent="-342900" algn="just" fontAlgn="auto">
              <a:spcAft>
                <a:spcPts val="0"/>
              </a:spcAft>
              <a:buFont typeface="Arial"/>
              <a:buChar char="•"/>
              <a:defRPr/>
            </a:pPr>
            <a:endParaRPr lang="en-US" sz="2000" b="1" dirty="0">
              <a:solidFill>
                <a:srgbClr val="953735"/>
              </a:solidFill>
            </a:endParaRPr>
          </a:p>
          <a:p>
            <a:pPr marL="342900" indent="-342900" algn="just" fontAlgn="auto">
              <a:spcAft>
                <a:spcPts val="0"/>
              </a:spcAft>
              <a:buFont typeface="Arial"/>
              <a:buChar char="•"/>
              <a:defRPr/>
            </a:pPr>
            <a:endParaRPr lang="bs-Latn-BA" sz="2000" dirty="0">
              <a:solidFill>
                <a:schemeClr val="tx1"/>
              </a:solidFill>
            </a:endParaRPr>
          </a:p>
          <a:p>
            <a:pPr algn="just" fontAlgn="auto">
              <a:spcAft>
                <a:spcPts val="0"/>
              </a:spcAft>
              <a:buFont typeface="Arial" pitchFamily="34" charset="0"/>
              <a:buNone/>
              <a:defRPr/>
            </a:pPr>
            <a:endParaRPr lang="bs-Latn-BA" sz="20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203548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r>
              <a:rPr lang="en-US" sz="2200" b="1" dirty="0">
                <a:solidFill>
                  <a:srgbClr val="000000"/>
                </a:solidFill>
              </a:rPr>
              <a:t>5. Determining the optimum timeline for production of Citizen Budgets</a:t>
            </a:r>
          </a:p>
          <a:p>
            <a:pPr lvl="0" algn="just"/>
            <a:endParaRPr lang="en-US" sz="1000" b="1" dirty="0">
              <a:solidFill>
                <a:srgbClr val="000000"/>
              </a:solidFill>
            </a:endParaRPr>
          </a:p>
          <a:p>
            <a:pPr marL="342900" lvl="0" indent="-342900" algn="just">
              <a:buFont typeface="Arial"/>
              <a:buChar char="•"/>
            </a:pPr>
            <a:r>
              <a:rPr lang="en-US" sz="2000" b="1" dirty="0">
                <a:solidFill>
                  <a:srgbClr val="953735"/>
                </a:solidFill>
              </a:rPr>
              <a:t>The WG has concerns that international guidelines recommend producing a Citizens Budget up to four times a year </a:t>
            </a:r>
            <a:r>
              <a:rPr lang="en-US" sz="2000" dirty="0">
                <a:solidFill>
                  <a:srgbClr val="000000"/>
                </a:solidFill>
              </a:rPr>
              <a:t>although most definitions of Citizens Budgets focus on only two documents for the draft and final approved budgets.  </a:t>
            </a:r>
          </a:p>
          <a:p>
            <a:pPr marL="914400" lvl="1" indent="-457200" algn="just">
              <a:buFont typeface="Arial"/>
              <a:buChar char="•"/>
            </a:pPr>
            <a:endParaRPr lang="en-US" sz="1000" dirty="0">
              <a:solidFill>
                <a:schemeClr val="tx1"/>
              </a:solidFill>
            </a:endParaRPr>
          </a:p>
          <a:p>
            <a:pPr marL="342900" indent="-342900" algn="just" fontAlgn="auto">
              <a:spcAft>
                <a:spcPts val="0"/>
              </a:spcAft>
              <a:buFont typeface="Arial"/>
              <a:buChar char="•"/>
              <a:defRPr/>
            </a:pPr>
            <a:r>
              <a:rPr lang="en-US" sz="2000" b="1" dirty="0">
                <a:solidFill>
                  <a:srgbClr val="953735"/>
                </a:solidFill>
              </a:rPr>
              <a:t>IBP advises that four citizens versions of budget documents should be published a year, for each of the four stages of the budget process (formulation, enactment, execution and audit) - to be published at the same time the document refers to.</a:t>
            </a:r>
          </a:p>
          <a:p>
            <a:pPr marL="914400" lvl="1" indent="-457200" algn="just">
              <a:buFont typeface="Arial"/>
              <a:buChar char="•"/>
              <a:defRPr/>
            </a:pPr>
            <a:endParaRPr lang="en-US" sz="800" dirty="0">
              <a:solidFill>
                <a:srgbClr val="000000"/>
              </a:solidFill>
            </a:endParaRPr>
          </a:p>
          <a:p>
            <a:pPr marL="914400" lvl="1" indent="-457200" algn="just">
              <a:buFont typeface="Arial"/>
              <a:buChar char="•"/>
              <a:defRPr/>
            </a:pPr>
            <a:r>
              <a:rPr lang="en-US" sz="2000" dirty="0">
                <a:solidFill>
                  <a:srgbClr val="000000"/>
                </a:solidFill>
              </a:rPr>
              <a:t>This is based on ‘evolving good practice’ that citizens should be informed throughout the entire budget process </a:t>
            </a:r>
            <a:r>
              <a:rPr lang="en-US" sz="1600" dirty="0">
                <a:solidFill>
                  <a:srgbClr val="000000"/>
                </a:solidFill>
              </a:rPr>
              <a:t>(IBP’s 2015 Open Budget Survey guidelines).</a:t>
            </a:r>
          </a:p>
          <a:p>
            <a:pPr marL="914400" lvl="1" indent="-457200" algn="just">
              <a:buFont typeface="Arial"/>
              <a:buChar char="•"/>
              <a:defRPr/>
            </a:pPr>
            <a:endParaRPr lang="en-US" sz="800" dirty="0">
              <a:solidFill>
                <a:srgbClr val="000000"/>
              </a:solidFill>
            </a:endParaRPr>
          </a:p>
          <a:p>
            <a:pPr marL="914400" lvl="1" indent="-457200" algn="just">
              <a:buFont typeface="Arial"/>
              <a:buChar char="•"/>
              <a:defRPr/>
            </a:pPr>
            <a:r>
              <a:rPr lang="en-US" sz="2000" dirty="0">
                <a:solidFill>
                  <a:srgbClr val="000000"/>
                </a:solidFill>
              </a:rPr>
              <a:t>However, IBP acknowledges the focus is on Citizens Budgets for the ‘Executive Budget Proposal’ (draft Budget) and the ‘Enacted Budget’ (approved Budget), but to ensure budget literacy in the long term, will require accessible information on the ‘Year-End Report’ and ‘Audit Report’ is also provided.  </a:t>
            </a:r>
          </a:p>
          <a:p>
            <a:pPr marL="914400" lvl="1" indent="-457200" algn="just">
              <a:buFont typeface="Arial"/>
              <a:buChar char="•"/>
              <a:defRPr/>
            </a:pPr>
            <a:endParaRPr lang="en-US" sz="800" dirty="0">
              <a:solidFill>
                <a:srgbClr val="000000"/>
              </a:solidFill>
            </a:endParaRPr>
          </a:p>
          <a:p>
            <a:pPr marL="914400" lvl="1" indent="-457200" algn="just">
              <a:buFont typeface="Arial"/>
              <a:buChar char="•"/>
              <a:defRPr/>
            </a:pPr>
            <a:r>
              <a:rPr lang="en-US" sz="2000" dirty="0">
                <a:solidFill>
                  <a:srgbClr val="000000"/>
                </a:solidFill>
              </a:rPr>
              <a:t>Also reflected in GIFT’s 2016 </a:t>
            </a:r>
            <a:r>
              <a:rPr lang="en-US" sz="2000" i="1" dirty="0">
                <a:solidFill>
                  <a:srgbClr val="000000"/>
                </a:solidFill>
              </a:rPr>
              <a:t>Principles of Public Participation in Fiscal Policy; </a:t>
            </a:r>
            <a:r>
              <a:rPr lang="en-US" sz="2000" dirty="0">
                <a:solidFill>
                  <a:srgbClr val="000000"/>
                </a:solidFill>
              </a:rPr>
              <a:t>OECD’s draft </a:t>
            </a:r>
            <a:r>
              <a:rPr lang="en-US" sz="2000" i="1" dirty="0">
                <a:solidFill>
                  <a:srgbClr val="000000"/>
                </a:solidFill>
              </a:rPr>
              <a:t>Toolkit on Budget Transparency; </a:t>
            </a:r>
            <a:r>
              <a:rPr lang="en-US" sz="2000" dirty="0">
                <a:solidFill>
                  <a:srgbClr val="000000"/>
                </a:solidFill>
              </a:rPr>
              <a:t>and IMF’</a:t>
            </a:r>
            <a:r>
              <a:rPr lang="en-US" sz="2000" i="1" dirty="0">
                <a:solidFill>
                  <a:srgbClr val="000000"/>
                </a:solidFill>
              </a:rPr>
              <a:t>s Fiscal Transparency Evaluation Reports </a:t>
            </a:r>
            <a:endParaRPr lang="bs-Latn-BA" sz="2000" dirty="0">
              <a:solidFill>
                <a:schemeClr val="tx1"/>
              </a:solidFill>
            </a:endParaRPr>
          </a:p>
          <a:p>
            <a:pPr algn="just" fontAlgn="auto">
              <a:spcAft>
                <a:spcPts val="0"/>
              </a:spcAft>
              <a:buFont typeface="Arial" pitchFamily="34" charset="0"/>
              <a:buNone/>
              <a:defRPr/>
            </a:pPr>
            <a:endParaRPr lang="bs-Latn-BA" sz="20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06693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endParaRPr lang="en-US" sz="800" b="1" dirty="0">
              <a:solidFill>
                <a:srgbClr val="000000"/>
              </a:solidFill>
            </a:endParaRPr>
          </a:p>
          <a:p>
            <a:pPr lvl="0" algn="just"/>
            <a:r>
              <a:rPr lang="en-US" sz="2200" b="1" dirty="0">
                <a:solidFill>
                  <a:srgbClr val="000000"/>
                </a:solidFill>
              </a:rPr>
              <a:t>6. Determining optimal formats for Citizens Budgets</a:t>
            </a:r>
          </a:p>
          <a:p>
            <a:pPr lvl="0" algn="just"/>
            <a:endParaRPr lang="en-US" sz="1000" b="1" dirty="0">
              <a:solidFill>
                <a:srgbClr val="000000"/>
              </a:solidFill>
            </a:endParaRPr>
          </a:p>
          <a:p>
            <a:pPr marL="342900" lvl="0" indent="-342900" algn="just">
              <a:buFont typeface="Arial"/>
              <a:buChar char="•"/>
            </a:pPr>
            <a:r>
              <a:rPr lang="en-US" sz="2000" b="1" dirty="0">
                <a:solidFill>
                  <a:srgbClr val="953735"/>
                </a:solidFill>
              </a:rPr>
              <a:t>The WG noted that presenting too much information in a Citizens Budget remains a key challenge but examining different useful approaches has assisted. </a:t>
            </a:r>
          </a:p>
          <a:p>
            <a:pPr marL="800100" lvl="1" indent="-342900" algn="just">
              <a:buFont typeface="Arial"/>
              <a:buChar char="•"/>
            </a:pPr>
            <a:r>
              <a:rPr lang="en-US" sz="1800" dirty="0">
                <a:solidFill>
                  <a:schemeClr val="tx1"/>
                </a:solidFill>
              </a:rPr>
              <a:t>Different types of formats were acknowledged to be useful by the WG as long as each approach transformed technical budget documents and financial jargon into language that is accessible to ordinary people (e.g. </a:t>
            </a:r>
            <a:r>
              <a:rPr lang="en-US" sz="1800" i="1" dirty="0">
                <a:solidFill>
                  <a:schemeClr val="tx1"/>
                </a:solidFill>
              </a:rPr>
              <a:t>website portal </a:t>
            </a:r>
            <a:r>
              <a:rPr lang="en-US" sz="1800" dirty="0">
                <a:solidFill>
                  <a:schemeClr val="tx1"/>
                </a:solidFill>
              </a:rPr>
              <a:t>used by the Russian Federation, </a:t>
            </a:r>
            <a:r>
              <a:rPr lang="en-US" sz="1800" i="1" dirty="0">
                <a:solidFill>
                  <a:schemeClr val="tx1"/>
                </a:solidFill>
              </a:rPr>
              <a:t>printed brochures </a:t>
            </a:r>
            <a:r>
              <a:rPr lang="en-US" sz="1800" dirty="0">
                <a:solidFill>
                  <a:schemeClr val="tx1"/>
                </a:solidFill>
              </a:rPr>
              <a:t>used by the Kyrgyz Republic) </a:t>
            </a:r>
          </a:p>
          <a:p>
            <a:pPr lvl="1" algn="just"/>
            <a:endParaRPr lang="en-US" sz="1800" dirty="0">
              <a:solidFill>
                <a:schemeClr val="tx1"/>
              </a:solidFill>
            </a:endParaRPr>
          </a:p>
          <a:p>
            <a:pPr marL="342900" indent="-342900" algn="just" fontAlgn="auto">
              <a:spcAft>
                <a:spcPts val="0"/>
              </a:spcAft>
              <a:buFont typeface="Arial"/>
              <a:buChar char="•"/>
              <a:defRPr/>
            </a:pPr>
            <a:r>
              <a:rPr lang="en-US" sz="2000" b="1" dirty="0">
                <a:solidFill>
                  <a:srgbClr val="953735"/>
                </a:solidFill>
              </a:rPr>
              <a:t>Other international advice and examples have been collated in the knowledge product. For example:</a:t>
            </a:r>
          </a:p>
          <a:p>
            <a:pPr marL="800100" lvl="1" indent="-342900" algn="just" fontAlgn="auto">
              <a:spcAft>
                <a:spcPts val="0"/>
              </a:spcAft>
              <a:buFont typeface="Arial"/>
              <a:buChar char="•"/>
              <a:defRPr/>
            </a:pPr>
            <a:r>
              <a:rPr lang="en-US" sz="1800" dirty="0">
                <a:solidFill>
                  <a:srgbClr val="000000"/>
                </a:solidFill>
              </a:rPr>
              <a:t>GIFT</a:t>
            </a:r>
            <a:r>
              <a:rPr lang="en-US" sz="1800" b="1" dirty="0">
                <a:solidFill>
                  <a:srgbClr val="000000"/>
                </a:solidFill>
              </a:rPr>
              <a:t> </a:t>
            </a:r>
            <a:r>
              <a:rPr lang="en-US" sz="1800" dirty="0">
                <a:solidFill>
                  <a:srgbClr val="000000"/>
                </a:solidFill>
              </a:rPr>
              <a:t>2016 Principles of Public Participation in Fiscal Policy, Principle 5 - accessibility can be facilitated by disseminating information ‘</a:t>
            </a:r>
            <a:r>
              <a:rPr lang="en-US" sz="1800" i="1" dirty="0">
                <a:solidFill>
                  <a:srgbClr val="000000"/>
                </a:solidFill>
              </a:rPr>
              <a:t>in formats and using mechanisms that are easy for all to access, understand, and to use, re-use and transform, namely in open budget formats.’</a:t>
            </a:r>
          </a:p>
          <a:p>
            <a:pPr marL="800100" lvl="1" indent="-342900" algn="just" fontAlgn="auto">
              <a:spcAft>
                <a:spcPts val="0"/>
              </a:spcAft>
              <a:buFont typeface="Arial"/>
              <a:buChar char="•"/>
              <a:defRPr/>
            </a:pPr>
            <a:r>
              <a:rPr lang="en-US" sz="1800" dirty="0">
                <a:solidFill>
                  <a:srgbClr val="000000"/>
                </a:solidFill>
              </a:rPr>
              <a:t>OECD - use graphical presentations, user-friendly pictures and illustrations with key messages, graphics and graphs that put abstract numbers into perspective; and maps that highlight spatial dimension of public finances.  </a:t>
            </a:r>
          </a:p>
          <a:p>
            <a:pPr marL="800100" lvl="1" indent="-342900" algn="just" fontAlgn="auto">
              <a:spcAft>
                <a:spcPts val="0"/>
              </a:spcAft>
              <a:buFont typeface="Arial"/>
              <a:buChar char="•"/>
              <a:defRPr/>
            </a:pPr>
            <a:r>
              <a:rPr lang="en-US" sz="1800" dirty="0">
                <a:solidFill>
                  <a:srgbClr val="000000"/>
                </a:solidFill>
              </a:rPr>
              <a:t>IBP</a:t>
            </a:r>
            <a:r>
              <a:rPr lang="en-US" sz="1800" b="1" dirty="0">
                <a:solidFill>
                  <a:srgbClr val="000000"/>
                </a:solidFill>
              </a:rPr>
              <a:t> - </a:t>
            </a:r>
            <a:r>
              <a:rPr lang="en-US" sz="1800" dirty="0">
                <a:solidFill>
                  <a:srgbClr val="000000"/>
                </a:solidFill>
              </a:rPr>
              <a:t>no optimum content but suggestions provided in IBP’s guidelines.</a:t>
            </a:r>
          </a:p>
          <a:p>
            <a:pPr marL="800100" lvl="1" indent="-342900" algn="just" fontAlgn="auto">
              <a:spcAft>
                <a:spcPts val="0"/>
              </a:spcAft>
              <a:buFont typeface="Arial"/>
              <a:buChar char="•"/>
              <a:defRPr/>
            </a:pPr>
            <a:r>
              <a:rPr lang="en-US" sz="1800" dirty="0">
                <a:solidFill>
                  <a:srgbClr val="000000"/>
                </a:solidFill>
              </a:rPr>
              <a:t>IMF – ‘advanced practice’ – publishing an accessible description of implications of the budget for different demographic groups.</a:t>
            </a:r>
            <a:endParaRPr lang="bs-Latn-BA" sz="1800" dirty="0">
              <a:solidFill>
                <a:srgbClr val="000000"/>
              </a:solidFill>
            </a:endParaRPr>
          </a:p>
          <a:p>
            <a:pPr algn="just" fontAlgn="auto">
              <a:spcAft>
                <a:spcPts val="0"/>
              </a:spcAft>
              <a:buFont typeface="Arial" pitchFamily="34" charset="0"/>
              <a:buNone/>
              <a:defRPr/>
            </a:pPr>
            <a:endParaRPr lang="bs-Latn-BA" sz="18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7426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0"/>
            <a:ext cx="8915400" cy="6858000"/>
          </a:xfrm>
        </p:spPr>
        <p:txBody>
          <a:bodyPr rtlCol="0">
            <a:noAutofit/>
          </a:bodyPr>
          <a:lstStyle/>
          <a:p>
            <a:pPr lvl="0" algn="just"/>
            <a:endParaRPr lang="en-US" sz="800" b="1" dirty="0">
              <a:solidFill>
                <a:srgbClr val="000000"/>
              </a:solidFill>
            </a:endParaRPr>
          </a:p>
          <a:p>
            <a:pPr lvl="0" algn="just"/>
            <a:r>
              <a:rPr lang="en-US" sz="2200" b="1" dirty="0">
                <a:solidFill>
                  <a:srgbClr val="000000"/>
                </a:solidFill>
              </a:rPr>
              <a:t>7. Determining the optimum approach to citizen consultation (1)</a:t>
            </a:r>
            <a:endParaRPr lang="en-US" sz="800" dirty="0">
              <a:solidFill>
                <a:schemeClr val="tx1"/>
              </a:solidFill>
            </a:endParaRPr>
          </a:p>
          <a:p>
            <a:pPr lvl="1" algn="just"/>
            <a:endParaRPr lang="en-US" sz="800" dirty="0">
              <a:solidFill>
                <a:schemeClr val="tx1"/>
              </a:solidFill>
            </a:endParaRPr>
          </a:p>
          <a:p>
            <a:pPr marL="342900" indent="-342900" algn="just" fontAlgn="auto">
              <a:spcAft>
                <a:spcPts val="0"/>
              </a:spcAft>
              <a:buFont typeface="Arial"/>
              <a:buChar char="•"/>
              <a:defRPr/>
            </a:pPr>
            <a:r>
              <a:rPr lang="en-US" sz="1800" b="1" dirty="0">
                <a:solidFill>
                  <a:srgbClr val="953735"/>
                </a:solidFill>
              </a:rPr>
              <a:t>IBP advises that understanding what the public wants to know is a crucial first step to ensure maximum usability of the provided </a:t>
            </a:r>
            <a:r>
              <a:rPr lang="en-US" sz="2000" b="1" dirty="0">
                <a:solidFill>
                  <a:srgbClr val="953735"/>
                </a:solidFill>
              </a:rPr>
              <a:t>information.</a:t>
            </a:r>
            <a:endParaRPr lang="en-US" sz="800" b="1" dirty="0">
              <a:solidFill>
                <a:srgbClr val="953735"/>
              </a:solidFill>
            </a:endParaRPr>
          </a:p>
          <a:p>
            <a:pPr marL="800100" lvl="1" indent="-342900" algn="just" fontAlgn="auto">
              <a:spcAft>
                <a:spcPts val="0"/>
              </a:spcAft>
              <a:buFont typeface="Arial"/>
              <a:buChar char="•"/>
              <a:defRPr/>
            </a:pPr>
            <a:r>
              <a:rPr lang="en-US" sz="1600" dirty="0">
                <a:solidFill>
                  <a:srgbClr val="000000"/>
                </a:solidFill>
              </a:rPr>
              <a:t>Any consultations must be planned strategically and with care e.g. set objectives, who will be consulted, what is focus of consultations, formats and timing etc. </a:t>
            </a:r>
          </a:p>
          <a:p>
            <a:pPr marL="1257300" lvl="2" indent="-342900" algn="just" fontAlgn="auto">
              <a:spcAft>
                <a:spcPts val="0"/>
              </a:spcAft>
              <a:buFont typeface="Arial"/>
              <a:buChar char="•"/>
              <a:defRPr/>
            </a:pPr>
            <a:r>
              <a:rPr lang="en-US" sz="1600" dirty="0">
                <a:solidFill>
                  <a:srgbClr val="000000"/>
                </a:solidFill>
              </a:rPr>
              <a:t>OECD advises that realistic and relevant public participation is enabled and encouraged by a supportive legal framework that facilitates and regulates the interaction between government and citizens.</a:t>
            </a:r>
          </a:p>
          <a:p>
            <a:pPr marL="1257300" lvl="2" indent="-342900" algn="just" fontAlgn="auto">
              <a:spcAft>
                <a:spcPts val="0"/>
              </a:spcAft>
              <a:buFont typeface="Arial"/>
              <a:buChar char="•"/>
              <a:defRPr/>
            </a:pPr>
            <a:r>
              <a:rPr lang="en-US" sz="1600" dirty="0">
                <a:solidFill>
                  <a:srgbClr val="000000"/>
                </a:solidFill>
              </a:rPr>
              <a:t>GIFT advises that a clearly articulated framework will help manage expectations of participants and help government to understand and execute the consultation process.</a:t>
            </a:r>
          </a:p>
          <a:p>
            <a:pPr marL="800100" lvl="1" indent="-342900" algn="just" fontAlgn="auto">
              <a:spcAft>
                <a:spcPts val="0"/>
              </a:spcAft>
              <a:buFont typeface="Arial"/>
              <a:buChar char="•"/>
              <a:defRPr/>
            </a:pPr>
            <a:r>
              <a:rPr lang="en-US" sz="1600" dirty="0">
                <a:solidFill>
                  <a:srgbClr val="000000"/>
                </a:solidFill>
              </a:rPr>
              <a:t>Need to consider the level of prior knowledge and the capacities of the citizens when deciding on scope and form of presentation of information.</a:t>
            </a:r>
          </a:p>
          <a:p>
            <a:pPr marL="800100" lvl="1" indent="-342900" algn="just" fontAlgn="auto">
              <a:spcAft>
                <a:spcPts val="0"/>
              </a:spcAft>
              <a:buFont typeface="Arial"/>
              <a:buChar char="•"/>
              <a:defRPr/>
            </a:pPr>
            <a:endParaRPr lang="en-US" sz="800" dirty="0">
              <a:solidFill>
                <a:srgbClr val="000000"/>
              </a:solidFill>
            </a:endParaRPr>
          </a:p>
          <a:p>
            <a:pPr marL="342900" indent="-342900" algn="just" fontAlgn="auto">
              <a:spcAft>
                <a:spcPts val="0"/>
              </a:spcAft>
              <a:buFont typeface="Arial"/>
              <a:buChar char="•"/>
              <a:defRPr/>
            </a:pPr>
            <a:r>
              <a:rPr lang="en-US" sz="1800" b="1" dirty="0">
                <a:solidFill>
                  <a:schemeClr val="accent2"/>
                </a:solidFill>
              </a:rPr>
              <a:t>IBP advises there is no easy answer as to whether to consult broadly or targeted although overall recommendation is to be more inclusive. </a:t>
            </a:r>
            <a:endParaRPr lang="en-US" sz="1000" b="1" dirty="0">
              <a:solidFill>
                <a:srgbClr val="953735"/>
              </a:solidFill>
            </a:endParaRPr>
          </a:p>
          <a:p>
            <a:pPr marL="800100" lvl="1" indent="-342900" algn="just" fontAlgn="auto">
              <a:spcAft>
                <a:spcPts val="0"/>
              </a:spcAft>
              <a:buFont typeface="Arial"/>
              <a:buChar char="•"/>
              <a:defRPr/>
            </a:pPr>
            <a:r>
              <a:rPr lang="en-US" sz="1600" dirty="0">
                <a:solidFill>
                  <a:srgbClr val="000000"/>
                </a:solidFill>
              </a:rPr>
              <a:t>If Government chooses not to narrow group of users down, the budget information provided would need to be quite broad to ensure that it is relevant to most users, and links to additional information and contacts provided.</a:t>
            </a:r>
          </a:p>
          <a:p>
            <a:pPr lvl="1" algn="just" fontAlgn="auto">
              <a:spcAft>
                <a:spcPts val="0"/>
              </a:spcAft>
              <a:defRPr/>
            </a:pPr>
            <a:endParaRPr lang="en-US" sz="800" dirty="0">
              <a:solidFill>
                <a:srgbClr val="000000"/>
              </a:solidFill>
            </a:endParaRPr>
          </a:p>
          <a:p>
            <a:pPr marL="342900" indent="-342900" algn="just">
              <a:buFont typeface="Arial"/>
              <a:buChar char="•"/>
            </a:pPr>
            <a:r>
              <a:rPr lang="en-US" sz="1800" b="1" dirty="0">
                <a:solidFill>
                  <a:schemeClr val="accent2"/>
                </a:solidFill>
              </a:rPr>
              <a:t>IBP advises that any consultation mechanisms must be both accessible and widely used by the public (and well designed) e.g. focus groups, surveys, hotlines, meetings</a:t>
            </a:r>
            <a:endParaRPr lang="en-US" sz="1000" dirty="0">
              <a:solidFill>
                <a:srgbClr val="000000"/>
              </a:solidFill>
            </a:endParaRPr>
          </a:p>
          <a:p>
            <a:pPr marL="800100" lvl="1" indent="-342900" algn="just">
              <a:buFont typeface="Arial"/>
              <a:buChar char="•"/>
            </a:pPr>
            <a:r>
              <a:rPr lang="en-US" sz="1600" dirty="0">
                <a:solidFill>
                  <a:srgbClr val="000000"/>
                </a:solidFill>
              </a:rPr>
              <a:t>IBP notes it may be sufficient in some countries where a Citizens Budget has been consistently produced to provide contact information and feedback opportunities to improve the information.</a:t>
            </a:r>
          </a:p>
          <a:p>
            <a:pPr marL="800100" lvl="1" indent="-342900" algn="just" fontAlgn="auto">
              <a:spcAft>
                <a:spcPts val="0"/>
              </a:spcAft>
              <a:buFont typeface="Arial"/>
              <a:buChar char="•"/>
              <a:defRPr/>
            </a:pPr>
            <a:endParaRPr lang="en-US" sz="1000" b="1" dirty="0">
              <a:solidFill>
                <a:srgbClr val="953735"/>
              </a:solidFill>
            </a:endParaRPr>
          </a:p>
          <a:p>
            <a:pPr marL="800100" lvl="1" indent="-342900" algn="just" fontAlgn="auto">
              <a:spcAft>
                <a:spcPts val="0"/>
              </a:spcAft>
              <a:buFont typeface="Arial"/>
              <a:buChar char="•"/>
              <a:defRPr/>
            </a:pPr>
            <a:endParaRPr lang="en-US" sz="1600" dirty="0">
              <a:solidFill>
                <a:srgbClr val="000000"/>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54825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0"/>
            <a:ext cx="9067800" cy="6858000"/>
          </a:xfrm>
        </p:spPr>
        <p:txBody>
          <a:bodyPr rtlCol="0">
            <a:noAutofit/>
          </a:bodyPr>
          <a:lstStyle/>
          <a:p>
            <a:pPr lvl="0" algn="just"/>
            <a:endParaRPr lang="en-US" sz="1000" b="1" dirty="0">
              <a:solidFill>
                <a:srgbClr val="000000"/>
              </a:solidFill>
            </a:endParaRPr>
          </a:p>
          <a:p>
            <a:pPr lvl="0" algn="just"/>
            <a:r>
              <a:rPr lang="en-US" sz="2200" b="1" dirty="0">
                <a:solidFill>
                  <a:srgbClr val="000000"/>
                </a:solidFill>
              </a:rPr>
              <a:t>7. Determining the optimum approach to citizen consultation (2)</a:t>
            </a:r>
          </a:p>
          <a:p>
            <a:pPr lvl="0" algn="just"/>
            <a:endParaRPr lang="en-US" sz="1000" b="1" dirty="0">
              <a:solidFill>
                <a:schemeClr val="accent2"/>
              </a:solidFill>
            </a:endParaRPr>
          </a:p>
          <a:p>
            <a:pPr marL="342900" lvl="0" indent="-342900" algn="just">
              <a:buFont typeface="Arial"/>
              <a:buChar char="•"/>
            </a:pPr>
            <a:r>
              <a:rPr lang="en-US" sz="2000" b="1" dirty="0">
                <a:solidFill>
                  <a:schemeClr val="accent2"/>
                </a:solidFill>
              </a:rPr>
              <a:t>IBP recommends consultation processes outlined in OECD’s Handbook on Information, Consultation and Public Participation in Policy-Making.</a:t>
            </a:r>
          </a:p>
          <a:p>
            <a:pPr marL="342900" lvl="0" indent="-342900" algn="just">
              <a:buFont typeface="Arial"/>
              <a:buChar char="•"/>
            </a:pPr>
            <a:endParaRPr lang="en-US" sz="800" b="1" dirty="0">
              <a:solidFill>
                <a:schemeClr val="accent2"/>
              </a:solidFill>
            </a:endParaRPr>
          </a:p>
          <a:p>
            <a:pPr marL="800100" lvl="1" indent="-342900" algn="just">
              <a:buFont typeface="Arial"/>
              <a:buChar char="•"/>
            </a:pPr>
            <a:r>
              <a:rPr lang="en-US" sz="1800" dirty="0">
                <a:solidFill>
                  <a:srgbClr val="000000"/>
                </a:solidFill>
              </a:rPr>
              <a:t>OECD identifies three forms of interactions: firstly providing information; secondly consulting to receive feedback and thirdly providing mechanisms for citizens to be actively involved in Government decision-making.   </a:t>
            </a:r>
          </a:p>
          <a:p>
            <a:pPr marL="800100" lvl="1" indent="-342900" algn="just">
              <a:buFont typeface="Arial"/>
              <a:buChar char="•"/>
            </a:pPr>
            <a:endParaRPr lang="en-US" sz="1000" dirty="0">
              <a:solidFill>
                <a:srgbClr val="000000"/>
              </a:solidFill>
            </a:endParaRPr>
          </a:p>
          <a:p>
            <a:pPr marL="800100" lvl="1" indent="-342900" algn="just">
              <a:buFont typeface="Arial"/>
              <a:buChar char="•"/>
            </a:pPr>
            <a:r>
              <a:rPr lang="en-US" sz="1800" dirty="0">
                <a:solidFill>
                  <a:srgbClr val="000000"/>
                </a:solidFill>
              </a:rPr>
              <a:t>IBP advises that most Citizens Budgets operate under the first form. A budget literacy policy or strategy would aim to include the third form with active engagement with the budget on a regular basis. </a:t>
            </a:r>
          </a:p>
          <a:p>
            <a:pPr marL="800100" lvl="1" indent="-342900" algn="just">
              <a:buFont typeface="Arial"/>
              <a:buChar char="•"/>
            </a:pPr>
            <a:endParaRPr lang="en-US" sz="1000" b="1" dirty="0">
              <a:solidFill>
                <a:schemeClr val="accent2"/>
              </a:solidFill>
            </a:endParaRPr>
          </a:p>
          <a:p>
            <a:pPr marL="342900" lvl="0" indent="-342900" algn="just">
              <a:buFont typeface="Arial"/>
              <a:buChar char="•"/>
            </a:pPr>
            <a:r>
              <a:rPr lang="en-US" sz="2000" b="1" dirty="0">
                <a:solidFill>
                  <a:schemeClr val="accent2"/>
                </a:solidFill>
              </a:rPr>
              <a:t>Recent GIFT research of country practices notes ICT tools including websites and social media are useful tools</a:t>
            </a:r>
            <a:r>
              <a:rPr lang="en-US" sz="2000" dirty="0">
                <a:solidFill>
                  <a:schemeClr val="accent2"/>
                </a:solidFill>
              </a:rPr>
              <a:t> </a:t>
            </a:r>
            <a:r>
              <a:rPr lang="en-US" sz="2000" dirty="0">
                <a:solidFill>
                  <a:srgbClr val="000000"/>
                </a:solidFill>
              </a:rPr>
              <a:t>to share information with citizens and to gather feedback. </a:t>
            </a:r>
          </a:p>
          <a:p>
            <a:pPr marL="742950" lvl="1" indent="-285750" algn="just">
              <a:buFont typeface="Arial"/>
              <a:buChar char="•"/>
            </a:pPr>
            <a:r>
              <a:rPr lang="en-US" sz="2000" dirty="0">
                <a:solidFill>
                  <a:srgbClr val="000000"/>
                </a:solidFill>
              </a:rPr>
              <a:t>But important to </a:t>
            </a:r>
            <a:r>
              <a:rPr lang="en-US" sz="2000" dirty="0">
                <a:solidFill>
                  <a:schemeClr val="tx1"/>
                </a:solidFill>
              </a:rPr>
              <a:t>report </a:t>
            </a:r>
            <a:r>
              <a:rPr lang="en-US" sz="2000" dirty="0">
                <a:solidFill>
                  <a:srgbClr val="000000"/>
                </a:solidFill>
              </a:rPr>
              <a:t>back on how feedback has been used.  </a:t>
            </a:r>
          </a:p>
          <a:p>
            <a:pPr marL="800100" lvl="1" indent="-342900" algn="just">
              <a:buFont typeface="Arial"/>
              <a:buChar char="•"/>
            </a:pPr>
            <a:endParaRPr lang="en-US" sz="800" dirty="0">
              <a:solidFill>
                <a:srgbClr val="000000"/>
              </a:solidFill>
            </a:endParaRPr>
          </a:p>
          <a:p>
            <a:pPr marL="342900" lvl="1" indent="-342900" algn="just">
              <a:buFont typeface="Arial"/>
              <a:buChar char="•"/>
            </a:pPr>
            <a:r>
              <a:rPr lang="en-US" sz="2000" b="1" dirty="0">
                <a:solidFill>
                  <a:schemeClr val="accent2"/>
                </a:solidFill>
              </a:rPr>
              <a:t>Other good practices have been included in our knowledge product. </a:t>
            </a:r>
          </a:p>
          <a:p>
            <a:pPr marL="800100" lvl="2" indent="-342900" algn="just">
              <a:buFont typeface="Arial"/>
              <a:buChar char="•"/>
            </a:pPr>
            <a:r>
              <a:rPr lang="en-US" sz="2000" dirty="0">
                <a:solidFill>
                  <a:srgbClr val="000000"/>
                </a:solidFill>
              </a:rPr>
              <a:t>GIFT is also collating country case studies. Knowledge in this area is still developing and changes being made to assessment instruments e.g. revision of PEFA indicators.</a:t>
            </a:r>
            <a:endParaRPr lang="en-US" sz="2000" b="1" dirty="0">
              <a:solidFill>
                <a:schemeClr val="accent2"/>
              </a:solidFill>
            </a:endParaRPr>
          </a:p>
          <a:p>
            <a:pPr marL="800100" lvl="1" indent="-342900" algn="just">
              <a:buFont typeface="Arial"/>
              <a:buChar char="•"/>
            </a:pPr>
            <a:endParaRPr lang="en-US" sz="1000" dirty="0">
              <a:solidFill>
                <a:srgbClr val="000000"/>
              </a:solidFill>
            </a:endParaRPr>
          </a:p>
          <a:p>
            <a:pPr marL="800100" lvl="1" indent="-342900" algn="just">
              <a:buFont typeface="Arial"/>
              <a:buChar char="•"/>
            </a:pPr>
            <a:endParaRPr lang="en-US" sz="1000" dirty="0">
              <a:solidFill>
                <a:srgbClr val="000000"/>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34078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0"/>
            <a:ext cx="8915400" cy="6858000"/>
          </a:xfrm>
        </p:spPr>
        <p:txBody>
          <a:bodyPr rtlCol="0">
            <a:noAutofit/>
          </a:bodyPr>
          <a:lstStyle/>
          <a:p>
            <a:pPr lvl="0" algn="just"/>
            <a:endParaRPr lang="en-US" sz="900" b="1" dirty="0">
              <a:solidFill>
                <a:srgbClr val="000000"/>
              </a:solidFill>
            </a:endParaRPr>
          </a:p>
          <a:p>
            <a:pPr lvl="0" algn="just"/>
            <a:r>
              <a:rPr lang="en-US" sz="2200" b="1" dirty="0">
                <a:solidFill>
                  <a:srgbClr val="000000"/>
                </a:solidFill>
              </a:rPr>
              <a:t>8. Lack of budget skills and understanding by citizens and some civil servants</a:t>
            </a:r>
          </a:p>
          <a:p>
            <a:pPr lvl="0" algn="just"/>
            <a:endParaRPr lang="en-US" sz="800" b="1" dirty="0">
              <a:solidFill>
                <a:srgbClr val="000000"/>
              </a:solidFill>
            </a:endParaRPr>
          </a:p>
          <a:p>
            <a:pPr marL="342900" lvl="0" indent="-342900" algn="just">
              <a:buFont typeface="Arial"/>
              <a:buChar char="•"/>
            </a:pPr>
            <a:r>
              <a:rPr lang="en-US" sz="2000" b="1" dirty="0">
                <a:solidFill>
                  <a:schemeClr val="accent2"/>
                </a:solidFill>
              </a:rPr>
              <a:t>The WG acknowledged that one of the biggest challenges is misunderstanding of economic and technical concepts and terminology.  </a:t>
            </a:r>
          </a:p>
          <a:p>
            <a:pPr marL="342900" lvl="0" indent="-342900" algn="just">
              <a:buFont typeface="Arial"/>
              <a:buChar char="•"/>
            </a:pPr>
            <a:endParaRPr lang="en-US" sz="800" b="1" dirty="0">
              <a:solidFill>
                <a:schemeClr val="accent2"/>
              </a:solidFill>
            </a:endParaRPr>
          </a:p>
          <a:p>
            <a:pPr marL="342900" lvl="0" indent="-342900" algn="just">
              <a:buFont typeface="Arial"/>
              <a:buChar char="•"/>
            </a:pPr>
            <a:r>
              <a:rPr lang="en-US" sz="2000" b="1" dirty="0">
                <a:solidFill>
                  <a:schemeClr val="accent2"/>
                </a:solidFill>
              </a:rPr>
              <a:t>The WG identified the following examples to increase knowledge of citizens: </a:t>
            </a:r>
          </a:p>
          <a:p>
            <a:pPr marL="800100" lvl="1" indent="-342900" algn="just">
              <a:buFont typeface="Arial"/>
              <a:buChar char="•"/>
            </a:pPr>
            <a:r>
              <a:rPr lang="en-US" sz="1800" b="1" dirty="0">
                <a:solidFill>
                  <a:srgbClr val="17375E"/>
                </a:solidFill>
              </a:rPr>
              <a:t>Preparing a Citizens Budget </a:t>
            </a:r>
            <a:r>
              <a:rPr lang="en-US" sz="1800" dirty="0">
                <a:solidFill>
                  <a:srgbClr val="000000"/>
                </a:solidFill>
              </a:rPr>
              <a:t>is a key component to improving budget literacy. A glossary of budget terminology could also be included, and the document shared with other budget stakeholders such as parliamentarians.</a:t>
            </a:r>
          </a:p>
          <a:p>
            <a:pPr marL="800100" lvl="1" indent="-342900" algn="just">
              <a:buFont typeface="Arial"/>
              <a:buChar char="•"/>
            </a:pPr>
            <a:r>
              <a:rPr lang="en-US" sz="1800" b="1" dirty="0">
                <a:solidFill>
                  <a:srgbClr val="17375E"/>
                </a:solidFill>
              </a:rPr>
              <a:t>Conducting joint initiatives with donors </a:t>
            </a:r>
            <a:r>
              <a:rPr lang="en-US" sz="1800" dirty="0">
                <a:solidFill>
                  <a:srgbClr val="000000"/>
                </a:solidFill>
              </a:rPr>
              <a:t>and other international organizations.  E.g. Joint project with World Bank and Russian Federation which aims to increase budget literacy.</a:t>
            </a:r>
          </a:p>
          <a:p>
            <a:pPr marL="800100" lvl="1" indent="-342900" algn="just">
              <a:buFont typeface="Arial"/>
              <a:buChar char="•"/>
            </a:pPr>
            <a:r>
              <a:rPr lang="en-US" sz="1800" b="1" dirty="0">
                <a:solidFill>
                  <a:srgbClr val="17375E"/>
                </a:solidFill>
              </a:rPr>
              <a:t>Providing training in budget terminology, concepts and processes</a:t>
            </a:r>
            <a:r>
              <a:rPr lang="en-US" sz="1800" dirty="0">
                <a:solidFill>
                  <a:srgbClr val="000000"/>
                </a:solidFill>
              </a:rPr>
              <a:t>.</a:t>
            </a:r>
          </a:p>
          <a:p>
            <a:pPr marL="1257300" lvl="2" indent="-342900" algn="just">
              <a:buFont typeface="Arial"/>
              <a:buChar char="•"/>
            </a:pPr>
            <a:r>
              <a:rPr lang="en-US" sz="1800" dirty="0">
                <a:solidFill>
                  <a:srgbClr val="000000"/>
                </a:solidFill>
              </a:rPr>
              <a:t>OECD advises that </a:t>
            </a:r>
            <a:r>
              <a:rPr lang="en-US" sz="1800" dirty="0" err="1">
                <a:solidFill>
                  <a:srgbClr val="000000"/>
                </a:solidFill>
              </a:rPr>
              <a:t>MoFs</a:t>
            </a:r>
            <a:r>
              <a:rPr lang="en-US" sz="1800" dirty="0">
                <a:solidFill>
                  <a:srgbClr val="000000"/>
                </a:solidFill>
              </a:rPr>
              <a:t> should actively promote an understanding of the budget process by individual citizens and non-governmental organizations.</a:t>
            </a:r>
          </a:p>
          <a:p>
            <a:pPr marL="1257300" lvl="2" indent="-342900" algn="just">
              <a:buFont typeface="Arial"/>
              <a:buChar char="•"/>
            </a:pPr>
            <a:endParaRPr lang="en-US" sz="1000" dirty="0">
              <a:solidFill>
                <a:srgbClr val="000000"/>
              </a:solidFill>
            </a:endParaRPr>
          </a:p>
          <a:p>
            <a:pPr marL="342900" indent="-342900" algn="just">
              <a:buFont typeface="Arial"/>
              <a:buChar char="•"/>
            </a:pPr>
            <a:r>
              <a:rPr lang="en-US" sz="2000" b="1" dirty="0">
                <a:solidFill>
                  <a:schemeClr val="accent2"/>
                </a:solidFill>
              </a:rPr>
              <a:t>For training of Government staff, the WG agreed that developing induction and Budget Manuals may assist</a:t>
            </a:r>
            <a:r>
              <a:rPr lang="en-US" sz="2000" dirty="0">
                <a:solidFill>
                  <a:srgbClr val="000000"/>
                </a:solidFill>
              </a:rPr>
              <a:t>. </a:t>
            </a:r>
            <a:r>
              <a:rPr lang="en-US" sz="1800" dirty="0">
                <a:solidFill>
                  <a:srgbClr val="000000"/>
                </a:solidFill>
              </a:rPr>
              <a:t>E.g. South Africa.</a:t>
            </a:r>
          </a:p>
          <a:p>
            <a:pPr marL="800100" lvl="1" indent="-342900" algn="just">
              <a:buFont typeface="Arial"/>
              <a:buChar char="•"/>
            </a:pPr>
            <a:r>
              <a:rPr lang="en-US" sz="1800" dirty="0">
                <a:solidFill>
                  <a:srgbClr val="000000"/>
                </a:solidFill>
              </a:rPr>
              <a:t>For the specific skills required to develop Citizens Budgets (e.g. outreach, facilitation of large meetings of citizens), IBP advises to source them externally in the short term, if they are not available from within Government.  </a:t>
            </a:r>
            <a:endParaRPr lang="en-US" sz="2000" b="1" dirty="0">
              <a:solidFill>
                <a:srgbClr val="953735"/>
              </a:solidFill>
            </a:endParaRPr>
          </a:p>
          <a:p>
            <a:pPr marL="800100" lvl="1" indent="-342900" algn="just">
              <a:buFont typeface="Arial"/>
              <a:buChar char="•"/>
            </a:pPr>
            <a:endParaRPr lang="en-US" sz="2000" b="1" dirty="0">
              <a:solidFill>
                <a:schemeClr val="accent2"/>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86718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0"/>
            <a:ext cx="9067800" cy="6858000"/>
          </a:xfrm>
        </p:spPr>
        <p:txBody>
          <a:bodyPr rtlCol="0">
            <a:noAutofit/>
          </a:bodyPr>
          <a:lstStyle/>
          <a:p>
            <a:pPr lvl="0" algn="just"/>
            <a:endParaRPr lang="en-US" sz="1000" b="1" dirty="0">
              <a:solidFill>
                <a:srgbClr val="000000"/>
              </a:solidFill>
            </a:endParaRPr>
          </a:p>
          <a:p>
            <a:pPr lvl="0" algn="just"/>
            <a:r>
              <a:rPr lang="en-US" sz="2000" b="1" dirty="0">
                <a:solidFill>
                  <a:srgbClr val="000000"/>
                </a:solidFill>
              </a:rPr>
              <a:t>9. Low public interest in the budget</a:t>
            </a:r>
          </a:p>
          <a:p>
            <a:pPr lvl="0" algn="just"/>
            <a:endParaRPr lang="en-US" sz="800" b="1" dirty="0">
              <a:solidFill>
                <a:schemeClr val="accent2"/>
              </a:solidFill>
            </a:endParaRPr>
          </a:p>
          <a:p>
            <a:pPr lvl="0" algn="just"/>
            <a:r>
              <a:rPr lang="en-US" sz="2000" b="1" dirty="0">
                <a:solidFill>
                  <a:schemeClr val="accent2"/>
                </a:solidFill>
              </a:rPr>
              <a:t>The WG agreed that when a society does not see accountability of the Government, citizens can become negative towards the Government, displaying lack of trust and apathy.  </a:t>
            </a:r>
            <a:r>
              <a:rPr lang="en-US" sz="2000" dirty="0">
                <a:solidFill>
                  <a:srgbClr val="000000"/>
                </a:solidFill>
              </a:rPr>
              <a:t>Possible strategies discussed include:</a:t>
            </a:r>
          </a:p>
          <a:p>
            <a:pPr lvl="0" algn="just"/>
            <a:endParaRPr lang="en-US" sz="1000" b="1" dirty="0">
              <a:solidFill>
                <a:schemeClr val="accent2"/>
              </a:solidFill>
            </a:endParaRPr>
          </a:p>
          <a:p>
            <a:pPr marL="342900" lvl="0" indent="-342900" algn="just">
              <a:buFont typeface="Arial"/>
              <a:buChar char="•"/>
            </a:pPr>
            <a:r>
              <a:rPr lang="en-US" sz="2000" b="1" dirty="0">
                <a:solidFill>
                  <a:schemeClr val="tx2">
                    <a:lumMod val="75000"/>
                  </a:schemeClr>
                </a:solidFill>
              </a:rPr>
              <a:t>Implementing Media campaigns </a:t>
            </a:r>
            <a:r>
              <a:rPr lang="en-US" sz="2000" dirty="0">
                <a:solidFill>
                  <a:srgbClr val="000000"/>
                </a:solidFill>
              </a:rPr>
              <a:t>encouraging citizens to ask where their tax dollars go to facilitate more interest.</a:t>
            </a:r>
          </a:p>
          <a:p>
            <a:pPr marL="342900" lvl="0" indent="-342900" algn="just">
              <a:buFont typeface="Arial"/>
              <a:buChar char="•"/>
            </a:pPr>
            <a:r>
              <a:rPr lang="en-US" sz="2000" b="1" dirty="0">
                <a:solidFill>
                  <a:srgbClr val="17375E"/>
                </a:solidFill>
              </a:rPr>
              <a:t>Making changes to information portals to provide innovative ways </a:t>
            </a:r>
            <a:r>
              <a:rPr lang="en-US" sz="2000" dirty="0">
                <a:solidFill>
                  <a:srgbClr val="000000"/>
                </a:solidFill>
              </a:rPr>
              <a:t>to engage citizens </a:t>
            </a:r>
            <a:r>
              <a:rPr lang="en-US" sz="2000" dirty="0" err="1">
                <a:solidFill>
                  <a:srgbClr val="000000"/>
                </a:solidFill>
              </a:rPr>
              <a:t>eg</a:t>
            </a:r>
            <a:r>
              <a:rPr lang="en-US" sz="2000" dirty="0">
                <a:solidFill>
                  <a:srgbClr val="000000"/>
                </a:solidFill>
              </a:rPr>
              <a:t>. online games as used by Croatia and USA, and on-line brochures and booklets.</a:t>
            </a:r>
          </a:p>
          <a:p>
            <a:pPr marL="342900" lvl="0" indent="-342900" algn="just">
              <a:buFont typeface="Arial"/>
              <a:buChar char="•"/>
            </a:pPr>
            <a:r>
              <a:rPr lang="en-US" sz="2000" b="1" dirty="0">
                <a:solidFill>
                  <a:srgbClr val="17375E"/>
                </a:solidFill>
              </a:rPr>
              <a:t>Targeting CSOs, media and schools with awareness campaigns</a:t>
            </a:r>
            <a:r>
              <a:rPr lang="en-US" sz="2000" b="1" dirty="0">
                <a:solidFill>
                  <a:srgbClr val="000000"/>
                </a:solidFill>
              </a:rPr>
              <a:t> </a:t>
            </a:r>
            <a:r>
              <a:rPr lang="en-US" sz="2000" dirty="0">
                <a:solidFill>
                  <a:srgbClr val="000000"/>
                </a:solidFill>
              </a:rPr>
              <a:t>on the importance of budget </a:t>
            </a:r>
            <a:r>
              <a:rPr lang="en-US" sz="2000" dirty="0" err="1">
                <a:solidFill>
                  <a:srgbClr val="000000"/>
                </a:solidFill>
              </a:rPr>
              <a:t>eg</a:t>
            </a:r>
            <a:r>
              <a:rPr lang="en-US" sz="2000" dirty="0">
                <a:solidFill>
                  <a:srgbClr val="000000"/>
                </a:solidFill>
              </a:rPr>
              <a:t>. Canada, UK. </a:t>
            </a:r>
            <a:endParaRPr lang="en-US" sz="2000" b="1" dirty="0">
              <a:solidFill>
                <a:schemeClr val="accent2"/>
              </a:solidFill>
            </a:endParaRPr>
          </a:p>
          <a:p>
            <a:pPr marL="342900" lvl="0" indent="-342900" algn="just">
              <a:buFont typeface="Arial"/>
              <a:buChar char="•"/>
            </a:pPr>
            <a:endParaRPr lang="en-US" sz="1000" b="1" dirty="0">
              <a:solidFill>
                <a:schemeClr val="accent2"/>
              </a:solidFill>
            </a:endParaRPr>
          </a:p>
          <a:p>
            <a:pPr algn="just"/>
            <a:r>
              <a:rPr lang="en-US" sz="2000" b="1" dirty="0">
                <a:solidFill>
                  <a:srgbClr val="000000"/>
                </a:solidFill>
              </a:rPr>
              <a:t>10. Lack of access to reliable media and/or communication</a:t>
            </a:r>
          </a:p>
          <a:p>
            <a:pPr algn="just"/>
            <a:endParaRPr lang="en-US" sz="800" dirty="0">
              <a:solidFill>
                <a:srgbClr val="000000"/>
              </a:solidFill>
            </a:endParaRPr>
          </a:p>
          <a:p>
            <a:pPr algn="just"/>
            <a:r>
              <a:rPr lang="en-US" sz="2000" b="1" dirty="0">
                <a:solidFill>
                  <a:schemeClr val="accent2"/>
                </a:solidFill>
              </a:rPr>
              <a:t>The WG noted that some countries face this challenge at local government levels, thus different approaches to disseminating Citizens Budgets are required. </a:t>
            </a:r>
          </a:p>
          <a:p>
            <a:pPr marL="342900" indent="-342900" algn="just">
              <a:buFont typeface="Arial"/>
              <a:buChar char="•"/>
            </a:pPr>
            <a:r>
              <a:rPr lang="en-US" sz="2000" dirty="0">
                <a:solidFill>
                  <a:srgbClr val="000000"/>
                </a:solidFill>
              </a:rPr>
              <a:t>E.g. Town hall information sessions. IBP advises radio programs, and printed Citizens Budgets made available in locations such as community events, libraries, universities, local government offices. Also use line ministries to make them available in schools, health clinics and publically funded facilities. </a:t>
            </a:r>
            <a:endParaRPr lang="en-US" sz="2000" b="1" dirty="0">
              <a:solidFill>
                <a:schemeClr val="accent2"/>
              </a:solidFill>
            </a:endParaRPr>
          </a:p>
          <a:p>
            <a:pPr marL="800100" lvl="1" indent="-342900" algn="just">
              <a:buFont typeface="Arial"/>
              <a:buChar char="•"/>
            </a:pPr>
            <a:endParaRPr lang="en-US" sz="2000" b="1" dirty="0">
              <a:solidFill>
                <a:srgbClr val="953735"/>
              </a:solidFill>
            </a:endParaRPr>
          </a:p>
          <a:p>
            <a:pPr marL="800100" lvl="1" indent="-342900" algn="just">
              <a:buFont typeface="Arial"/>
              <a:buChar char="•"/>
            </a:pPr>
            <a:endParaRPr lang="en-US" sz="2000" b="1" dirty="0">
              <a:solidFill>
                <a:schemeClr val="accent2"/>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133395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990600" y="152400"/>
            <a:ext cx="8686800" cy="876300"/>
          </a:xfrm>
        </p:spPr>
        <p:txBody>
          <a:bodyPr/>
          <a:lstStyle/>
          <a:p>
            <a:r>
              <a:rPr lang="en-US" sz="3600" dirty="0">
                <a:solidFill>
                  <a:srgbClr val="002060"/>
                </a:solidFill>
              </a:rPr>
              <a:t>Future Activities of the Working Group</a:t>
            </a:r>
          </a:p>
        </p:txBody>
      </p:sp>
      <p:graphicFrame>
        <p:nvGraphicFramePr>
          <p:cNvPr id="6" name="Таблица 5"/>
          <p:cNvGraphicFramePr>
            <a:graphicFrameLocks noGrp="1"/>
          </p:cNvGraphicFramePr>
          <p:nvPr>
            <p:extLst>
              <p:ext uri="{D42A27DB-BD31-4B8C-83A1-F6EECF244321}">
                <p14:modId xmlns:p14="http://schemas.microsoft.com/office/powerpoint/2010/main" val="2083062305"/>
              </p:ext>
            </p:extLst>
          </p:nvPr>
        </p:nvGraphicFramePr>
        <p:xfrm>
          <a:off x="914400" y="1143000"/>
          <a:ext cx="8830491" cy="4471416"/>
        </p:xfrm>
        <a:graphic>
          <a:graphicData uri="http://schemas.openxmlformats.org/drawingml/2006/table">
            <a:tbl>
              <a:tblPr firstRow="1" bandRow="1">
                <a:tableStyleId>{5C22544A-7EE6-4342-B048-85BDC9FD1C3A}</a:tableStyleId>
              </a:tblPr>
              <a:tblGrid>
                <a:gridCol w="381963">
                  <a:extLst>
                    <a:ext uri="{9D8B030D-6E8A-4147-A177-3AD203B41FA5}">
                      <a16:colId xmlns="" xmlns:a16="http://schemas.microsoft.com/office/drawing/2014/main" val="20000"/>
                    </a:ext>
                  </a:extLst>
                </a:gridCol>
                <a:gridCol w="5505031">
                  <a:extLst>
                    <a:ext uri="{9D8B030D-6E8A-4147-A177-3AD203B41FA5}">
                      <a16:colId xmlns="" xmlns:a16="http://schemas.microsoft.com/office/drawing/2014/main" val="20001"/>
                    </a:ext>
                  </a:extLst>
                </a:gridCol>
                <a:gridCol w="2943497">
                  <a:extLst>
                    <a:ext uri="{9D8B030D-6E8A-4147-A177-3AD203B41FA5}">
                      <a16:colId xmlns="" xmlns:a16="http://schemas.microsoft.com/office/drawing/2014/main" val="20002"/>
                    </a:ext>
                  </a:extLst>
                </a:gridCol>
              </a:tblGrid>
              <a:tr h="422690">
                <a:tc>
                  <a:txBody>
                    <a:bodyPr/>
                    <a:lstStyle/>
                    <a:p>
                      <a:endParaRPr lang="ru-RU" sz="1600" dirty="0"/>
                    </a:p>
                  </a:txBody>
                  <a:tcPr>
                    <a:solidFill>
                      <a:schemeClr val="accent1">
                        <a:lumMod val="20000"/>
                        <a:lumOff val="80000"/>
                      </a:schemeClr>
                    </a:solidFill>
                  </a:tcPr>
                </a:tc>
                <a:tc>
                  <a:txBody>
                    <a:bodyPr/>
                    <a:lstStyle/>
                    <a:p>
                      <a:pPr algn="ctr"/>
                      <a:r>
                        <a:rPr lang="en-US" sz="1600" dirty="0">
                          <a:solidFill>
                            <a:schemeClr val="tx1"/>
                          </a:solidFill>
                        </a:rPr>
                        <a:t>Action Plan</a:t>
                      </a:r>
                      <a:r>
                        <a:rPr lang="en-US" sz="1600" baseline="0" dirty="0">
                          <a:solidFill>
                            <a:schemeClr val="tx1"/>
                          </a:solidFill>
                        </a:rPr>
                        <a:t> </a:t>
                      </a:r>
                      <a:r>
                        <a:rPr lang="en-US" sz="1600" dirty="0">
                          <a:solidFill>
                            <a:schemeClr val="tx1"/>
                          </a:solidFill>
                        </a:rPr>
                        <a:t>2017-18</a:t>
                      </a:r>
                      <a:endParaRPr lang="ru-RU" sz="1600" dirty="0">
                        <a:solidFill>
                          <a:schemeClr val="tx1"/>
                        </a:solidFill>
                      </a:endParaRPr>
                    </a:p>
                  </a:txBody>
                  <a:tcPr>
                    <a:solidFill>
                      <a:schemeClr val="accent1">
                        <a:lumMod val="20000"/>
                        <a:lumOff val="80000"/>
                      </a:schemeClr>
                    </a:solidFill>
                  </a:tcPr>
                </a:tc>
                <a:tc>
                  <a:txBody>
                    <a:bodyPr/>
                    <a:lstStyle/>
                    <a:p>
                      <a:pPr marL="0" algn="ctr" defTabSz="914400" rtl="0" eaLnBrk="1" latinLnBrk="0" hangingPunct="1"/>
                      <a:r>
                        <a:rPr lang="en-US" sz="1600" b="1" kern="1200" dirty="0">
                          <a:solidFill>
                            <a:schemeClr val="tx1"/>
                          </a:solidFill>
                          <a:latin typeface="+mn-lt"/>
                          <a:ea typeface="+mn-ea"/>
                          <a:cs typeface="+mn-cs"/>
                        </a:rPr>
                        <a:t>Timeframe </a:t>
                      </a:r>
                      <a:endParaRPr lang="ru-RU" sz="1600" b="1"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 xmlns:a16="http://schemas.microsoft.com/office/drawing/2014/main" val="10000"/>
                  </a:ext>
                </a:extLst>
              </a:tr>
              <a:tr h="415510">
                <a:tc gridSpan="3">
                  <a:txBody>
                    <a:bodyPr/>
                    <a:lstStyle/>
                    <a:p>
                      <a:pPr algn="ctr"/>
                      <a:r>
                        <a:rPr lang="en-US" sz="1600" kern="1200" dirty="0">
                          <a:solidFill>
                            <a:schemeClr val="tx1"/>
                          </a:solidFill>
                          <a:latin typeface="Lucida Grande CY"/>
                          <a:ea typeface="+mn-ea"/>
                          <a:cs typeface="Lucida Grande CY"/>
                        </a:rPr>
                        <a:t>Current FY </a:t>
                      </a:r>
                      <a:endParaRPr lang="ru-RU" sz="1600" kern="1200" dirty="0">
                        <a:solidFill>
                          <a:schemeClr val="tx1"/>
                        </a:solidFill>
                        <a:latin typeface="Lucida Grande CY"/>
                        <a:ea typeface="+mn-ea"/>
                        <a:cs typeface="Lucida Grande CY"/>
                      </a:endParaRPr>
                    </a:p>
                  </a:txBody>
                  <a:tcPr>
                    <a:noFill/>
                  </a:tcPr>
                </a:tc>
                <a:tc hMerge="1">
                  <a:txBody>
                    <a:bodyPr/>
                    <a:lstStyle/>
                    <a:p>
                      <a:pPr algn="just">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hMerge="1">
                  <a:txBody>
                    <a:bodyPr/>
                    <a:lstStyle/>
                    <a:p>
                      <a:pPr algn="ctr">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r h="415510">
                <a:tc>
                  <a:txBody>
                    <a:bodyPr/>
                    <a:lstStyle/>
                    <a:p>
                      <a:r>
                        <a:rPr lang="ru-RU" sz="1600" kern="1200" dirty="0">
                          <a:solidFill>
                            <a:schemeClr val="tx1"/>
                          </a:solidFill>
                          <a:latin typeface="Lucida Grande CY"/>
                          <a:ea typeface="+mn-ea"/>
                          <a:cs typeface="Lucida Grande CY"/>
                        </a:rPr>
                        <a:t>1.</a:t>
                      </a: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Budget Literacy Conference</a:t>
                      </a:r>
                      <a:r>
                        <a:rPr lang="en-US" sz="1600" kern="1200" baseline="0" dirty="0">
                          <a:solidFill>
                            <a:schemeClr val="tx1"/>
                          </a:solidFill>
                          <a:latin typeface="Lucida Grande CY"/>
                          <a:ea typeface="+mn-ea"/>
                          <a:cs typeface="Lucida Grande CY"/>
                        </a:rPr>
                        <a:t> + Back-to-Back Meeting of Working Group</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May/June,</a:t>
                      </a:r>
                      <a:r>
                        <a:rPr lang="en-US" sz="1600" kern="1200" baseline="0" dirty="0">
                          <a:solidFill>
                            <a:schemeClr val="tx1"/>
                          </a:solidFill>
                          <a:latin typeface="Lucida Grande CY"/>
                          <a:ea typeface="+mn-ea"/>
                          <a:cs typeface="Lucida Grande CY"/>
                        </a:rPr>
                        <a:t> Moscow</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275574">
                <a:tc gridSpan="3">
                  <a:txBody>
                    <a:bodyPr/>
                    <a:lstStyle/>
                    <a:p>
                      <a:pPr algn="ctr"/>
                      <a:r>
                        <a:rPr lang="en-US" sz="1600" kern="1200" dirty="0">
                          <a:solidFill>
                            <a:schemeClr val="tx1"/>
                          </a:solidFill>
                          <a:latin typeface="Lucida Grande CY"/>
                          <a:ea typeface="+mn-ea"/>
                          <a:cs typeface="Lucida Grande CY"/>
                        </a:rPr>
                        <a:t>Next FY</a:t>
                      </a:r>
                      <a:endParaRPr lang="ru-RU" sz="1600" kern="1200" dirty="0">
                        <a:solidFill>
                          <a:schemeClr val="tx1"/>
                        </a:solidFill>
                        <a:latin typeface="Lucida Grande CY"/>
                        <a:ea typeface="+mn-ea"/>
                        <a:cs typeface="Lucida Grande CY"/>
                      </a:endParaRPr>
                    </a:p>
                  </a:txBody>
                  <a:tcPr>
                    <a:noFill/>
                  </a:tcPr>
                </a:tc>
                <a:tc hMerge="1">
                  <a:txBody>
                    <a:bodyPr/>
                    <a:lstStyle/>
                    <a:p>
                      <a:pPr algn="just">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hMerge="1">
                  <a:txBody>
                    <a:bodyPr/>
                    <a:lstStyle/>
                    <a:p>
                      <a:pPr algn="ctr">
                        <a:lnSpc>
                          <a:spcPct val="115000"/>
                        </a:lnSpc>
                        <a:spcAft>
                          <a:spcPts val="0"/>
                        </a:spcAft>
                      </a:pP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3"/>
                  </a:ext>
                </a:extLst>
              </a:tr>
              <a:tr h="828548">
                <a:tc>
                  <a:txBody>
                    <a:bodyPr/>
                    <a:lstStyle/>
                    <a:p>
                      <a:r>
                        <a:rPr lang="en-US" sz="1600" kern="1200" dirty="0">
                          <a:solidFill>
                            <a:schemeClr val="tx1"/>
                          </a:solidFill>
                          <a:latin typeface="Lucida Grande CY"/>
                          <a:ea typeface="+mn-ea"/>
                          <a:cs typeface="Lucida Grande CY"/>
                        </a:rPr>
                        <a:t>1.</a:t>
                      </a:r>
                      <a:endParaRPr lang="ru-RU"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VC learning event  to</a:t>
                      </a:r>
                      <a:r>
                        <a:rPr lang="en-US" sz="1600" kern="1200" baseline="0" dirty="0">
                          <a:solidFill>
                            <a:schemeClr val="tx1"/>
                          </a:solidFill>
                          <a:latin typeface="Lucida Grande CY"/>
                          <a:ea typeface="+mn-ea"/>
                          <a:cs typeface="Lucida Grande CY"/>
                        </a:rPr>
                        <a:t> progress new knowledge product on public participation in the budget process and examination of 2018 Open Budget Survey results (if available) </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September/October </a:t>
                      </a:r>
                      <a:r>
                        <a:rPr lang="ru-RU" sz="1600" kern="1200" dirty="0">
                          <a:solidFill>
                            <a:schemeClr val="tx1"/>
                          </a:solidFill>
                          <a:latin typeface="Lucida Grande CY"/>
                          <a:ea typeface="+mn-ea"/>
                          <a:cs typeface="Lucida Grande CY"/>
                        </a:rPr>
                        <a:t>201</a:t>
                      </a:r>
                      <a:r>
                        <a:rPr lang="en-US" sz="1600" kern="1200" dirty="0">
                          <a:solidFill>
                            <a:schemeClr val="tx1"/>
                          </a:solidFill>
                          <a:latin typeface="Lucida Grande CY"/>
                          <a:ea typeface="+mn-ea"/>
                          <a:cs typeface="Lucida Grande CY"/>
                        </a:rPr>
                        <a:t>7</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4"/>
                  </a:ext>
                </a:extLst>
              </a:tr>
              <a:tr h="910980">
                <a:tc>
                  <a:txBody>
                    <a:bodyPr/>
                    <a:lstStyle/>
                    <a:p>
                      <a:r>
                        <a:rPr lang="en-US" sz="1600" kern="1200" dirty="0">
                          <a:solidFill>
                            <a:schemeClr val="tx1"/>
                          </a:solidFill>
                          <a:latin typeface="Lucida Grande CY"/>
                          <a:ea typeface="+mn-ea"/>
                          <a:cs typeface="Lucida Grande CY"/>
                        </a:rPr>
                        <a:t>2.</a:t>
                      </a:r>
                      <a:endParaRPr lang="ru-RU"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Visit to a country to examine</a:t>
                      </a:r>
                      <a:r>
                        <a:rPr lang="en-US" sz="1600" kern="1200" baseline="0" dirty="0">
                          <a:solidFill>
                            <a:schemeClr val="tx1"/>
                          </a:solidFill>
                          <a:latin typeface="Lucida Grande CY"/>
                          <a:ea typeface="+mn-ea"/>
                          <a:cs typeface="Lucida Grande CY"/>
                        </a:rPr>
                        <a:t> good practices in public participation approaches. </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April 2018</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5"/>
                  </a:ext>
                </a:extLst>
              </a:tr>
              <a:tr h="704460">
                <a:tc>
                  <a:txBody>
                    <a:bodyPr/>
                    <a:lstStyle/>
                    <a:p>
                      <a:r>
                        <a:rPr lang="en-US" sz="1600" kern="1200" dirty="0">
                          <a:solidFill>
                            <a:schemeClr val="tx1"/>
                          </a:solidFill>
                          <a:latin typeface="Lucida Grande CY"/>
                          <a:ea typeface="+mn-ea"/>
                          <a:cs typeface="Lucida Grande CY"/>
                        </a:rPr>
                        <a:t>3.</a:t>
                      </a:r>
                      <a:endParaRPr lang="ru-RU" sz="1600" kern="1200" dirty="0">
                        <a:solidFill>
                          <a:schemeClr val="tx1"/>
                        </a:solidFill>
                        <a:latin typeface="Lucida Grande CY"/>
                        <a:ea typeface="+mn-ea"/>
                        <a:cs typeface="Lucida Grande CY"/>
                      </a:endParaRPr>
                    </a:p>
                  </a:txBody>
                  <a:tcPr>
                    <a:solidFill>
                      <a:schemeClr val="accent1">
                        <a:lumMod val="20000"/>
                        <a:lumOff val="80000"/>
                      </a:schemeClr>
                    </a:solidFill>
                  </a:tcPr>
                </a:tc>
                <a:tc>
                  <a:txBody>
                    <a:bodyPr/>
                    <a:lstStyle/>
                    <a:p>
                      <a:pPr algn="just">
                        <a:lnSpc>
                          <a:spcPct val="115000"/>
                        </a:lnSpc>
                        <a:spcAft>
                          <a:spcPts val="0"/>
                        </a:spcAft>
                      </a:pPr>
                      <a:r>
                        <a:rPr lang="en-US" sz="1600" kern="1200" dirty="0">
                          <a:solidFill>
                            <a:schemeClr val="tx1"/>
                          </a:solidFill>
                          <a:latin typeface="Lucida Grande CY"/>
                          <a:ea typeface="+mn-ea"/>
                          <a:cs typeface="Lucida Grande CY"/>
                        </a:rPr>
                        <a:t>Possible joint</a:t>
                      </a:r>
                      <a:r>
                        <a:rPr lang="en-US" sz="1600" kern="1200" baseline="0" dirty="0">
                          <a:solidFill>
                            <a:schemeClr val="tx1"/>
                          </a:solidFill>
                          <a:latin typeface="Lucida Grande CY"/>
                          <a:ea typeface="+mn-ea"/>
                          <a:cs typeface="Lucida Grande CY"/>
                        </a:rPr>
                        <a:t> projects with IBP and GIFT currently under discussion.  </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en-US" sz="1600" kern="1200" dirty="0">
                          <a:solidFill>
                            <a:schemeClr val="tx1"/>
                          </a:solidFill>
                          <a:latin typeface="Lucida Grande CY"/>
                          <a:ea typeface="+mn-ea"/>
                          <a:cs typeface="Lucida Grande CY"/>
                        </a:rPr>
                        <a:t>To Be</a:t>
                      </a:r>
                      <a:r>
                        <a:rPr lang="en-US" sz="1600" kern="1200" baseline="0" dirty="0">
                          <a:solidFill>
                            <a:schemeClr val="tx1"/>
                          </a:solidFill>
                          <a:latin typeface="Lucida Grande CY"/>
                          <a:ea typeface="+mn-ea"/>
                          <a:cs typeface="Lucida Grande CY"/>
                        </a:rPr>
                        <a:t> Discussed</a:t>
                      </a:r>
                      <a:endParaRPr lang="ru-RU" sz="1600" kern="1200" dirty="0">
                        <a:solidFill>
                          <a:schemeClr val="tx1"/>
                        </a:solidFill>
                        <a:latin typeface="Lucida Grande CY"/>
                        <a:ea typeface="+mn-ea"/>
                        <a:cs typeface="Lucida Grande CY"/>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6"/>
                  </a:ext>
                </a:extLst>
              </a:tr>
            </a:tbl>
          </a:graphicData>
        </a:graphic>
      </p:graphicFrame>
      <p:sp>
        <p:nvSpPr>
          <p:cNvPr id="2" name="TextBox 1"/>
          <p:cNvSpPr txBox="1"/>
          <p:nvPr/>
        </p:nvSpPr>
        <p:spPr>
          <a:xfrm>
            <a:off x="1138645" y="5715000"/>
            <a:ext cx="8382000" cy="923330"/>
          </a:xfrm>
          <a:prstGeom prst="rect">
            <a:avLst/>
          </a:prstGeom>
          <a:noFill/>
        </p:spPr>
        <p:txBody>
          <a:bodyPr wrap="square" rtlCol="0">
            <a:spAutoFit/>
          </a:bodyPr>
          <a:lstStyle/>
          <a:p>
            <a:pPr algn="ctr"/>
            <a:r>
              <a:rPr lang="en-US" i="1" dirty="0"/>
              <a:t>Focus of the Working Group has been on budget literacy and citizens budgets.  Today we want to initiate discussions on a new topic: public participation in the budget process.</a:t>
            </a:r>
          </a:p>
        </p:txBody>
      </p:sp>
    </p:spTree>
    <p:extLst>
      <p:ext uri="{BB962C8B-B14F-4D97-AF65-F5344CB8AC3E}">
        <p14:creationId xmlns:p14="http://schemas.microsoft.com/office/powerpoint/2010/main" val="35836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1876" y="762000"/>
            <a:ext cx="8742362" cy="6096000"/>
          </a:xfrm>
        </p:spPr>
        <p:txBody>
          <a:bodyPr rtlCol="0">
            <a:noAutofit/>
          </a:bodyPr>
          <a:lstStyle/>
          <a:p>
            <a:pPr marL="342900" indent="-342900" algn="just" fontAlgn="auto">
              <a:spcAft>
                <a:spcPts val="0"/>
              </a:spcAft>
              <a:buFont typeface="Arial"/>
              <a:buChar char="•"/>
              <a:defRPr/>
            </a:pPr>
            <a:endParaRPr lang="en-US" sz="1200" b="1" dirty="0">
              <a:solidFill>
                <a:schemeClr val="tx1"/>
              </a:solidFill>
            </a:endParaRPr>
          </a:p>
          <a:p>
            <a:pPr marL="342900" indent="-342900" algn="just" fontAlgn="auto">
              <a:spcAft>
                <a:spcPts val="0"/>
              </a:spcAft>
              <a:buFont typeface="Arial"/>
              <a:buChar char="•"/>
              <a:defRPr/>
            </a:pPr>
            <a:r>
              <a:rPr lang="en-US" sz="2000" b="1" dirty="0">
                <a:solidFill>
                  <a:schemeClr val="tx1"/>
                </a:solidFill>
              </a:rPr>
              <a:t>IBP’s Open Budget Survey attempted for first time in 2012 to articulate </a:t>
            </a:r>
            <a:r>
              <a:rPr lang="en-US" sz="2000" dirty="0">
                <a:solidFill>
                  <a:schemeClr val="tx1"/>
                </a:solidFill>
              </a:rPr>
              <a:t>what constituted good practice in public participation in national budget systems </a:t>
            </a:r>
            <a:r>
              <a:rPr lang="mr-IN" sz="2000" dirty="0">
                <a:solidFill>
                  <a:schemeClr val="tx1"/>
                </a:solidFill>
              </a:rPr>
              <a:t>–</a:t>
            </a:r>
            <a:r>
              <a:rPr lang="en-US" sz="2000" dirty="0">
                <a:solidFill>
                  <a:schemeClr val="tx1"/>
                </a:solidFill>
              </a:rPr>
              <a:t> to measure whether the necessary conditions for structured, direct engagement between the public and Government, Legislature and Supreme Audit Institutions have been created</a:t>
            </a:r>
            <a:r>
              <a:rPr lang="en-US" sz="1600" dirty="0">
                <a:solidFill>
                  <a:schemeClr val="tx1"/>
                </a:solidFill>
              </a:rPr>
              <a:t>.</a:t>
            </a:r>
          </a:p>
          <a:p>
            <a:pPr marL="342900" indent="-342900" algn="just" fontAlgn="auto">
              <a:spcAft>
                <a:spcPts val="0"/>
              </a:spcAft>
              <a:buFont typeface="Arial"/>
              <a:buChar char="•"/>
              <a:defRPr/>
            </a:pPr>
            <a:endParaRPr lang="en-US" sz="1200" dirty="0">
              <a:solidFill>
                <a:schemeClr val="tx1"/>
              </a:solidFill>
            </a:endParaRPr>
          </a:p>
          <a:p>
            <a:pPr marL="800100" lvl="1" indent="-342900" algn="just" fontAlgn="auto">
              <a:spcAft>
                <a:spcPts val="0"/>
              </a:spcAft>
              <a:buFont typeface="Arial"/>
              <a:buChar char="•"/>
              <a:defRPr/>
            </a:pPr>
            <a:r>
              <a:rPr lang="en-US" sz="2000" dirty="0">
                <a:solidFill>
                  <a:schemeClr val="tx1"/>
                </a:solidFill>
              </a:rPr>
              <a:t>These are different indicators used for the ‘Open Budget Index’ and in 2015 were based on the results from a set of 16 questions.</a:t>
            </a:r>
          </a:p>
          <a:p>
            <a:pPr marL="285750" indent="-285750" algn="just" fontAlgn="auto">
              <a:spcAft>
                <a:spcPts val="0"/>
              </a:spcAft>
              <a:buFont typeface="Arial"/>
              <a:buChar char="•"/>
              <a:defRPr/>
            </a:pPr>
            <a:endParaRPr lang="en-US" sz="1200" dirty="0">
              <a:solidFill>
                <a:schemeClr val="tx1"/>
              </a:solidFill>
            </a:endParaRPr>
          </a:p>
          <a:p>
            <a:pPr marL="285750" indent="-285750" algn="just" fontAlgn="auto">
              <a:spcAft>
                <a:spcPts val="0"/>
              </a:spcAft>
              <a:buFont typeface="Arial"/>
              <a:buChar char="•"/>
              <a:defRPr/>
            </a:pPr>
            <a:r>
              <a:rPr lang="en-US" sz="2000" b="1" dirty="0">
                <a:solidFill>
                  <a:schemeClr val="tx1"/>
                </a:solidFill>
              </a:rPr>
              <a:t>The international average public participation score was 25/100 in the 2015 Open Budget Survey. </a:t>
            </a:r>
            <a:r>
              <a:rPr lang="en-US" sz="2000" dirty="0">
                <a:solidFill>
                  <a:schemeClr val="tx1"/>
                </a:solidFill>
              </a:rPr>
              <a:t>82 countries, or around 80% of those surveyed scored 40 or below on public participation (</a:t>
            </a:r>
            <a:r>
              <a:rPr lang="en-US" sz="2000" dirty="0" err="1">
                <a:solidFill>
                  <a:schemeClr val="tx1"/>
                </a:solidFill>
              </a:rPr>
              <a:t>ie</a:t>
            </a:r>
            <a:r>
              <a:rPr lang="en-US" sz="2000" dirty="0">
                <a:solidFill>
                  <a:schemeClr val="tx1"/>
                </a:solidFill>
              </a:rPr>
              <a:t> provide minimal opportunity for public to engage in the budget process). </a:t>
            </a:r>
          </a:p>
          <a:p>
            <a:pPr marL="742950" lvl="1" indent="-285750" algn="just" fontAlgn="auto">
              <a:spcAft>
                <a:spcPts val="0"/>
              </a:spcAft>
              <a:buFont typeface="Arial"/>
              <a:buChar char="•"/>
              <a:defRPr/>
            </a:pPr>
            <a:endParaRPr lang="en-US" sz="1200" b="1" dirty="0">
              <a:solidFill>
                <a:schemeClr val="tx1"/>
              </a:solidFill>
            </a:endParaRPr>
          </a:p>
          <a:p>
            <a:pPr marL="285750" indent="-285750" algn="just" fontAlgn="auto">
              <a:spcAft>
                <a:spcPts val="0"/>
              </a:spcAft>
              <a:buFont typeface="Arial"/>
              <a:buChar char="•"/>
              <a:defRPr/>
            </a:pPr>
            <a:r>
              <a:rPr lang="en-US" sz="2000" b="1" dirty="0">
                <a:solidFill>
                  <a:schemeClr val="tx1"/>
                </a:solidFill>
              </a:rPr>
              <a:t>PEMPAL average score was higher at 29/100 </a:t>
            </a:r>
            <a:r>
              <a:rPr lang="en-US" sz="2000" dirty="0">
                <a:solidFill>
                  <a:schemeClr val="tx1"/>
                </a:solidFill>
              </a:rPr>
              <a:t>but indicating lots of opportunity for reform.  </a:t>
            </a:r>
            <a:r>
              <a:rPr lang="en-US" sz="2000" b="1" dirty="0">
                <a:solidFill>
                  <a:schemeClr val="tx1"/>
                </a:solidFill>
              </a:rPr>
              <a:t>Kyrgyz Republic achieved the highest score among PEMPAL countries at 52/100</a:t>
            </a:r>
            <a:r>
              <a:rPr lang="en-US" sz="2000" dirty="0">
                <a:solidFill>
                  <a:schemeClr val="tx1"/>
                </a:solidFill>
              </a:rPr>
              <a:t>.</a:t>
            </a:r>
          </a:p>
          <a:p>
            <a:pPr marL="742950" lvl="1" indent="-285750" algn="just" fontAlgn="auto">
              <a:spcAft>
                <a:spcPts val="0"/>
              </a:spcAft>
              <a:buFont typeface="Arial"/>
              <a:buChar char="•"/>
              <a:defRPr/>
            </a:pPr>
            <a:r>
              <a:rPr lang="en-US" sz="2000" b="1" dirty="0">
                <a:solidFill>
                  <a:schemeClr val="tx1"/>
                </a:solidFill>
              </a:rPr>
              <a:t>Best in the survey</a:t>
            </a:r>
            <a:r>
              <a:rPr lang="en-US" sz="2000" dirty="0">
                <a:solidFill>
                  <a:schemeClr val="tx1"/>
                </a:solidFill>
              </a:rPr>
              <a:t>: South Korea (83), Norway (75), Brazil (71)</a:t>
            </a:r>
          </a:p>
          <a:p>
            <a:pPr marL="285750" indent="-285750" algn="just" fontAlgn="auto">
              <a:spcAft>
                <a:spcPts val="0"/>
              </a:spcAft>
              <a:buFont typeface="Arial"/>
              <a:buChar char="•"/>
              <a:defRPr/>
            </a:pPr>
            <a:endParaRPr lang="en-US" sz="2000" dirty="0">
              <a:solidFill>
                <a:schemeClr val="tx1"/>
              </a:solidFill>
            </a:endParaRPr>
          </a:p>
          <a:p>
            <a:pPr marL="285750" indent="-285750" algn="just" fontAlgn="auto">
              <a:spcAft>
                <a:spcPts val="0"/>
              </a:spcAft>
              <a:buFont typeface="Arial"/>
              <a:buChar char="•"/>
              <a:defRPr/>
            </a:pPr>
            <a:endParaRPr lang="en-US" sz="20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935038" y="0"/>
            <a:ext cx="8839200" cy="876300"/>
          </a:xfrm>
        </p:spPr>
        <p:txBody>
          <a:bodyPr/>
          <a:lstStyle/>
          <a:p>
            <a:r>
              <a:rPr lang="en-US" sz="3600" dirty="0">
                <a:solidFill>
                  <a:srgbClr val="002060"/>
                </a:solidFill>
              </a:rPr>
              <a:t>Scores from Public Participation Indicators</a:t>
            </a:r>
          </a:p>
        </p:txBody>
      </p:sp>
    </p:spTree>
    <p:extLst>
      <p:ext uri="{BB962C8B-B14F-4D97-AF65-F5344CB8AC3E}">
        <p14:creationId xmlns:p14="http://schemas.microsoft.com/office/powerpoint/2010/main" val="350330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8763000" cy="6019800"/>
          </a:xfrm>
        </p:spPr>
        <p:txBody>
          <a:bodyPr rtlCol="0">
            <a:normAutofit/>
          </a:bodyPr>
          <a:lstStyle/>
          <a:p>
            <a:pPr algn="just" fontAlgn="auto">
              <a:spcAft>
                <a:spcPts val="0"/>
              </a:spcAft>
              <a:defRPr/>
            </a:pPr>
            <a:r>
              <a:rPr lang="en-US" sz="2000" b="1" dirty="0">
                <a:solidFill>
                  <a:schemeClr val="tx1">
                    <a:lumMod val="95000"/>
                    <a:lumOff val="5000"/>
                  </a:schemeClr>
                </a:solidFill>
              </a:rPr>
              <a:t> </a:t>
            </a:r>
            <a:endParaRPr lang="bs-Latn-BA" sz="2000" b="1" dirty="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524000" y="152400"/>
            <a:ext cx="7924800" cy="646331"/>
          </a:xfrm>
          <a:prstGeom prst="rect">
            <a:avLst/>
          </a:prstGeom>
          <a:noFill/>
        </p:spPr>
        <p:txBody>
          <a:bodyPr wrap="square" rtlCol="0">
            <a:spAutoFit/>
          </a:bodyPr>
          <a:lstStyle/>
          <a:p>
            <a:pPr algn="ctr"/>
            <a:r>
              <a:rPr lang="en-US" sz="3600" dirty="0">
                <a:solidFill>
                  <a:srgbClr val="002060"/>
                </a:solidFill>
                <a:latin typeface="+mj-lt"/>
                <a:ea typeface="+mj-ea"/>
                <a:cs typeface="+mj-cs"/>
              </a:rPr>
              <a:t>Working Group Factsheet </a:t>
            </a:r>
          </a:p>
        </p:txBody>
      </p:sp>
      <p:sp>
        <p:nvSpPr>
          <p:cNvPr id="9" name="Содержимое 2"/>
          <p:cNvSpPr txBox="1">
            <a:spLocks/>
          </p:cNvSpPr>
          <p:nvPr/>
        </p:nvSpPr>
        <p:spPr bwMode="auto">
          <a:xfrm>
            <a:off x="795656" y="798732"/>
            <a:ext cx="9066212" cy="6003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800"/>
              </a:spcBef>
            </a:pPr>
            <a:r>
              <a:rPr lang="en-US" sz="2000" b="1" dirty="0">
                <a:solidFill>
                  <a:schemeClr val="accent6">
                    <a:lumMod val="50000"/>
                  </a:schemeClr>
                </a:solidFill>
              </a:rPr>
              <a:t>Goal</a:t>
            </a:r>
            <a:r>
              <a:rPr lang="ru-RU" sz="2000" b="1" dirty="0">
                <a:solidFill>
                  <a:schemeClr val="accent6">
                    <a:lumMod val="50000"/>
                  </a:schemeClr>
                </a:solidFill>
              </a:rPr>
              <a:t>:</a:t>
            </a:r>
            <a:r>
              <a:rPr lang="ru-RU" sz="2000" dirty="0"/>
              <a:t> </a:t>
            </a:r>
            <a:r>
              <a:rPr lang="en-US" sz="2000" b="1" dirty="0">
                <a:solidFill>
                  <a:schemeClr val="accent6">
                    <a:lumMod val="50000"/>
                  </a:schemeClr>
                </a:solidFill>
              </a:rPr>
              <a:t>Learn from international experience with raising budget literacy among citizens and budget openness and accessibility</a:t>
            </a:r>
          </a:p>
          <a:p>
            <a:pPr algn="just">
              <a:spcBef>
                <a:spcPts val="800"/>
              </a:spcBef>
            </a:pPr>
            <a:r>
              <a:rPr lang="en-US" sz="2000" b="1" dirty="0">
                <a:solidFill>
                  <a:schemeClr val="tx1">
                    <a:lumMod val="95000"/>
                    <a:lumOff val="5000"/>
                  </a:schemeClr>
                </a:solidFill>
              </a:rPr>
              <a:t>Objectives</a:t>
            </a:r>
            <a:r>
              <a:rPr lang="ru-RU" sz="2000" b="1" dirty="0">
                <a:solidFill>
                  <a:schemeClr val="tx1">
                    <a:lumMod val="95000"/>
                    <a:lumOff val="5000"/>
                  </a:schemeClr>
                </a:solidFill>
              </a:rPr>
              <a:t>:</a:t>
            </a:r>
          </a:p>
          <a:p>
            <a:pPr marL="342900" indent="-342900" algn="just">
              <a:spcBef>
                <a:spcPts val="800"/>
              </a:spcBef>
              <a:buFont typeface="Arial"/>
              <a:buChar char="•"/>
            </a:pPr>
            <a:r>
              <a:rPr lang="en-US" sz="2000" dirty="0">
                <a:solidFill>
                  <a:schemeClr val="tx1">
                    <a:lumMod val="95000"/>
                    <a:lumOff val="5000"/>
                  </a:schemeClr>
                </a:solidFill>
              </a:rPr>
              <a:t>Review best international practice in transparency and budget literacy </a:t>
            </a:r>
          </a:p>
          <a:p>
            <a:pPr marL="342900" indent="-342900" algn="just">
              <a:spcBef>
                <a:spcPts val="800"/>
              </a:spcBef>
              <a:buFont typeface="Arial"/>
              <a:buChar char="•"/>
            </a:pPr>
            <a:r>
              <a:rPr lang="en-US" sz="2000" dirty="0">
                <a:solidFill>
                  <a:schemeClr val="tx1">
                    <a:lumMod val="95000"/>
                    <a:lumOff val="5000"/>
                  </a:schemeClr>
                </a:solidFill>
              </a:rPr>
              <a:t>Exchange knowledge with budget experts from the Working Group member countries with a view to designing standard approaches to implementing similar projects </a:t>
            </a:r>
            <a:endParaRPr lang="ru-RU" sz="2000" dirty="0">
              <a:solidFill>
                <a:schemeClr val="tx1">
                  <a:lumMod val="95000"/>
                  <a:lumOff val="5000"/>
                </a:schemeClr>
              </a:solidFill>
            </a:endParaRPr>
          </a:p>
          <a:p>
            <a:pPr marL="342900" indent="-342900" algn="just">
              <a:spcBef>
                <a:spcPts val="800"/>
              </a:spcBef>
              <a:buFont typeface="Arial"/>
              <a:buChar char="•"/>
            </a:pPr>
            <a:r>
              <a:rPr lang="en-US" sz="2000" dirty="0">
                <a:solidFill>
                  <a:schemeClr val="tx1">
                    <a:lumMod val="95000"/>
                    <a:lumOff val="5000"/>
                  </a:schemeClr>
                </a:solidFill>
              </a:rPr>
              <a:t>Create new BCOP knowledge products based on accumulated outputs, such as recommendations on implementing similar projects in PEMPAL countries. </a:t>
            </a:r>
            <a:endParaRPr lang="en-US" sz="2000" b="1" dirty="0">
              <a:solidFill>
                <a:schemeClr val="tx1"/>
              </a:solidFill>
            </a:endParaRPr>
          </a:p>
          <a:p>
            <a:pPr marL="0" lvl="1" algn="just">
              <a:spcBef>
                <a:spcPts val="800"/>
              </a:spcBef>
            </a:pPr>
            <a:endParaRPr lang="en-GB" sz="800" b="1" dirty="0">
              <a:solidFill>
                <a:schemeClr val="tx1"/>
              </a:solidFill>
            </a:endParaRPr>
          </a:p>
          <a:p>
            <a:pPr marL="0" lvl="1" algn="just">
              <a:spcBef>
                <a:spcPts val="800"/>
              </a:spcBef>
            </a:pPr>
            <a:r>
              <a:rPr lang="en-GB" sz="2000" b="1" dirty="0">
                <a:solidFill>
                  <a:schemeClr val="tx1"/>
                </a:solidFill>
              </a:rPr>
              <a:t>Partnerships: </a:t>
            </a:r>
            <a:r>
              <a:rPr lang="en-GB" sz="2000" dirty="0">
                <a:solidFill>
                  <a:schemeClr val="tx1"/>
                </a:solidFill>
              </a:rPr>
              <a:t>World Bank: Budget Literacy; International Budget Partnership (IBP):Success factors for Open Budget Index; OECD/Global Initiative for Fiscal Transparency (GIFT):input to their draft </a:t>
            </a:r>
            <a:r>
              <a:rPr lang="en-US" sz="2000" i="1" dirty="0">
                <a:solidFill>
                  <a:srgbClr val="000000"/>
                </a:solidFill>
              </a:rPr>
              <a:t>‘Budget Transparency Toolkit’; </a:t>
            </a:r>
            <a:r>
              <a:rPr lang="en-US" sz="2000" dirty="0">
                <a:solidFill>
                  <a:srgbClr val="000000"/>
                </a:solidFill>
              </a:rPr>
              <a:t>OECD SBO meeting: presented Working Group progress. </a:t>
            </a:r>
            <a:endParaRPr lang="en-US" sz="2000" dirty="0">
              <a:solidFill>
                <a:schemeClr val="tx1"/>
              </a:solidFill>
            </a:endParaRPr>
          </a:p>
          <a:p>
            <a:pPr marL="0" lvl="1">
              <a:spcBef>
                <a:spcPts val="800"/>
              </a:spcBef>
            </a:pPr>
            <a:endParaRPr lang="en-US" sz="800" b="1" i="1" dirty="0">
              <a:solidFill>
                <a:schemeClr val="tx1"/>
              </a:solidFill>
            </a:endParaRPr>
          </a:p>
          <a:p>
            <a:pPr marL="0" lvl="1">
              <a:spcBef>
                <a:spcPts val="800"/>
              </a:spcBef>
            </a:pPr>
            <a:r>
              <a:rPr lang="en-US" sz="2000" b="1" i="1" dirty="0">
                <a:solidFill>
                  <a:schemeClr val="tx1"/>
                </a:solidFill>
              </a:rPr>
              <a:t>Working Group members </a:t>
            </a:r>
            <a:r>
              <a:rPr lang="ru-RU" sz="2000" b="1" i="1" dirty="0">
                <a:solidFill>
                  <a:schemeClr val="tx1"/>
                </a:solidFill>
              </a:rPr>
              <a:t>(1</a:t>
            </a:r>
            <a:r>
              <a:rPr lang="en-US" sz="2000" b="1" i="1" dirty="0">
                <a:solidFill>
                  <a:schemeClr val="tx1"/>
                </a:solidFill>
              </a:rPr>
              <a:t>5 countries</a:t>
            </a:r>
            <a:r>
              <a:rPr lang="ru-RU" sz="2000" b="1" i="1" dirty="0">
                <a:solidFill>
                  <a:schemeClr val="tx1"/>
                </a:solidFill>
              </a:rPr>
              <a:t>)</a:t>
            </a:r>
            <a:r>
              <a:rPr lang="ru-RU" sz="2000" i="1" dirty="0">
                <a:solidFill>
                  <a:schemeClr val="tx1"/>
                </a:solidFill>
              </a:rPr>
              <a:t>: </a:t>
            </a:r>
            <a:r>
              <a:rPr lang="en-US" sz="2000" i="1" dirty="0">
                <a:solidFill>
                  <a:schemeClr val="tx1"/>
                </a:solidFill>
              </a:rPr>
              <a:t> Albania, Russia</a:t>
            </a:r>
            <a:r>
              <a:rPr lang="ru-RU" sz="2000" i="1" dirty="0">
                <a:solidFill>
                  <a:schemeClr val="tx1"/>
                </a:solidFill>
              </a:rPr>
              <a:t>, </a:t>
            </a:r>
            <a:r>
              <a:rPr lang="en-US" sz="2000" i="1" dirty="0">
                <a:solidFill>
                  <a:schemeClr val="tx1"/>
                </a:solidFill>
              </a:rPr>
              <a:t>Armenia,</a:t>
            </a:r>
            <a:r>
              <a:rPr lang="ru-RU" sz="2000" i="1" dirty="0">
                <a:solidFill>
                  <a:schemeClr val="tx1"/>
                </a:solidFill>
              </a:rPr>
              <a:t> </a:t>
            </a:r>
            <a:r>
              <a:rPr lang="en-US" sz="2000" i="1" dirty="0">
                <a:solidFill>
                  <a:schemeClr val="tx1"/>
                </a:solidFill>
              </a:rPr>
              <a:t>Kosovo, Kyrgyz Republic</a:t>
            </a:r>
            <a:r>
              <a:rPr lang="ru-RU" sz="2000" i="1" dirty="0">
                <a:solidFill>
                  <a:schemeClr val="tx1"/>
                </a:solidFill>
              </a:rPr>
              <a:t>, </a:t>
            </a:r>
            <a:r>
              <a:rPr lang="en-US" sz="2000" i="1" dirty="0">
                <a:solidFill>
                  <a:schemeClr val="tx1"/>
                </a:solidFill>
              </a:rPr>
              <a:t>Croatia</a:t>
            </a:r>
            <a:r>
              <a:rPr lang="ru-RU" sz="2000" i="1" dirty="0">
                <a:solidFill>
                  <a:schemeClr val="tx1"/>
                </a:solidFill>
              </a:rPr>
              <a:t>, </a:t>
            </a:r>
            <a:r>
              <a:rPr lang="en-US" sz="2000" i="1" dirty="0">
                <a:solidFill>
                  <a:schemeClr val="tx1"/>
                </a:solidFill>
              </a:rPr>
              <a:t>Turkey</a:t>
            </a:r>
            <a:r>
              <a:rPr lang="ru-RU" sz="2000" i="1" dirty="0">
                <a:solidFill>
                  <a:schemeClr val="tx1"/>
                </a:solidFill>
              </a:rPr>
              <a:t>, </a:t>
            </a:r>
            <a:r>
              <a:rPr lang="en-US" sz="2000" i="1" dirty="0">
                <a:solidFill>
                  <a:schemeClr val="tx1"/>
                </a:solidFill>
              </a:rPr>
              <a:t>Belarus</a:t>
            </a:r>
            <a:r>
              <a:rPr lang="ru-RU" sz="2000" i="1" dirty="0">
                <a:solidFill>
                  <a:schemeClr val="tx1"/>
                </a:solidFill>
              </a:rPr>
              <a:t>, </a:t>
            </a:r>
            <a:r>
              <a:rPr lang="en-US" sz="2000" i="1" dirty="0">
                <a:solidFill>
                  <a:schemeClr val="tx1"/>
                </a:solidFill>
              </a:rPr>
              <a:t>Bosnia &amp; Herzegovina</a:t>
            </a:r>
            <a:r>
              <a:rPr lang="ru-RU" sz="2000" i="1" dirty="0">
                <a:solidFill>
                  <a:schemeClr val="tx1"/>
                </a:solidFill>
              </a:rPr>
              <a:t>, </a:t>
            </a:r>
            <a:r>
              <a:rPr lang="en-US" sz="2000" i="1" dirty="0">
                <a:solidFill>
                  <a:schemeClr val="tx1"/>
                </a:solidFill>
              </a:rPr>
              <a:t>Romania</a:t>
            </a:r>
            <a:r>
              <a:rPr lang="ru-RU" sz="2000" i="1" dirty="0">
                <a:solidFill>
                  <a:schemeClr val="tx1"/>
                </a:solidFill>
              </a:rPr>
              <a:t>, </a:t>
            </a:r>
            <a:r>
              <a:rPr lang="en-US" sz="2000" i="1" dirty="0">
                <a:solidFill>
                  <a:schemeClr val="tx1"/>
                </a:solidFill>
              </a:rPr>
              <a:t>Tajikistan</a:t>
            </a:r>
            <a:r>
              <a:rPr lang="ru-RU" sz="2000" i="1" dirty="0">
                <a:solidFill>
                  <a:schemeClr val="tx1"/>
                </a:solidFill>
              </a:rPr>
              <a:t>,</a:t>
            </a:r>
            <a:r>
              <a:rPr lang="en-US" sz="2000" i="1" dirty="0">
                <a:solidFill>
                  <a:schemeClr val="tx1"/>
                </a:solidFill>
              </a:rPr>
              <a:t> Ukraine</a:t>
            </a:r>
            <a:r>
              <a:rPr lang="ru-RU" sz="2000" i="1" dirty="0">
                <a:solidFill>
                  <a:schemeClr val="tx1"/>
                </a:solidFill>
              </a:rPr>
              <a:t>, </a:t>
            </a:r>
            <a:r>
              <a:rPr lang="en-US" sz="2000" i="1" dirty="0">
                <a:solidFill>
                  <a:schemeClr val="tx1"/>
                </a:solidFill>
              </a:rPr>
              <a:t>Uzbekistan</a:t>
            </a:r>
            <a:r>
              <a:rPr lang="ru-RU" sz="2000" i="1" dirty="0">
                <a:solidFill>
                  <a:schemeClr val="tx1"/>
                </a:solidFill>
              </a:rPr>
              <a:t>, </a:t>
            </a:r>
            <a:r>
              <a:rPr lang="en-US" sz="2000" i="1" dirty="0">
                <a:solidFill>
                  <a:schemeClr val="tx1"/>
                </a:solidFill>
              </a:rPr>
              <a:t>Kazakhstan</a:t>
            </a:r>
            <a:r>
              <a:rPr lang="ru-RU" sz="2000" i="1" dirty="0">
                <a:solidFill>
                  <a:schemeClr val="tx1"/>
                </a:solidFill>
              </a:rPr>
              <a:t>, </a:t>
            </a:r>
            <a:r>
              <a:rPr lang="en-US" sz="2000" i="1" dirty="0">
                <a:solidFill>
                  <a:schemeClr val="tx1"/>
                </a:solidFill>
              </a:rPr>
              <a:t>and Moldova</a:t>
            </a:r>
            <a:r>
              <a:rPr lang="ru-RU" sz="2000" i="1" dirty="0">
                <a:solidFill>
                  <a:schemeClr val="tx1"/>
                </a:solidFill>
              </a:rPr>
              <a:t>.  </a:t>
            </a:r>
            <a:endParaRPr lang="en-GB" sz="2000" i="1" dirty="0">
              <a:solidFill>
                <a:schemeClr val="tx1"/>
              </a:solidFill>
            </a:endParaRPr>
          </a:p>
          <a:p>
            <a:pPr marL="0" lvl="1" algn="just">
              <a:spcBef>
                <a:spcPts val="800"/>
              </a:spcBef>
            </a:pPr>
            <a:endParaRPr lang="bs-Latn-BA" sz="2000" b="1" dirty="0">
              <a:solidFill>
                <a:schemeClr val="tx1">
                  <a:lumMod val="95000"/>
                  <a:lumOff val="5000"/>
                </a:schemeClr>
              </a:solidFill>
            </a:endParaRPr>
          </a:p>
          <a:p>
            <a:pPr algn="just">
              <a:spcBef>
                <a:spcPts val="800"/>
              </a:spcBef>
            </a:pPr>
            <a:endParaRPr lang="ru-RU" sz="1300" dirty="0">
              <a:solidFill>
                <a:schemeClr val="tx1"/>
              </a:solidFill>
              <a:latin typeface="Lucida Grande CY"/>
              <a:cs typeface="Lucida Grande CY"/>
            </a:endParaRPr>
          </a:p>
        </p:txBody>
      </p:sp>
    </p:spTree>
    <p:extLst>
      <p:ext uri="{BB962C8B-B14F-4D97-AF65-F5344CB8AC3E}">
        <p14:creationId xmlns:p14="http://schemas.microsoft.com/office/powerpoint/2010/main" val="263562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1876" y="1371600"/>
            <a:ext cx="8378825" cy="5486400"/>
          </a:xfrm>
        </p:spPr>
        <p:txBody>
          <a:bodyPr rtlCol="0">
            <a:noAutofit/>
          </a:bodyPr>
          <a:lstStyle/>
          <a:p>
            <a:pPr lvl="1" algn="just" fontAlgn="auto">
              <a:spcAft>
                <a:spcPts val="0"/>
              </a:spcAft>
              <a:defRPr/>
            </a:pPr>
            <a:endParaRPr lang="en-US" sz="1800" dirty="0">
              <a:solidFill>
                <a:schemeClr val="tx1"/>
              </a:solidFill>
            </a:endParaRPr>
          </a:p>
          <a:p>
            <a:pPr lvl="1" algn="just" fontAlgn="auto">
              <a:spcAft>
                <a:spcPts val="0"/>
              </a:spcAft>
              <a:defRPr/>
            </a:pPr>
            <a:endParaRPr lang="bs-Latn-BA" sz="1800" dirty="0">
              <a:solidFill>
                <a:schemeClr val="tx1"/>
              </a:solidFill>
            </a:endParaRPr>
          </a:p>
          <a:p>
            <a:pPr algn="just" fontAlgn="auto">
              <a:spcAft>
                <a:spcPts val="0"/>
              </a:spcAft>
              <a:buFont typeface="Arial" pitchFamily="34" charset="0"/>
              <a:buNone/>
              <a:defRPr/>
            </a:pPr>
            <a:endParaRPr lang="bs-Latn-BA" sz="28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graphicFrame>
        <p:nvGraphicFramePr>
          <p:cNvPr id="7" name="Chart 6"/>
          <p:cNvGraphicFramePr>
            <a:graphicFrameLocks/>
          </p:cNvGraphicFramePr>
          <p:nvPr>
            <p:extLst>
              <p:ext uri="{D42A27DB-BD31-4B8C-83A1-F6EECF244321}">
                <p14:modId xmlns:p14="http://schemas.microsoft.com/office/powerpoint/2010/main" val="1246707542"/>
              </p:ext>
            </p:extLst>
          </p:nvPr>
        </p:nvGraphicFramePr>
        <p:xfrm>
          <a:off x="1143000" y="76200"/>
          <a:ext cx="8229600" cy="670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400800" y="3429000"/>
            <a:ext cx="2133600" cy="646331"/>
          </a:xfrm>
          <a:prstGeom prst="rect">
            <a:avLst/>
          </a:prstGeom>
          <a:noFill/>
        </p:spPr>
        <p:txBody>
          <a:bodyPr wrap="square" rtlCol="0">
            <a:spAutoFit/>
          </a:bodyPr>
          <a:lstStyle/>
          <a:p>
            <a:r>
              <a:rPr lang="en-US" sz="1200" dirty="0"/>
              <a:t>0 -40  Weak participation</a:t>
            </a:r>
          </a:p>
          <a:p>
            <a:r>
              <a:rPr lang="en-US" sz="1200" dirty="0"/>
              <a:t>41-60  Limited </a:t>
            </a:r>
          </a:p>
          <a:p>
            <a:r>
              <a:rPr lang="en-US" sz="1200" dirty="0"/>
              <a:t>61-100 Adequate </a:t>
            </a:r>
          </a:p>
        </p:txBody>
      </p:sp>
    </p:spTree>
    <p:extLst>
      <p:ext uri="{BB962C8B-B14F-4D97-AF65-F5344CB8AC3E}">
        <p14:creationId xmlns:p14="http://schemas.microsoft.com/office/powerpoint/2010/main" val="329431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924" y="76200"/>
            <a:ext cx="8663876" cy="6781800"/>
          </a:xfrm>
        </p:spPr>
        <p:txBody>
          <a:bodyPr rtlCol="0">
            <a:noAutofit/>
          </a:bodyPr>
          <a:lstStyle/>
          <a:p>
            <a:pPr algn="l" fontAlgn="auto">
              <a:spcAft>
                <a:spcPts val="0"/>
              </a:spcAft>
              <a:defRPr/>
            </a:pPr>
            <a:r>
              <a:rPr lang="en-US" b="1" dirty="0">
                <a:solidFill>
                  <a:schemeClr val="accent1">
                    <a:lumMod val="75000"/>
                  </a:schemeClr>
                </a:solidFill>
                <a:latin typeface="+mj-lt"/>
              </a:rPr>
              <a:t>Conclusions</a:t>
            </a:r>
          </a:p>
          <a:p>
            <a:pPr algn="l" fontAlgn="auto">
              <a:spcAft>
                <a:spcPts val="0"/>
              </a:spcAft>
              <a:defRPr/>
            </a:pPr>
            <a:endParaRPr lang="en-US" sz="1000" b="1" dirty="0">
              <a:solidFill>
                <a:schemeClr val="accent1">
                  <a:lumMod val="75000"/>
                </a:schemeClr>
              </a:solidFill>
              <a:latin typeface="+mj-lt"/>
            </a:endParaRPr>
          </a:p>
          <a:p>
            <a:pPr marL="457200" indent="-457200" algn="just" fontAlgn="auto">
              <a:spcAft>
                <a:spcPts val="0"/>
              </a:spcAft>
              <a:buFont typeface="Arial"/>
              <a:buChar char="•"/>
              <a:defRPr/>
            </a:pPr>
            <a:r>
              <a:rPr lang="en-US" sz="1800" b="1" dirty="0">
                <a:solidFill>
                  <a:srgbClr val="000000"/>
                </a:solidFill>
              </a:rPr>
              <a:t>Maintaining good performance in budget transparency requires ongoing focus and attention.</a:t>
            </a:r>
          </a:p>
          <a:p>
            <a:pPr marL="457200" indent="-457200" algn="just" fontAlgn="auto">
              <a:spcAft>
                <a:spcPts val="0"/>
              </a:spcAft>
              <a:buFont typeface="Arial"/>
              <a:buChar char="•"/>
              <a:defRPr/>
            </a:pPr>
            <a:endParaRPr lang="en-US" sz="1200" dirty="0">
              <a:solidFill>
                <a:srgbClr val="000000"/>
              </a:solidFill>
            </a:endParaRPr>
          </a:p>
          <a:p>
            <a:pPr marL="457200" indent="-457200" algn="just" fontAlgn="auto">
              <a:spcAft>
                <a:spcPts val="0"/>
              </a:spcAft>
              <a:buFont typeface="Arial"/>
              <a:buChar char="•"/>
              <a:defRPr/>
            </a:pPr>
            <a:r>
              <a:rPr lang="en-US" sz="1800" b="1" dirty="0">
                <a:solidFill>
                  <a:srgbClr val="000000"/>
                </a:solidFill>
              </a:rPr>
              <a:t>Good practice is still evolving in some areas </a:t>
            </a:r>
            <a:r>
              <a:rPr lang="en-US" sz="1800" dirty="0" err="1">
                <a:solidFill>
                  <a:srgbClr val="000000"/>
                </a:solidFill>
              </a:rPr>
              <a:t>ie</a:t>
            </a:r>
            <a:r>
              <a:rPr lang="en-US" sz="1800" dirty="0">
                <a:solidFill>
                  <a:srgbClr val="000000"/>
                </a:solidFill>
              </a:rPr>
              <a:t> public consultation and participation in the budget process. The ongoing work of IBP and GIFT is important here</a:t>
            </a:r>
            <a:r>
              <a:rPr lang="en-US" sz="1800" b="1" dirty="0">
                <a:solidFill>
                  <a:srgbClr val="000000"/>
                </a:solidFill>
              </a:rPr>
              <a:t>.</a:t>
            </a:r>
          </a:p>
          <a:p>
            <a:pPr marL="914400" lvl="1" indent="-457200" algn="just" fontAlgn="auto">
              <a:spcAft>
                <a:spcPts val="0"/>
              </a:spcAft>
              <a:buFont typeface="Arial"/>
              <a:buChar char="•"/>
              <a:defRPr/>
            </a:pPr>
            <a:endParaRPr lang="en-US" sz="1200" b="1" dirty="0">
              <a:solidFill>
                <a:srgbClr val="000000"/>
              </a:solidFill>
            </a:endParaRPr>
          </a:p>
          <a:p>
            <a:pPr marL="457200" indent="-457200" algn="just" fontAlgn="auto">
              <a:spcAft>
                <a:spcPts val="0"/>
              </a:spcAft>
              <a:buFont typeface="Arial"/>
              <a:buChar char="•"/>
              <a:defRPr/>
            </a:pPr>
            <a:r>
              <a:rPr lang="en-US" sz="1800" b="1" dirty="0">
                <a:solidFill>
                  <a:srgbClr val="000000"/>
                </a:solidFill>
              </a:rPr>
              <a:t>Survey instruments such as those conducted by International Budget Partnership has provided incentives </a:t>
            </a:r>
            <a:r>
              <a:rPr lang="en-US" sz="1800" dirty="0">
                <a:solidFill>
                  <a:srgbClr val="000000"/>
                </a:solidFill>
              </a:rPr>
              <a:t>and motivated many countries to improve performance.  The results of the next Open Budget Survey are expected next year. </a:t>
            </a:r>
          </a:p>
          <a:p>
            <a:pPr marL="457200" indent="-457200" algn="just" fontAlgn="auto">
              <a:spcAft>
                <a:spcPts val="0"/>
              </a:spcAft>
              <a:buFont typeface="Arial"/>
              <a:buChar char="•"/>
              <a:defRPr/>
            </a:pPr>
            <a:endParaRPr lang="en-US" sz="1200" b="1" dirty="0">
              <a:solidFill>
                <a:srgbClr val="000000"/>
              </a:solidFill>
            </a:endParaRPr>
          </a:p>
          <a:p>
            <a:pPr marL="457200" indent="-457200" algn="just" fontAlgn="auto">
              <a:spcAft>
                <a:spcPts val="0"/>
              </a:spcAft>
              <a:buFont typeface="Arial"/>
              <a:buChar char="•"/>
              <a:defRPr/>
            </a:pPr>
            <a:r>
              <a:rPr lang="en-US" sz="1800" b="1" dirty="0">
                <a:solidFill>
                  <a:schemeClr val="tx1"/>
                </a:solidFill>
              </a:rPr>
              <a:t>There is developing knowledge and norms on public participation</a:t>
            </a:r>
            <a:r>
              <a:rPr lang="en-US" sz="1800" dirty="0">
                <a:solidFill>
                  <a:schemeClr val="tx1"/>
                </a:solidFill>
              </a:rPr>
              <a:t>: GIFT’s Principles on Public Participation in Fiscal Policy (approved end of 2015 and adjusted September 2016), OECD’s Toolkit on Budget Transparency (draft January 2017), OECD IMF’s 2014 Fiscal Transparency Code, and proposed changes to PEFA framework.  </a:t>
            </a:r>
          </a:p>
          <a:p>
            <a:pPr marL="457200" indent="-457200" algn="just" fontAlgn="auto">
              <a:spcAft>
                <a:spcPts val="0"/>
              </a:spcAft>
              <a:buFont typeface="Arial"/>
              <a:buChar char="•"/>
              <a:defRPr/>
            </a:pPr>
            <a:endParaRPr lang="en-US" sz="1800" dirty="0">
              <a:solidFill>
                <a:srgbClr val="000000"/>
              </a:solidFill>
            </a:endParaRPr>
          </a:p>
          <a:p>
            <a:pPr marL="457200" indent="-457200" algn="just" fontAlgn="auto">
              <a:spcAft>
                <a:spcPts val="0"/>
              </a:spcAft>
              <a:buFont typeface="Arial"/>
              <a:buChar char="•"/>
              <a:defRPr/>
            </a:pPr>
            <a:r>
              <a:rPr lang="en-US" sz="1800" b="1" dirty="0">
                <a:solidFill>
                  <a:schemeClr val="tx1"/>
                </a:solidFill>
              </a:rPr>
              <a:t>Agenda for today</a:t>
            </a:r>
            <a:r>
              <a:rPr lang="en-US" sz="1800" dirty="0">
                <a:solidFill>
                  <a:schemeClr val="tx1"/>
                </a:solidFill>
              </a:rPr>
              <a:t>: Director of GIFT to present the Principles on Public Participation, an expert from IBP to discuss the next Open Budget Survey, and PEMPAL and international country case studies from Kyrgyz Republic and Brazil.</a:t>
            </a:r>
            <a:endParaRPr lang="en-US" sz="1800" dirty="0">
              <a:solidFill>
                <a:srgbClr val="000000"/>
              </a:solidFill>
            </a:endParaRPr>
          </a:p>
          <a:p>
            <a:pPr marL="457200" indent="-457200" algn="just" fontAlgn="auto">
              <a:spcAft>
                <a:spcPts val="0"/>
              </a:spcAft>
              <a:buFont typeface="Arial"/>
              <a:buChar char="•"/>
              <a:defRPr/>
            </a:pPr>
            <a:endParaRPr lang="en-US" sz="1800" dirty="0">
              <a:solidFill>
                <a:srgbClr val="000000"/>
              </a:solidFill>
            </a:endParaRPr>
          </a:p>
          <a:p>
            <a:pPr marL="457200" indent="-457200" algn="just" fontAlgn="auto">
              <a:spcAft>
                <a:spcPts val="0"/>
              </a:spcAft>
              <a:buFont typeface="Arial"/>
              <a:buChar char="•"/>
              <a:defRPr/>
            </a:pPr>
            <a:endParaRPr lang="en-US" sz="1800" dirty="0">
              <a:solidFill>
                <a:srgbClr val="000000"/>
              </a:solidFill>
            </a:endParaRPr>
          </a:p>
        </p:txBody>
      </p:sp>
      <p:pic>
        <p:nvPicPr>
          <p:cNvPr id="74755"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58285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150" y="4267200"/>
            <a:ext cx="2113280" cy="1981200"/>
          </a:xfrm>
          <a:prstGeom prst="rect">
            <a:avLst/>
          </a:prstGeom>
        </p:spPr>
      </p:pic>
      <p:sp>
        <p:nvSpPr>
          <p:cNvPr id="3" name="Subtitle 2"/>
          <p:cNvSpPr>
            <a:spLocks noGrp="1"/>
          </p:cNvSpPr>
          <p:nvPr>
            <p:ph type="subTitle" idx="1"/>
          </p:nvPr>
        </p:nvSpPr>
        <p:spPr>
          <a:xfrm>
            <a:off x="1073150" y="1295400"/>
            <a:ext cx="8337550" cy="5410200"/>
          </a:xfrm>
        </p:spPr>
        <p:txBody>
          <a:bodyPr rtlCol="0">
            <a:noAutofit/>
          </a:bodyPr>
          <a:lstStyle/>
          <a:p>
            <a:pPr marL="457200" indent="-457200" algn="just" fontAlgn="auto">
              <a:spcAft>
                <a:spcPts val="0"/>
              </a:spcAft>
              <a:buFont typeface="Arial" pitchFamily="34" charset="0"/>
              <a:buChar char="•"/>
              <a:defRPr/>
            </a:pPr>
            <a:endParaRPr lang="en-US" sz="2000" dirty="0">
              <a:solidFill>
                <a:schemeClr val="tx1"/>
              </a:solidFill>
            </a:endParaRPr>
          </a:p>
          <a:p>
            <a:pPr marL="457200" indent="-457200" algn="just" fontAlgn="auto">
              <a:spcAft>
                <a:spcPts val="0"/>
              </a:spcAft>
              <a:buFont typeface="Arial" pitchFamily="34" charset="0"/>
              <a:buChar char="•"/>
              <a:defRPr/>
            </a:pPr>
            <a:endParaRPr lang="en-US" sz="2000" dirty="0">
              <a:solidFill>
                <a:schemeClr val="tx1"/>
              </a:solidFill>
            </a:endParaRPr>
          </a:p>
          <a:p>
            <a:pPr fontAlgn="auto">
              <a:spcAft>
                <a:spcPts val="0"/>
              </a:spcAft>
              <a:defRPr/>
            </a:pPr>
            <a:endParaRPr lang="en-US" sz="2000" dirty="0">
              <a:solidFill>
                <a:schemeClr val="tx1"/>
              </a:solidFill>
            </a:endParaRPr>
          </a:p>
          <a:p>
            <a:pPr fontAlgn="auto">
              <a:spcAft>
                <a:spcPts val="0"/>
              </a:spcAft>
              <a:defRPr/>
            </a:pPr>
            <a:r>
              <a:rPr lang="en-US" sz="3600" dirty="0">
                <a:solidFill>
                  <a:srgbClr val="000000"/>
                </a:solidFill>
              </a:rPr>
              <a:t>Thank you for your attention!</a:t>
            </a:r>
            <a:endParaRPr lang="bs-Latn-BA" sz="3600" dirty="0">
              <a:solidFill>
                <a:srgbClr val="000000"/>
              </a:solidFill>
            </a:endParaRPr>
          </a:p>
          <a:p>
            <a:pPr fontAlgn="auto">
              <a:spcAft>
                <a:spcPts val="0"/>
              </a:spcAft>
              <a:defRPr/>
            </a:pPr>
            <a:endParaRPr lang="en-US" sz="2000" dirty="0">
              <a:solidFill>
                <a:srgbClr val="000000"/>
              </a:solidFill>
            </a:endParaRPr>
          </a:p>
          <a:p>
            <a:pPr fontAlgn="auto">
              <a:spcAft>
                <a:spcPts val="0"/>
              </a:spcAft>
              <a:defRPr/>
            </a:pPr>
            <a:r>
              <a:rPr lang="en-US" sz="2000" dirty="0">
                <a:solidFill>
                  <a:srgbClr val="000000"/>
                </a:solidFill>
              </a:rPr>
              <a:t>All Working Group event materials can be found in English, Russian and BCS at </a:t>
            </a:r>
            <a:r>
              <a:rPr lang="en-US" sz="2000" dirty="0">
                <a:solidFill>
                  <a:srgbClr val="000000"/>
                </a:solidFill>
                <a:hlinkClick r:id="rId4"/>
              </a:rPr>
              <a:t>www.pempal.org</a:t>
            </a:r>
            <a:r>
              <a:rPr lang="en-US" sz="2000" dirty="0">
                <a:solidFill>
                  <a:srgbClr val="000000"/>
                </a:solidFill>
              </a:rPr>
              <a:t> and additional materials on BCOP wiki</a:t>
            </a:r>
          </a:p>
          <a:p>
            <a:pPr fontAlgn="auto">
              <a:spcAft>
                <a:spcPts val="0"/>
              </a:spcAft>
              <a:defRPr/>
            </a:pPr>
            <a:endParaRPr lang="bs-Latn-BA" sz="3600" dirty="0">
              <a:solidFill>
                <a:srgbClr val="000000"/>
              </a:solidFill>
            </a:endParaRPr>
          </a:p>
        </p:txBody>
      </p:sp>
      <p:pic>
        <p:nvPicPr>
          <p:cNvPr id="74755" name="Рисунок 11" descr="pempal-logo.jpg"/>
          <p:cNvPicPr>
            <a:picLocks noChangeAspect="1"/>
          </p:cNvPicPr>
          <p:nvPr/>
        </p:nvPicPr>
        <p:blipFill>
          <a:blip r:embed="rId5"/>
          <a:srcRect/>
          <a:stretch>
            <a:fillRect/>
          </a:stretch>
        </p:blipFill>
        <p:spPr bwMode="auto">
          <a:xfrm>
            <a:off x="0" y="0"/>
            <a:ext cx="763588" cy="6858000"/>
          </a:xfrm>
          <a:prstGeom prst="rect">
            <a:avLst/>
          </a:prstGeom>
          <a:noFill/>
          <a:ln w="9525">
            <a:noFill/>
            <a:miter lim="800000"/>
            <a:headEnd/>
            <a:tailEnd/>
          </a:ln>
        </p:spPr>
      </p:pic>
      <p:pic>
        <p:nvPicPr>
          <p:cNvPr id="74756" name="Рисунок 15" descr="pempal-logo-top.gif"/>
          <p:cNvPicPr>
            <a:picLocks noChangeAspect="1"/>
          </p:cNvPicPr>
          <p:nvPr/>
        </p:nvPicPr>
        <p:blipFill>
          <a:blip r:embed="rId6"/>
          <a:srcRect/>
          <a:stretch>
            <a:fillRect/>
          </a:stretch>
        </p:blipFill>
        <p:spPr bwMode="auto">
          <a:xfrm>
            <a:off x="3384550" y="381000"/>
            <a:ext cx="3879850" cy="342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17167"/>
            <a:ext cx="8763000" cy="5712234"/>
          </a:xfrm>
        </p:spPr>
        <p:txBody>
          <a:bodyPr rtlCol="0">
            <a:normAutofit/>
          </a:bodyPr>
          <a:lstStyle/>
          <a:p>
            <a:pPr algn="just" fontAlgn="auto">
              <a:spcAft>
                <a:spcPts val="0"/>
              </a:spcAft>
              <a:defRPr/>
            </a:pPr>
            <a:r>
              <a:rPr lang="en-US" sz="1800" dirty="0">
                <a:solidFill>
                  <a:schemeClr val="tx1">
                    <a:lumMod val="95000"/>
                    <a:lumOff val="5000"/>
                  </a:schemeClr>
                </a:solidFill>
              </a:rPr>
              <a:t> </a:t>
            </a:r>
            <a:r>
              <a:rPr lang="en-US" sz="1800" b="1" dirty="0">
                <a:solidFill>
                  <a:schemeClr val="tx1">
                    <a:lumMod val="95000"/>
                    <a:lumOff val="5000"/>
                  </a:schemeClr>
                </a:solidFill>
              </a:rPr>
              <a:t>1</a:t>
            </a:r>
            <a:r>
              <a:rPr lang="en-US" sz="1800" b="1" baseline="30000" dirty="0">
                <a:solidFill>
                  <a:schemeClr val="tx1">
                    <a:lumMod val="95000"/>
                    <a:lumOff val="5000"/>
                  </a:schemeClr>
                </a:solidFill>
              </a:rPr>
              <a:t>st</a:t>
            </a:r>
            <a:r>
              <a:rPr lang="en-US" sz="1800" b="1" dirty="0">
                <a:solidFill>
                  <a:schemeClr val="tx1">
                    <a:lumMod val="95000"/>
                    <a:lumOff val="5000"/>
                  </a:schemeClr>
                </a:solidFill>
              </a:rPr>
              <a:t> meeting Warsaw, Poland, May 20, 2015 </a:t>
            </a:r>
            <a:r>
              <a:rPr lang="en-US" sz="1800" dirty="0">
                <a:solidFill>
                  <a:schemeClr val="tx1">
                    <a:lumMod val="95000"/>
                    <a:lumOff val="5000"/>
                  </a:schemeClr>
                </a:solidFill>
              </a:rPr>
              <a:t>- </a:t>
            </a:r>
            <a:r>
              <a:rPr lang="ru-RU" sz="1800" dirty="0">
                <a:solidFill>
                  <a:schemeClr val="tx1"/>
                </a:solidFill>
              </a:rPr>
              <a:t>10</a:t>
            </a:r>
            <a:r>
              <a:rPr lang="en-GB" sz="1800" dirty="0">
                <a:solidFill>
                  <a:schemeClr val="tx1"/>
                </a:solidFill>
              </a:rPr>
              <a:t> countries</a:t>
            </a:r>
            <a:r>
              <a:rPr lang="en-GB" sz="1800" dirty="0">
                <a:solidFill>
                  <a:schemeClr val="tx1">
                    <a:lumMod val="95000"/>
                    <a:lumOff val="5000"/>
                  </a:schemeClr>
                </a:solidFill>
              </a:rPr>
              <a:t> participated.</a:t>
            </a:r>
          </a:p>
          <a:p>
            <a:pPr marL="285750" indent="-285750" algn="just" fontAlgn="auto">
              <a:spcAft>
                <a:spcPts val="0"/>
              </a:spcAft>
              <a:buFont typeface="Arial" charset="0"/>
              <a:buChar char="•"/>
              <a:defRPr/>
            </a:pPr>
            <a:r>
              <a:rPr lang="en-US" sz="1800" dirty="0">
                <a:solidFill>
                  <a:prstClr val="black"/>
                </a:solidFill>
              </a:rPr>
              <a:t>Country cases from Canada, UK and the Russian Federation showcased various approaches to making it easier for citizens to understand government budgets by adopting Citizens Budgets, information portals, student projects, and a core curriculum for schools</a:t>
            </a:r>
            <a:r>
              <a:rPr lang="ru-RU" sz="1800" dirty="0">
                <a:solidFill>
                  <a:prstClr val="black"/>
                </a:solidFill>
              </a:rPr>
              <a:t>.</a:t>
            </a:r>
            <a:r>
              <a:rPr lang="en-GB" sz="1800" dirty="0">
                <a:solidFill>
                  <a:prstClr val="black"/>
                </a:solidFill>
              </a:rPr>
              <a:t> Pre-meeting PEMPAL survey also conducted to determine status of budget literacy and transparency reforms.</a:t>
            </a:r>
          </a:p>
          <a:p>
            <a:pPr marL="285750" indent="-285750" algn="just" fontAlgn="auto">
              <a:spcAft>
                <a:spcPts val="0"/>
              </a:spcAft>
              <a:buFont typeface="Arial" charset="0"/>
              <a:buChar char="•"/>
              <a:defRPr/>
            </a:pPr>
            <a:endParaRPr lang="en-GB" sz="1800" dirty="0">
              <a:solidFill>
                <a:prstClr val="black"/>
              </a:solidFill>
            </a:endParaRPr>
          </a:p>
          <a:p>
            <a:pPr algn="just" fontAlgn="auto">
              <a:spcAft>
                <a:spcPts val="0"/>
              </a:spcAft>
              <a:defRPr/>
            </a:pPr>
            <a:r>
              <a:rPr lang="en-GB" sz="1800" b="1" dirty="0">
                <a:solidFill>
                  <a:prstClr val="black"/>
                </a:solidFill>
              </a:rPr>
              <a:t>2</a:t>
            </a:r>
            <a:r>
              <a:rPr lang="en-GB" sz="1800" b="1" baseline="30000" dirty="0">
                <a:solidFill>
                  <a:prstClr val="black"/>
                </a:solidFill>
              </a:rPr>
              <a:t>nd</a:t>
            </a:r>
            <a:r>
              <a:rPr lang="en-GB" sz="1800" b="1" dirty="0">
                <a:solidFill>
                  <a:prstClr val="black"/>
                </a:solidFill>
              </a:rPr>
              <a:t> meeting via videoconference September 14, 2015 </a:t>
            </a:r>
            <a:r>
              <a:rPr lang="mr-IN" sz="1800" dirty="0">
                <a:solidFill>
                  <a:prstClr val="black"/>
                </a:solidFill>
              </a:rPr>
              <a:t>–</a:t>
            </a:r>
            <a:r>
              <a:rPr lang="en-GB" sz="1800" dirty="0">
                <a:solidFill>
                  <a:prstClr val="black"/>
                </a:solidFill>
              </a:rPr>
              <a:t> 7 countries participated.</a:t>
            </a:r>
          </a:p>
          <a:p>
            <a:pPr marL="285750" indent="-285750" algn="just" fontAlgn="auto">
              <a:spcAft>
                <a:spcPts val="0"/>
              </a:spcAft>
              <a:buFont typeface="Arial" charset="0"/>
              <a:buChar char="•"/>
              <a:defRPr/>
            </a:pPr>
            <a:r>
              <a:rPr lang="en-US" sz="1800" dirty="0">
                <a:solidFill>
                  <a:schemeClr val="tx1">
                    <a:lumMod val="95000"/>
                    <a:lumOff val="5000"/>
                  </a:schemeClr>
                </a:solidFill>
              </a:rPr>
              <a:t>Review of learnings taken from international Budget Literacy Practices based on a survey of over </a:t>
            </a:r>
            <a:r>
              <a:rPr lang="ru-RU" sz="1800" dirty="0">
                <a:solidFill>
                  <a:schemeClr val="tx1">
                    <a:lumMod val="95000"/>
                    <a:lumOff val="5000"/>
                  </a:schemeClr>
                </a:solidFill>
              </a:rPr>
              <a:t>30 </a:t>
            </a:r>
            <a:r>
              <a:rPr lang="en-US" sz="1800" dirty="0">
                <a:solidFill>
                  <a:schemeClr val="tx1">
                    <a:lumMod val="95000"/>
                    <a:lumOff val="5000"/>
                  </a:schemeClr>
                </a:solidFill>
              </a:rPr>
              <a:t>Countries conducted by World Bank.</a:t>
            </a:r>
          </a:p>
          <a:p>
            <a:pPr marL="285750" indent="-285750" algn="just" fontAlgn="auto">
              <a:spcAft>
                <a:spcPts val="0"/>
              </a:spcAft>
              <a:buFont typeface="Arial" charset="0"/>
              <a:buChar char="•"/>
              <a:defRPr/>
            </a:pPr>
            <a:endParaRPr lang="en-US" sz="1800" dirty="0">
              <a:solidFill>
                <a:schemeClr val="tx1">
                  <a:lumMod val="95000"/>
                  <a:lumOff val="5000"/>
                </a:schemeClr>
              </a:solidFill>
            </a:endParaRPr>
          </a:p>
          <a:p>
            <a:pPr algn="just" fontAlgn="auto">
              <a:spcAft>
                <a:spcPts val="0"/>
              </a:spcAft>
              <a:defRPr/>
            </a:pPr>
            <a:r>
              <a:rPr lang="en-US" sz="1800" b="1" dirty="0">
                <a:solidFill>
                  <a:schemeClr val="tx1">
                    <a:lumMod val="95000"/>
                    <a:lumOff val="5000"/>
                  </a:schemeClr>
                </a:solidFill>
              </a:rPr>
              <a:t>3rd meeting, Zagreb, Croatia, December 1-4, 2015 </a:t>
            </a:r>
            <a:r>
              <a:rPr lang="mr-IN" sz="1800" dirty="0">
                <a:solidFill>
                  <a:schemeClr val="tx1">
                    <a:lumMod val="95000"/>
                    <a:lumOff val="5000"/>
                  </a:schemeClr>
                </a:solidFill>
              </a:rPr>
              <a:t>–</a:t>
            </a:r>
            <a:r>
              <a:rPr lang="en-US" sz="1800" dirty="0">
                <a:solidFill>
                  <a:schemeClr val="tx1">
                    <a:lumMod val="95000"/>
                    <a:lumOff val="5000"/>
                  </a:schemeClr>
                </a:solidFill>
              </a:rPr>
              <a:t> 10 countries participated.</a:t>
            </a:r>
          </a:p>
          <a:p>
            <a:pPr marL="285750" indent="-285750" algn="just" fontAlgn="auto">
              <a:spcAft>
                <a:spcPts val="0"/>
              </a:spcAft>
              <a:buFont typeface="Arial" charset="0"/>
              <a:buChar char="•"/>
              <a:defRPr/>
            </a:pPr>
            <a:r>
              <a:rPr lang="en-US" sz="1800" dirty="0">
                <a:solidFill>
                  <a:schemeClr val="tx1">
                    <a:lumMod val="95000"/>
                    <a:lumOff val="5000"/>
                  </a:schemeClr>
                </a:solidFill>
              </a:rPr>
              <a:t>Key lessons learned from Croatia</a:t>
            </a:r>
            <a:r>
              <a:rPr lang="en-GB" sz="1800" dirty="0">
                <a:solidFill>
                  <a:schemeClr val="tx1">
                    <a:lumMod val="95000"/>
                    <a:lumOff val="5000"/>
                  </a:schemeClr>
                </a:solidFill>
              </a:rPr>
              <a:t>: </a:t>
            </a:r>
            <a:r>
              <a:rPr lang="en-US" sz="1800" dirty="0">
                <a:solidFill>
                  <a:schemeClr val="tx1">
                    <a:lumMod val="95000"/>
                    <a:lumOff val="5000"/>
                  </a:schemeClr>
                </a:solidFill>
              </a:rPr>
              <a:t>Incorporating transparency standards into the legislation is a must to enhance transparency</a:t>
            </a:r>
            <a:r>
              <a:rPr lang="en-GB" sz="1800" dirty="0">
                <a:solidFill>
                  <a:schemeClr val="tx1">
                    <a:lumMod val="95000"/>
                    <a:lumOff val="5000"/>
                  </a:schemeClr>
                </a:solidFill>
              </a:rPr>
              <a:t> and p</a:t>
            </a:r>
            <a:r>
              <a:rPr lang="en-US" sz="1800" dirty="0">
                <a:solidFill>
                  <a:schemeClr val="tx1">
                    <a:lumMod val="95000"/>
                    <a:lumOff val="5000"/>
                  </a:schemeClr>
                </a:solidFill>
              </a:rPr>
              <a:t>roper transparency standards must be put in place across all government levels</a:t>
            </a:r>
            <a:r>
              <a:rPr lang="ru-RU" sz="1800" dirty="0">
                <a:solidFill>
                  <a:schemeClr val="tx1">
                    <a:lumMod val="95000"/>
                    <a:lumOff val="5000"/>
                  </a:schemeClr>
                </a:solidFill>
              </a:rPr>
              <a:t>.</a:t>
            </a:r>
            <a:r>
              <a:rPr lang="en-US" sz="1800" dirty="0">
                <a:solidFill>
                  <a:schemeClr val="tx1">
                    <a:lumMod val="95000"/>
                    <a:lumOff val="5000"/>
                  </a:schemeClr>
                </a:solidFill>
              </a:rPr>
              <a:t> The key to successful reforms, better budget transparency and citizen engagement is close collaboration between ministries and government levels, and leveraging modern IT technologies (e-government</a:t>
            </a:r>
            <a:r>
              <a:rPr lang="ru-RU" sz="1800" dirty="0">
                <a:solidFill>
                  <a:schemeClr val="tx1">
                    <a:lumMod val="95000"/>
                    <a:lumOff val="5000"/>
                  </a:schemeClr>
                </a:solidFill>
              </a:rPr>
              <a:t>).</a:t>
            </a:r>
            <a:endParaRPr lang="en-GB" sz="1800" dirty="0">
              <a:solidFill>
                <a:schemeClr val="tx1">
                  <a:lumMod val="95000"/>
                  <a:lumOff val="5000"/>
                </a:schemeClr>
              </a:solidFill>
            </a:endParaRPr>
          </a:p>
          <a:p>
            <a:pPr marL="285750" indent="-285750" algn="just" fontAlgn="auto">
              <a:spcAft>
                <a:spcPts val="0"/>
              </a:spcAft>
              <a:buFont typeface="Arial" charset="0"/>
              <a:buChar char="•"/>
              <a:defRPr/>
            </a:pPr>
            <a:endParaRPr lang="ru-RU" sz="1800" dirty="0">
              <a:solidFill>
                <a:schemeClr val="tx1">
                  <a:lumMod val="95000"/>
                  <a:lumOff val="5000"/>
                </a:schemeClr>
              </a:solidFill>
            </a:endParaRPr>
          </a:p>
          <a:p>
            <a:pPr marL="285750" indent="-285750" algn="just" fontAlgn="auto">
              <a:spcAft>
                <a:spcPts val="0"/>
              </a:spcAft>
              <a:buFont typeface="Arial" charset="0"/>
              <a:buChar char="•"/>
              <a:defRPr/>
            </a:pPr>
            <a:endParaRPr lang="en-GB" sz="1800" dirty="0">
              <a:solidFill>
                <a:prstClr val="black"/>
              </a:solidFill>
            </a:endParaRPr>
          </a:p>
          <a:p>
            <a:pPr marL="285750" indent="-285750" algn="just" fontAlgn="auto">
              <a:spcAft>
                <a:spcPts val="0"/>
              </a:spcAft>
              <a:buFont typeface="Arial" charset="0"/>
              <a:buChar char="•"/>
              <a:defRPr/>
            </a:pPr>
            <a:endParaRPr lang="en-GB" sz="1800" dirty="0">
              <a:solidFill>
                <a:prstClr val="black"/>
              </a:solidFill>
            </a:endParaRPr>
          </a:p>
          <a:p>
            <a:pPr algn="just" fontAlgn="auto">
              <a:spcAft>
                <a:spcPts val="0"/>
              </a:spcAft>
              <a:defRPr/>
            </a:pPr>
            <a:endParaRPr lang="ru-RU" sz="1800" dirty="0">
              <a:solidFill>
                <a:schemeClr val="tx1">
                  <a:lumMod val="95000"/>
                  <a:lumOff val="5000"/>
                </a:schemeClr>
              </a:solidFill>
            </a:endParaRPr>
          </a:p>
          <a:p>
            <a:pPr algn="just" fontAlgn="auto">
              <a:spcAft>
                <a:spcPts val="0"/>
              </a:spcAft>
              <a:defRPr/>
            </a:pPr>
            <a:endParaRPr lang="ru-RU" sz="2000" dirty="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1295400" y="152400"/>
            <a:ext cx="8839200" cy="646331"/>
          </a:xfrm>
          <a:prstGeom prst="rect">
            <a:avLst/>
          </a:prstGeom>
          <a:noFill/>
        </p:spPr>
        <p:txBody>
          <a:bodyPr wrap="square" rtlCol="0">
            <a:spAutoFit/>
          </a:bodyPr>
          <a:lstStyle/>
          <a:p>
            <a:pPr algn="ctr"/>
            <a:r>
              <a:rPr lang="en-US" sz="3600" dirty="0">
                <a:solidFill>
                  <a:srgbClr val="002060"/>
                </a:solidFill>
                <a:latin typeface="Calibri"/>
              </a:rPr>
              <a:t>Working Group Activities Snapshot (1)</a:t>
            </a:r>
          </a:p>
        </p:txBody>
      </p:sp>
    </p:spTree>
    <p:extLst>
      <p:ext uri="{BB962C8B-B14F-4D97-AF65-F5344CB8AC3E}">
        <p14:creationId xmlns:p14="http://schemas.microsoft.com/office/powerpoint/2010/main" val="49025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838201"/>
            <a:ext cx="8763000" cy="5791200"/>
          </a:xfrm>
        </p:spPr>
        <p:txBody>
          <a:bodyPr rtlCol="0">
            <a:normAutofit/>
          </a:bodyPr>
          <a:lstStyle/>
          <a:p>
            <a:pPr algn="just" fontAlgn="auto">
              <a:spcAft>
                <a:spcPts val="0"/>
              </a:spcAft>
              <a:defRPr/>
            </a:pPr>
            <a:r>
              <a:rPr lang="en-GB" sz="1800" b="1" dirty="0">
                <a:solidFill>
                  <a:schemeClr val="tx1">
                    <a:lumMod val="95000"/>
                    <a:lumOff val="5000"/>
                  </a:schemeClr>
                </a:solidFill>
              </a:rPr>
              <a:t>4</a:t>
            </a:r>
            <a:r>
              <a:rPr lang="en-GB" sz="1800" b="1" baseline="30000" dirty="0">
                <a:solidFill>
                  <a:schemeClr val="tx1">
                    <a:lumMod val="95000"/>
                    <a:lumOff val="5000"/>
                  </a:schemeClr>
                </a:solidFill>
              </a:rPr>
              <a:t>th</a:t>
            </a:r>
            <a:r>
              <a:rPr lang="en-GB" sz="1800" b="1" dirty="0">
                <a:solidFill>
                  <a:schemeClr val="tx1">
                    <a:lumMod val="95000"/>
                    <a:lumOff val="5000"/>
                  </a:schemeClr>
                </a:solidFill>
              </a:rPr>
              <a:t> meeting, Minsk, Belarus, February 23, 2016</a:t>
            </a:r>
            <a:r>
              <a:rPr lang="mr-IN" sz="1800" dirty="0">
                <a:solidFill>
                  <a:schemeClr val="tx1">
                    <a:lumMod val="95000"/>
                    <a:lumOff val="5000"/>
                  </a:schemeClr>
                </a:solidFill>
              </a:rPr>
              <a:t>–</a:t>
            </a:r>
            <a:r>
              <a:rPr lang="en-GB" sz="1800" dirty="0">
                <a:solidFill>
                  <a:schemeClr val="tx1">
                    <a:lumMod val="95000"/>
                    <a:lumOff val="5000"/>
                  </a:schemeClr>
                </a:solidFill>
              </a:rPr>
              <a:t> 10 countries participated</a:t>
            </a:r>
          </a:p>
          <a:p>
            <a:pPr marL="457200" indent="-457200" algn="just" fontAlgn="auto">
              <a:spcAft>
                <a:spcPts val="0"/>
              </a:spcAft>
              <a:buFont typeface="Arial" charset="0"/>
              <a:buChar char="•"/>
              <a:defRPr/>
            </a:pPr>
            <a:r>
              <a:rPr lang="en-US" sz="1800" dirty="0">
                <a:solidFill>
                  <a:schemeClr val="tx1">
                    <a:lumMod val="95000"/>
                    <a:lumOff val="5000"/>
                  </a:schemeClr>
                </a:solidFill>
              </a:rPr>
              <a:t>Shared success factors in budget transparency from Romania (75/100) and Russia (74/100) (both leaders in the </a:t>
            </a:r>
            <a:r>
              <a:rPr lang="en-US" sz="1800" i="1" dirty="0">
                <a:solidFill>
                  <a:schemeClr val="tx1">
                    <a:lumMod val="95000"/>
                    <a:lumOff val="5000"/>
                  </a:schemeClr>
                </a:solidFill>
              </a:rPr>
              <a:t>2015</a:t>
            </a:r>
            <a:r>
              <a:rPr lang="en-US" sz="1800" dirty="0">
                <a:solidFill>
                  <a:schemeClr val="tx1">
                    <a:lumMod val="95000"/>
                    <a:lumOff val="5000"/>
                  </a:schemeClr>
                </a:solidFill>
              </a:rPr>
              <a:t> </a:t>
            </a:r>
            <a:r>
              <a:rPr lang="en-US" sz="1800" i="1" dirty="0">
                <a:solidFill>
                  <a:schemeClr val="tx1">
                    <a:lumMod val="95000"/>
                    <a:lumOff val="5000"/>
                  </a:schemeClr>
                </a:solidFill>
              </a:rPr>
              <a:t>Open Budget Index </a:t>
            </a:r>
            <a:r>
              <a:rPr lang="en-US" sz="1800" dirty="0">
                <a:solidFill>
                  <a:schemeClr val="tx1">
                    <a:lumMod val="95000"/>
                    <a:lumOff val="5000"/>
                  </a:schemeClr>
                </a:solidFill>
              </a:rPr>
              <a:t>in the region), and Kyrgyz Republic (from 20/100 to 54/100) as most improved.</a:t>
            </a:r>
            <a:endParaRPr lang="en-US" sz="1400" dirty="0">
              <a:solidFill>
                <a:schemeClr val="tx1">
                  <a:lumMod val="95000"/>
                  <a:lumOff val="5000"/>
                </a:schemeClr>
              </a:solidFill>
            </a:endParaRPr>
          </a:p>
          <a:p>
            <a:pPr marL="457200" indent="-457200" algn="just" fontAlgn="auto">
              <a:spcAft>
                <a:spcPts val="0"/>
              </a:spcAft>
              <a:buFont typeface="Arial" charset="0"/>
              <a:buChar char="•"/>
              <a:defRPr/>
            </a:pPr>
            <a:r>
              <a:rPr lang="en-US" sz="1800" dirty="0">
                <a:solidFill>
                  <a:schemeClr val="tx1">
                    <a:lumMod val="95000"/>
                    <a:lumOff val="5000"/>
                  </a:schemeClr>
                </a:solidFill>
              </a:rPr>
              <a:t>Translated and shared guidelines on how to develop Citizens Budgets from International Budget Partnership, Russia, Kyrgyz Republic and Moldova.  International examples on Citizens Budgets also identified and shared.</a:t>
            </a:r>
          </a:p>
          <a:p>
            <a:pPr algn="just" fontAlgn="auto">
              <a:spcAft>
                <a:spcPts val="0"/>
              </a:spcAft>
              <a:defRPr/>
            </a:pPr>
            <a:r>
              <a:rPr lang="en-US" sz="1800" b="1" dirty="0">
                <a:solidFill>
                  <a:schemeClr val="tx1">
                    <a:lumMod val="95000"/>
                    <a:lumOff val="5000"/>
                  </a:schemeClr>
                </a:solidFill>
              </a:rPr>
              <a:t>5</a:t>
            </a:r>
            <a:r>
              <a:rPr lang="en-US" sz="1800" b="1" baseline="30000" dirty="0">
                <a:solidFill>
                  <a:schemeClr val="tx1">
                    <a:lumMod val="95000"/>
                    <a:lumOff val="5000"/>
                  </a:schemeClr>
                </a:solidFill>
              </a:rPr>
              <a:t>th</a:t>
            </a:r>
            <a:r>
              <a:rPr lang="en-US" sz="1800" b="1" dirty="0">
                <a:solidFill>
                  <a:schemeClr val="tx1">
                    <a:lumMod val="95000"/>
                    <a:lumOff val="5000"/>
                  </a:schemeClr>
                </a:solidFill>
              </a:rPr>
              <a:t> meeting via videoconference, September 22, 2016 </a:t>
            </a:r>
            <a:r>
              <a:rPr lang="mr-IN" sz="1800" dirty="0">
                <a:solidFill>
                  <a:schemeClr val="tx1">
                    <a:lumMod val="95000"/>
                    <a:lumOff val="5000"/>
                  </a:schemeClr>
                </a:solidFill>
              </a:rPr>
              <a:t>–</a:t>
            </a:r>
            <a:r>
              <a:rPr lang="en-US" sz="1800" dirty="0">
                <a:solidFill>
                  <a:schemeClr val="tx1">
                    <a:lumMod val="95000"/>
                    <a:lumOff val="5000"/>
                  </a:schemeClr>
                </a:solidFill>
              </a:rPr>
              <a:t> 6 countries participated</a:t>
            </a:r>
          </a:p>
          <a:p>
            <a:pPr marL="457200" indent="-457200" algn="just" fontAlgn="auto">
              <a:spcAft>
                <a:spcPts val="0"/>
              </a:spcAft>
              <a:buFont typeface="Arial" charset="0"/>
              <a:buChar char="•"/>
              <a:defRPr/>
            </a:pPr>
            <a:r>
              <a:rPr lang="en-US" sz="1800" dirty="0">
                <a:solidFill>
                  <a:schemeClr val="tx1">
                    <a:lumMod val="95000"/>
                    <a:lumOff val="5000"/>
                  </a:schemeClr>
                </a:solidFill>
              </a:rPr>
              <a:t>To progress discussions on the Working Groups Knowledge Product on how to address the 10 Challenges to developing Citizens Budgets being experienced by member countries.</a:t>
            </a:r>
          </a:p>
          <a:p>
            <a:pPr marL="457200" indent="-457200" algn="just" fontAlgn="auto">
              <a:spcAft>
                <a:spcPts val="0"/>
              </a:spcAft>
              <a:buFont typeface="Arial" charset="0"/>
              <a:buChar char="•"/>
              <a:defRPr/>
            </a:pPr>
            <a:r>
              <a:rPr lang="en-US" sz="1800" dirty="0">
                <a:solidFill>
                  <a:schemeClr val="tx1">
                    <a:lumMod val="95000"/>
                    <a:lumOff val="5000"/>
                  </a:schemeClr>
                </a:solidFill>
              </a:rPr>
              <a:t>Focus has been on Citizens Budgets because they are not common in the region….</a:t>
            </a:r>
          </a:p>
          <a:p>
            <a:pPr marL="285750" indent="-285750" algn="just" fontAlgn="auto">
              <a:spcAft>
                <a:spcPts val="0"/>
              </a:spcAft>
              <a:buFont typeface="Arial" charset="0"/>
              <a:buChar char="•"/>
              <a:defRPr/>
            </a:pPr>
            <a:endParaRPr lang="ru-RU" sz="1800" dirty="0">
              <a:solidFill>
                <a:schemeClr val="tx1">
                  <a:lumMod val="95000"/>
                  <a:lumOff val="5000"/>
                </a:schemeClr>
              </a:solidFill>
            </a:endParaRPr>
          </a:p>
          <a:p>
            <a:pPr marL="285750" indent="-285750" algn="just" fontAlgn="auto">
              <a:spcAft>
                <a:spcPts val="0"/>
              </a:spcAft>
              <a:buFont typeface="Arial" charset="0"/>
              <a:buChar char="•"/>
              <a:defRPr/>
            </a:pPr>
            <a:endParaRPr lang="en-GB" sz="1800" dirty="0">
              <a:solidFill>
                <a:prstClr val="black"/>
              </a:solidFill>
            </a:endParaRPr>
          </a:p>
          <a:p>
            <a:pPr marL="285750" indent="-285750" algn="just" fontAlgn="auto">
              <a:spcAft>
                <a:spcPts val="0"/>
              </a:spcAft>
              <a:buFont typeface="Arial" charset="0"/>
              <a:buChar char="•"/>
              <a:defRPr/>
            </a:pPr>
            <a:endParaRPr lang="en-GB" sz="1800" dirty="0">
              <a:solidFill>
                <a:prstClr val="black"/>
              </a:solidFill>
            </a:endParaRPr>
          </a:p>
          <a:p>
            <a:pPr algn="just" fontAlgn="auto">
              <a:spcAft>
                <a:spcPts val="0"/>
              </a:spcAft>
              <a:defRPr/>
            </a:pPr>
            <a:endParaRPr lang="ru-RU" sz="1800" dirty="0">
              <a:solidFill>
                <a:schemeClr val="tx1">
                  <a:lumMod val="95000"/>
                  <a:lumOff val="5000"/>
                </a:schemeClr>
              </a:solidFill>
            </a:endParaRPr>
          </a:p>
          <a:p>
            <a:pPr algn="just" fontAlgn="auto">
              <a:spcAft>
                <a:spcPts val="0"/>
              </a:spcAft>
              <a:defRPr/>
            </a:pPr>
            <a:endParaRPr lang="ru-RU" sz="2000" dirty="0">
              <a:solidFill>
                <a:schemeClr val="tx1">
                  <a:lumMod val="95000"/>
                  <a:lumOff val="5000"/>
                </a:schemeClr>
              </a:solidFill>
            </a:endParaRPr>
          </a:p>
        </p:txBody>
      </p:sp>
      <p:pic>
        <p:nvPicPr>
          <p:cNvPr id="17411"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2" name="TextBox 1"/>
          <p:cNvSpPr txBox="1"/>
          <p:nvPr/>
        </p:nvSpPr>
        <p:spPr>
          <a:xfrm>
            <a:off x="969523" y="152400"/>
            <a:ext cx="8839200" cy="646331"/>
          </a:xfrm>
          <a:prstGeom prst="rect">
            <a:avLst/>
          </a:prstGeom>
          <a:noFill/>
        </p:spPr>
        <p:txBody>
          <a:bodyPr wrap="square" rtlCol="0">
            <a:spAutoFit/>
          </a:bodyPr>
          <a:lstStyle/>
          <a:p>
            <a:pPr algn="ctr"/>
            <a:r>
              <a:rPr lang="en-US" sz="3600" dirty="0">
                <a:solidFill>
                  <a:srgbClr val="002060"/>
                </a:solidFill>
                <a:latin typeface="Calibri"/>
              </a:rPr>
              <a:t>Working Group Activities Snapshot (2)</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95800"/>
            <a:ext cx="5486400" cy="210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02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4"/>
          <a:srcRect/>
          <a:stretch>
            <a:fillRect/>
          </a:stretch>
        </p:blipFill>
        <p:spPr bwMode="auto">
          <a:xfrm>
            <a:off x="0" y="-10002"/>
            <a:ext cx="763588" cy="6858000"/>
          </a:xfrm>
          <a:prstGeom prst="rect">
            <a:avLst/>
          </a:prstGeom>
          <a:noFill/>
          <a:ln w="9525">
            <a:noFill/>
            <a:miter lim="800000"/>
            <a:headEnd/>
            <a:tailEnd/>
          </a:ln>
        </p:spPr>
      </p:pic>
      <p:sp>
        <p:nvSpPr>
          <p:cNvPr id="5" name="Title 1"/>
          <p:cNvSpPr>
            <a:spLocks noGrp="1"/>
          </p:cNvSpPr>
          <p:nvPr>
            <p:ph type="ctrTitle"/>
          </p:nvPr>
        </p:nvSpPr>
        <p:spPr>
          <a:xfrm>
            <a:off x="457200" y="0"/>
            <a:ext cx="9448800" cy="838200"/>
          </a:xfrm>
        </p:spPr>
        <p:txBody>
          <a:bodyPr/>
          <a:lstStyle/>
          <a:p>
            <a:r>
              <a:rPr lang="en-US" sz="3600" dirty="0" smtClean="0">
                <a:solidFill>
                  <a:srgbClr val="000000"/>
                </a:solidFill>
              </a:rPr>
              <a:t>2015 Public </a:t>
            </a:r>
            <a:r>
              <a:rPr lang="en-US" sz="3600" dirty="0">
                <a:solidFill>
                  <a:srgbClr val="000000"/>
                </a:solidFill>
              </a:rPr>
              <a:t>Availability of Budget Documents</a:t>
            </a:r>
          </a:p>
        </p:txBody>
      </p:sp>
      <p:graphicFrame>
        <p:nvGraphicFramePr>
          <p:cNvPr id="6" name="Object 5"/>
          <p:cNvGraphicFramePr>
            <a:graphicFrameLocks noChangeAspect="1"/>
          </p:cNvGraphicFramePr>
          <p:nvPr>
            <p:extLst>
              <p:ext uri="{D42A27DB-BD31-4B8C-83A1-F6EECF244321}">
                <p14:modId xmlns:p14="http://schemas.microsoft.com/office/powerpoint/2010/main" val="1202387431"/>
              </p:ext>
            </p:extLst>
          </p:nvPr>
        </p:nvGraphicFramePr>
        <p:xfrm>
          <a:off x="1231900" y="762000"/>
          <a:ext cx="8140700" cy="5943600"/>
        </p:xfrm>
        <a:graphic>
          <a:graphicData uri="http://schemas.openxmlformats.org/presentationml/2006/ole">
            <mc:AlternateContent xmlns:mc="http://schemas.openxmlformats.org/markup-compatibility/2006">
              <mc:Choice xmlns:v="urn:schemas-microsoft-com:vml" Requires="v">
                <p:oleObj spid="_x0000_s2203" name="Worksheet" r:id="rId6" imgW="7442200" imgH="5346700" progId="Excel.Sheet.12">
                  <p:embed/>
                </p:oleObj>
              </mc:Choice>
              <mc:Fallback>
                <p:oleObj name="Worksheet" r:id="rId6" imgW="7442200" imgH="5346700" progId="Excel.Sheet.12">
                  <p:embed/>
                  <p:pic>
                    <p:nvPicPr>
                      <p:cNvPr id="0" name=""/>
                      <p:cNvPicPr/>
                      <p:nvPr/>
                    </p:nvPicPr>
                    <p:blipFill>
                      <a:blip r:embed="rId7"/>
                      <a:stretch>
                        <a:fillRect/>
                      </a:stretch>
                    </p:blipFill>
                    <p:spPr>
                      <a:xfrm>
                        <a:off x="1231900" y="762000"/>
                        <a:ext cx="8140700" cy="5943600"/>
                      </a:xfrm>
                      <a:prstGeom prst="rect">
                        <a:avLst/>
                      </a:prstGeom>
                    </p:spPr>
                  </p:pic>
                </p:oleObj>
              </mc:Fallback>
            </mc:AlternateContent>
          </a:graphicData>
        </a:graphic>
      </p:graphicFrame>
    </p:spTree>
    <p:extLst>
      <p:ext uri="{BB962C8B-B14F-4D97-AF65-F5344CB8AC3E}">
        <p14:creationId xmlns:p14="http://schemas.microsoft.com/office/powerpoint/2010/main" val="193699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a:srcRect/>
          <a:stretch>
            <a:fillRect/>
          </a:stretch>
        </p:blipFill>
        <p:spPr bwMode="auto">
          <a:xfrm>
            <a:off x="0" y="-10002"/>
            <a:ext cx="763588" cy="6858000"/>
          </a:xfrm>
          <a:prstGeom prst="rect">
            <a:avLst/>
          </a:prstGeom>
          <a:noFill/>
          <a:ln w="9525">
            <a:noFill/>
            <a:miter lim="800000"/>
            <a:headEnd/>
            <a:tailEnd/>
          </a:ln>
        </p:spPr>
      </p:pic>
      <p:sp>
        <p:nvSpPr>
          <p:cNvPr id="2" name="TextBox 1"/>
          <p:cNvSpPr txBox="1"/>
          <p:nvPr/>
        </p:nvSpPr>
        <p:spPr>
          <a:xfrm>
            <a:off x="2486973" y="127016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4"/>
          <a:stretch>
            <a:fillRect/>
          </a:stretch>
        </p:blipFill>
        <p:spPr>
          <a:xfrm>
            <a:off x="965200" y="152400"/>
            <a:ext cx="8559800" cy="6705600"/>
          </a:xfrm>
          <a:prstGeom prst="rect">
            <a:avLst/>
          </a:prstGeom>
        </p:spPr>
      </p:pic>
    </p:spTree>
    <p:extLst>
      <p:ext uri="{BB962C8B-B14F-4D97-AF65-F5344CB8AC3E}">
        <p14:creationId xmlns:p14="http://schemas.microsoft.com/office/powerpoint/2010/main" val="39113446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427539"/>
            <a:ext cx="8645524" cy="5486400"/>
          </a:xfrm>
        </p:spPr>
        <p:txBody>
          <a:bodyPr rtlCol="0">
            <a:noAutofit/>
          </a:bodyPr>
          <a:lstStyle/>
          <a:p>
            <a:pPr marL="342900" indent="-342900" algn="just" fontAlgn="auto">
              <a:spcAft>
                <a:spcPts val="0"/>
              </a:spcAft>
              <a:buFont typeface="Arial"/>
              <a:buChar char="•"/>
              <a:defRPr/>
            </a:pPr>
            <a:endParaRPr lang="en-US" sz="800" b="1" dirty="0">
              <a:solidFill>
                <a:schemeClr val="tx1"/>
              </a:solidFill>
            </a:endParaRPr>
          </a:p>
          <a:p>
            <a:pPr>
              <a:spcBef>
                <a:spcPct val="0"/>
              </a:spcBef>
            </a:pPr>
            <a:r>
              <a:rPr lang="en-GB" sz="2000" b="1" dirty="0">
                <a:solidFill>
                  <a:schemeClr val="accent6">
                    <a:lumMod val="50000"/>
                  </a:schemeClr>
                </a:solidFill>
              </a:rPr>
              <a:t>It provides options drawn from peer and international advice to address 10 challenges being experienced by working group member countries</a:t>
            </a:r>
            <a:r>
              <a:rPr lang="en-GB" sz="1800" dirty="0"/>
              <a:t>:</a:t>
            </a:r>
          </a:p>
          <a:p>
            <a:pPr algn="l">
              <a:spcBef>
                <a:spcPct val="0"/>
              </a:spcBef>
            </a:pPr>
            <a:endParaRPr lang="en-GB" sz="1800" dirty="0"/>
          </a:p>
          <a:p>
            <a:pPr lvl="0" algn="l"/>
            <a:r>
              <a:rPr lang="en-US" sz="1800" dirty="0">
                <a:solidFill>
                  <a:schemeClr val="tx1"/>
                </a:solidFill>
              </a:rPr>
              <a:t>Challenge 1: Determining responsibility for preparation and distribution of Citizens Budgets</a:t>
            </a:r>
            <a:endParaRPr lang="en-GB" sz="1800" dirty="0">
              <a:solidFill>
                <a:schemeClr val="tx1"/>
              </a:solidFill>
            </a:endParaRPr>
          </a:p>
          <a:p>
            <a:pPr lvl="0" algn="l"/>
            <a:r>
              <a:rPr lang="en-US" sz="1800" dirty="0">
                <a:solidFill>
                  <a:schemeClr val="tx1"/>
                </a:solidFill>
              </a:rPr>
              <a:t>Challenge 2: Lack of Government resources</a:t>
            </a:r>
            <a:endParaRPr lang="en-GB" sz="1800" dirty="0">
              <a:solidFill>
                <a:schemeClr val="tx1"/>
              </a:solidFill>
            </a:endParaRPr>
          </a:p>
          <a:p>
            <a:pPr lvl="0" algn="l"/>
            <a:r>
              <a:rPr lang="en-US" sz="1800" dirty="0">
                <a:solidFill>
                  <a:schemeClr val="tx1"/>
                </a:solidFill>
              </a:rPr>
              <a:t>Challenge 3: Lack of political will</a:t>
            </a:r>
            <a:endParaRPr lang="en-GB" sz="1800" dirty="0">
              <a:solidFill>
                <a:schemeClr val="tx1"/>
              </a:solidFill>
            </a:endParaRPr>
          </a:p>
          <a:p>
            <a:pPr lvl="0" algn="l"/>
            <a:r>
              <a:rPr lang="en-US" sz="1800" dirty="0">
                <a:solidFill>
                  <a:schemeClr val="tx1"/>
                </a:solidFill>
              </a:rPr>
              <a:t>Challenge 4: Lack of motivation and incentives within central and municipal Governments </a:t>
            </a:r>
            <a:endParaRPr lang="en-GB" sz="1800" dirty="0">
              <a:solidFill>
                <a:schemeClr val="tx1"/>
              </a:solidFill>
            </a:endParaRPr>
          </a:p>
          <a:p>
            <a:pPr lvl="0" algn="l"/>
            <a:r>
              <a:rPr lang="en-US" sz="1800" dirty="0">
                <a:solidFill>
                  <a:schemeClr val="tx1"/>
                </a:solidFill>
              </a:rPr>
              <a:t>Challenge 5: Determining optimum timeline for production of Citizens Budgets </a:t>
            </a:r>
            <a:endParaRPr lang="en-GB" sz="1800" dirty="0">
              <a:solidFill>
                <a:schemeClr val="tx1"/>
              </a:solidFill>
            </a:endParaRPr>
          </a:p>
          <a:p>
            <a:pPr lvl="0" algn="l"/>
            <a:r>
              <a:rPr lang="en-US" sz="1800" dirty="0">
                <a:solidFill>
                  <a:schemeClr val="tx1"/>
                </a:solidFill>
              </a:rPr>
              <a:t>Challenge 6: Determining optimal formats for Citizens Budgets</a:t>
            </a:r>
            <a:endParaRPr lang="en-GB" sz="1800" dirty="0">
              <a:solidFill>
                <a:schemeClr val="tx1"/>
              </a:solidFill>
            </a:endParaRPr>
          </a:p>
          <a:p>
            <a:pPr lvl="0" algn="l"/>
            <a:r>
              <a:rPr lang="en-US" sz="1800" dirty="0">
                <a:solidFill>
                  <a:schemeClr val="tx1"/>
                </a:solidFill>
              </a:rPr>
              <a:t>Challenge 7: Determining optimum approach for citizen consultation </a:t>
            </a:r>
          </a:p>
          <a:p>
            <a:pPr lvl="0" algn="l"/>
            <a:r>
              <a:rPr lang="en-US" sz="1800" dirty="0">
                <a:solidFill>
                  <a:schemeClr val="tx1"/>
                </a:solidFill>
              </a:rPr>
              <a:t>Challenge 8: Lack of budget skills and understanding by citizens and some civil servants</a:t>
            </a:r>
            <a:endParaRPr lang="en-GB" sz="1800" dirty="0">
              <a:solidFill>
                <a:schemeClr val="tx1"/>
              </a:solidFill>
            </a:endParaRPr>
          </a:p>
          <a:p>
            <a:pPr lvl="0" algn="l"/>
            <a:r>
              <a:rPr lang="en-US" sz="1800" dirty="0">
                <a:solidFill>
                  <a:schemeClr val="tx1"/>
                </a:solidFill>
              </a:rPr>
              <a:t>Challenge 9: Low public interest in the budget  </a:t>
            </a:r>
            <a:endParaRPr lang="en-GB" sz="1800" dirty="0">
              <a:solidFill>
                <a:schemeClr val="tx1"/>
              </a:solidFill>
            </a:endParaRPr>
          </a:p>
          <a:p>
            <a:pPr lvl="0" algn="l"/>
            <a:r>
              <a:rPr lang="en-US" sz="1800" dirty="0">
                <a:solidFill>
                  <a:schemeClr val="tx1"/>
                </a:solidFill>
              </a:rPr>
              <a:t>Challenge 10: Lack of access to reliable media and/or communication technologies</a:t>
            </a:r>
          </a:p>
          <a:p>
            <a:pPr lvl="0"/>
            <a:endParaRPr lang="en-US" sz="1800" dirty="0">
              <a:solidFill>
                <a:schemeClr val="tx1"/>
              </a:solidFill>
            </a:endParaRPr>
          </a:p>
          <a:p>
            <a:pPr lvl="0"/>
            <a:r>
              <a:rPr lang="en-US" sz="1800" dirty="0">
                <a:solidFill>
                  <a:schemeClr val="tx1"/>
                </a:solidFill>
              </a:rPr>
              <a:t>See your materials for a copy of this Working Group Knowledge Product - please use it to progress your reforms and also tell us how you use it for our success stories!</a:t>
            </a:r>
          </a:p>
          <a:p>
            <a:pPr lvl="0"/>
            <a:endParaRPr lang="en-US" sz="1800" dirty="0">
              <a:solidFill>
                <a:schemeClr val="tx1"/>
              </a:solidFill>
            </a:endParaRPr>
          </a:p>
          <a:p>
            <a:pPr lvl="0" algn="l"/>
            <a:endParaRPr lang="en-US" sz="18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838200" y="580422"/>
            <a:ext cx="8839200" cy="876300"/>
          </a:xfrm>
        </p:spPr>
        <p:txBody>
          <a:bodyPr/>
          <a:lstStyle/>
          <a:p>
            <a:r>
              <a:rPr lang="en-US" sz="3600" dirty="0">
                <a:solidFill>
                  <a:srgbClr val="002060"/>
                </a:solidFill>
              </a:rPr>
              <a:t>Knowledge Product on Citizens Budgets </a:t>
            </a:r>
            <a:r>
              <a:rPr lang="mr-IN" sz="3600" dirty="0">
                <a:solidFill>
                  <a:srgbClr val="002060"/>
                </a:solidFill>
              </a:rPr>
              <a:t>–</a:t>
            </a:r>
            <a:r>
              <a:rPr lang="en-US" sz="3600" dirty="0">
                <a:solidFill>
                  <a:srgbClr val="002060"/>
                </a:solidFill>
              </a:rPr>
              <a:t> Final Draft Completed</a:t>
            </a:r>
          </a:p>
        </p:txBody>
      </p:sp>
    </p:spTree>
    <p:extLst>
      <p:ext uri="{BB962C8B-B14F-4D97-AF65-F5344CB8AC3E}">
        <p14:creationId xmlns:p14="http://schemas.microsoft.com/office/powerpoint/2010/main" val="141772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09600"/>
            <a:ext cx="9067800" cy="6248400"/>
          </a:xfrm>
        </p:spPr>
        <p:txBody>
          <a:bodyPr rtlCol="0">
            <a:noAutofit/>
          </a:bodyPr>
          <a:lstStyle/>
          <a:p>
            <a:pPr lvl="1" algn="l" fontAlgn="auto">
              <a:spcAft>
                <a:spcPts val="0"/>
              </a:spcAft>
              <a:defRPr/>
            </a:pPr>
            <a:endParaRPr lang="en-US" sz="800" dirty="0">
              <a:solidFill>
                <a:srgbClr val="000000"/>
              </a:solidFill>
            </a:endParaRPr>
          </a:p>
          <a:p>
            <a:pPr marL="457200" lvl="0" indent="-457200" algn="just">
              <a:buFont typeface="+mj-lt"/>
              <a:buAutoNum type="arabicPeriod"/>
            </a:pPr>
            <a:r>
              <a:rPr lang="en-US" sz="2400" b="1" dirty="0">
                <a:solidFill>
                  <a:srgbClr val="000000"/>
                </a:solidFill>
              </a:rPr>
              <a:t>Determining responsibility for preparation and distribution of Citizens Budgets</a:t>
            </a:r>
          </a:p>
          <a:p>
            <a:pPr marL="457200" lvl="0" indent="-457200" algn="l">
              <a:buFont typeface="+mj-lt"/>
              <a:buAutoNum type="arabicPeriod"/>
            </a:pPr>
            <a:endParaRPr lang="en-US" sz="1000" dirty="0">
              <a:solidFill>
                <a:srgbClr val="000000"/>
              </a:solidFill>
            </a:endParaRPr>
          </a:p>
          <a:p>
            <a:pPr marL="457200" lvl="0" indent="-457200" algn="just">
              <a:buFont typeface="Arial"/>
              <a:buChar char="•"/>
            </a:pPr>
            <a:r>
              <a:rPr lang="en-US" sz="2000" b="1" dirty="0">
                <a:solidFill>
                  <a:schemeClr val="accent6">
                    <a:lumMod val="50000"/>
                  </a:schemeClr>
                </a:solidFill>
              </a:rPr>
              <a:t>The Working Group agreed that the owner of the documents should be responsible </a:t>
            </a:r>
            <a:r>
              <a:rPr lang="en-US" sz="2000" dirty="0">
                <a:solidFill>
                  <a:srgbClr val="000000"/>
                </a:solidFill>
              </a:rPr>
              <a:t>for presenting the information in a simplified format for citizens.</a:t>
            </a:r>
          </a:p>
          <a:p>
            <a:pPr marL="457200" lvl="0" indent="-457200" algn="l">
              <a:buFont typeface="Arial"/>
              <a:buChar char="•"/>
            </a:pPr>
            <a:endParaRPr lang="en-US" sz="1000" dirty="0">
              <a:solidFill>
                <a:srgbClr val="000000"/>
              </a:solidFill>
            </a:endParaRPr>
          </a:p>
          <a:p>
            <a:pPr marL="457200" lvl="0" indent="-457200" algn="just">
              <a:buFont typeface="Arial"/>
              <a:buChar char="•"/>
            </a:pPr>
            <a:r>
              <a:rPr lang="en-US" sz="2000" b="1" dirty="0">
                <a:solidFill>
                  <a:schemeClr val="accent6">
                    <a:lumMod val="50000"/>
                  </a:schemeClr>
                </a:solidFill>
              </a:rPr>
              <a:t>The IBP advise that the Citizens Budget should be produced first and foremost by the Government:</a:t>
            </a:r>
          </a:p>
          <a:p>
            <a:pPr marL="914400" lvl="1" indent="-457200" algn="just">
              <a:buFont typeface="Arial"/>
              <a:buChar char="•"/>
            </a:pPr>
            <a:r>
              <a:rPr lang="en-US" sz="1800" dirty="0">
                <a:solidFill>
                  <a:schemeClr val="tx1"/>
                </a:solidFill>
              </a:rPr>
              <a:t>It possesses knowledge about insights about the budget and has an obligation to account to the broader public.</a:t>
            </a:r>
          </a:p>
          <a:p>
            <a:pPr marL="914400" lvl="1" indent="-457200" algn="just">
              <a:buFont typeface="Arial"/>
              <a:buChar char="•"/>
            </a:pPr>
            <a:r>
              <a:rPr lang="en-US" sz="1800" dirty="0">
                <a:solidFill>
                  <a:schemeClr val="tx1"/>
                </a:solidFill>
              </a:rPr>
              <a:t>The Government can use media and civil society groups to facilitate dissemination.</a:t>
            </a:r>
          </a:p>
          <a:p>
            <a:pPr marL="914400" lvl="1" indent="-457200" algn="just">
              <a:buFont typeface="Arial"/>
              <a:buChar char="•"/>
            </a:pPr>
            <a:r>
              <a:rPr lang="en-US" sz="1800" dirty="0">
                <a:solidFill>
                  <a:schemeClr val="tx1"/>
                </a:solidFill>
              </a:rPr>
              <a:t>The Government needs to decide whether it wishes to use the Citizens Budget to encourage public comment on budget issues or just to provide the document for information only.</a:t>
            </a:r>
          </a:p>
          <a:p>
            <a:pPr lvl="1" algn="just"/>
            <a:endParaRPr lang="en-US" sz="1000" dirty="0">
              <a:solidFill>
                <a:schemeClr val="tx1"/>
              </a:solidFill>
            </a:endParaRPr>
          </a:p>
          <a:p>
            <a:pPr lvl="1" indent="-457200" algn="just">
              <a:buFont typeface="Arial"/>
              <a:buChar char="•"/>
            </a:pPr>
            <a:r>
              <a:rPr lang="en-US" sz="2000" b="1" dirty="0">
                <a:solidFill>
                  <a:schemeClr val="accent6">
                    <a:lumMod val="50000"/>
                  </a:schemeClr>
                </a:solidFill>
              </a:rPr>
              <a:t>The IMF advise that  </a:t>
            </a:r>
            <a:r>
              <a:rPr lang="en-US" sz="2000" b="1" dirty="0">
                <a:solidFill>
                  <a:srgbClr val="993300"/>
                </a:solidFill>
              </a:rPr>
              <a:t>the Government also needs to decide whether it wishes to use the Citizens Budget to encourage public comment on budget issues. </a:t>
            </a:r>
            <a:r>
              <a:rPr lang="en-US" sz="2000" dirty="0">
                <a:solidFill>
                  <a:schemeClr val="tx1"/>
                </a:solidFill>
              </a:rPr>
              <a:t>‘Basic Practice’ is providing the information only, ‘Good and Advanced Practice’ is providing citizens with a formal voice in budget  deliberations</a:t>
            </a:r>
            <a:r>
              <a:rPr lang="en-US" sz="2000" b="1" dirty="0">
                <a:solidFill>
                  <a:schemeClr val="accent6">
                    <a:lumMod val="50000"/>
                  </a:schemeClr>
                </a:solidFill>
              </a:rPr>
              <a:t> </a:t>
            </a:r>
            <a:r>
              <a:rPr lang="en-US" sz="1800" dirty="0">
                <a:solidFill>
                  <a:schemeClr val="tx1"/>
                </a:solidFill>
              </a:rPr>
              <a:t>(Fiscal Transparency  Code: Principle 2.3.3).</a:t>
            </a:r>
            <a:endParaRPr lang="en-US" sz="2000" dirty="0">
              <a:solidFill>
                <a:schemeClr val="tx1"/>
              </a:solidFill>
            </a:endParaRPr>
          </a:p>
          <a:p>
            <a:pPr marL="457200" lvl="0" indent="-457200" algn="l">
              <a:buFont typeface="+mj-lt"/>
              <a:buAutoNum type="arabicPeriod"/>
            </a:pPr>
            <a:endParaRPr lang="en-GB" sz="1000" b="1" dirty="0">
              <a:solidFill>
                <a:schemeClr val="accent6">
                  <a:lumMod val="50000"/>
                </a:schemeClr>
              </a:solidFill>
            </a:endParaRPr>
          </a:p>
          <a:p>
            <a:pPr marL="800100" lvl="1" indent="-342900" algn="just" fontAlgn="auto">
              <a:spcAft>
                <a:spcPts val="0"/>
              </a:spcAft>
              <a:buFont typeface="Arial"/>
              <a:buChar char="•"/>
              <a:defRPr/>
            </a:pPr>
            <a:endParaRPr lang="en-US" sz="2000" dirty="0">
              <a:solidFill>
                <a:schemeClr val="tx1"/>
              </a:solidFill>
            </a:endParaRPr>
          </a:p>
          <a:p>
            <a:pPr lvl="1" algn="just" fontAlgn="auto">
              <a:spcAft>
                <a:spcPts val="0"/>
              </a:spcAft>
              <a:defRPr/>
            </a:pPr>
            <a:endParaRPr lang="en-US" sz="2000" dirty="0">
              <a:solidFill>
                <a:schemeClr val="tx1"/>
              </a:solidFill>
            </a:endParaRPr>
          </a:p>
          <a:p>
            <a:pPr lvl="1" algn="just" fontAlgn="auto">
              <a:spcAft>
                <a:spcPts val="0"/>
              </a:spcAft>
              <a:defRPr/>
            </a:pPr>
            <a:endParaRPr lang="bs-Latn-BA" sz="2000" dirty="0">
              <a:solidFill>
                <a:schemeClr val="tx1"/>
              </a:solidFill>
            </a:endParaRPr>
          </a:p>
          <a:p>
            <a:pPr algn="just" fontAlgn="auto">
              <a:spcAft>
                <a:spcPts val="0"/>
              </a:spcAft>
              <a:buFont typeface="Arial" pitchFamily="34" charset="0"/>
              <a:buNone/>
              <a:defRPr/>
            </a:pPr>
            <a:endParaRPr lang="bs-Latn-BA" sz="20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
        <p:nvSpPr>
          <p:cNvPr id="5" name="Title 1"/>
          <p:cNvSpPr>
            <a:spLocks noGrp="1"/>
          </p:cNvSpPr>
          <p:nvPr>
            <p:ph type="ctrTitle"/>
          </p:nvPr>
        </p:nvSpPr>
        <p:spPr>
          <a:xfrm>
            <a:off x="1100242" y="0"/>
            <a:ext cx="8775700" cy="685800"/>
          </a:xfrm>
        </p:spPr>
        <p:txBody>
          <a:bodyPr/>
          <a:lstStyle/>
          <a:p>
            <a:r>
              <a:rPr lang="en-US" sz="3600" dirty="0">
                <a:solidFill>
                  <a:srgbClr val="1F497D"/>
                </a:solidFill>
              </a:rPr>
              <a:t>10 Challenges: Peer and International Advice</a:t>
            </a:r>
          </a:p>
        </p:txBody>
      </p:sp>
    </p:spTree>
    <p:extLst>
      <p:ext uri="{BB962C8B-B14F-4D97-AF65-F5344CB8AC3E}">
        <p14:creationId xmlns:p14="http://schemas.microsoft.com/office/powerpoint/2010/main" val="157141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52400"/>
            <a:ext cx="8839200" cy="6705600"/>
          </a:xfrm>
        </p:spPr>
        <p:txBody>
          <a:bodyPr rtlCol="0">
            <a:noAutofit/>
          </a:bodyPr>
          <a:lstStyle/>
          <a:p>
            <a:pPr lvl="0" algn="just"/>
            <a:r>
              <a:rPr lang="en-US" sz="2400" b="1" dirty="0">
                <a:solidFill>
                  <a:srgbClr val="000000"/>
                </a:solidFill>
              </a:rPr>
              <a:t>2. Lack of Government resources </a:t>
            </a:r>
          </a:p>
          <a:p>
            <a:pPr lvl="0" algn="just"/>
            <a:endParaRPr lang="en-US" sz="1000" b="1" dirty="0">
              <a:solidFill>
                <a:schemeClr val="accent6">
                  <a:lumMod val="50000"/>
                </a:schemeClr>
              </a:solidFill>
            </a:endParaRPr>
          </a:p>
          <a:p>
            <a:pPr marL="457200" lvl="0" indent="-457200" algn="just">
              <a:buFont typeface="Arial"/>
              <a:buChar char="•"/>
            </a:pPr>
            <a:r>
              <a:rPr lang="en-US" sz="1800" b="1" dirty="0">
                <a:solidFill>
                  <a:schemeClr val="accent6">
                    <a:lumMod val="50000"/>
                  </a:schemeClr>
                </a:solidFill>
              </a:rPr>
              <a:t>The WG discussed how to source funding for additional expenditures needed to publish and disseminate Citizens Budgets:</a:t>
            </a:r>
          </a:p>
          <a:p>
            <a:pPr marL="457200" lvl="0" indent="-457200" algn="just">
              <a:buFont typeface="Arial"/>
              <a:buChar char="•"/>
            </a:pPr>
            <a:endParaRPr lang="en-US" sz="800" b="1" dirty="0">
              <a:solidFill>
                <a:schemeClr val="accent6">
                  <a:lumMod val="50000"/>
                </a:schemeClr>
              </a:solidFill>
            </a:endParaRPr>
          </a:p>
          <a:p>
            <a:pPr marL="914400" lvl="1" indent="-457200" algn="just">
              <a:buFont typeface="Arial"/>
              <a:buChar char="•"/>
            </a:pPr>
            <a:r>
              <a:rPr lang="en-US" sz="1600" dirty="0">
                <a:solidFill>
                  <a:srgbClr val="000000"/>
                </a:solidFill>
              </a:rPr>
              <a:t>Support to share costs could be sought from donors, private sector or Civil Society Organizations (CSOs) although the WG acknowledged that strong political will is required first, and outside funding carries risk of reforms not being sustainable if external funding ceases.</a:t>
            </a:r>
          </a:p>
          <a:p>
            <a:pPr marL="914400" lvl="1" indent="-457200" algn="just">
              <a:buFont typeface="Arial"/>
              <a:buChar char="•"/>
            </a:pPr>
            <a:endParaRPr lang="en-US" sz="1600" dirty="0">
              <a:solidFill>
                <a:srgbClr val="000000"/>
              </a:solidFill>
            </a:endParaRPr>
          </a:p>
          <a:p>
            <a:pPr marL="914400" lvl="1" indent="-457200" algn="just">
              <a:buFont typeface="Arial"/>
              <a:buChar char="•"/>
            </a:pPr>
            <a:r>
              <a:rPr lang="en-US" sz="1600" dirty="0">
                <a:solidFill>
                  <a:srgbClr val="000000"/>
                </a:solidFill>
              </a:rPr>
              <a:t>The WG acknowledged that developments in information and communication technologies (ICT) have greatly lowered costs of compiling and disseminating information (also recognized in the GIFT High Level Principles on Fiscal Transparency, Participation and Accountability).</a:t>
            </a:r>
          </a:p>
          <a:p>
            <a:pPr marL="914400" lvl="1" indent="-457200" algn="just">
              <a:buFont typeface="Arial"/>
              <a:buChar char="•"/>
            </a:pPr>
            <a:endParaRPr lang="en-US" sz="1600" dirty="0">
              <a:solidFill>
                <a:srgbClr val="000000"/>
              </a:solidFill>
            </a:endParaRPr>
          </a:p>
          <a:p>
            <a:pPr marL="457200" indent="-457200" algn="just">
              <a:buFont typeface="Arial"/>
              <a:buChar char="•"/>
            </a:pPr>
            <a:r>
              <a:rPr lang="en-US" sz="1800" b="1" dirty="0">
                <a:solidFill>
                  <a:schemeClr val="accent6">
                    <a:lumMod val="50000"/>
                  </a:schemeClr>
                </a:solidFill>
              </a:rPr>
              <a:t>The IBP advises that the costs of a Citizens Budget can be minimized through developing a template for the document, which could be a one-off exercise.</a:t>
            </a:r>
          </a:p>
          <a:p>
            <a:pPr marL="914400" lvl="1" indent="-457200" algn="just">
              <a:buFont typeface="Arial"/>
              <a:buChar char="•"/>
            </a:pPr>
            <a:r>
              <a:rPr lang="en-US" sz="1600" dirty="0">
                <a:solidFill>
                  <a:srgbClr val="000000"/>
                </a:solidFill>
              </a:rPr>
              <a:t>Once the template and structure are agreed, it should be easier to replicate each year with updated and new information.</a:t>
            </a:r>
          </a:p>
          <a:p>
            <a:pPr marL="914400" lvl="1" indent="-457200" algn="just">
              <a:buFont typeface="Arial"/>
              <a:buChar char="•"/>
            </a:pPr>
            <a:r>
              <a:rPr lang="en-US" sz="1600" dirty="0">
                <a:solidFill>
                  <a:srgbClr val="000000"/>
                </a:solidFill>
              </a:rPr>
              <a:t>The Citizens Budget of the ‘Executives Budget Proposal’ (</a:t>
            </a:r>
            <a:r>
              <a:rPr lang="en-US" sz="1600" dirty="0" err="1">
                <a:solidFill>
                  <a:srgbClr val="000000"/>
                </a:solidFill>
              </a:rPr>
              <a:t>ie</a:t>
            </a:r>
            <a:r>
              <a:rPr lang="en-US" sz="1600" dirty="0">
                <a:solidFill>
                  <a:srgbClr val="000000"/>
                </a:solidFill>
              </a:rPr>
              <a:t> Draft budget) should form the basis for the Citizens Budget of the ‘Enacted Budget’ (</a:t>
            </a:r>
            <a:r>
              <a:rPr lang="en-US" sz="1600" dirty="0" err="1">
                <a:solidFill>
                  <a:srgbClr val="000000"/>
                </a:solidFill>
              </a:rPr>
              <a:t>ie</a:t>
            </a:r>
            <a:r>
              <a:rPr lang="en-US" sz="1600" dirty="0">
                <a:solidFill>
                  <a:srgbClr val="000000"/>
                </a:solidFill>
              </a:rPr>
              <a:t> Approved budget).</a:t>
            </a:r>
          </a:p>
          <a:p>
            <a:pPr marL="914400" lvl="1" indent="-457200" algn="just">
              <a:buFont typeface="Arial"/>
              <a:buChar char="•"/>
            </a:pPr>
            <a:r>
              <a:rPr lang="en-US" sz="1600" dirty="0">
                <a:solidFill>
                  <a:srgbClr val="000000"/>
                </a:solidFill>
              </a:rPr>
              <a:t>The Citizens Budget can be posted on the </a:t>
            </a:r>
            <a:r>
              <a:rPr lang="en-US" sz="1600" dirty="0" err="1">
                <a:solidFill>
                  <a:srgbClr val="000000"/>
                </a:solidFill>
              </a:rPr>
              <a:t>MoF</a:t>
            </a:r>
            <a:r>
              <a:rPr lang="en-US" sz="1600" dirty="0">
                <a:solidFill>
                  <a:srgbClr val="000000"/>
                </a:solidFill>
              </a:rPr>
              <a:t> website at little cost. CSOs can be used to disseminate the document, and only limited hard copies printed where IT access is an issue.</a:t>
            </a:r>
          </a:p>
          <a:p>
            <a:pPr marL="914400" lvl="1" indent="-457200" algn="just">
              <a:buFont typeface="Arial"/>
              <a:buChar char="•"/>
            </a:pPr>
            <a:r>
              <a:rPr lang="en-US" sz="1600" dirty="0">
                <a:solidFill>
                  <a:srgbClr val="000000"/>
                </a:solidFill>
              </a:rPr>
              <a:t>However, </a:t>
            </a:r>
            <a:r>
              <a:rPr lang="en-US" sz="1600" dirty="0" err="1">
                <a:solidFill>
                  <a:srgbClr val="000000"/>
                </a:solidFill>
              </a:rPr>
              <a:t>MoF</a:t>
            </a:r>
            <a:r>
              <a:rPr lang="en-US" sz="1600" dirty="0">
                <a:solidFill>
                  <a:srgbClr val="000000"/>
                </a:solidFill>
              </a:rPr>
              <a:t> should reflect on the structure, resources and capacities it will need to properly develop and disseminate a Citizens Budgets.</a:t>
            </a:r>
          </a:p>
          <a:p>
            <a:pPr marL="457200" lvl="0" indent="-457200" algn="l">
              <a:buFont typeface="+mj-lt"/>
              <a:buAutoNum type="arabicPeriod"/>
            </a:pPr>
            <a:endParaRPr lang="en-GB" sz="1000" dirty="0">
              <a:solidFill>
                <a:srgbClr val="000000"/>
              </a:solidFill>
            </a:endParaRPr>
          </a:p>
          <a:p>
            <a:pPr marL="800100" lvl="1" indent="-342900" algn="just" fontAlgn="auto">
              <a:spcAft>
                <a:spcPts val="0"/>
              </a:spcAft>
              <a:buFont typeface="Arial"/>
              <a:buChar char="•"/>
              <a:defRPr/>
            </a:pPr>
            <a:endParaRPr lang="en-US" sz="2000" dirty="0">
              <a:solidFill>
                <a:schemeClr val="tx1"/>
              </a:solidFill>
            </a:endParaRPr>
          </a:p>
          <a:p>
            <a:pPr lvl="1" algn="just" fontAlgn="auto">
              <a:spcAft>
                <a:spcPts val="0"/>
              </a:spcAft>
              <a:defRPr/>
            </a:pPr>
            <a:endParaRPr lang="en-US" sz="2000" dirty="0">
              <a:solidFill>
                <a:schemeClr val="tx1"/>
              </a:solidFill>
            </a:endParaRPr>
          </a:p>
          <a:p>
            <a:pPr lvl="1" algn="just" fontAlgn="auto">
              <a:spcAft>
                <a:spcPts val="0"/>
              </a:spcAft>
              <a:defRPr/>
            </a:pPr>
            <a:endParaRPr lang="bs-Latn-BA" sz="2000" dirty="0">
              <a:solidFill>
                <a:schemeClr val="tx1"/>
              </a:solidFill>
            </a:endParaRPr>
          </a:p>
          <a:p>
            <a:pPr algn="just" fontAlgn="auto">
              <a:spcAft>
                <a:spcPts val="0"/>
              </a:spcAft>
              <a:buFont typeface="Arial" pitchFamily="34" charset="0"/>
              <a:buNone/>
              <a:defRPr/>
            </a:pPr>
            <a:endParaRPr lang="bs-Latn-BA" sz="2000" dirty="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63588" cy="6858000"/>
          </a:xfrm>
          <a:prstGeom prst="rect">
            <a:avLst/>
          </a:prstGeom>
          <a:noFill/>
          <a:ln w="9525">
            <a:noFill/>
            <a:miter lim="800000"/>
            <a:headEnd/>
            <a:tailEnd/>
          </a:ln>
        </p:spPr>
      </p:pic>
    </p:spTree>
    <p:extLst>
      <p:ext uri="{BB962C8B-B14F-4D97-AF65-F5344CB8AC3E}">
        <p14:creationId xmlns:p14="http://schemas.microsoft.com/office/powerpoint/2010/main" val="465354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5000</TotalTime>
  <Words>3412</Words>
  <Application>Microsoft Macintosh PowerPoint</Application>
  <PresentationFormat>A4 Paper (210x297 mm)</PresentationFormat>
  <Paragraphs>274</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Worksheet</vt:lpstr>
      <vt:lpstr>Update on Progress of the Budget Literacy and Transparency Working Group</vt:lpstr>
      <vt:lpstr>PowerPoint Presentation</vt:lpstr>
      <vt:lpstr>PowerPoint Presentation</vt:lpstr>
      <vt:lpstr>PowerPoint Presentation</vt:lpstr>
      <vt:lpstr>2015 Public Availability of Budget Documents</vt:lpstr>
      <vt:lpstr>PowerPoint Presentation</vt:lpstr>
      <vt:lpstr>Knowledge Product on Citizens Budgets – Final Draft Completed</vt:lpstr>
      <vt:lpstr>10 Challenges: Peer and International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Activities of the Working Group</vt:lpstr>
      <vt:lpstr>Scores from Public Participation Indicators</vt:lpstr>
      <vt:lpstr>PowerPoint Presentation</vt:lpstr>
      <vt:lpstr>PowerPoint Presentation</vt:lpstr>
      <vt:lpstr>PowerPoint Presentation</vt:lpstr>
    </vt:vector>
  </TitlesOfParts>
  <Manager/>
  <Company>The World Bank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2017 BCOP plenary</dc:title>
  <dc:subject/>
  <dc:creator>Deanna Aubrey</dc:creator>
  <cp:keywords>BCOP Budget Literacy and Transparency Working Group</cp:keywords>
  <dc:description/>
  <cp:lastModifiedBy>Deanna Aubrey</cp:lastModifiedBy>
  <cp:revision>605</cp:revision>
  <cp:lastPrinted>2017-02-09T16:04:30Z</cp:lastPrinted>
  <dcterms:created xsi:type="dcterms:W3CDTF">2010-10-04T16:57:49Z</dcterms:created>
  <dcterms:modified xsi:type="dcterms:W3CDTF">2017-04-11T09:23:25Z</dcterms:modified>
  <cp:category>PEMPAL</cp:category>
</cp:coreProperties>
</file>