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71" r:id="rId2"/>
    <p:sldId id="368" r:id="rId3"/>
    <p:sldId id="370" r:id="rId4"/>
    <p:sldId id="390" r:id="rId5"/>
    <p:sldId id="361" r:id="rId6"/>
    <p:sldId id="391" r:id="rId7"/>
    <p:sldId id="366" r:id="rId8"/>
    <p:sldId id="376" r:id="rId9"/>
    <p:sldId id="377" r:id="rId10"/>
    <p:sldId id="379" r:id="rId11"/>
    <p:sldId id="381" r:id="rId12"/>
    <p:sldId id="382" r:id="rId13"/>
    <p:sldId id="383" r:id="rId14"/>
    <p:sldId id="384" r:id="rId15"/>
    <p:sldId id="386" r:id="rId16"/>
    <p:sldId id="388" r:id="rId17"/>
    <p:sldId id="389" r:id="rId18"/>
    <p:sldId id="373" r:id="rId19"/>
    <p:sldId id="363" r:id="rId20"/>
    <p:sldId id="365" r:id="rId21"/>
    <p:sldId id="374" r:id="rId22"/>
    <p:sldId id="312" r:id="rId23"/>
  </p:sldIdLst>
  <p:sldSz cx="9906000" cy="6858000" type="A4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44" autoAdjust="0"/>
    <p:restoredTop sz="81525" autoAdjust="0"/>
  </p:normalViewPr>
  <p:slideViewPr>
    <p:cSldViewPr>
      <p:cViewPr>
        <p:scale>
          <a:sx n="90" d="100"/>
          <a:sy n="90" d="100"/>
        </p:scale>
        <p:origin x="-1776" y="-80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annaaubrey:Documents:Citizens%20budgets:OBI%20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Показатели участия</a:t>
            </a:r>
            <a:r>
              <a:rPr lang="ru-RU" baseline="0" dirty="0"/>
              <a:t> общественности</a:t>
            </a:r>
            <a:endParaRPr lang="en-US" dirty="0"/>
          </a:p>
        </c:rich>
      </c:tx>
      <c:layout>
        <c:manualLayout>
          <c:xMode val="edge"/>
          <c:yMode val="edge"/>
          <c:x val="0.191658646835812"/>
          <c:y val="0.01704545454545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257509477982"/>
          <c:y val="0.0681345442615127"/>
          <c:w val="0.720092106542238"/>
          <c:h val="0.864532778573133"/>
        </c:manualLayout>
      </c:layout>
      <c:barChart>
        <c:barDir val="bar"/>
        <c:grouping val="clustered"/>
        <c:varyColors val="0"/>
        <c:ser>
          <c:idx val="0"/>
          <c:order val="0"/>
          <c:tx>
            <c:v>2012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'Charts '!$A$33:$A$60</c:f>
              <c:strCache>
                <c:ptCount val="28"/>
                <c:pt idx="0">
                  <c:v>Macedonia</c:v>
                </c:pt>
                <c:pt idx="1">
                  <c:v>Albania</c:v>
                </c:pt>
                <c:pt idx="2">
                  <c:v>Azerbaijan</c:v>
                </c:pt>
                <c:pt idx="3">
                  <c:v>Tajikistan</c:v>
                </c:pt>
                <c:pt idx="4">
                  <c:v>Serbia</c:v>
                </c:pt>
                <c:pt idx="5">
                  <c:v>Turkey</c:v>
                </c:pt>
                <c:pt idx="6">
                  <c:v>Bosnia and Herzegovina</c:v>
                </c:pt>
                <c:pt idx="7">
                  <c:v>Ukraine</c:v>
                </c:pt>
                <c:pt idx="8">
                  <c:v>Germany</c:v>
                </c:pt>
                <c:pt idx="9">
                  <c:v>Russia</c:v>
                </c:pt>
                <c:pt idx="10">
                  <c:v>Kazakhstan</c:v>
                </c:pt>
                <c:pt idx="11">
                  <c:v>Hungary</c:v>
                </c:pt>
                <c:pt idx="12">
                  <c:v>Bulgaria</c:v>
                </c:pt>
                <c:pt idx="13">
                  <c:v>Croatia</c:v>
                </c:pt>
                <c:pt idx="14">
                  <c:v>France </c:v>
                </c:pt>
                <c:pt idx="15">
                  <c:v>Czech Republic</c:v>
                </c:pt>
                <c:pt idx="16">
                  <c:v>Romania</c:v>
                </c:pt>
                <c:pt idx="17">
                  <c:v>Georgia</c:v>
                </c:pt>
                <c:pt idx="18">
                  <c:v>Sweden</c:v>
                </c:pt>
                <c:pt idx="19">
                  <c:v>Kyrgyz Republic</c:v>
                </c:pt>
                <c:pt idx="20">
                  <c:v>United Kingdom</c:v>
                </c:pt>
                <c:pt idx="21">
                  <c:v>South Africa</c:v>
                </c:pt>
                <c:pt idx="22">
                  <c:v>New Zealand</c:v>
                </c:pt>
                <c:pt idx="23">
                  <c:v>Phillipines</c:v>
                </c:pt>
                <c:pt idx="24">
                  <c:v>United States</c:v>
                </c:pt>
                <c:pt idx="25">
                  <c:v>Brazil</c:v>
                </c:pt>
                <c:pt idx="26">
                  <c:v>Norway</c:v>
                </c:pt>
                <c:pt idx="27">
                  <c:v>South Korea</c:v>
                </c:pt>
              </c:strCache>
            </c:strRef>
          </c:cat>
          <c:val>
            <c:numRef>
              <c:f>'Charts '!$B$33:$B$60</c:f>
              <c:numCache>
                <c:formatCode>0</c:formatCode>
                <c:ptCount val="28"/>
                <c:pt idx="0">
                  <c:v>8.0</c:v>
                </c:pt>
                <c:pt idx="1">
                  <c:v>11.0</c:v>
                </c:pt>
                <c:pt idx="2">
                  <c:v>6.0</c:v>
                </c:pt>
                <c:pt idx="3">
                  <c:v>3.0</c:v>
                </c:pt>
                <c:pt idx="4">
                  <c:v>8.0</c:v>
                </c:pt>
                <c:pt idx="5">
                  <c:v>11.0</c:v>
                </c:pt>
                <c:pt idx="6">
                  <c:v>19.0</c:v>
                </c:pt>
                <c:pt idx="7">
                  <c:v>31.0</c:v>
                </c:pt>
                <c:pt idx="8">
                  <c:v>22.0</c:v>
                </c:pt>
                <c:pt idx="9">
                  <c:v>25.0</c:v>
                </c:pt>
                <c:pt idx="10">
                  <c:v>14.0</c:v>
                </c:pt>
                <c:pt idx="12">
                  <c:v>33.0</c:v>
                </c:pt>
                <c:pt idx="13">
                  <c:v>36.0</c:v>
                </c:pt>
                <c:pt idx="14">
                  <c:v>42.0</c:v>
                </c:pt>
                <c:pt idx="15">
                  <c:v>28.0</c:v>
                </c:pt>
                <c:pt idx="16">
                  <c:v>14.0</c:v>
                </c:pt>
                <c:pt idx="17">
                  <c:v>47.0</c:v>
                </c:pt>
                <c:pt idx="18">
                  <c:v>50.0</c:v>
                </c:pt>
                <c:pt idx="19">
                  <c:v>11.0</c:v>
                </c:pt>
                <c:pt idx="20" formatCode="General">
                  <c:v>56.0</c:v>
                </c:pt>
                <c:pt idx="21" formatCode="General">
                  <c:v>58.0</c:v>
                </c:pt>
                <c:pt idx="22" formatCode="General">
                  <c:v>58.0</c:v>
                </c:pt>
                <c:pt idx="23" formatCode="General">
                  <c:v>53.0</c:v>
                </c:pt>
                <c:pt idx="24" formatCode="General">
                  <c:v>58.0</c:v>
                </c:pt>
                <c:pt idx="25" formatCode="General">
                  <c:v>36.0</c:v>
                </c:pt>
                <c:pt idx="26" formatCode="General">
                  <c:v>53.0</c:v>
                </c:pt>
                <c:pt idx="27" formatCode="General">
                  <c:v>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6A-4F80-84CE-551440874C9C}"/>
            </c:ext>
          </c:extLst>
        </c:ser>
        <c:ser>
          <c:idx val="1"/>
          <c:order val="1"/>
          <c:tx>
            <c:v>2015</c:v>
          </c:tx>
          <c:spPr>
            <a:solidFill>
              <a:srgbClr val="C0504D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'Charts '!$A$33:$A$60</c:f>
              <c:strCache>
                <c:ptCount val="28"/>
                <c:pt idx="0">
                  <c:v>Macedonia</c:v>
                </c:pt>
                <c:pt idx="1">
                  <c:v>Albania</c:v>
                </c:pt>
                <c:pt idx="2">
                  <c:v>Azerbaijan</c:v>
                </c:pt>
                <c:pt idx="3">
                  <c:v>Tajikistan</c:v>
                </c:pt>
                <c:pt idx="4">
                  <c:v>Serbia</c:v>
                </c:pt>
                <c:pt idx="5">
                  <c:v>Turkey</c:v>
                </c:pt>
                <c:pt idx="6">
                  <c:v>Bosnia and Herzegovina</c:v>
                </c:pt>
                <c:pt idx="7">
                  <c:v>Ukraine</c:v>
                </c:pt>
                <c:pt idx="8">
                  <c:v>Germany</c:v>
                </c:pt>
                <c:pt idx="9">
                  <c:v>Russia</c:v>
                </c:pt>
                <c:pt idx="10">
                  <c:v>Kazakhstan</c:v>
                </c:pt>
                <c:pt idx="11">
                  <c:v>Hungary</c:v>
                </c:pt>
                <c:pt idx="12">
                  <c:v>Bulgaria</c:v>
                </c:pt>
                <c:pt idx="13">
                  <c:v>Croatia</c:v>
                </c:pt>
                <c:pt idx="14">
                  <c:v>France </c:v>
                </c:pt>
                <c:pt idx="15">
                  <c:v>Czech Republic</c:v>
                </c:pt>
                <c:pt idx="16">
                  <c:v>Romania</c:v>
                </c:pt>
                <c:pt idx="17">
                  <c:v>Georgia</c:v>
                </c:pt>
                <c:pt idx="18">
                  <c:v>Sweden</c:v>
                </c:pt>
                <c:pt idx="19">
                  <c:v>Kyrgyz Republic</c:v>
                </c:pt>
                <c:pt idx="20">
                  <c:v>United Kingdom</c:v>
                </c:pt>
                <c:pt idx="21">
                  <c:v>South Africa</c:v>
                </c:pt>
                <c:pt idx="22">
                  <c:v>New Zealand</c:v>
                </c:pt>
                <c:pt idx="23">
                  <c:v>Phillipines</c:v>
                </c:pt>
                <c:pt idx="24">
                  <c:v>United States</c:v>
                </c:pt>
                <c:pt idx="25">
                  <c:v>Brazil</c:v>
                </c:pt>
                <c:pt idx="26">
                  <c:v>Norway</c:v>
                </c:pt>
                <c:pt idx="27">
                  <c:v>South Korea</c:v>
                </c:pt>
              </c:strCache>
            </c:strRef>
          </c:cat>
          <c:val>
            <c:numRef>
              <c:f>'Charts '!$C$33:$C$60</c:f>
              <c:numCache>
                <c:formatCode>0</c:formatCode>
                <c:ptCount val="28"/>
                <c:pt idx="0">
                  <c:v>6.0</c:v>
                </c:pt>
                <c:pt idx="1">
                  <c:v>15.0</c:v>
                </c:pt>
                <c:pt idx="2">
                  <c:v>19.0</c:v>
                </c:pt>
                <c:pt idx="3">
                  <c:v>19.0</c:v>
                </c:pt>
                <c:pt idx="4">
                  <c:v>21.0</c:v>
                </c:pt>
                <c:pt idx="5">
                  <c:v>21.0</c:v>
                </c:pt>
                <c:pt idx="6">
                  <c:v>23.0</c:v>
                </c:pt>
                <c:pt idx="7">
                  <c:v>23.0</c:v>
                </c:pt>
                <c:pt idx="8">
                  <c:v>23.0</c:v>
                </c:pt>
                <c:pt idx="9">
                  <c:v>25.0</c:v>
                </c:pt>
                <c:pt idx="10">
                  <c:v>27.0</c:v>
                </c:pt>
                <c:pt idx="11">
                  <c:v>31.0</c:v>
                </c:pt>
                <c:pt idx="12">
                  <c:v>38.0</c:v>
                </c:pt>
                <c:pt idx="13">
                  <c:v>38.0</c:v>
                </c:pt>
                <c:pt idx="14">
                  <c:v>40.0</c:v>
                </c:pt>
                <c:pt idx="15">
                  <c:v>42.0</c:v>
                </c:pt>
                <c:pt idx="16">
                  <c:v>42.0</c:v>
                </c:pt>
                <c:pt idx="17">
                  <c:v>46.0</c:v>
                </c:pt>
                <c:pt idx="18">
                  <c:v>48.0</c:v>
                </c:pt>
                <c:pt idx="19">
                  <c:v>52.0</c:v>
                </c:pt>
                <c:pt idx="20">
                  <c:v>58.0</c:v>
                </c:pt>
                <c:pt idx="21">
                  <c:v>65.0</c:v>
                </c:pt>
                <c:pt idx="22">
                  <c:v>65.0</c:v>
                </c:pt>
                <c:pt idx="23">
                  <c:v>67.0</c:v>
                </c:pt>
                <c:pt idx="24">
                  <c:v>69.0</c:v>
                </c:pt>
                <c:pt idx="25">
                  <c:v>71.0</c:v>
                </c:pt>
                <c:pt idx="26">
                  <c:v>75.0</c:v>
                </c:pt>
                <c:pt idx="27">
                  <c:v>83.0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6A-4F80-84CE-551440874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42776"/>
        <c:axId val="2133002728"/>
      </c:barChart>
      <c:catAx>
        <c:axId val="2133142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33002728"/>
        <c:crosses val="autoZero"/>
        <c:auto val="1"/>
        <c:lblAlgn val="ctr"/>
        <c:lblOffset val="100"/>
        <c:noMultiLvlLbl val="0"/>
      </c:catAx>
      <c:valAx>
        <c:axId val="21330027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133142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231675901623"/>
          <c:y val="0.279490477934444"/>
          <c:w val="0.0899041265675124"/>
          <c:h val="0.1592360983946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0.70455</cdr:y>
    </cdr:from>
    <cdr:to>
      <cdr:x>0.89815</cdr:x>
      <cdr:y>0.78957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4724400"/>
          <a:ext cx="3276600" cy="570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Источник</a:t>
          </a:r>
          <a:r>
            <a:rPr lang="en-US" sz="1100" dirty="0"/>
            <a:t>: </a:t>
          </a:r>
          <a:r>
            <a:rPr lang="ru-RU" sz="1100" dirty="0"/>
            <a:t>на основе результатов проведенного МБП обследования открытости бюджета за </a:t>
          </a:r>
          <a:r>
            <a:rPr lang="en-US" sz="1100" dirty="0"/>
            <a:t>2015 </a:t>
          </a:r>
          <a:r>
            <a:rPr lang="ru-RU" sz="1100" dirty="0"/>
            <a:t>г</a:t>
          </a:r>
          <a:r>
            <a:rPr lang="en-US" sz="1100" dirty="0"/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662" y="0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895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662" y="6456895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662" y="0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1A730C-CD51-46F1-A484-178E442E2468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933" y="3228448"/>
            <a:ext cx="7944360" cy="305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895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662" y="6456895"/>
            <a:ext cx="4301341" cy="3395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C16A-6598-4F59-8139-79C5FA12B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9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8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8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1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Of the PEMPAL member countries who participated in either the 2015 OBI or PEMPAL surveys, only </a:t>
            </a:r>
            <a:r>
              <a:rPr lang="en-US" sz="2000" b="1" dirty="0">
                <a:solidFill>
                  <a:schemeClr val="tx1"/>
                </a:solidFill>
              </a:rPr>
              <a:t>Bulgaria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Kyrgyz Republic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>
                <a:solidFill>
                  <a:schemeClr val="tx1"/>
                </a:solidFill>
              </a:rPr>
              <a:t>Russian Federation </a:t>
            </a:r>
            <a:r>
              <a:rPr lang="en-US" sz="2000" dirty="0">
                <a:solidFill>
                  <a:schemeClr val="tx1"/>
                </a:solidFill>
              </a:rPr>
              <a:t>make all their budget documentation accessible to the public.</a:t>
            </a: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worst category still remains citizens budget,</a:t>
            </a:r>
            <a:r>
              <a:rPr lang="en-US" sz="2000" dirty="0">
                <a:solidFill>
                  <a:schemeClr val="tx1"/>
                </a:solidFill>
              </a:rPr>
              <a:t> which only 8 countries were reported to have in</a:t>
            </a:r>
            <a:r>
              <a:rPr lang="en-US" sz="2000" baseline="0" dirty="0">
                <a:solidFill>
                  <a:schemeClr val="tx1"/>
                </a:solidFill>
              </a:rPr>
              <a:t> 2015</a:t>
            </a:r>
            <a:r>
              <a:rPr lang="en-US" sz="2000" dirty="0">
                <a:solidFill>
                  <a:schemeClr val="tx1"/>
                </a:solidFill>
              </a:rPr>
              <a:t>.  We hope that our work on Citizens Budgets</a:t>
            </a:r>
            <a:r>
              <a:rPr lang="en-US" sz="2000" baseline="0" dirty="0">
                <a:solidFill>
                  <a:schemeClr val="tx1"/>
                </a:solidFill>
              </a:rPr>
              <a:t> will improve this result in the next survey.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aseline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8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Of the PEMPAL member countries who participated in either the 2015 OBI or PEMPAL surveys, only </a:t>
            </a:r>
            <a:r>
              <a:rPr lang="en-US" sz="2000" b="1" dirty="0">
                <a:solidFill>
                  <a:schemeClr val="tx1"/>
                </a:solidFill>
              </a:rPr>
              <a:t>Bulgaria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Kyrgyz Republic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>
                <a:solidFill>
                  <a:schemeClr val="tx1"/>
                </a:solidFill>
              </a:rPr>
              <a:t>Russian Federation </a:t>
            </a:r>
            <a:r>
              <a:rPr lang="en-US" sz="2000" dirty="0">
                <a:solidFill>
                  <a:schemeClr val="tx1"/>
                </a:solidFill>
              </a:rPr>
              <a:t>make all their budget documentation accessible to the public.</a:t>
            </a: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worst category still remains citizens budget,</a:t>
            </a:r>
            <a:r>
              <a:rPr lang="en-US" sz="2000" dirty="0">
                <a:solidFill>
                  <a:schemeClr val="tx1"/>
                </a:solidFill>
              </a:rPr>
              <a:t> which only 8 countries were reported to have in</a:t>
            </a:r>
            <a:r>
              <a:rPr lang="en-US" sz="2000" baseline="0" dirty="0">
                <a:solidFill>
                  <a:schemeClr val="tx1"/>
                </a:solidFill>
              </a:rPr>
              <a:t> 2015</a:t>
            </a:r>
            <a:r>
              <a:rPr lang="en-US" sz="2000" dirty="0">
                <a:solidFill>
                  <a:schemeClr val="tx1"/>
                </a:solidFill>
              </a:rPr>
              <a:t>.  We hope that our work on Citizens Budgets</a:t>
            </a:r>
            <a:r>
              <a:rPr lang="en-US" sz="2000" baseline="0" dirty="0">
                <a:solidFill>
                  <a:schemeClr val="tx1"/>
                </a:solidFill>
              </a:rPr>
              <a:t> will improve this result in the next survey.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aseline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8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8743-DAB4-41FA-9DA6-4EF09FF19F4C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DC09-C7E8-473F-8C00-DA091F95A1EB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34E1-E386-4084-B7B9-51AE47AAE7CA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5A17-879E-4160-93EC-7D24F369FC4B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2DC1-AFCB-4961-82A6-69AF9CF4182B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14C6-C4F2-4A7C-97F2-93E9D3F52B95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4715-F681-4152-9549-5A0516B953BF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952-97C1-450C-8404-BEE294189A77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DC5-EBBB-4732-8B2A-60BEF70459C9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6220-5127-4CAE-894A-720B47330FD3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DC5-7C04-4750-85C4-DE585CF2F301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D40B1-177C-4AE4-83C4-C0163600D023}" type="datetimeFigureOut">
              <a:rPr lang="en-US"/>
              <a:pPr>
                <a:defRPr/>
              </a:pPr>
              <a:t>11/04/17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ovpartnership.org" TargetMode="External"/><Relationship Id="rId4" Type="http://schemas.openxmlformats.org/officeDocument/2006/relationships/hyperlink" Target="http://www.opengovguide.com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pempal.org/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Excel_Sheet1.xlsx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3150" y="990600"/>
            <a:ext cx="8528050" cy="236220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Актуальная информация о деятельности Рабочей группы по бюджетной грамотности и прозрачности бюджета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75" y="3695700"/>
            <a:ext cx="6934200" cy="762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сообщество (БС)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РГ) по бюджетной грамотности и прозрачности бюджета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514600" y="55626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s-Latn-BA" dirty="0">
              <a:latin typeface="Calibri" pitchFamily="34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>Анна Беленчук</a:t>
            </a:r>
            <a:r>
              <a:rPr lang="bs-Latn-BA" dirty="0">
                <a:latin typeface="Calibri" pitchFamily="34" charset="0"/>
              </a:rPr>
              <a:t>, </a:t>
            </a:r>
            <a:r>
              <a:rPr lang="ru-RU" dirty="0">
                <a:latin typeface="Calibri" pitchFamily="34" charset="0"/>
              </a:rPr>
              <a:t>Министерство финансов Российской Федерации </a:t>
            </a:r>
          </a:p>
          <a:p>
            <a:pPr algn="ctr"/>
            <a:r>
              <a:rPr lang="en-US" dirty="0">
                <a:latin typeface="Calibri" pitchFamily="34" charset="0"/>
              </a:rPr>
              <a:t>13 </a:t>
            </a:r>
            <a:r>
              <a:rPr lang="ru-RU" dirty="0">
                <a:latin typeface="Calibri" pitchFamily="34" charset="0"/>
              </a:rPr>
              <a:t>апреля </a:t>
            </a:r>
            <a:r>
              <a:rPr lang="en-US" dirty="0">
                <a:latin typeface="Calibri" pitchFamily="34" charset="0"/>
              </a:rPr>
              <a:t>2017</a:t>
            </a:r>
            <a:r>
              <a:rPr lang="ru-RU" dirty="0">
                <a:latin typeface="Calibri" pitchFamily="34" charset="0"/>
              </a:rPr>
              <a:t> г.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3" y="4724403"/>
            <a:ext cx="1647367" cy="1698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9067800" cy="6858000"/>
          </a:xfrm>
        </p:spPr>
        <p:txBody>
          <a:bodyPr rtlCol="0">
            <a:noAutofit/>
          </a:bodyPr>
          <a:lstStyle/>
          <a:p>
            <a:pPr lvl="0" algn="just"/>
            <a:endParaRPr lang="en-US" sz="1000" b="1" dirty="0">
              <a:solidFill>
                <a:srgbClr val="000000"/>
              </a:solidFill>
            </a:endParaRPr>
          </a:p>
          <a:p>
            <a:pPr lvl="0" algn="just"/>
            <a:r>
              <a:rPr lang="en-US" sz="2400" b="1" dirty="0">
                <a:solidFill>
                  <a:srgbClr val="000000"/>
                </a:solidFill>
              </a:rPr>
              <a:t>3. </a:t>
            </a:r>
            <a:r>
              <a:rPr lang="ru-RU" sz="2400" b="1" dirty="0">
                <a:solidFill>
                  <a:srgbClr val="000000"/>
                </a:solidFill>
              </a:rPr>
              <a:t>Отсутствие политической воли</a:t>
            </a:r>
            <a:endParaRPr lang="en-US" sz="1000" b="1" dirty="0">
              <a:solidFill>
                <a:srgbClr val="953735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endParaRPr lang="en-US" sz="1400" b="1" dirty="0">
              <a:solidFill>
                <a:srgbClr val="953735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400" b="1" dirty="0">
                <a:solidFill>
                  <a:srgbClr val="953735"/>
                </a:solidFill>
              </a:rPr>
              <a:t>РГ признала, что странам, в которых отсутствует политическая воля для проведения реформ, необходимо ясно демонстрировать преобладание преимуществ над издержками</a:t>
            </a:r>
            <a:r>
              <a:rPr lang="en-US" sz="1400" b="1" dirty="0">
                <a:solidFill>
                  <a:srgbClr val="953735"/>
                </a:solidFill>
              </a:rPr>
              <a:t>.</a:t>
            </a:r>
          </a:p>
          <a:p>
            <a:pPr marL="342900" lvl="0" indent="-342900" algn="just">
              <a:buFont typeface="Arial"/>
              <a:buChar char="•"/>
            </a:pPr>
            <a:endParaRPr lang="en-US" sz="1400" b="1" dirty="0">
              <a:solidFill>
                <a:srgbClr val="953735"/>
              </a:solidFill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Существенные выгоды обеспечиваются за счет укрепления доверия граждан к правительству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Могут помочь международные рекомендации, принципы и исследования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1371600" lvl="2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Например, Принципы высокого уровня </a:t>
            </a:r>
            <a:r>
              <a:rPr lang="en-US" sz="1400" dirty="0">
                <a:solidFill>
                  <a:srgbClr val="000000"/>
                </a:solidFill>
              </a:rPr>
              <a:t>GIFT</a:t>
            </a:r>
            <a:r>
              <a:rPr lang="ru-RU" sz="1400" dirty="0">
                <a:solidFill>
                  <a:srgbClr val="000000"/>
                </a:solidFill>
              </a:rPr>
              <a:t> в отношении прозрачности, участия и подотчетности получили одобрение Генеральной Ассамблеи ООН и обеспечили прямое участие населения в проводимой государством налогово-бюджетной политике и разработке бюджета в соответствии с Принципом </a:t>
            </a:r>
            <a:r>
              <a:rPr lang="en-US" sz="1400" dirty="0">
                <a:solidFill>
                  <a:srgbClr val="000000"/>
                </a:solidFill>
              </a:rPr>
              <a:t>10.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Давление со стороны общественных организаций, научного сообщества, доноров и международного сообщества может со временем изменить политическую мотивацию.</a:t>
            </a:r>
            <a:endParaRPr lang="en-US" sz="14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Пропаганда членства в связанных международных группах</a:t>
            </a:r>
            <a:r>
              <a:rPr lang="en-US" sz="1400" dirty="0">
                <a:solidFill>
                  <a:srgbClr val="000000"/>
                </a:solidFill>
              </a:rPr>
              <a:t>.  </a:t>
            </a:r>
          </a:p>
          <a:p>
            <a:pPr marL="914400" lvl="1" indent="-457200" algn="just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Например, по состоянию на </a:t>
            </a:r>
            <a:r>
              <a:rPr lang="en-US" sz="1400" dirty="0">
                <a:solidFill>
                  <a:srgbClr val="000000"/>
                </a:solidFill>
              </a:rPr>
              <a:t>2017</a:t>
            </a:r>
            <a:r>
              <a:rPr lang="ru-RU" sz="1400" dirty="0">
                <a:solidFill>
                  <a:srgbClr val="000000"/>
                </a:solidFill>
              </a:rPr>
              <a:t> год</a:t>
            </a:r>
            <a:r>
              <a:rPr lang="en-US" sz="1400" dirty="0">
                <a:solidFill>
                  <a:srgbClr val="000000"/>
                </a:solidFill>
              </a:rPr>
              <a:t> 75 </a:t>
            </a:r>
            <a:r>
              <a:rPr lang="ru-RU" sz="1400" dirty="0">
                <a:solidFill>
                  <a:srgbClr val="000000"/>
                </a:solidFill>
              </a:rPr>
              <a:t>стран являются членами Партнерства «Открытое правительство», созданного в </a:t>
            </a:r>
            <a:r>
              <a:rPr lang="en-US" sz="1400" dirty="0">
                <a:solidFill>
                  <a:srgbClr val="000000"/>
                </a:solidFill>
              </a:rPr>
              <a:t>2011 </a:t>
            </a:r>
            <a:r>
              <a:rPr lang="ru-RU" sz="1400" dirty="0">
                <a:solidFill>
                  <a:srgbClr val="000000"/>
                </a:solidFill>
              </a:rPr>
              <a:t>году в качестве международной платформы для участвующих стран в целях повышения прозрачности, подотчетности и открытости правительств соответствующих стран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1371600" lvl="2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Страны-члены обязаны разрабатывать национальные планы действий в рамках Партнерства, подлежащие независимой оценке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1371600" lvl="2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Членами Партнерства уже являются следующие страны-члены РГ</a:t>
            </a:r>
            <a:r>
              <a:rPr lang="en-US" sz="1400" dirty="0">
                <a:solidFill>
                  <a:srgbClr val="000000"/>
                </a:solidFill>
              </a:rPr>
              <a:t>: </a:t>
            </a:r>
            <a:r>
              <a:rPr lang="ru-RU" sz="1400" dirty="0">
                <a:solidFill>
                  <a:srgbClr val="000000"/>
                </a:solidFill>
              </a:rPr>
              <a:t>Албания, Армения, Босния и Герцеговина, Хорватия, Молдова, Румыния, Турция и Украина </a:t>
            </a: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ru-RU" sz="1400" dirty="0">
                <a:solidFill>
                  <a:srgbClr val="000000"/>
                </a:solidFill>
              </a:rPr>
              <a:t>из стран-членов БС членами Партнерства в общей сложности являются </a:t>
            </a:r>
            <a:r>
              <a:rPr lang="en-US" sz="1400" dirty="0">
                <a:solidFill>
                  <a:srgbClr val="000000"/>
                </a:solidFill>
              </a:rPr>
              <a:t>14 </a:t>
            </a:r>
            <a:r>
              <a:rPr lang="ru-RU" sz="1400" dirty="0">
                <a:solidFill>
                  <a:srgbClr val="000000"/>
                </a:solidFill>
              </a:rPr>
              <a:t>стран</a:t>
            </a:r>
            <a:r>
              <a:rPr lang="en-US" sz="1400" dirty="0">
                <a:solidFill>
                  <a:srgbClr val="000000"/>
                </a:solidFill>
              </a:rPr>
              <a:t>).</a:t>
            </a:r>
          </a:p>
          <a:p>
            <a:pPr marL="1371600" lvl="2" indent="-457200" algn="just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hlinkClick r:id="rId3"/>
              </a:rPr>
              <a:t>www.opengovpartnership.org</a:t>
            </a:r>
            <a:r>
              <a:rPr lang="en-US" sz="1400" dirty="0">
                <a:solidFill>
                  <a:srgbClr val="000000"/>
                </a:solidFill>
              </a:rPr>
              <a:t>  </a:t>
            </a:r>
            <a:r>
              <a:rPr lang="ru-RU" sz="1400" dirty="0">
                <a:solidFill>
                  <a:srgbClr val="000000"/>
                </a:solidFill>
              </a:rPr>
              <a:t>и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www.opengovguide.com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14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14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95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9067800" cy="6858000"/>
          </a:xfrm>
        </p:spPr>
        <p:txBody>
          <a:bodyPr rtlCol="0">
            <a:noAutofit/>
          </a:bodyPr>
          <a:lstStyle/>
          <a:p>
            <a:pPr lvl="0" algn="just"/>
            <a:r>
              <a:rPr lang="en-US" sz="2400" b="1" dirty="0">
                <a:solidFill>
                  <a:srgbClr val="000000"/>
                </a:solidFill>
              </a:rPr>
              <a:t>4. </a:t>
            </a:r>
            <a:r>
              <a:rPr lang="ru-RU" sz="2400" b="1" dirty="0">
                <a:solidFill>
                  <a:schemeClr val="tx1"/>
                </a:solidFill>
              </a:rPr>
              <a:t>Отсутствие мотивации и стимулов на уровне центральных и муниципальных органов власти</a:t>
            </a:r>
            <a:endParaRPr lang="en-US" sz="2400" b="1" dirty="0">
              <a:solidFill>
                <a:srgbClr val="000000"/>
              </a:solidFill>
            </a:endParaRPr>
          </a:p>
          <a:p>
            <a:pPr lvl="0" algn="just"/>
            <a:endParaRPr lang="en-US" sz="1000" b="1" dirty="0">
              <a:solidFill>
                <a:srgbClr val="000000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rgbClr val="953735"/>
                </a:solidFill>
              </a:rPr>
              <a:t>РГ согласилась, что в целях соблюдения требований на разных уровнях государственной власти  необходима нормативно-правовая база</a:t>
            </a:r>
            <a:r>
              <a:rPr lang="en-US" sz="1600" b="1" dirty="0">
                <a:solidFill>
                  <a:srgbClr val="953735"/>
                </a:solidFill>
              </a:rPr>
              <a:t>. </a:t>
            </a:r>
          </a:p>
          <a:p>
            <a:pPr lvl="1" algn="just"/>
            <a:endParaRPr lang="en-US" sz="16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ru-RU" sz="1600" b="1" dirty="0">
                <a:solidFill>
                  <a:srgbClr val="17375E"/>
                </a:solidFill>
              </a:rPr>
              <a:t>Методическое руководство - полезный инструмент </a:t>
            </a:r>
            <a:r>
              <a:rPr lang="ru-RU" sz="1600" dirty="0">
                <a:solidFill>
                  <a:srgbClr val="000000"/>
                </a:solidFill>
              </a:rPr>
              <a:t>для определения охвата, структуры и процедур разработки и распространения «бюджетов для граждан» </a:t>
            </a:r>
            <a:endParaRPr lang="en-US" sz="1600" dirty="0">
              <a:solidFill>
                <a:srgbClr val="000000"/>
              </a:solidFill>
            </a:endParaRPr>
          </a:p>
          <a:p>
            <a:pPr marL="1371600" lvl="2" indent="-457200"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Российская Федерация, Киргизская Республика и Молдова предоставили свои руководства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600" b="1" dirty="0" smtClean="0">
                <a:solidFill>
                  <a:srgbClr val="17375E"/>
                </a:solidFill>
              </a:rPr>
              <a:t>Хорватия и Российская </a:t>
            </a:r>
            <a:r>
              <a:rPr lang="ru-RU" sz="1600" b="1" dirty="0">
                <a:solidFill>
                  <a:srgbClr val="17375E"/>
                </a:solidFill>
              </a:rPr>
              <a:t>Федерация также </a:t>
            </a:r>
            <a:r>
              <a:rPr lang="ru-RU" sz="1600" b="1" dirty="0" smtClean="0">
                <a:solidFill>
                  <a:srgbClr val="17375E"/>
                </a:solidFill>
              </a:rPr>
              <a:t>используют </a:t>
            </a:r>
            <a:r>
              <a:rPr lang="ru-RU" sz="1600" b="1" dirty="0">
                <a:solidFill>
                  <a:srgbClr val="17375E"/>
                </a:solidFill>
              </a:rPr>
              <a:t>опубликованный «рейтинг открытости бюджета» </a:t>
            </a:r>
            <a:r>
              <a:rPr lang="ru-RU" sz="1600" dirty="0" smtClean="0">
                <a:solidFill>
                  <a:srgbClr val="000000"/>
                </a:solidFill>
              </a:rPr>
              <a:t>регионов/муниципалитетов для </a:t>
            </a:r>
            <a:r>
              <a:rPr lang="ru-RU" sz="1600" dirty="0">
                <a:solidFill>
                  <a:srgbClr val="000000"/>
                </a:solidFill>
              </a:rPr>
              <a:t>стимулирования сравнений и конкуренции между ними.</a:t>
            </a:r>
            <a:endParaRPr lang="en-US" sz="1600" dirty="0">
              <a:solidFill>
                <a:srgbClr val="000000"/>
              </a:solidFill>
            </a:endParaRPr>
          </a:p>
          <a:p>
            <a:pPr marL="1371600" lvl="2" indent="-457200" algn="just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rgbClr val="953735"/>
                </a:solidFill>
              </a:rPr>
              <a:t>В соответствии с рекомендацией МБП, надлежащая практика в области прозрачности должна найти отражение в институциональной базе, например, путем закрепления соответствующих принципов в законах, правилах и процедурах</a:t>
            </a:r>
            <a:r>
              <a:rPr lang="en-US" sz="1600" b="1" dirty="0">
                <a:solidFill>
                  <a:srgbClr val="953735"/>
                </a:solidFill>
              </a:rPr>
              <a:t>. </a:t>
            </a: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rgbClr val="17375E"/>
                </a:solidFill>
              </a:rPr>
              <a:t>Может помочь наличие ясного руководства и авторитетного органа, </a:t>
            </a:r>
            <a:r>
              <a:rPr lang="ru-RU" sz="1600" dirty="0">
                <a:solidFill>
                  <a:srgbClr val="17375E"/>
                </a:solidFill>
              </a:rPr>
              <a:t>ответственного за создание и управление процессом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Первый принцип высокого уровня </a:t>
            </a:r>
            <a:r>
              <a:rPr lang="en-US" sz="1600" dirty="0">
                <a:solidFill>
                  <a:srgbClr val="000000"/>
                </a:solidFill>
              </a:rPr>
              <a:t>GIFT </a:t>
            </a:r>
            <a:r>
              <a:rPr lang="ru-RU" sz="1600" dirty="0">
                <a:solidFill>
                  <a:srgbClr val="000000"/>
                </a:solidFill>
              </a:rPr>
              <a:t>также указывает на необходимость внесения изменений в национальную нормативно-правовую базу для обеспечения гарантии права граждан на поиск, получение и распространение информации о налогово-бюджетной политике и «установления ясного допущения о предоставлении гражданам информации о бюджете без какой-либо дискриминации».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b="1" dirty="0">
              <a:solidFill>
                <a:srgbClr val="953735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bs-Latn-BA" sz="20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48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9067800" cy="6858000"/>
          </a:xfrm>
        </p:spPr>
        <p:txBody>
          <a:bodyPr rtlCol="0">
            <a:noAutofit/>
          </a:bodyPr>
          <a:lstStyle/>
          <a:p>
            <a:pPr algn="just"/>
            <a:r>
              <a:rPr lang="en-US" sz="2200" b="1" dirty="0">
                <a:solidFill>
                  <a:srgbClr val="000000"/>
                </a:solidFill>
              </a:rPr>
              <a:t>5. </a:t>
            </a:r>
            <a:r>
              <a:rPr lang="ru-RU" sz="2400" b="1" dirty="0">
                <a:solidFill>
                  <a:schemeClr val="tx1"/>
                </a:solidFill>
              </a:rPr>
              <a:t>Определение оптимальных сроков подготовки «бюджета для граждан» </a:t>
            </a:r>
            <a:endParaRPr lang="en-GB" sz="2400" b="1" dirty="0">
              <a:solidFill>
                <a:schemeClr val="tx1"/>
              </a:solidFill>
            </a:endParaRPr>
          </a:p>
          <a:p>
            <a:pPr lvl="0" algn="just"/>
            <a:endParaRPr lang="en-US" sz="1000" b="1" dirty="0">
              <a:solidFill>
                <a:srgbClr val="000000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rgbClr val="953735"/>
                </a:solidFill>
              </a:rPr>
              <a:t>РГ выразила озабоченность по поводу того, что в соответствии с международными рекомендациями «бюджет для граждан» должен предоставляться 4 раза в год, </a:t>
            </a:r>
            <a:r>
              <a:rPr lang="ru-RU" sz="1600" dirty="0">
                <a:solidFill>
                  <a:srgbClr val="000000"/>
                </a:solidFill>
              </a:rPr>
              <a:t>тогда как в большинстве определений «бюджетов для граждан» указываются только два документа, соответствующие проекту бюджета и утвержденному бюджету</a:t>
            </a:r>
            <a:r>
              <a:rPr lang="en-US" sz="1600" dirty="0">
                <a:solidFill>
                  <a:srgbClr val="000000"/>
                </a:solidFill>
              </a:rPr>
              <a:t>.  </a:t>
            </a:r>
          </a:p>
          <a:p>
            <a:pPr marL="914400" lvl="1" indent="-457200" algn="just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 smtClean="0">
                <a:solidFill>
                  <a:srgbClr val="953735"/>
                </a:solidFill>
              </a:rPr>
              <a:t>МБП </a:t>
            </a:r>
            <a:r>
              <a:rPr lang="ru-RU" sz="1600" b="1" dirty="0">
                <a:solidFill>
                  <a:srgbClr val="953735"/>
                </a:solidFill>
              </a:rPr>
              <a:t>рекомендует публиковать 4 версии «бюджетов для граждан» в год, которые соответствуют четырем этапам бюджетного процесса </a:t>
            </a:r>
            <a:r>
              <a:rPr lang="en-US" sz="1600" b="1" dirty="0">
                <a:solidFill>
                  <a:srgbClr val="953735"/>
                </a:solidFill>
              </a:rPr>
              <a:t>(</a:t>
            </a:r>
            <a:r>
              <a:rPr lang="ru-RU" sz="1600" b="1" dirty="0">
                <a:solidFill>
                  <a:srgbClr val="953735"/>
                </a:solidFill>
              </a:rPr>
              <a:t>разработка, утверждение, исполнение и аудит</a:t>
            </a:r>
            <a:r>
              <a:rPr lang="en-US" sz="1600" b="1" dirty="0">
                <a:solidFill>
                  <a:srgbClr val="953735"/>
                </a:solidFill>
              </a:rPr>
              <a:t>)</a:t>
            </a:r>
            <a:r>
              <a:rPr lang="ru-RU" sz="1600" b="1" dirty="0">
                <a:solidFill>
                  <a:srgbClr val="953735"/>
                </a:solidFill>
              </a:rPr>
              <a:t> и которые должны публиковаться в те же сроки, что и соответствующие им документы</a:t>
            </a:r>
            <a:r>
              <a:rPr lang="en-US" sz="1600" b="1" dirty="0">
                <a:solidFill>
                  <a:srgbClr val="953735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Эта рекомендация основана на «формирующейся надлежащей практике», в соответствии с которой граждан следует информировать в течение всего бюджетного процесса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ru-RU" sz="1600" dirty="0">
                <a:solidFill>
                  <a:srgbClr val="000000"/>
                </a:solidFill>
              </a:rPr>
              <a:t>руководство МБП по обследованию открытости бюджета за </a:t>
            </a:r>
            <a:r>
              <a:rPr lang="en-US" sz="1600" dirty="0">
                <a:solidFill>
                  <a:srgbClr val="000000"/>
                </a:solidFill>
              </a:rPr>
              <a:t>2015 </a:t>
            </a:r>
            <a:r>
              <a:rPr lang="ru-RU" sz="1600" dirty="0">
                <a:solidFill>
                  <a:srgbClr val="000000"/>
                </a:solidFill>
              </a:rPr>
              <a:t>год</a:t>
            </a:r>
            <a:r>
              <a:rPr lang="en-US" sz="1600" dirty="0">
                <a:solidFill>
                  <a:srgbClr val="000000"/>
                </a:solidFill>
              </a:rPr>
              <a:t>).</a:t>
            </a:r>
          </a:p>
          <a:p>
            <a:pPr marL="914400" lvl="1" indent="-457200" algn="just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Вместе с тем МБП признает, что основное внимание следует уделять разработке «бюджета для граждан» в соответствии с проектом бюджета и с утвержденным бюджетом, однако для обеспечения бюджетной грамотности в долгосрочной перспективе необходимо предоставлять доступную информацию о годовом отчете и об аудиторском отчете</a:t>
            </a:r>
            <a:r>
              <a:rPr lang="en-US" sz="1600" dirty="0">
                <a:solidFill>
                  <a:srgbClr val="000000"/>
                </a:solidFill>
              </a:rPr>
              <a:t>.  </a:t>
            </a:r>
          </a:p>
          <a:p>
            <a:pPr marL="914400" lvl="1" indent="-457200" algn="just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Кроме того, это отражено в Принципах </a:t>
            </a:r>
            <a:r>
              <a:rPr lang="en-US" sz="1600" dirty="0">
                <a:solidFill>
                  <a:srgbClr val="000000"/>
                </a:solidFill>
              </a:rPr>
              <a:t>GIFT</a:t>
            </a:r>
            <a:r>
              <a:rPr lang="ru-RU" sz="1600" dirty="0">
                <a:solidFill>
                  <a:srgbClr val="000000"/>
                </a:solidFill>
              </a:rPr>
              <a:t> за </a:t>
            </a:r>
            <a:r>
              <a:rPr lang="en-US" sz="1600" dirty="0">
                <a:solidFill>
                  <a:srgbClr val="000000"/>
                </a:solidFill>
              </a:rPr>
              <a:t>2016 </a:t>
            </a:r>
            <a:r>
              <a:rPr lang="ru-RU" sz="1600" dirty="0">
                <a:solidFill>
                  <a:srgbClr val="000000"/>
                </a:solidFill>
              </a:rPr>
              <a:t>год об участии общественности в налогово-бюджетной политике</a:t>
            </a:r>
            <a:r>
              <a:rPr lang="en-US" sz="1600" i="1" dirty="0">
                <a:solidFill>
                  <a:srgbClr val="000000"/>
                </a:solidFill>
              </a:rPr>
              <a:t>;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в предварительном варианте «Инструментария ОЭСР по вопросам прозрачности бюджета» и в докладах МВФ об оценке прозрачности налогово-бюджетной сферы.</a:t>
            </a:r>
            <a:endParaRPr lang="bs-Latn-BA" sz="16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14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93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9067800" cy="6858000"/>
          </a:xfrm>
        </p:spPr>
        <p:txBody>
          <a:bodyPr rtlCol="0">
            <a:noAutofit/>
          </a:bodyPr>
          <a:lstStyle/>
          <a:p>
            <a:pPr lvl="0" algn="just"/>
            <a:endParaRPr lang="en-US" sz="800" b="1" dirty="0">
              <a:solidFill>
                <a:srgbClr val="000000"/>
              </a:solidFill>
            </a:endParaRPr>
          </a:p>
          <a:p>
            <a:pPr algn="just"/>
            <a:r>
              <a:rPr lang="en-US" sz="2200" b="1" dirty="0">
                <a:solidFill>
                  <a:srgbClr val="000000"/>
                </a:solidFill>
              </a:rPr>
              <a:t>6. </a:t>
            </a:r>
            <a:r>
              <a:rPr lang="ru-RU" sz="2400" b="1" dirty="0">
                <a:solidFill>
                  <a:schemeClr val="tx1"/>
                </a:solidFill>
              </a:rPr>
              <a:t>Определение оптимальных форматов «бюджета для граждан» </a:t>
            </a:r>
            <a:endParaRPr lang="en-GB" sz="2400" b="1" dirty="0">
              <a:solidFill>
                <a:schemeClr val="tx1"/>
              </a:solidFill>
            </a:endParaRPr>
          </a:p>
          <a:p>
            <a:pPr lvl="0" algn="just"/>
            <a:endParaRPr lang="en-US" sz="1600" b="1" dirty="0">
              <a:solidFill>
                <a:srgbClr val="000000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rgbClr val="953735"/>
                </a:solidFill>
              </a:rPr>
              <a:t>РГ отметила, что основной трудностью по-прежнему является представление чрезмерного объема информации в «бюджете для граждан», подчеркнув при этом пользу изучения разных полезных подходов</a:t>
            </a:r>
            <a:r>
              <a:rPr lang="en-US" sz="1600" b="1" dirty="0">
                <a:solidFill>
                  <a:srgbClr val="953735"/>
                </a:solidFill>
              </a:rPr>
              <a:t>. </a:t>
            </a:r>
          </a:p>
          <a:p>
            <a:pPr marL="800100" lvl="1" indent="-342900" algn="just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РГ признала пользу разных форматов при условии, что каждый подход позволяет «перевести» технический бюджетный документ с использованием финансового жаргона на удобный и понятный для обычных граждан язык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примерами служат интернет-портал в Российской Федерации, печатные брошюры в Киргизской Республике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</a:p>
          <a:p>
            <a:pPr lvl="1" algn="just"/>
            <a:endParaRPr lang="en-US" sz="1600" dirty="0">
              <a:solidFill>
                <a:schemeClr val="tx1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rgbClr val="953735"/>
                </a:solidFill>
              </a:rPr>
              <a:t>В продукте знаний также нашли отражение международные рекомендации и примеры</a:t>
            </a:r>
            <a:r>
              <a:rPr lang="en-US" sz="1600" b="1" dirty="0">
                <a:solidFill>
                  <a:srgbClr val="953735"/>
                </a:solidFill>
              </a:rPr>
              <a:t>: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Принцип 5 Принципов </a:t>
            </a:r>
            <a:r>
              <a:rPr lang="en-US" sz="1600" dirty="0">
                <a:solidFill>
                  <a:srgbClr val="000000"/>
                </a:solidFill>
              </a:rPr>
              <a:t>GIFT </a:t>
            </a:r>
            <a:r>
              <a:rPr lang="ru-RU" sz="1600" dirty="0">
                <a:solidFill>
                  <a:srgbClr val="000000"/>
                </a:solidFill>
              </a:rPr>
              <a:t>за </a:t>
            </a:r>
            <a:r>
              <a:rPr lang="en-US" sz="1600" dirty="0">
                <a:solidFill>
                  <a:srgbClr val="000000"/>
                </a:solidFill>
              </a:rPr>
              <a:t>2016</a:t>
            </a:r>
            <a:r>
              <a:rPr lang="ru-RU" sz="1600" dirty="0">
                <a:solidFill>
                  <a:srgbClr val="000000"/>
                </a:solidFill>
              </a:rPr>
              <a:t> год об участии общественности в налогово-бюджетной политике: расширению доступа к информации может способствовать ее распространение с применением «таких форматов и механизмов, которые легко доступны и понятны населению и могут быть использованы, повторно использованы и преобразованы, т.е. в виде открытых бюджетных форматов</a:t>
            </a:r>
            <a:r>
              <a:rPr lang="ru-RU" sz="1600" i="1" dirty="0">
                <a:solidFill>
                  <a:srgbClr val="000000"/>
                </a:solidFill>
              </a:rPr>
              <a:t>».</a:t>
            </a:r>
            <a:endParaRPr lang="en-US" sz="1600" i="1" dirty="0">
              <a:solidFill>
                <a:srgbClr val="000000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ОЭСР: использование графических презентаций, доступных для понимания рисунков и иллюстраций с основными тезисами, рисунков и графиков, которые раскрывают суть абстрактных цифр, а также карт, которые наглядно демонстрируют географию государственных финансов</a:t>
            </a:r>
            <a:r>
              <a:rPr lang="en-US" sz="1600" dirty="0">
                <a:solidFill>
                  <a:srgbClr val="000000"/>
                </a:solidFill>
              </a:rPr>
              <a:t>.  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МБП: рекомендаций относительно оптимального содержания нет, но в руководстве МБП имеются предложения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</a:rPr>
              <a:t>МВФ: «передовая практика» – публикация в доступной форме влияния бюджета на разные демографические группы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bs-Latn-BA" sz="1600" dirty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16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6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0"/>
            <a:ext cx="8915400" cy="6858000"/>
          </a:xfrm>
        </p:spPr>
        <p:txBody>
          <a:bodyPr rtlCol="0">
            <a:noAutofit/>
          </a:bodyPr>
          <a:lstStyle/>
          <a:p>
            <a:pPr lvl="0" algn="just"/>
            <a:endParaRPr lang="en-US" sz="800" b="1" dirty="0">
              <a:solidFill>
                <a:srgbClr val="000000"/>
              </a:solidFill>
            </a:endParaRPr>
          </a:p>
          <a:p>
            <a:pPr lvl="0" algn="just"/>
            <a:r>
              <a:rPr lang="en-US" sz="1800" b="1" dirty="0">
                <a:solidFill>
                  <a:srgbClr val="000000"/>
                </a:solidFill>
              </a:rPr>
              <a:t>7. </a:t>
            </a:r>
            <a:r>
              <a:rPr lang="ru-RU" sz="1800" b="1" dirty="0">
                <a:solidFill>
                  <a:schemeClr val="tx1"/>
                </a:solidFill>
              </a:rPr>
              <a:t>Определение оптимального подхода к проведению общественных консультаций </a:t>
            </a:r>
            <a:r>
              <a:rPr lang="en-US" sz="1800" b="1" dirty="0">
                <a:solidFill>
                  <a:srgbClr val="000000"/>
                </a:solidFill>
              </a:rPr>
              <a:t>(1)</a:t>
            </a:r>
            <a:endParaRPr lang="en-US" sz="1800" b="1" dirty="0">
              <a:solidFill>
                <a:schemeClr val="tx1"/>
              </a:solidFill>
            </a:endParaRPr>
          </a:p>
          <a:p>
            <a:pPr lvl="1" algn="just"/>
            <a:endParaRPr lang="en-US" sz="1400" dirty="0">
              <a:solidFill>
                <a:schemeClr val="tx1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1" dirty="0">
                <a:solidFill>
                  <a:srgbClr val="953735"/>
                </a:solidFill>
              </a:rPr>
              <a:t>Согласно рекомендации МБП, первым важным шагом для обеспечения максимальной пригодности предоставляемой информации является понимание того, что нужно гражданам.</a:t>
            </a:r>
            <a:endParaRPr lang="en-US" sz="1400" b="1" dirty="0">
              <a:solidFill>
                <a:srgbClr val="953735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Консультации следует тщательно и стратегически планировать с установлением целей, определением целевой аудитории, консультантов, предмета консультаций, формата и сроков их проведения и пр.</a:t>
            </a:r>
            <a:endParaRPr lang="en-US" sz="1400" dirty="0">
              <a:solidFill>
                <a:srgbClr val="000000"/>
              </a:solidFill>
            </a:endParaRPr>
          </a:p>
          <a:p>
            <a:pPr marL="1257300" lvl="2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Согласно рекомендациям ОЭСР, для практического и значимого участия граждан необходима нормативно-правовая база, которая способствует взаимодействию между государством и гражданами и регулирует этот процесс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1257300" lvl="2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GIFT </a:t>
            </a:r>
            <a:r>
              <a:rPr lang="ru-RU" sz="1400" dirty="0">
                <a:solidFill>
                  <a:srgbClr val="000000"/>
                </a:solidFill>
              </a:rPr>
              <a:t>рекомендует сформулировать четкие принципы, которые помогут управлять процессом ожиданий участников и помогут государству понимать процесс консультаций и управлять им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Необходимо учитывать уровень базовых знаний и возможностей граждан при принятии решений об объеме и форме презентации информации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1" dirty="0">
                <a:solidFill>
                  <a:schemeClr val="accent2"/>
                </a:solidFill>
              </a:rPr>
              <a:t>Согласно рекомендации МБП, простого ответа на вопрос о том, проводить ли широкие или адресные консультации, не существует, однако в целом рекомендуется более инклюзивный подход</a:t>
            </a:r>
            <a:r>
              <a:rPr lang="en-US" sz="1400" b="1" dirty="0">
                <a:solidFill>
                  <a:schemeClr val="accent2"/>
                </a:solidFill>
              </a:rPr>
              <a:t>. </a:t>
            </a:r>
            <a:endParaRPr lang="en-US" sz="1400" b="1" dirty="0">
              <a:solidFill>
                <a:srgbClr val="953735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Если правительство примет решение не ограничивать группу пользователей, то предоставляемая информация о бюджете должна быть более общей и актуальной для большинства пользователей, при этом необходимо указывать ссылки на дополнительную информацию и контакты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lvl="1" algn="just" fontAlgn="auto"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1400" b="1" dirty="0">
                <a:solidFill>
                  <a:schemeClr val="accent2"/>
                </a:solidFill>
              </a:rPr>
              <a:t>МБП рекомендует применять доступные, широко используемые (и хорошо проработанные</a:t>
            </a:r>
            <a:r>
              <a:rPr lang="en-US" sz="1400" b="1" dirty="0">
                <a:solidFill>
                  <a:schemeClr val="accent2"/>
                </a:solidFill>
              </a:rPr>
              <a:t>) </a:t>
            </a:r>
            <a:r>
              <a:rPr lang="ru-RU" sz="1400" b="1" dirty="0">
                <a:solidFill>
                  <a:schemeClr val="accent2"/>
                </a:solidFill>
              </a:rPr>
              <a:t>механизмы консультаций, как например, фокус-группы, обследования, «горячие линии», встречи. </a:t>
            </a:r>
            <a:endParaRPr lang="en-US" sz="1400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Как отмечает МБП, в некоторых странах, где систематически разрабатывается «бюджет для граждан», может быть достаточно предоставления контактной информации и возможностей для обратной связи для улучшения качества информации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400" b="1" dirty="0">
              <a:solidFill>
                <a:srgbClr val="953735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25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9067800" cy="6858000"/>
          </a:xfrm>
        </p:spPr>
        <p:txBody>
          <a:bodyPr rtlCol="0">
            <a:noAutofit/>
          </a:bodyPr>
          <a:lstStyle/>
          <a:p>
            <a:pPr lvl="0" algn="just"/>
            <a:endParaRPr lang="en-US" sz="1000" b="1" dirty="0">
              <a:solidFill>
                <a:srgbClr val="000000"/>
              </a:solidFill>
            </a:endParaRPr>
          </a:p>
          <a:p>
            <a:pPr lvl="0" algn="just"/>
            <a:r>
              <a:rPr lang="en-US" sz="1800" b="1" dirty="0">
                <a:solidFill>
                  <a:srgbClr val="000000"/>
                </a:solidFill>
              </a:rPr>
              <a:t>7. </a:t>
            </a:r>
            <a:r>
              <a:rPr lang="ru-RU" sz="1800" b="1" dirty="0">
                <a:solidFill>
                  <a:schemeClr val="tx1"/>
                </a:solidFill>
              </a:rPr>
              <a:t>Определение оптимального подхода к проведению общественных консультаций </a:t>
            </a:r>
            <a:r>
              <a:rPr lang="en-US" sz="1800" b="1" dirty="0">
                <a:solidFill>
                  <a:srgbClr val="000000"/>
                </a:solidFill>
              </a:rPr>
              <a:t>(2)</a:t>
            </a:r>
          </a:p>
          <a:p>
            <a:pPr lvl="0" algn="just"/>
            <a:endParaRPr lang="en-US" sz="1000" b="1" dirty="0">
              <a:solidFill>
                <a:schemeClr val="accent2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chemeClr val="accent2"/>
                </a:solidFill>
              </a:rPr>
              <a:t>МБП рекомендует проводить консультации в соответствии с процедурой, разработанной в Руководстве ОЭСР по предоставлению информации, проведению консультаций и обеспечению общественного участия в разработке государственной политики (</a:t>
            </a:r>
            <a:r>
              <a:rPr lang="en-US" sz="1600" b="1" dirty="0">
                <a:solidFill>
                  <a:schemeClr val="accent2"/>
                </a:solidFill>
              </a:rPr>
              <a:t>OECD’s Handbook on Information, Consultation and Public Participation in Policy-Making</a:t>
            </a:r>
            <a:r>
              <a:rPr lang="ru-RU" sz="1600" b="1" dirty="0">
                <a:solidFill>
                  <a:schemeClr val="accent2"/>
                </a:solidFill>
              </a:rPr>
              <a:t>)</a:t>
            </a:r>
            <a:r>
              <a:rPr lang="en-US" sz="1600" b="1" dirty="0">
                <a:solidFill>
                  <a:schemeClr val="accent2"/>
                </a:solidFill>
              </a:rPr>
              <a:t>.</a:t>
            </a:r>
          </a:p>
          <a:p>
            <a:pPr marL="342900" lvl="0" indent="-342900" algn="just">
              <a:buFont typeface="Arial"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ОЭСР выделяет три формы взаимодействия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ru-RU" sz="1600" dirty="0">
                <a:solidFill>
                  <a:srgbClr val="000000"/>
                </a:solidFill>
              </a:rPr>
              <a:t>во-первых, предоставление информации;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во-вторых, консультирование для обеспечения обратной связи; в-третьих, создание механизмов для активного участия граждан в процессе принятия правительством решений</a:t>
            </a:r>
            <a:r>
              <a:rPr lang="en-US" sz="1600" dirty="0">
                <a:solidFill>
                  <a:srgbClr val="000000"/>
                </a:solidFill>
              </a:rPr>
              <a:t>.   </a:t>
            </a:r>
          </a:p>
          <a:p>
            <a:pPr marL="800100" lvl="1" indent="-342900" algn="just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Согласно данным МБП, большинство «бюджетов для граждан» соответствуют первой форме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Политика или стратегия в области бюджетной грамотности должны быть нацелена на использование третьей формы с активным вовлечением граждан в бюджетный процесс на регулярной основе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pPr marL="800100" lvl="1" indent="-342900" algn="just">
              <a:buFont typeface="Arial"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chemeClr val="accent2"/>
                </a:solidFill>
              </a:rPr>
              <a:t>Как </a:t>
            </a:r>
            <a:r>
              <a:rPr lang="ru-RU" sz="1600" b="1" dirty="0" smtClean="0">
                <a:solidFill>
                  <a:schemeClr val="accent2"/>
                </a:solidFill>
              </a:rPr>
              <a:t>показывает </a:t>
            </a:r>
            <a:r>
              <a:rPr lang="ru-RU" sz="1600" b="1" dirty="0">
                <a:solidFill>
                  <a:schemeClr val="accent2"/>
                </a:solidFill>
              </a:rPr>
              <a:t>проведенное недавно </a:t>
            </a:r>
            <a:r>
              <a:rPr lang="en-US" sz="1600" b="1" dirty="0">
                <a:solidFill>
                  <a:schemeClr val="accent2"/>
                </a:solidFill>
              </a:rPr>
              <a:t>GIFT </a:t>
            </a:r>
            <a:r>
              <a:rPr lang="ru-RU" sz="1600" b="1" dirty="0">
                <a:solidFill>
                  <a:schemeClr val="accent2"/>
                </a:solidFill>
              </a:rPr>
              <a:t>изучение практики стран, применение ИКТ, в том числе вебсайтов и социальных сетей, являются полезными инструментами </a:t>
            </a:r>
            <a:r>
              <a:rPr lang="ru-RU" sz="1600" dirty="0">
                <a:solidFill>
                  <a:srgbClr val="000000"/>
                </a:solidFill>
              </a:rPr>
              <a:t>для обмена информацией с гражданами и получения обратной связи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pPr marL="742950" lvl="1" indent="-285750"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 этом важно отчитываться о том, как используется механизм обратной связи</a:t>
            </a:r>
            <a:r>
              <a:rPr lang="en-US" sz="1600" dirty="0">
                <a:solidFill>
                  <a:srgbClr val="000000"/>
                </a:solidFill>
              </a:rPr>
              <a:t>.  </a:t>
            </a:r>
          </a:p>
          <a:p>
            <a:pPr marL="800100" lvl="1" indent="-342900" algn="just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ru-RU" sz="1600" b="1" dirty="0">
                <a:solidFill>
                  <a:schemeClr val="accent2"/>
                </a:solidFill>
              </a:rPr>
              <a:t>Другие примеры надлежащей практики включены в наш продукт знаний</a:t>
            </a:r>
            <a:r>
              <a:rPr lang="en-US" sz="1600" b="1" dirty="0">
                <a:solidFill>
                  <a:schemeClr val="accent2"/>
                </a:solidFill>
              </a:rPr>
              <a:t>. </a:t>
            </a:r>
          </a:p>
          <a:p>
            <a:pPr marL="800100" lvl="2" indent="-342900" algn="just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GIFT </a:t>
            </a:r>
            <a:r>
              <a:rPr lang="ru-RU" sz="1600" dirty="0">
                <a:solidFill>
                  <a:srgbClr val="000000"/>
                </a:solidFill>
              </a:rPr>
              <a:t>также готовит сборник практических примеров стран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Процесс накопления знаний в этой области продолжается, а инструменты оценки, такие как «Оценка государственных расходов и финансовой отчетности» (</a:t>
            </a:r>
            <a:r>
              <a:rPr lang="en-US" sz="1600" dirty="0">
                <a:solidFill>
                  <a:srgbClr val="000000"/>
                </a:solidFill>
              </a:rPr>
              <a:t>PEFA</a:t>
            </a:r>
            <a:r>
              <a:rPr lang="ru-RU" sz="1600" dirty="0">
                <a:solidFill>
                  <a:srgbClr val="000000"/>
                </a:solidFill>
              </a:rPr>
              <a:t>), уточняются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0"/>
            <a:ext cx="8915400" cy="6858000"/>
          </a:xfrm>
        </p:spPr>
        <p:txBody>
          <a:bodyPr rtlCol="0">
            <a:noAutofit/>
          </a:bodyPr>
          <a:lstStyle/>
          <a:p>
            <a:pPr lvl="0" algn="just"/>
            <a:endParaRPr lang="en-US" sz="900" b="1" dirty="0">
              <a:solidFill>
                <a:srgbClr val="000000"/>
              </a:solidFill>
            </a:endParaRPr>
          </a:p>
          <a:p>
            <a:pPr lvl="0" algn="just"/>
            <a:r>
              <a:rPr lang="en-US" sz="1800" b="1" dirty="0">
                <a:solidFill>
                  <a:srgbClr val="000000"/>
                </a:solidFill>
              </a:rPr>
              <a:t>8. </a:t>
            </a:r>
            <a:r>
              <a:rPr lang="ru-RU" sz="1800" b="1" dirty="0">
                <a:solidFill>
                  <a:schemeClr val="tx1"/>
                </a:solidFill>
              </a:rPr>
              <a:t>Отсутствие бюджетных навыков и понимания у граждан и некоторых государственных служащих</a:t>
            </a:r>
            <a:endParaRPr lang="en-US" sz="1800" b="1" dirty="0">
              <a:solidFill>
                <a:srgbClr val="000000"/>
              </a:solidFill>
            </a:endParaRPr>
          </a:p>
          <a:p>
            <a:pPr lvl="0" algn="just"/>
            <a:endParaRPr lang="en-US" sz="800" b="1" dirty="0">
              <a:solidFill>
                <a:srgbClr val="000000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400" b="1" dirty="0">
                <a:solidFill>
                  <a:schemeClr val="accent2"/>
                </a:solidFill>
              </a:rPr>
              <a:t>РГ признала, что одна из наибольших трудностей связана с недопониманием экономических и технических понятий и терминов</a:t>
            </a:r>
            <a:r>
              <a:rPr lang="en-US" sz="1400" b="1" dirty="0">
                <a:solidFill>
                  <a:schemeClr val="accent2"/>
                </a:solidFill>
              </a:rPr>
              <a:t>.  </a:t>
            </a:r>
          </a:p>
          <a:p>
            <a:pPr marL="342900" lvl="0" indent="-342900" algn="just">
              <a:buFont typeface="Arial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400" b="1" dirty="0">
                <a:solidFill>
                  <a:schemeClr val="accent2"/>
                </a:solidFill>
              </a:rPr>
              <a:t>РГ выделила следующие примеры для повышения уровня знаний граждан</a:t>
            </a:r>
            <a:r>
              <a:rPr lang="en-US" sz="1400" b="1" dirty="0">
                <a:solidFill>
                  <a:schemeClr val="accent2"/>
                </a:solidFill>
              </a:rPr>
              <a:t>: </a:t>
            </a:r>
          </a:p>
          <a:p>
            <a:pPr marL="800100" lvl="1" indent="-342900" algn="just">
              <a:buFont typeface="Arial"/>
              <a:buChar char="•"/>
            </a:pPr>
            <a:r>
              <a:rPr lang="ru-RU" sz="1400" b="1" dirty="0">
                <a:solidFill>
                  <a:srgbClr val="17375E"/>
                </a:solidFill>
              </a:rPr>
              <a:t>Подготовка «бюджета для граждан» – </a:t>
            </a:r>
            <a:r>
              <a:rPr lang="ru-RU" sz="1400" dirty="0">
                <a:solidFill>
                  <a:srgbClr val="000000"/>
                </a:solidFill>
              </a:rPr>
              <a:t>это ключевой компонент повышения бюджетной грамотности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ru-RU" sz="1400" dirty="0">
                <a:solidFill>
                  <a:srgbClr val="000000"/>
                </a:solidFill>
              </a:rPr>
              <a:t>Эта работа может включать разработку глоссария бюджетных терминов, который также можно предоставить другим заинтересованным в бюджетном процессе лицам, таким как парламентарии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algn="just">
              <a:buFont typeface="Arial"/>
              <a:buChar char="•"/>
            </a:pPr>
            <a:r>
              <a:rPr lang="ru-RU" sz="1400" b="1" dirty="0">
                <a:solidFill>
                  <a:srgbClr val="17375E"/>
                </a:solidFill>
              </a:rPr>
              <a:t>Проведение совместных инициатив с донорами и другими международными организациями</a:t>
            </a:r>
            <a:r>
              <a:rPr lang="en-US" sz="1400" dirty="0">
                <a:solidFill>
                  <a:srgbClr val="000000"/>
                </a:solidFill>
              </a:rPr>
              <a:t>.  </a:t>
            </a:r>
            <a:r>
              <a:rPr lang="ru-RU" sz="1400" dirty="0">
                <a:solidFill>
                  <a:srgbClr val="000000"/>
                </a:solidFill>
              </a:rPr>
              <a:t>Примером может служить проект повышения бюджетной грамотности, реализуемый Российской Федерацией совместно со Всемирным банком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 algn="just">
              <a:buFont typeface="Arial"/>
              <a:buChar char="•"/>
            </a:pPr>
            <a:r>
              <a:rPr lang="ru-RU" sz="1400" b="1" dirty="0">
                <a:solidFill>
                  <a:srgbClr val="17375E"/>
                </a:solidFill>
              </a:rPr>
              <a:t>Обучение бюджетной терминологии, понятиям и процедурам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1257300" lvl="2" indent="-3429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Согласно рекомендации ОЭСР, министерствам финансов следует активно распространять знания о бюджетном процессе среди граждан и неправительственных организаций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1257300" lvl="2" indent="-342900" algn="just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1400" b="1" dirty="0">
                <a:solidFill>
                  <a:schemeClr val="accent2"/>
                </a:solidFill>
              </a:rPr>
              <a:t>Что касается обучения государственных служащих, то РГ согласилась, что этому может способствовать разработка ознакомительных материалов и бюджетного руководства. </a:t>
            </a:r>
            <a:r>
              <a:rPr lang="ru-RU" sz="1400" dirty="0">
                <a:solidFill>
                  <a:srgbClr val="000000"/>
                </a:solidFill>
              </a:rPr>
              <a:t>Примером может служить ЮАР.</a:t>
            </a:r>
            <a:endParaRPr lang="en-US" sz="1400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Что касается особых навыков, необходимых для разработки «бюджета для граждан» (таких как организация информационно – разъяснительной работы, проведение собраний граждан</a:t>
            </a:r>
            <a:r>
              <a:rPr lang="en-US" sz="1400" dirty="0">
                <a:solidFill>
                  <a:srgbClr val="000000"/>
                </a:solidFill>
              </a:rPr>
              <a:t>), </a:t>
            </a:r>
            <a:r>
              <a:rPr lang="ru-RU" sz="1400" dirty="0">
                <a:solidFill>
                  <a:srgbClr val="000000"/>
                </a:solidFill>
              </a:rPr>
              <a:t>то МБП рекомендует в краткосрочной перспективе финансировать их за счет внешних ресурсов при отсутствии государственных средств.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18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0"/>
            <a:ext cx="9067800" cy="6858000"/>
          </a:xfrm>
        </p:spPr>
        <p:txBody>
          <a:bodyPr rtlCol="0">
            <a:noAutofit/>
          </a:bodyPr>
          <a:lstStyle/>
          <a:p>
            <a:pPr lvl="0" algn="just"/>
            <a:endParaRPr lang="en-US" sz="1000" b="1" dirty="0">
              <a:solidFill>
                <a:srgbClr val="000000"/>
              </a:solidFill>
            </a:endParaRPr>
          </a:p>
          <a:p>
            <a:pPr algn="just"/>
            <a:r>
              <a:rPr lang="en-US" sz="2000" b="1" dirty="0">
                <a:solidFill>
                  <a:srgbClr val="000000"/>
                </a:solidFill>
              </a:rPr>
              <a:t>9. </a:t>
            </a:r>
            <a:r>
              <a:rPr lang="ru-RU" sz="2000" b="1" dirty="0">
                <a:solidFill>
                  <a:schemeClr val="tx1"/>
                </a:solidFill>
              </a:rPr>
              <a:t>Низкий уровень интереса граждан к вопросам бюджета</a:t>
            </a:r>
          </a:p>
          <a:p>
            <a:pPr algn="just"/>
            <a:endParaRPr lang="en-US" sz="800" b="1" dirty="0">
              <a:solidFill>
                <a:schemeClr val="accent2"/>
              </a:solidFill>
            </a:endParaRPr>
          </a:p>
          <a:p>
            <a:pPr lvl="0" algn="just"/>
            <a:r>
              <a:rPr lang="ru-RU" sz="1600" b="1" dirty="0">
                <a:solidFill>
                  <a:schemeClr val="accent2"/>
                </a:solidFill>
              </a:rPr>
              <a:t>РГ согласилась, что в тех случаях, когда общественность не видит подотчетности со стороны правительства, граждане могут занимать негативную позицию по отношению к правительству, проявляя недоверие и апатию</a:t>
            </a:r>
            <a:r>
              <a:rPr lang="en-US" sz="1600" b="1" dirty="0">
                <a:solidFill>
                  <a:schemeClr val="accent2"/>
                </a:solidFill>
              </a:rPr>
              <a:t>.  </a:t>
            </a:r>
            <a:r>
              <a:rPr lang="ru-RU" sz="1600" dirty="0">
                <a:solidFill>
                  <a:srgbClr val="000000"/>
                </a:solidFill>
              </a:rPr>
              <a:t>К возможным стратегиям относятся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lvl="0" algn="just"/>
            <a:endParaRPr lang="en-US" sz="1600" b="1" dirty="0">
              <a:solidFill>
                <a:schemeClr val="accent2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Проведение кампаний в СМИ,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призывающих граждан задавать вопросы о том, на что тратятся их налоги, чтобы стимулировать интерес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rgbClr val="17375E"/>
                </a:solidFill>
              </a:rPr>
              <a:t>Изменения информационного портала, чтобы предоставить гражданам инновационные возможности для вовлечения. </a:t>
            </a:r>
            <a:r>
              <a:rPr lang="ru-RU" sz="1600" dirty="0">
                <a:solidFill>
                  <a:srgbClr val="17375E"/>
                </a:solidFill>
              </a:rPr>
              <a:t>Например, игры он-лайн в Хорватии или США или он-лайн брошюры и буклеты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342900" lvl="0" indent="-342900" algn="just">
              <a:buFont typeface="Arial"/>
              <a:buChar char="•"/>
            </a:pPr>
            <a:r>
              <a:rPr lang="ru-RU" sz="1600" b="1" dirty="0">
                <a:solidFill>
                  <a:srgbClr val="17375E"/>
                </a:solidFill>
              </a:rPr>
              <a:t>Привлечение общественных организаций, СМИ и школ для проведения информационно-разъяснительных кампаний о важности бюджета </a:t>
            </a:r>
            <a:r>
              <a:rPr lang="ru-RU" sz="1600" dirty="0">
                <a:solidFill>
                  <a:srgbClr val="17375E"/>
                </a:solidFill>
              </a:rPr>
              <a:t>(Канада, Соединенное Королевство)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  <a:p>
            <a:pPr algn="just"/>
            <a:r>
              <a:rPr lang="en-US" sz="1600" b="1" dirty="0">
                <a:solidFill>
                  <a:srgbClr val="000000"/>
                </a:solidFill>
              </a:rPr>
              <a:t>10. </a:t>
            </a:r>
            <a:r>
              <a:rPr lang="ru-RU" sz="1600" b="1" dirty="0">
                <a:solidFill>
                  <a:schemeClr val="tx1"/>
                </a:solidFill>
              </a:rPr>
              <a:t>Отсутствие доступа к надежным средствам массовой информации и/или коммуникационным технологиям </a:t>
            </a:r>
            <a:endParaRPr lang="en-US" sz="1600" b="1" dirty="0">
              <a:solidFill>
                <a:srgbClr val="000000"/>
              </a:solidFill>
            </a:endParaRPr>
          </a:p>
          <a:p>
            <a:pPr algn="just"/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ru-RU" sz="1600" b="1" dirty="0">
                <a:solidFill>
                  <a:schemeClr val="accent2"/>
                </a:solidFill>
              </a:rPr>
              <a:t>РГ отметила, что некоторые  страны сталкиваются с этой трудностью на уровне местных органов власти</a:t>
            </a:r>
            <a:r>
              <a:rPr lang="en-US" sz="1600" b="1" dirty="0">
                <a:solidFill>
                  <a:schemeClr val="accent2"/>
                </a:solidFill>
              </a:rPr>
              <a:t>, </a:t>
            </a:r>
            <a:r>
              <a:rPr lang="ru-RU" sz="1600" b="1" dirty="0">
                <a:solidFill>
                  <a:schemeClr val="accent2"/>
                </a:solidFill>
              </a:rPr>
              <a:t>поэтому требуются разные подходы к распространению «бюджета для граждан»</a:t>
            </a:r>
            <a:r>
              <a:rPr lang="en-US" sz="1600" b="1" dirty="0">
                <a:solidFill>
                  <a:schemeClr val="accent2"/>
                </a:solidFill>
              </a:rPr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Например, проведение общих собраний граждан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МБП рекомендует создавать радиопрограммы и распространять «бюджет для граждан» в печатном виде в общественных местах, в библиотеках, вузах, в приемных местных органов власти. Кроме того, следует привлекать отраслевые министерства для распространения этих документов в школах, поликлиниках и в государственных учреждениях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endParaRPr lang="en-US" sz="2000" b="1" dirty="0">
              <a:solidFill>
                <a:srgbClr val="953735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95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8686800" cy="8763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Будущие мероприятия РГ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52899"/>
              </p:ext>
            </p:extLst>
          </p:nvPr>
        </p:nvGraphicFramePr>
        <p:xfrm>
          <a:off x="914400" y="1143000"/>
          <a:ext cx="8830491" cy="447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5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3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69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действий на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2017-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гг.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5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Текущий финансовой год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51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Конференция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по бюджетной грамотности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+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последующее заседание РГ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Май/июнь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Москва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7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Следующий финансовый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854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1.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Обучающее мероприятие (видеоконференция) для доработки нового продукта знаний об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участии общественности в бюджетном процессе и изучении результатов Обследования открытости бюджета за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2018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год (при их наличии)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Сентябрь/октябрь 201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г.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098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2.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Ознакомительная поездка в страну для изучения надлежащей практики в части подходов к обеспечению общественного участия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Апрель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2018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г.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446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3.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В настоящее время рассматриваются 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озможные совместные проекты с МБП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и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GIFT. 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Будет обсуждаться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8645" y="5715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Основным направлением деятельности РГ являются вопросы бюджетной грамотности и «бюджета для граждан». Сегодня мы хотим начать обсуждение новой темы</a:t>
            </a:r>
            <a:r>
              <a:rPr lang="en-US" sz="1600" i="1" dirty="0"/>
              <a:t>: </a:t>
            </a:r>
            <a:r>
              <a:rPr lang="ru-RU" sz="1600" i="1" dirty="0"/>
              <a:t>участие общественности в бюджетном процессе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6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876" y="762000"/>
            <a:ext cx="8742362" cy="6096000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В 2012 г. в рамках проводимого МБП обследования открытости бюджета впервые была предпринята попытка сформулировать, </a:t>
            </a:r>
            <a:r>
              <a:rPr lang="ru-RU" sz="1600" dirty="0">
                <a:solidFill>
                  <a:schemeClr val="tx1"/>
                </a:solidFill>
              </a:rPr>
              <a:t>что является надлежащей практикой участия общественности в национальных бюджетных системах, т.е. оценить, созданы ли необходимые условия для организованного и прямого взаимодействия граждан, правительства, законодательных и высших органов финансового контроля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Для оценки «Индекса открытости бюджета» используются различные показатели. В </a:t>
            </a:r>
            <a:r>
              <a:rPr lang="en-US" sz="1600" dirty="0">
                <a:solidFill>
                  <a:schemeClr val="tx1"/>
                </a:solidFill>
              </a:rPr>
              <a:t>2015 </a:t>
            </a:r>
            <a:r>
              <a:rPr lang="ru-RU" sz="1600" dirty="0">
                <a:solidFill>
                  <a:schemeClr val="tx1"/>
                </a:solidFill>
              </a:rPr>
              <a:t>г. они были основаны на результатах анкеты из </a:t>
            </a:r>
            <a:r>
              <a:rPr lang="en-US" sz="1600" dirty="0">
                <a:solidFill>
                  <a:schemeClr val="tx1"/>
                </a:solidFill>
              </a:rPr>
              <a:t>16 </a:t>
            </a:r>
            <a:r>
              <a:rPr lang="ru-RU" sz="1600" dirty="0">
                <a:solidFill>
                  <a:schemeClr val="tx1"/>
                </a:solidFill>
              </a:rPr>
              <a:t>вопросов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Как показало обследование открытости бюджета за 2015 г., средний международный показатель участия общественности составил </a:t>
            </a:r>
            <a:r>
              <a:rPr lang="en-US" sz="1600" b="1" dirty="0">
                <a:solidFill>
                  <a:schemeClr val="tx1"/>
                </a:solidFill>
              </a:rPr>
              <a:t>25/100. </a:t>
            </a: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en-US" sz="1600" dirty="0">
                <a:solidFill>
                  <a:schemeClr val="tx1"/>
                </a:solidFill>
              </a:rPr>
              <a:t>82 </a:t>
            </a:r>
            <a:r>
              <a:rPr lang="ru-RU" sz="1600" dirty="0">
                <a:solidFill>
                  <a:schemeClr val="tx1"/>
                </a:solidFill>
              </a:rPr>
              <a:t>странах (около </a:t>
            </a:r>
            <a:r>
              <a:rPr lang="en-US" sz="1600" dirty="0">
                <a:solidFill>
                  <a:schemeClr val="tx1"/>
                </a:solidFill>
              </a:rPr>
              <a:t>80% </a:t>
            </a:r>
            <a:r>
              <a:rPr lang="ru-RU" sz="1600" dirty="0">
                <a:solidFill>
                  <a:schemeClr val="tx1"/>
                </a:solidFill>
              </a:rPr>
              <a:t>обследованных стран) показатель участия общественности составил </a:t>
            </a:r>
            <a:r>
              <a:rPr lang="en-US" sz="1600" dirty="0">
                <a:solidFill>
                  <a:schemeClr val="tx1"/>
                </a:solidFill>
              </a:rPr>
              <a:t>40 </a:t>
            </a:r>
            <a:r>
              <a:rPr lang="ru-RU" sz="1600" dirty="0">
                <a:solidFill>
                  <a:schemeClr val="tx1"/>
                </a:solidFill>
              </a:rPr>
              <a:t>баллов или ниже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т.е. у общественности минимальные возможности участия в бюджетном процессе</a:t>
            </a:r>
            <a:r>
              <a:rPr lang="en-US" sz="1600" dirty="0">
                <a:solidFill>
                  <a:schemeClr val="tx1"/>
                </a:solidFill>
              </a:rPr>
              <a:t>). </a:t>
            </a:r>
          </a:p>
          <a:p>
            <a:pPr marL="742950" lvl="1" indent="-28575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Среди стран </a:t>
            </a:r>
            <a:r>
              <a:rPr lang="en-US" sz="1600" b="1" dirty="0">
                <a:solidFill>
                  <a:schemeClr val="tx1"/>
                </a:solidFill>
              </a:rPr>
              <a:t>PEMPAL </a:t>
            </a:r>
            <a:r>
              <a:rPr lang="ru-RU" sz="1600" b="1" dirty="0">
                <a:solidFill>
                  <a:schemeClr val="tx1"/>
                </a:solidFill>
              </a:rPr>
              <a:t>средний показатель оказался выше (</a:t>
            </a:r>
            <a:r>
              <a:rPr lang="en-US" sz="1600" b="1" dirty="0">
                <a:solidFill>
                  <a:schemeClr val="tx1"/>
                </a:solidFill>
              </a:rPr>
              <a:t>29/100</a:t>
            </a:r>
            <a:r>
              <a:rPr lang="ru-RU" sz="1600" b="1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однако это указывает на большие возможности для реформ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Киргизская Республика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продемонстрировала наивысший балл среди стран </a:t>
            </a:r>
            <a:r>
              <a:rPr lang="en-US" sz="1600" b="1" dirty="0">
                <a:solidFill>
                  <a:schemeClr val="tx1"/>
                </a:solidFill>
              </a:rPr>
              <a:t>PEMPAL </a:t>
            </a:r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en-US" sz="1600" b="1" dirty="0">
                <a:solidFill>
                  <a:schemeClr val="tx1"/>
                </a:solidFill>
              </a:rPr>
              <a:t>52/100.</a:t>
            </a:r>
          </a:p>
          <a:p>
            <a:pPr marL="742950" lvl="1" indent="-28575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Наилучшие показатели в обследовании у </a:t>
            </a:r>
            <a:r>
              <a:rPr lang="ru-RU" sz="1600" dirty="0">
                <a:solidFill>
                  <a:schemeClr val="tx1"/>
                </a:solidFill>
              </a:rPr>
              <a:t>Южной Кореи </a:t>
            </a:r>
            <a:r>
              <a:rPr lang="en-US" sz="1600" dirty="0">
                <a:solidFill>
                  <a:schemeClr val="tx1"/>
                </a:solidFill>
              </a:rPr>
              <a:t>(83), </a:t>
            </a:r>
            <a:r>
              <a:rPr lang="ru-RU" sz="1600" dirty="0">
                <a:solidFill>
                  <a:schemeClr val="tx1"/>
                </a:solidFill>
              </a:rPr>
              <a:t>Норвегии </a:t>
            </a:r>
            <a:r>
              <a:rPr lang="en-US" sz="1600" dirty="0">
                <a:solidFill>
                  <a:schemeClr val="tx1"/>
                </a:solidFill>
              </a:rPr>
              <a:t>(75)</a:t>
            </a:r>
            <a:r>
              <a:rPr lang="ru-RU" sz="1600" dirty="0">
                <a:solidFill>
                  <a:schemeClr val="tx1"/>
                </a:solidFill>
              </a:rPr>
              <a:t> и Бразилии </a:t>
            </a:r>
            <a:r>
              <a:rPr lang="en-US" sz="1600" dirty="0">
                <a:solidFill>
                  <a:schemeClr val="tx1"/>
                </a:solidFill>
              </a:rPr>
              <a:t>(71)</a:t>
            </a:r>
          </a:p>
          <a:p>
            <a:pPr marL="285750" indent="-28575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82638" y="0"/>
            <a:ext cx="8839200" cy="87630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Показатели участия общественности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0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152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Справочная информация о РГ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63588" y="798731"/>
            <a:ext cx="9066212" cy="60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изучение международного опыта в части повышения бюджетной грамотности граждан и открытости и доступности бюджета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Обзор передовой международной практики в области прозрачности бюджета и бюджетной грамотности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Обмен опытом с экспертами по бюджету из стран-участниц РГ с целью разработки стандартных подходов к реализации аналогичных проектов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новых продуктов знаний БС на основе накопленных результатов, таких как рекомендации о реализации аналогичных проектов 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PEMPAL. </a:t>
            </a:r>
            <a:endParaRPr lang="en-US" sz="1600" b="1" dirty="0">
              <a:solidFill>
                <a:schemeClr val="tx1"/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en-GB" sz="1600" b="1" dirty="0">
              <a:solidFill>
                <a:schemeClr val="tx1"/>
              </a:solidFill>
            </a:endParaRPr>
          </a:p>
          <a:p>
            <a:pPr marL="0" lvl="1" algn="just">
              <a:spcBef>
                <a:spcPts val="800"/>
              </a:spcBef>
            </a:pPr>
            <a:r>
              <a:rPr lang="ru-RU" sz="1600" b="1" dirty="0">
                <a:solidFill>
                  <a:schemeClr val="tx1"/>
                </a:solidFill>
              </a:rPr>
              <a:t>Партнерства</a:t>
            </a:r>
            <a:r>
              <a:rPr lang="en-GB" sz="1600" b="1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Всемирный банк: бюджетная грамотность; Международное бюджетное сообщество (МБП)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факторы успеха Индекса открытости бюджета</a:t>
            </a:r>
            <a:r>
              <a:rPr lang="en-GB" sz="1600" dirty="0">
                <a:solidFill>
                  <a:schemeClr val="tx1"/>
                </a:solidFill>
              </a:rPr>
              <a:t>; </a:t>
            </a:r>
            <a:r>
              <a:rPr lang="ru-RU" sz="1600" dirty="0">
                <a:solidFill>
                  <a:schemeClr val="tx1"/>
                </a:solidFill>
              </a:rPr>
              <a:t>ОЭСР/ Глобальная инициатива по обеспечению прозрачности в налогово-бюджетной сфере (GIFT)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вклад в предварительный вариант «Инструментария по бюджетной грамотности»</a:t>
            </a:r>
            <a:r>
              <a:rPr lang="en-US" sz="1600" i="1" dirty="0">
                <a:solidFill>
                  <a:srgbClr val="000000"/>
                </a:solidFill>
              </a:rPr>
              <a:t>; </a:t>
            </a:r>
            <a:r>
              <a:rPr lang="ru-RU" sz="1600" dirty="0">
                <a:solidFill>
                  <a:srgbClr val="000000"/>
                </a:solidFill>
              </a:rPr>
              <a:t>заседание </a:t>
            </a:r>
            <a:r>
              <a:rPr lang="en-US" sz="1600" dirty="0">
                <a:solidFill>
                  <a:srgbClr val="000000"/>
                </a:solidFill>
              </a:rPr>
              <a:t>SBO </a:t>
            </a:r>
            <a:r>
              <a:rPr lang="ru-RU" sz="1600" dirty="0">
                <a:solidFill>
                  <a:srgbClr val="000000"/>
                </a:solidFill>
              </a:rPr>
              <a:t>ОЭСР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ru-RU" sz="1600" dirty="0">
                <a:solidFill>
                  <a:srgbClr val="000000"/>
                </a:solidFill>
              </a:rPr>
              <a:t>доклад о деятельности РГ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  <a:p>
            <a:pPr marL="0" lvl="1">
              <a:spcBef>
                <a:spcPts val="800"/>
              </a:spcBef>
            </a:pPr>
            <a:endParaRPr lang="en-US" sz="1600" b="1" i="1" dirty="0">
              <a:solidFill>
                <a:schemeClr val="tx1"/>
              </a:solidFill>
            </a:endParaRPr>
          </a:p>
          <a:p>
            <a:pPr marL="0" lvl="1">
              <a:spcBef>
                <a:spcPts val="800"/>
              </a:spcBef>
            </a:pPr>
            <a:r>
              <a:rPr lang="ru-RU" sz="1600" b="1" i="1" dirty="0">
                <a:solidFill>
                  <a:schemeClr val="tx1"/>
                </a:solidFill>
              </a:rPr>
              <a:t>Члены РГ (1</a:t>
            </a:r>
            <a:r>
              <a:rPr lang="en-US" sz="1600" b="1" i="1" dirty="0">
                <a:solidFill>
                  <a:schemeClr val="tx1"/>
                </a:solidFill>
              </a:rPr>
              <a:t>5 </a:t>
            </a:r>
            <a:r>
              <a:rPr lang="ru-RU" sz="1600" b="1" i="1" dirty="0">
                <a:solidFill>
                  <a:schemeClr val="tx1"/>
                </a:solidFill>
              </a:rPr>
              <a:t>стран)</a:t>
            </a:r>
            <a:r>
              <a:rPr lang="ru-RU" sz="1600" i="1" dirty="0">
                <a:solidFill>
                  <a:schemeClr val="tx1"/>
                </a:solidFill>
              </a:rPr>
              <a:t>: 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ru-RU" sz="1600" i="1" dirty="0">
                <a:solidFill>
                  <a:schemeClr val="tx1"/>
                </a:solidFill>
              </a:rPr>
              <a:t>Албания, Россия, Армения, Косово, Киргизская Республика, Хорватия, Турция, Беларусь, Босния и Герцеговина, Румыния, Таджикистан, Украина, Узбекистан, Казахстан и Молдова.  </a:t>
            </a:r>
            <a:endParaRPr lang="en-GB" sz="1600" i="1" dirty="0">
              <a:solidFill>
                <a:schemeClr val="tx1"/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bs-Latn-B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</p:spTree>
    <p:extLst>
      <p:ext uri="{BB962C8B-B14F-4D97-AF65-F5344CB8AC3E}">
        <p14:creationId xmlns:p14="http://schemas.microsoft.com/office/powerpoint/2010/main" val="263562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876" y="1371600"/>
            <a:ext cx="8378825" cy="5486400"/>
          </a:xfrm>
        </p:spPr>
        <p:txBody>
          <a:bodyPr rtlCol="0">
            <a:noAutofit/>
          </a:bodyPr>
          <a:lstStyle/>
          <a:p>
            <a:pPr lvl="1" algn="just" fontAlgn="auto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18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765095"/>
              </p:ext>
            </p:extLst>
          </p:nvPr>
        </p:nvGraphicFramePr>
        <p:xfrm>
          <a:off x="1143000" y="76200"/>
          <a:ext cx="8229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3429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0 -40  </a:t>
            </a:r>
            <a:r>
              <a:rPr lang="ru-RU" sz="1200" dirty="0"/>
              <a:t>низкий уровень</a:t>
            </a:r>
            <a:endParaRPr lang="en-US" sz="1200" dirty="0"/>
          </a:p>
          <a:p>
            <a:r>
              <a:rPr lang="en-US" sz="1200" dirty="0"/>
              <a:t>41-60  </a:t>
            </a:r>
            <a:r>
              <a:rPr lang="ru-RU" sz="1200" dirty="0"/>
              <a:t>ограниченный уровень</a:t>
            </a:r>
            <a:endParaRPr lang="en-US" sz="1200" dirty="0"/>
          </a:p>
          <a:p>
            <a:r>
              <a:rPr lang="en-US" sz="1200" dirty="0"/>
              <a:t>61-100 </a:t>
            </a:r>
            <a:r>
              <a:rPr lang="ru-RU" sz="1200" dirty="0"/>
              <a:t>достаточный уровень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431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924" y="76200"/>
            <a:ext cx="8663876" cy="67818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Выводы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</a:rPr>
              <a:t>Поддержание надлежащих показателей прозрачности бюджета требует непрерывного внимания и сосредоточенных усилий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</a:rPr>
              <a:t>В некоторых сферах (общественные консультации и участие общественности в бюджетном процессе) передовая практика еще формируется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В этих направлениях важна текущая работа МБП и </a:t>
            </a:r>
            <a:r>
              <a:rPr lang="en-US" sz="1600" dirty="0">
                <a:solidFill>
                  <a:srgbClr val="000000"/>
                </a:solidFill>
              </a:rPr>
              <a:t>GIFT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</a:rPr>
              <a:t>Инструменты для проведения обследований, которыми пользуется Международное бюджетное партнерство, доказали свою эффективность в качестве стимулов, мотивирующих многие страны к улучшению показателей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Результаты следующего обследования открытости бюджета ожидаются в следующем году.</a:t>
            </a:r>
            <a:endParaRPr lang="en-US" sz="1600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Знания и нормы в части участия общественности находятся на стадии формирования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Принципы </a:t>
            </a:r>
            <a:r>
              <a:rPr lang="en-US" sz="1600" dirty="0">
                <a:solidFill>
                  <a:schemeClr val="tx1"/>
                </a:solidFill>
              </a:rPr>
              <a:t>GIFT</a:t>
            </a:r>
            <a:r>
              <a:rPr lang="ru-RU" sz="1600" dirty="0">
                <a:solidFill>
                  <a:schemeClr val="tx1"/>
                </a:solidFill>
              </a:rPr>
              <a:t>, касающиеся общественного участия в бюджетной политике (утвержденные в конце </a:t>
            </a:r>
            <a:r>
              <a:rPr lang="en-US" sz="1600" dirty="0">
                <a:solidFill>
                  <a:schemeClr val="tx1"/>
                </a:solidFill>
              </a:rPr>
              <a:t>2015 </a:t>
            </a:r>
            <a:r>
              <a:rPr lang="ru-RU" sz="1600" dirty="0">
                <a:solidFill>
                  <a:schemeClr val="tx1"/>
                </a:solidFill>
              </a:rPr>
              <a:t>года и уточненные в сентябре </a:t>
            </a:r>
            <a:r>
              <a:rPr lang="en-US" sz="1600" dirty="0">
                <a:solidFill>
                  <a:schemeClr val="tx1"/>
                </a:solidFill>
              </a:rPr>
              <a:t>2016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Инструментарий ОЭСР по вопросам бюджетной прозрачности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предварительный вариант разработан в январе </a:t>
            </a:r>
            <a:r>
              <a:rPr lang="en-US" sz="1600" dirty="0">
                <a:solidFill>
                  <a:schemeClr val="tx1"/>
                </a:solidFill>
              </a:rPr>
              <a:t>2017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Кодекс надлежащей практики МВФ по обеспечению прозрачности в налогово-бюджетной сфере и предполагаемые изменения в структуру </a:t>
            </a:r>
            <a:r>
              <a:rPr lang="en-US" sz="1600" dirty="0">
                <a:solidFill>
                  <a:schemeClr val="tx1"/>
                </a:solidFill>
              </a:rPr>
              <a:t>PEFA.  </a:t>
            </a: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Программа на сегодня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Директор </a:t>
            </a:r>
            <a:r>
              <a:rPr lang="en-US" sz="1600" dirty="0">
                <a:solidFill>
                  <a:schemeClr val="tx1"/>
                </a:solidFill>
              </a:rPr>
              <a:t>GIFT </a:t>
            </a:r>
            <a:r>
              <a:rPr lang="ru-RU" sz="1600" dirty="0">
                <a:solidFill>
                  <a:schemeClr val="tx1"/>
                </a:solidFill>
              </a:rPr>
              <a:t>представит Принципы участия общественности в бюджетном процессе, эксперт из МБП расскажет о следующем обследовании открытости бюджета; будет представлена международная практика (Бразилия) и опыт страны </a:t>
            </a:r>
            <a:r>
              <a:rPr lang="en-US" sz="1600" dirty="0">
                <a:solidFill>
                  <a:schemeClr val="tx1"/>
                </a:solidFill>
              </a:rPr>
              <a:t>PEMPAL</a:t>
            </a:r>
            <a:r>
              <a:rPr lang="ru-RU" sz="1600" dirty="0">
                <a:solidFill>
                  <a:schemeClr val="tx1"/>
                </a:solidFill>
              </a:rPr>
              <a:t> на примере Киргизской Республики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853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4267200"/>
            <a:ext cx="2113280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1295400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0000"/>
                </a:solidFill>
              </a:rPr>
              <a:t>Спасибо за внимание</a:t>
            </a:r>
            <a:r>
              <a:rPr lang="en-US" sz="3600" dirty="0">
                <a:solidFill>
                  <a:srgbClr val="000000"/>
                </a:solidFill>
              </a:rPr>
              <a:t>!</a:t>
            </a:r>
            <a:endParaRPr lang="bs-Latn-BA" sz="36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Все материалы Рабочей группы на английском, русском и боснийско-сербско-хорватском языках размещены на сайте </a:t>
            </a:r>
            <a:r>
              <a:rPr lang="en-US" sz="2000" dirty="0">
                <a:solidFill>
                  <a:srgbClr val="000000"/>
                </a:solidFill>
                <a:hlinkClick r:id="rId4"/>
              </a:rPr>
              <a:t>www.pempal.org</a:t>
            </a:r>
            <a:r>
              <a:rPr lang="ru-RU" sz="2000" dirty="0">
                <a:solidFill>
                  <a:srgbClr val="000000"/>
                </a:solidFill>
              </a:rPr>
              <a:t>, а дополнительные материалы размещены на </a:t>
            </a:r>
            <a:r>
              <a:rPr lang="en-US" sz="2000" dirty="0">
                <a:solidFill>
                  <a:srgbClr val="000000"/>
                </a:solidFill>
              </a:rPr>
              <a:t>wiki</a:t>
            </a:r>
            <a:r>
              <a:rPr lang="ru-RU" sz="2000" dirty="0">
                <a:solidFill>
                  <a:srgbClr val="000000"/>
                </a:solidFill>
              </a:rPr>
              <a:t>-странице БС</a:t>
            </a: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bs-Latn-BA" sz="3600" dirty="0">
              <a:solidFill>
                <a:srgbClr val="000000"/>
              </a:solidFill>
            </a:endParaRP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7167"/>
            <a:ext cx="8763000" cy="5712234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-е</a:t>
            </a:r>
            <a:r>
              <a:rPr lang="ru-RU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заседание в Варшаве (Польша)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мая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2015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Участвовало </a:t>
            </a:r>
            <a:r>
              <a:rPr lang="ru-RU" sz="1800" dirty="0">
                <a:solidFill>
                  <a:schemeClr val="tx1"/>
                </a:solidFill>
              </a:rPr>
              <a:t>10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стран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</a:rPr>
              <a:t>На примерах таких стран, как Канада, Соединенное Королевство и Российская Федерация, были продемонстрированы различные подходы к тому, как облегчить гражданам понимание государственного бюджета путем принятия «бюджета для граждан», разработки информационных порталов, проектов для учащихся и базовых учебных программ для школ. Кроме того, было проведено анкетирование накануне заседания </a:t>
            </a:r>
            <a:r>
              <a:rPr lang="en-GB" sz="1800" dirty="0">
                <a:solidFill>
                  <a:prstClr val="black"/>
                </a:solidFill>
              </a:rPr>
              <a:t>PEMPAL </a:t>
            </a:r>
            <a:r>
              <a:rPr lang="ru-RU" sz="1800" dirty="0">
                <a:solidFill>
                  <a:prstClr val="black"/>
                </a:solidFill>
              </a:rPr>
              <a:t>для выявления прогресса в проведении реформ в области бюджетной грамотности и прозрачности бюджета</a:t>
            </a:r>
            <a:r>
              <a:rPr lang="en-GB" sz="1800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</a:rPr>
              <a:t>2</a:t>
            </a:r>
            <a:r>
              <a:rPr lang="ru-RU" sz="1800" b="1" baseline="30000" dirty="0">
                <a:solidFill>
                  <a:prstClr val="black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–е заседание в виде видеоконференции </a:t>
            </a:r>
            <a:r>
              <a:rPr lang="en-GB" sz="1800" b="1" dirty="0">
                <a:solidFill>
                  <a:prstClr val="black"/>
                </a:solidFill>
              </a:rPr>
              <a:t>14</a:t>
            </a:r>
            <a:r>
              <a:rPr lang="ru-RU" sz="1800" b="1" dirty="0">
                <a:solidFill>
                  <a:prstClr val="black"/>
                </a:solidFill>
              </a:rPr>
              <a:t> сентября</a:t>
            </a:r>
            <a:r>
              <a:rPr lang="en-GB" sz="1800" b="1" dirty="0">
                <a:solidFill>
                  <a:prstClr val="black"/>
                </a:solidFill>
              </a:rPr>
              <a:t> 2015</a:t>
            </a:r>
            <a:r>
              <a:rPr lang="ru-RU" sz="1800" b="1" dirty="0">
                <a:solidFill>
                  <a:prstClr val="black"/>
                </a:solidFill>
              </a:rPr>
              <a:t> г.</a:t>
            </a:r>
            <a:r>
              <a:rPr lang="mr-IN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Участвовало </a:t>
            </a:r>
            <a:r>
              <a:rPr lang="en-GB" sz="1800" dirty="0">
                <a:solidFill>
                  <a:prstClr val="black"/>
                </a:solidFill>
              </a:rPr>
              <a:t>7 </a:t>
            </a:r>
            <a:r>
              <a:rPr lang="ru-RU" sz="1800" dirty="0">
                <a:solidFill>
                  <a:prstClr val="black"/>
                </a:solidFill>
              </a:rPr>
              <a:t>стран</a:t>
            </a:r>
            <a:r>
              <a:rPr lang="en-GB" sz="1800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Обзор международной практики в области бюджетной грамотности на основе проведенного Всемирным банком обследования более чем 30 стран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-е заседание в Загребе (Хорватия)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1-4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декабря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2015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Участвовало </a:t>
            </a:r>
            <a:r>
              <a:rPr lang="ru-RU" sz="1800" dirty="0">
                <a:solidFill>
                  <a:schemeClr val="tx1"/>
                </a:solidFill>
              </a:rPr>
              <a:t>10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стран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Ключевые выводы по итогам мероприятия в Хорватии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закрепление в законодательстве стандартов прозрачности – обязательное условие повышения прозрачности; установление надлежащих стандартов прозрачности на всех уровнях государственной системы.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Ключевое условие успеха реформ, повышения прозрачности и участия граждан в бюджетном процессе  - тесное взаимодействие между министерствами и государственными ведомствами и эффективное использование современных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-технологий (электронное правительство).</a:t>
            </a:r>
            <a:endParaRPr lang="en-GB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34143" y="152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alibri"/>
              </a:rPr>
              <a:t>Краткая информация о деятельности РГ </a:t>
            </a:r>
            <a:r>
              <a:rPr lang="en-US" sz="3200" dirty="0">
                <a:solidFill>
                  <a:srgbClr val="002060"/>
                </a:solidFill>
                <a:latin typeface="Calibri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49025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38201"/>
            <a:ext cx="8763000" cy="57912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-е</a:t>
            </a:r>
            <a:r>
              <a:rPr lang="ru-RU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заседание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Минске (Беларусь)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23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февраля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2016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Участвовало </a:t>
            </a:r>
            <a:r>
              <a:rPr lang="ru-RU" sz="1600" dirty="0">
                <a:solidFill>
                  <a:schemeClr val="tx1"/>
                </a:solidFill>
              </a:rPr>
              <a:t>10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стран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Обмен опытом о факторах успеха, способствующих повышению прозрачности бюджета, на примере двух стран: Румыния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(75/100)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Россия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(74/100) 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 страны занимают лидирующие позиции в регионе в Индексе открытости бюджета за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также Киргизской Республики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20/100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54/100)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страны, добившейся наибольшего повышения рейтинга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Переведенное и распространенное руководство по разработке «бюджетов для граждан», подготовленное Международным бюджетным партнерством, Россией, Киргизской Республикой и Молдовой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Отобраны и предоставлены международные примеры «бюджетов для граждан»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-е</a:t>
            </a:r>
            <a:r>
              <a:rPr lang="ru-RU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заседание в виде видеоконференции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сентября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2016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Участвовало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Продолжение обсуждения разрабатываемого РГ продукта знаний для преодоления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трудностей при разработке «бюджетов для граждан», с которыми столкнулись страны-члены РГ.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Основное внимание уделено «бюджетам для граждан», поскольку они не распространены в регионе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….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69523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alibri"/>
              </a:rPr>
              <a:t>Краткая информация о деятельности РГ (2)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57927"/>
            <a:ext cx="5486400" cy="21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2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02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9448800" cy="8382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2015 </a:t>
            </a:r>
            <a:r>
              <a:rPr lang="ru-RU" sz="2800" dirty="0" smtClean="0">
                <a:solidFill>
                  <a:srgbClr val="000000"/>
                </a:solidFill>
              </a:rPr>
              <a:t>Доступность </a:t>
            </a:r>
            <a:r>
              <a:rPr lang="ru-RU" sz="2800" dirty="0">
                <a:solidFill>
                  <a:srgbClr val="000000"/>
                </a:solidFill>
              </a:rPr>
              <a:t>бюджетной документации для населения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87431"/>
              </p:ext>
            </p:extLst>
          </p:nvPr>
        </p:nvGraphicFramePr>
        <p:xfrm>
          <a:off x="1231900" y="762000"/>
          <a:ext cx="81407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Worksheet" r:id="rId6" imgW="7442200" imgH="5346700" progId="Excel.Sheet.12">
                  <p:embed/>
                </p:oleObj>
              </mc:Choice>
              <mc:Fallback>
                <p:oleObj name="Worksheet" r:id="rId6" imgW="7442200" imgH="534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1900" y="762000"/>
                        <a:ext cx="81407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99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2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5900"/>
            <a:ext cx="86868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27539"/>
            <a:ext cx="8645524" cy="5486400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8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Предлагаются варианты преодоления 10 трудностей, с которыми сталкиваются страны-члены РГ, на основе рекомендаций стран-членов и международного опыта</a:t>
            </a:r>
            <a:r>
              <a:rPr lang="en-GB" sz="1800" dirty="0"/>
              <a:t>:</a:t>
            </a:r>
          </a:p>
          <a:p>
            <a:pPr algn="l">
              <a:spcBef>
                <a:spcPct val="0"/>
              </a:spcBef>
            </a:pPr>
            <a:endParaRPr lang="en-GB" sz="1800" dirty="0"/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ru-RU" sz="1400" dirty="0">
                <a:solidFill>
                  <a:schemeClr val="tx1"/>
                </a:solidFill>
              </a:rPr>
              <a:t>. Определение ответственных за подготовку и распространение «бюджета для граждан» 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2</a:t>
            </a:r>
            <a:r>
              <a:rPr lang="ru-RU" sz="1400" dirty="0">
                <a:solidFill>
                  <a:schemeClr val="tx1"/>
                </a:solidFill>
              </a:rPr>
              <a:t>. Отсутствие государственных ресурсов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3</a:t>
            </a:r>
            <a:r>
              <a:rPr lang="ru-RU" sz="1400" dirty="0">
                <a:solidFill>
                  <a:schemeClr val="tx1"/>
                </a:solidFill>
              </a:rPr>
              <a:t>. Отсутствие политической воли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4</a:t>
            </a:r>
            <a:r>
              <a:rPr lang="ru-RU" sz="1400" dirty="0">
                <a:solidFill>
                  <a:schemeClr val="tx1"/>
                </a:solidFill>
              </a:rPr>
              <a:t>. Отсутствие мотивации и стимулов на уровне центральных и муниципальных органов власти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5</a:t>
            </a:r>
            <a:r>
              <a:rPr lang="ru-RU" sz="1400" dirty="0">
                <a:solidFill>
                  <a:schemeClr val="tx1"/>
                </a:solidFill>
              </a:rPr>
              <a:t>. Определение оптимальных сроков подготовки «бюджета для граждан» 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6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Определение оптимальных форматов «бюджета для граждан» 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7</a:t>
            </a:r>
            <a:r>
              <a:rPr lang="ru-RU" sz="1400" dirty="0">
                <a:solidFill>
                  <a:schemeClr val="tx1"/>
                </a:solidFill>
              </a:rPr>
              <a:t>. Определение оптимального подхода к проведению общественных консультаций</a:t>
            </a: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8</a:t>
            </a:r>
            <a:r>
              <a:rPr lang="ru-RU" sz="1400" dirty="0">
                <a:solidFill>
                  <a:schemeClr val="tx1"/>
                </a:solidFill>
              </a:rPr>
              <a:t>. Отсутствие бюджетных навыков и понимания у граждан и некоторых государственных служащих</a:t>
            </a: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9</a:t>
            </a:r>
            <a:r>
              <a:rPr lang="ru-RU" sz="1400" dirty="0">
                <a:solidFill>
                  <a:schemeClr val="tx1"/>
                </a:solidFill>
              </a:rPr>
              <a:t>. Низкий уровень интереса граждан к вопросам бюджета</a:t>
            </a:r>
            <a:endParaRPr lang="en-GB" sz="1400" dirty="0">
              <a:solidFill>
                <a:schemeClr val="tx1"/>
              </a:solidFill>
            </a:endParaRPr>
          </a:p>
          <a:p>
            <a:pPr lvl="0" algn="l"/>
            <a:r>
              <a:rPr lang="ru-RU" sz="1400" dirty="0">
                <a:solidFill>
                  <a:schemeClr val="tx1"/>
                </a:solidFill>
              </a:rPr>
              <a:t>Трудность</a:t>
            </a:r>
            <a:r>
              <a:rPr lang="en-US" sz="1400" dirty="0">
                <a:solidFill>
                  <a:schemeClr val="tx1"/>
                </a:solidFill>
              </a:rPr>
              <a:t> 10</a:t>
            </a:r>
            <a:r>
              <a:rPr lang="ru-RU" sz="1400" dirty="0">
                <a:solidFill>
                  <a:schemeClr val="tx1"/>
                </a:solidFill>
              </a:rPr>
              <a:t>. Отсутствие доступа к надежным средствам массовой информации и/или коммуникационным технологиям 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Вы найдете экземпляр подготовленного РГ продукта знаний в ваших раздаточных материалах. Просьба использовать его для продвижения реформы в ваших странах. Расскажите нам, как вы его используете, чтобы мы подготовили примеры успешной практики</a:t>
            </a:r>
            <a:r>
              <a:rPr lang="en-US" sz="1400" dirty="0">
                <a:solidFill>
                  <a:schemeClr val="tx1"/>
                </a:solidFill>
              </a:rPr>
              <a:t>!</a:t>
            </a: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29733" y="647700"/>
            <a:ext cx="8839200" cy="87630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Продукт знаний по разработке бюджета для граждан: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завершен окончательный проект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2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9067800" cy="6248400"/>
          </a:xfrm>
        </p:spPr>
        <p:txBody>
          <a:bodyPr rtlCol="0">
            <a:noAutofit/>
          </a:bodyPr>
          <a:lstStyle/>
          <a:p>
            <a:pPr lvl="1" algn="l" fontAlgn="auto">
              <a:spcAft>
                <a:spcPts val="0"/>
              </a:spcAft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Определение ответственных за подготовку и распространение «бюджета для граждан»</a:t>
            </a:r>
            <a:endParaRPr lang="en-US" sz="1600" b="1" dirty="0">
              <a:solidFill>
                <a:srgbClr val="000000"/>
              </a:solidFill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РГ согласилась, что ответственными за предоставление гражданам информации в упрощенном формате должны быть разработчики документа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l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Согласно рекомендации МБП, разработкой «бюджета для граждан» должно заниматься, прежде всего, правительство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Оно обладает полной информацией о бюджете и обязано отчитываться перед широкой общественностью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Правительство может привлекать СМИ и общественные организации для содействия распространению информации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Правительству необходимо решить, будет ли оно использовать «бюджет для граждан» для вовлечения населения в обсуждение бюджетных вопросов или исключительно в целях информирования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 algn="just"/>
            <a:endParaRPr lang="en-US" sz="1600" dirty="0">
              <a:solidFill>
                <a:schemeClr val="tx1"/>
              </a:solidFill>
            </a:endParaRPr>
          </a:p>
          <a:p>
            <a:pPr lvl="1" indent="-457200" algn="just">
              <a:buFont typeface="Arial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Согласно рекомендации МВФ, правительству также необходимо решить, использовать ли «бюджет для граждан» для вовлечения населения в обсуждение бюджетных вопросов</a:t>
            </a:r>
            <a:r>
              <a:rPr lang="en-US" sz="1600" b="1" dirty="0">
                <a:solidFill>
                  <a:srgbClr val="993300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 В соответствии с «базовой практикой» «бюджет для граждан» предоставляется исключительно в целях информирования; «надлежащая и передовая практика» требует предоставления общественности официального голоса в ходе обсуждения бюджета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Кодекс надлежащей практики по обеспечению прозрачности в налогово-бюджетной сфере, принцип </a:t>
            </a:r>
            <a:r>
              <a:rPr lang="en-US" sz="1600" dirty="0">
                <a:solidFill>
                  <a:schemeClr val="tx1"/>
                </a:solidFill>
              </a:rPr>
              <a:t>2.3.3).</a:t>
            </a:r>
          </a:p>
          <a:p>
            <a:pPr marL="457200" lvl="0" indent="-457200" algn="l">
              <a:buFont typeface="+mj-lt"/>
              <a:buAutoNum type="arabicPeriod"/>
            </a:pPr>
            <a:endParaRPr lang="en-GB" sz="1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20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00242" y="0"/>
            <a:ext cx="8775700" cy="685800"/>
          </a:xfrm>
        </p:spPr>
        <p:txBody>
          <a:bodyPr/>
          <a:lstStyle/>
          <a:p>
            <a:r>
              <a:rPr lang="en-US" sz="2400" dirty="0">
                <a:solidFill>
                  <a:srgbClr val="1F497D"/>
                </a:solidFill>
              </a:rPr>
              <a:t>10 </a:t>
            </a:r>
            <a:r>
              <a:rPr lang="ru-RU" sz="2400" dirty="0">
                <a:solidFill>
                  <a:srgbClr val="1F497D"/>
                </a:solidFill>
              </a:rPr>
              <a:t>трудностей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ru-RU" sz="2400" dirty="0">
                <a:solidFill>
                  <a:srgbClr val="1F497D"/>
                </a:solidFill>
              </a:rPr>
              <a:t>рекомендации стран-участниц и международных организаций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1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8839200" cy="6705600"/>
          </a:xfrm>
        </p:spPr>
        <p:txBody>
          <a:bodyPr rtlCol="0">
            <a:no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</a:rPr>
              <a:t>2. </a:t>
            </a:r>
            <a:r>
              <a:rPr lang="ru-RU" sz="2400" b="1" dirty="0">
                <a:solidFill>
                  <a:schemeClr val="tx1"/>
                </a:solidFill>
              </a:rPr>
              <a:t>Отсутствие государственных ресурсов</a:t>
            </a:r>
            <a:endParaRPr lang="en-GB" sz="2400" b="1" dirty="0">
              <a:solidFill>
                <a:schemeClr val="tx1"/>
              </a:solidFill>
            </a:endParaRPr>
          </a:p>
          <a:p>
            <a:pPr lvl="0" algn="just"/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РГ обсудила возможности для привлечения ресурсов для финансирования дополнительных расходов, необходимых  для публикации и распространения «бюджета для граждан»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457200" lvl="0" indent="-457200" algn="just">
              <a:buFont typeface="Arial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Поддержку в финансировании части затрат могут предоставить доноры, частный сектор и общественные организации. Вместе с тем РГ признала, что в первую очередь необходима политическая воля, тогда как внешнее финансирование несет в себе риски, поскольку в случае его прекращения устойчивость реформ может быть поставлена под угрозу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РГ признала, что с развитием информационно-коммуникационных технологий (ИКТ) существенно снизились затраты на подготовку и распространение информации (это также нашло признание в Принципах высокого уровня </a:t>
            </a:r>
            <a:r>
              <a:rPr lang="en-US" sz="1400" dirty="0">
                <a:solidFill>
                  <a:srgbClr val="000000"/>
                </a:solidFill>
              </a:rPr>
              <a:t>GIFT </a:t>
            </a:r>
            <a:r>
              <a:rPr lang="ru-RU" sz="1400" dirty="0">
                <a:solidFill>
                  <a:srgbClr val="000000"/>
                </a:solidFill>
              </a:rPr>
              <a:t>по вопросам прозрачности, участия и подотчетности</a:t>
            </a:r>
            <a:r>
              <a:rPr lang="en-US" sz="1400" dirty="0">
                <a:solidFill>
                  <a:srgbClr val="000000"/>
                </a:solidFill>
              </a:rPr>
              <a:t>).</a:t>
            </a:r>
          </a:p>
          <a:p>
            <a:pPr marL="914400" lvl="1" indent="-457200" algn="just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Согласно рекомендациям МБП, затраты на разработку «бюджета для граждан» могут быть минимизированы за счет разработки шаблона документа, который готовится один раз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После согласования шаблона и структуры документа задача ежегодной подготовки документа упрощается, поскольку в шаблон вносится актуальная и новая информация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«Бюджет для граждан», подготовленный на основе проекта бюджета, должен стать основой для «бюджета для граждан», подготовленного в соответствии с утвержденным бюджетом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«Бюджет для граждан» может быть размещен на сайте министерства финансов с минимальными издержками. Для распространения документа можно привлекать общественные организации, а печатные экземпляры распространять только в случае трудностей с доступом к </a:t>
            </a:r>
            <a:r>
              <a:rPr lang="en-US" sz="1400" dirty="0">
                <a:solidFill>
                  <a:srgbClr val="000000"/>
                </a:solidFill>
              </a:rPr>
              <a:t>IT.</a:t>
            </a:r>
          </a:p>
          <a:p>
            <a:pPr marL="914400" lvl="1" indent="-457200" algn="just"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Между тем министерство финансов должно продумать структуру, ресурсы и возможности, необходимые для надлежащей разработки и распространения «бюджета для граждан»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l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endParaRPr lang="bs-Latn-BA" sz="14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14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35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</TotalTime>
  <Words>3731</Words>
  <Application>Microsoft Macintosh PowerPoint</Application>
  <PresentationFormat>A4 Paper (210x297 mm)</PresentationFormat>
  <Paragraphs>279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Актуальная информация о деятельности Рабочей группы по бюджетной грамотности и прозрачности бюджета</vt:lpstr>
      <vt:lpstr>PowerPoint Presentation</vt:lpstr>
      <vt:lpstr>PowerPoint Presentation</vt:lpstr>
      <vt:lpstr>PowerPoint Presentation</vt:lpstr>
      <vt:lpstr>2015 Доступность бюджетной документации для населения</vt:lpstr>
      <vt:lpstr>PowerPoint Presentation</vt:lpstr>
      <vt:lpstr>Продукт знаний по разработке бюджета для граждан: завершен окончательный проект</vt:lpstr>
      <vt:lpstr>10 трудностей: рекомендации стран-участниц и международных организаций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Будущие мероприятия РГ</vt:lpstr>
      <vt:lpstr>Показатели участия общественности</vt:lpstr>
      <vt:lpstr>PowerPoint Presentation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2017 BCOP plenary</dc:title>
  <dc:subject/>
  <dc:creator>Deanna Aubrey</dc:creator>
  <cp:keywords>BCOP Budget Literacy and Transparency Working Group</cp:keywords>
  <dc:description/>
  <cp:lastModifiedBy>Deanna Aubrey</cp:lastModifiedBy>
  <cp:revision>685</cp:revision>
  <cp:lastPrinted>2017-02-28T16:58:33Z</cp:lastPrinted>
  <dcterms:created xsi:type="dcterms:W3CDTF">2010-10-04T16:57:49Z</dcterms:created>
  <dcterms:modified xsi:type="dcterms:W3CDTF">2017-04-11T12:17:51Z</dcterms:modified>
  <cp:category>PEMPAL</cp:category>
</cp:coreProperties>
</file>