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59" r:id="rId3"/>
    <p:sldId id="306" r:id="rId4"/>
    <p:sldId id="307" r:id="rId5"/>
    <p:sldId id="361" r:id="rId6"/>
    <p:sldId id="313" r:id="rId7"/>
    <p:sldId id="317" r:id="rId8"/>
    <p:sldId id="334" r:id="rId9"/>
    <p:sldId id="357" r:id="rId10"/>
    <p:sldId id="358" r:id="rId11"/>
    <p:sldId id="319" r:id="rId12"/>
    <p:sldId id="364" r:id="rId13"/>
    <p:sldId id="365" r:id="rId14"/>
    <p:sldId id="366" r:id="rId15"/>
    <p:sldId id="367" r:id="rId16"/>
    <p:sldId id="330" r:id="rId17"/>
    <p:sldId id="310" r:id="rId18"/>
    <p:sldId id="347" r:id="rId19"/>
    <p:sldId id="346" r:id="rId20"/>
    <p:sldId id="348" r:id="rId21"/>
    <p:sldId id="285" r:id="rId22"/>
    <p:sldId id="290" r:id="rId23"/>
    <p:sldId id="288" r:id="rId24"/>
    <p:sldId id="289" r:id="rId25"/>
    <p:sldId id="291" r:id="rId26"/>
    <p:sldId id="302" r:id="rId27"/>
    <p:sldId id="350" r:id="rId28"/>
    <p:sldId id="360" r:id="rId29"/>
    <p:sldId id="351" r:id="rId30"/>
    <p:sldId id="352" r:id="rId31"/>
    <p:sldId id="354" r:id="rId32"/>
    <p:sldId id="355" r:id="rId33"/>
    <p:sldId id="362" r:id="rId34"/>
    <p:sldId id="363" r:id="rId35"/>
    <p:sldId id="356" r:id="rId36"/>
    <p:sldId id="26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8C727B-B0C3-44E5-BE9D-76AD265BF978}">
          <p14:sldIdLst>
            <p14:sldId id="256"/>
            <p14:sldId id="359"/>
            <p14:sldId id="306"/>
            <p14:sldId id="307"/>
            <p14:sldId id="361"/>
            <p14:sldId id="313"/>
            <p14:sldId id="317"/>
            <p14:sldId id="334"/>
            <p14:sldId id="357"/>
            <p14:sldId id="358"/>
            <p14:sldId id="319"/>
            <p14:sldId id="364"/>
            <p14:sldId id="365"/>
            <p14:sldId id="366"/>
            <p14:sldId id="367"/>
            <p14:sldId id="330"/>
            <p14:sldId id="310"/>
            <p14:sldId id="347"/>
          </p14:sldIdLst>
        </p14:section>
        <p14:section name="Sección sin título" id="{33B42E0F-CA76-4738-A474-8C79504BE888}">
          <p14:sldIdLst>
            <p14:sldId id="346"/>
            <p14:sldId id="348"/>
            <p14:sldId id="285"/>
            <p14:sldId id="290"/>
            <p14:sldId id="288"/>
            <p14:sldId id="289"/>
            <p14:sldId id="291"/>
            <p14:sldId id="302"/>
            <p14:sldId id="350"/>
            <p14:sldId id="360"/>
            <p14:sldId id="351"/>
            <p14:sldId id="352"/>
            <p14:sldId id="354"/>
            <p14:sldId id="355"/>
            <p14:sldId id="362"/>
            <p14:sldId id="363"/>
            <p14:sldId id="356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Sanchez Andrade" initials="TSA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3C4648"/>
    <a:srgbClr val="FB5308"/>
    <a:srgbClr val="F93707"/>
    <a:srgbClr val="8E9D9E"/>
    <a:srgbClr val="97BBD1"/>
    <a:srgbClr val="6AC1BD"/>
    <a:srgbClr val="77C390"/>
    <a:srgbClr val="B594C4"/>
    <a:srgbClr val="74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2988" autoAdjust="0"/>
  </p:normalViewPr>
  <p:slideViewPr>
    <p:cSldViewPr snapToGrid="0" snapToObjects="1">
      <p:cViewPr>
        <p:scale>
          <a:sx n="70" d="100"/>
          <a:sy n="70" d="100"/>
        </p:scale>
        <p:origin x="18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4/8/2017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scaltransparency.net/eng/resource_open_public.php?IdToOpen=2015070411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mbridge.org/core/journals/american-political-science-review/latest-issu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935" y="646236"/>
            <a:ext cx="7667868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Arial"/>
              </a:rPr>
              <a:t>Načela </a:t>
            </a:r>
            <a:r>
              <a:rPr lang="hr-HR" sz="2800" b="1" dirty="0">
                <a:solidFill>
                  <a:schemeClr val="bg1"/>
                </a:solidFill>
                <a:latin typeface="Arial"/>
              </a:rPr>
              <a:t>Globalne inicijative</a:t>
            </a:r>
          </a:p>
          <a:p>
            <a:r>
              <a:rPr lang="hr-HR" sz="2800" b="1" dirty="0">
                <a:solidFill>
                  <a:schemeClr val="bg1"/>
                </a:solidFill>
                <a:latin typeface="Arial"/>
              </a:rPr>
              <a:t> za fiskalnu transparentnost (GIFT) za </a:t>
            </a:r>
          </a:p>
          <a:p>
            <a:r>
              <a:rPr lang="hr-HR" sz="2800" b="1" dirty="0">
                <a:solidFill>
                  <a:schemeClr val="bg1"/>
                </a:solidFill>
                <a:latin typeface="Arial"/>
              </a:rPr>
              <a:t>sudjelovanja javnosti </a:t>
            </a:r>
          </a:p>
          <a:p>
            <a:endParaRPr lang="hr-HR" sz="2800" b="1" dirty="0">
              <a:solidFill>
                <a:schemeClr val="bg1"/>
              </a:solidFill>
              <a:latin typeface="Arial"/>
            </a:endParaRPr>
          </a:p>
          <a:p>
            <a:r>
              <a:rPr lang="hr-HR" sz="2000" b="1" dirty="0">
                <a:solidFill>
                  <a:schemeClr val="bg1"/>
                </a:solidFill>
                <a:latin typeface="Arial"/>
              </a:rPr>
              <a:t>Vodič za načela i mehanizme</a:t>
            </a:r>
          </a:p>
          <a:p>
            <a:r>
              <a:rPr lang="hr-HR" sz="2000" b="1" dirty="0">
                <a:solidFill>
                  <a:schemeClr val="bg1"/>
                </a:solidFill>
                <a:latin typeface="Arial"/>
              </a:rPr>
              <a:t>sudjelovanja javnosti u fiskalnoj politici</a:t>
            </a:r>
          </a:p>
          <a:p>
            <a:endParaRPr lang="hr-HR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000" b="1" dirty="0">
                <a:solidFill>
                  <a:schemeClr val="bg1"/>
                </a:solidFill>
                <a:latin typeface="Arial"/>
              </a:rPr>
              <a:t>PLENARNA SJEDNICA ZAJEDNICE PRAKSE ZA PRORAČUN </a:t>
            </a:r>
          </a:p>
          <a:p>
            <a:r>
              <a:rPr lang="hr-HR" sz="2000" b="1" dirty="0">
                <a:solidFill>
                  <a:schemeClr val="bg1"/>
                </a:solidFill>
                <a:latin typeface="Arial"/>
              </a:rPr>
              <a:t>PEMPAL-A 2017.</a:t>
            </a:r>
            <a:endParaRPr lang="hr-HR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000" b="1" dirty="0">
                <a:solidFill>
                  <a:schemeClr val="bg1"/>
                </a:solidFill>
                <a:latin typeface="Arial"/>
              </a:rPr>
              <a:t>Alati za fiskalno upravljanje</a:t>
            </a:r>
            <a:endParaRPr lang="hr-HR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16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1600" b="1" dirty="0">
                <a:solidFill>
                  <a:schemeClr val="bg1"/>
                </a:solidFill>
                <a:latin typeface="Arial"/>
              </a:rPr>
              <a:t>Juan Pablo Guerrero</a:t>
            </a:r>
          </a:p>
          <a:p>
            <a:r>
              <a:rPr lang="hr-HR" sz="1600" b="1" dirty="0">
                <a:solidFill>
                  <a:schemeClr val="bg1"/>
                </a:solidFill>
                <a:latin typeface="Arial"/>
              </a:rPr>
              <a:t>Biškek, Kirgiska Republika </a:t>
            </a:r>
            <a:endParaRPr lang="hr-HR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1600" b="1" dirty="0">
                <a:solidFill>
                  <a:schemeClr val="bg1"/>
                </a:solidFill>
                <a:latin typeface="Arial"/>
              </a:rPr>
              <a:t>13. travnja 2017.</a:t>
            </a:r>
            <a:r>
              <a:rPr lang="hr-HR" sz="2400" b="1" dirty="0"/>
              <a:t> </a:t>
            </a:r>
          </a:p>
          <a:p>
            <a:endParaRPr lang="hr-HR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029" y="5500870"/>
            <a:ext cx="231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/>
              </a:rPr>
              <a:t>#FiscalTransparency</a:t>
            </a:r>
          </a:p>
        </p:txBody>
      </p:sp>
    </p:spTree>
    <p:extLst>
      <p:ext uri="{BB962C8B-B14F-4D97-AF65-F5344CB8AC3E}">
        <p14:creationId xmlns:p14="http://schemas.microsoft.com/office/powerpoint/2010/main" val="163748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336" y="5173295"/>
            <a:ext cx="1175123" cy="145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2737" y="499422"/>
            <a:ext cx="6235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Održivost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Kontinuiran i redovit angažman u pogledu povećanja razmjene znanja i međusobnog povjerenja tijekom vremena; institucionalizacija sudjelovanja javnosti; dobivene povratne informacije dovode do revidiranja odluka fiskalne politike; redovito analiziranje i procjenjivanje iskustva u svrhu poboljšanja budućih angažmana.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4638" y="2965536"/>
            <a:ext cx="5958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Komplementarnost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Osiguravanje mehanizama sudjelovanja javnosti i uključenosti građana nadopunjuje i povećava učinkovitost postojećih sustava upravljanja i odgovornosti.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7030" y="4811076"/>
            <a:ext cx="62356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Recipročnost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Svi državni i nevladini subjekti trebali bi iznijeti jasnu misiju, interese koje nastoje ostvariti te navesti koga predstavljaju, poštovati sve dogovore, surađivati kako bi ostvarili ciljeve</a:t>
            </a:r>
            <a:r>
              <a:rPr lang="hr-HR" sz="2200" dirty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36" y="839652"/>
            <a:ext cx="855180" cy="85518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639686"/>
            <a:ext cx="1055146" cy="10551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36" y="3202404"/>
            <a:ext cx="963461" cy="96346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3065910"/>
            <a:ext cx="1055146" cy="10551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212" y="5316281"/>
            <a:ext cx="513827" cy="58542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" y="4965067"/>
            <a:ext cx="1055146" cy="10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uide.fiscaltransparency.net/wp-content/themes/gift-online-guide/assets/img/logo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TextBox 6"/>
          <p:cNvSpPr txBox="1"/>
          <p:nvPr/>
        </p:nvSpPr>
        <p:spPr>
          <a:xfrm>
            <a:off x="800100" y="2150239"/>
            <a:ext cx="745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rgbClr val="3C4648"/>
                </a:solidFill>
                <a:latin typeface="Arial"/>
              </a:rPr>
              <a:t>Potaknuto i samostalno sudjelovanje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rgbClr val="3C4648"/>
                </a:solidFill>
                <a:latin typeface="Arial"/>
              </a:rPr>
              <a:t>Obuhvaća sve aktivnosti fiskalne politike i izrade proračuna: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rgbClr val="3C4648"/>
                </a:solidFill>
                <a:latin typeface="Arial"/>
              </a:rPr>
              <a:t>godišnji proračunski ciklus (osam dokumenata),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rgbClr val="3C4648"/>
                </a:solidFill>
                <a:latin typeface="Arial"/>
              </a:rPr>
              <a:t>pregled fiskalne politike i novih inicijativa politike izvan godišnjeg proračunskog ciklusa (prihodi, rashodi, financiranje, imovina i obveze),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rgbClr val="3C4648"/>
                </a:solidFill>
                <a:latin typeface="Arial"/>
              </a:rPr>
              <a:t>organiziranje i pružanje javnih usluga,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rgbClr val="3C4648"/>
                </a:solidFill>
                <a:latin typeface="Arial"/>
              </a:rPr>
              <a:t>planiranje, procjena i provedba javnih investicijskih projekata</a:t>
            </a:r>
          </a:p>
          <a:p>
            <a:endParaRPr lang="hr-HR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11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6040" y="621792"/>
            <a:ext cx="8890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B5308"/>
                </a:solidFill>
                <a:latin typeface="Arial"/>
              </a:rPr>
              <a:t>DJELOKRUG SUDJELOVANJA JAVNOSTI </a:t>
            </a:r>
          </a:p>
          <a:p>
            <a:r>
              <a:rPr lang="hr-HR" sz="2400" b="1" dirty="0">
                <a:solidFill>
                  <a:srgbClr val="FB5308"/>
                </a:solidFill>
                <a:latin typeface="Arial"/>
              </a:rPr>
              <a:t>u fiskalnoj politici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4577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38745" y="1406391"/>
            <a:ext cx="72289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 </a:t>
            </a:r>
            <a:r>
              <a:rPr lang="hr-HR" sz="2000" dirty="0">
                <a:solidFill>
                  <a:srgbClr val="3C4648"/>
                </a:solidFill>
                <a:latin typeface="Arial"/>
                <a:hlinkClick r:id="rId2"/>
              </a:rPr>
              <a:t>Radni dokument</a:t>
            </a:r>
            <a:r>
              <a:rPr lang="hr-HR"/>
              <a:t> </a:t>
            </a:r>
            <a:r>
              <a:rPr lang="hr-HR" sz="2000" dirty="0">
                <a:solidFill>
                  <a:srgbClr val="3C4648"/>
                </a:solidFill>
                <a:latin typeface="Arial"/>
              </a:rPr>
              <a:t>koji su za GIFT izradili De Renzio (Međunarodno partnerstvo za proračun) i Wehner (Londonska škola ekonomije i političkih znanosti) (2015.)</a:t>
            </a:r>
          </a:p>
          <a:p>
            <a:pPr marL="285750" indent="-285750">
              <a:buFont typeface="Courier New"/>
              <a:buChar char="o"/>
            </a:pPr>
            <a:endParaRPr lang="hr-HR" sz="20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hr-HR" sz="2000" dirty="0">
                <a:solidFill>
                  <a:srgbClr val="3C4648"/>
                </a:solidFill>
                <a:latin typeface="Arial"/>
              </a:rPr>
              <a:t>38 članaka čine temelj ove analize literature: 23 ih se bavi učincima varijabli povezanih s fiskalnom transparentnošću, a 14 ih je povezano sa sudjelovanjem u donošenju proračunskih odluka </a:t>
            </a:r>
          </a:p>
          <a:p>
            <a:pPr marL="285750" indent="-285750">
              <a:buFont typeface="Wingdings" charset="2"/>
              <a:buChar char="§"/>
            </a:pPr>
            <a:endParaRPr lang="hr-HR" sz="20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hr-HR" sz="2000" dirty="0">
                <a:solidFill>
                  <a:srgbClr val="3C4648"/>
                </a:solidFill>
                <a:latin typeface="Arial"/>
              </a:rPr>
              <a:t>autori su ta 38 članka podijelili u četiri skupine utjecaja: </a:t>
            </a:r>
          </a:p>
          <a:p>
            <a:pPr marL="342900" indent="-342900">
              <a:buAutoNum type="arabicPeriod"/>
            </a:pPr>
            <a:r>
              <a:rPr lang="hr-HR" sz="2000" dirty="0">
                <a:solidFill>
                  <a:srgbClr val="3C4648"/>
                </a:solidFill>
                <a:latin typeface="Arial"/>
              </a:rPr>
              <a:t>makrofiskalni</a:t>
            </a:r>
          </a:p>
          <a:p>
            <a:pPr marL="342900" indent="-342900">
              <a:buAutoNum type="arabicPeriod"/>
            </a:pPr>
            <a:r>
              <a:rPr lang="hr-HR" sz="2000" dirty="0">
                <a:solidFill>
                  <a:srgbClr val="3C4648"/>
                </a:solidFill>
                <a:latin typeface="Arial"/>
              </a:rPr>
              <a:t>dodjela sredstava i pružanje usluga</a:t>
            </a:r>
          </a:p>
          <a:p>
            <a:pPr marL="342900" indent="-342900">
              <a:buAutoNum type="arabicPeriod"/>
            </a:pPr>
            <a:r>
              <a:rPr lang="hr-HR" sz="2000" dirty="0">
                <a:solidFill>
                  <a:srgbClr val="3C4648"/>
                </a:solidFill>
                <a:latin typeface="Arial"/>
              </a:rPr>
              <a:t>upravljanje</a:t>
            </a:r>
          </a:p>
          <a:p>
            <a:pPr marL="342900" indent="-342900">
              <a:buAutoNum type="arabicPeriod"/>
            </a:pPr>
            <a:r>
              <a:rPr lang="hr-HR" sz="2000" dirty="0">
                <a:solidFill>
                  <a:srgbClr val="3C4648"/>
                </a:solidFill>
                <a:latin typeface="Arial"/>
              </a:rPr>
              <a:t>krajnji rezultati razvoja</a:t>
            </a:r>
          </a:p>
          <a:p>
            <a:endParaRPr lang="hr-HR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12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5545" y="402336"/>
            <a:ext cx="7722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6900"/>
                </a:solidFill>
                <a:latin typeface="Arial"/>
              </a:rPr>
              <a:t>Utjecaj fiskalne otvorenosti, pregled dokaza</a:t>
            </a:r>
            <a:endParaRPr lang="hr-HR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803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57" y="1271265"/>
            <a:ext cx="804265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2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hr-HR" sz="2200" dirty="0">
                <a:solidFill>
                  <a:srgbClr val="3C4648"/>
                </a:solidFill>
                <a:latin typeface="Arial"/>
              </a:rPr>
              <a:t>Bolja dodjela sredstava i pružanje javnih usluga </a:t>
            </a:r>
          </a:p>
          <a:p>
            <a:pPr marL="285750" indent="-285750">
              <a:buFont typeface="Courier New"/>
              <a:buChar char="o"/>
            </a:pPr>
            <a:r>
              <a:rPr lang="hr-HR" sz="2200" dirty="0">
                <a:solidFill>
                  <a:srgbClr val="3C4648"/>
                </a:solidFill>
                <a:latin typeface="Arial"/>
              </a:rPr>
              <a:t>Bolji odgovor na sklonosti korisnika usluga i izbornih jedinica</a:t>
            </a:r>
          </a:p>
          <a:p>
            <a:pPr marL="285750" indent="-285750">
              <a:buFont typeface="Courier New"/>
              <a:buChar char="o"/>
            </a:pPr>
            <a:r>
              <a:rPr lang="hr-HR" sz="2200" dirty="0">
                <a:solidFill>
                  <a:srgbClr val="3C4648"/>
                </a:solidFill>
                <a:latin typeface="Arial"/>
              </a:rPr>
              <a:t>Prilika da marginalizirane skupine u određenoj mjeri utječu na odluke koje utječu na njih</a:t>
            </a:r>
          </a:p>
          <a:p>
            <a:pPr marL="285750" indent="-285750">
              <a:buFont typeface="Courier New"/>
              <a:buChar char="o"/>
            </a:pPr>
            <a:r>
              <a:rPr lang="hr-HR" sz="2200" dirty="0">
                <a:solidFill>
                  <a:srgbClr val="3C4648"/>
                </a:solidFill>
                <a:latin typeface="Arial"/>
              </a:rPr>
              <a:t>Veći utjecaj aktivnosti koje utječu na zajednice u pogledu socijalnih politika: zdravstvo, javni radovi na razini zajednice, obrazovanje</a:t>
            </a:r>
          </a:p>
          <a:p>
            <a:pPr marL="285750" indent="-285750">
              <a:buFont typeface="Courier New"/>
              <a:buChar char="o"/>
            </a:pPr>
            <a:r>
              <a:rPr lang="hr-HR" sz="2200" dirty="0">
                <a:solidFill>
                  <a:srgbClr val="3C4648"/>
                </a:solidFill>
                <a:latin typeface="Arial"/>
              </a:rPr>
              <a:t>Primjeri iz Brazila (sudjelovanja), Indije, Meksika, Perua, Ugande i Južnoafričke Republike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596" y="561111"/>
            <a:ext cx="7978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6600"/>
                </a:solidFill>
                <a:latin typeface="Arial"/>
              </a:rPr>
              <a:t>Pristup informacijama i </a:t>
            </a:r>
            <a:r>
              <a:rPr lang="hr-HR" sz="2400" b="1" dirty="0">
                <a:solidFill>
                  <a:srgbClr val="FF6600"/>
                </a:solidFill>
                <a:latin typeface="Arial"/>
              </a:rPr>
              <a:t>sudjelovanje javnosti</a:t>
            </a:r>
            <a:r>
              <a:rPr lang="hr-HR" sz="2400" dirty="0">
                <a:solidFill>
                  <a:srgbClr val="FF6600"/>
                </a:solidFill>
                <a:latin typeface="Arial"/>
              </a:rPr>
              <a:t>: utjecaji </a:t>
            </a:r>
          </a:p>
          <a:p>
            <a:r>
              <a:rPr lang="hr-HR" sz="2400" dirty="0">
                <a:solidFill>
                  <a:srgbClr val="FF6600"/>
                </a:solidFill>
                <a:latin typeface="Arial"/>
              </a:rPr>
              <a:t>na rezultate u pogledu dodjele sredstava i pružanja usluga</a:t>
            </a:r>
            <a:endParaRPr lang="hr-HR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81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57" y="1747515"/>
            <a:ext cx="8042659" cy="486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2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5550 brazilskih općina (2006. – 2013.)</a:t>
            </a:r>
          </a:p>
          <a:p>
            <a:pPr marL="285750" indent="-285750">
              <a:buFont typeface="Courier New"/>
              <a:buChar char="o"/>
            </a:pP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Demonstrira snažan i pozitivan odnos između participativnih institucija i dobrobiti u velikom broju slučajeva </a:t>
            </a:r>
            <a:endParaRPr lang="hr-HR" sz="2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Prisutnost participativnih institucija povezuje se sa smanjenjem smrtnosti djece</a:t>
            </a:r>
          </a:p>
          <a:p>
            <a:pPr marL="285750" indent="-285750">
              <a:buFont typeface="Courier New"/>
              <a:buChar char="o"/>
            </a:pP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Prisutnost inovativnih socijalnih politika doprinosi smanjenju smrtnosti djece</a:t>
            </a:r>
          </a:p>
          <a:p>
            <a:pPr marL="285750" indent="-285750">
              <a:buFont typeface="Courier New"/>
              <a:buChar char="o"/>
            </a:pP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Veći vladin kapacitet u području pružanja socijalnih usluga također doprinosi poboljšanju dobrobiti.</a:t>
            </a:r>
          </a:p>
          <a:p>
            <a:pPr marL="285750" indent="-285750">
              <a:buFont typeface="Courier New"/>
              <a:buChar char="o"/>
            </a:pP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Participativne institucije, socijalni programi i lokalni kapaciteti međusobno se podupiru u svrhu poboljšanja dobrobiti.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958" y="375891"/>
            <a:ext cx="75270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6900"/>
                </a:solidFill>
                <a:latin typeface="Arial" charset="0"/>
                <a:hlinkClick r:id="rId2"/>
              </a:rPr>
              <a:t>Democracy</a:t>
            </a:r>
            <a:r>
              <a:rPr lang="hr-HR" sz="2400" dirty="0">
                <a:solidFill>
                  <a:srgbClr val="FF6900"/>
                </a:solidFill>
                <a:latin typeface="Arial" charset="0"/>
              </a:rPr>
              <a:t> at Work: Moving beyond elections to improve well-being (Demokracija na djelu: pomak ka višoj razini uključenosti građana od samih izbora, a kako bi se ostvario boljitak) </a:t>
            </a:r>
            <a:r>
              <a:rPr lang="hr-HR" dirty="0">
                <a:solidFill>
                  <a:srgbClr val="FF6900"/>
                </a:solidFill>
                <a:latin typeface="Arial" charset="0"/>
              </a:rPr>
              <a:t>B.Wampler, M. Touchton, N. Borgues, AmPolScRew. # 111, 2017</a:t>
            </a:r>
            <a:endParaRPr lang="hr-HR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5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0670" y="668715"/>
            <a:ext cx="8042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F6600"/>
                </a:solidFill>
                <a:latin typeface="Arial"/>
              </a:rPr>
              <a:t>Sažetak nalaza</a:t>
            </a:r>
          </a:p>
          <a:p>
            <a:endParaRPr lang="hr-HR" dirty="0">
              <a:solidFill>
                <a:srgbClr val="FB5308"/>
              </a:solidFill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endParaRPr lang="hr-HR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58" name="Picture 4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6" y="1409349"/>
            <a:ext cx="6937696" cy="389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26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560"/>
            <a:ext cx="9144000" cy="37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7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0873" y="2084306"/>
            <a:ext cx="722270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r-HR" sz="2400" b="1" dirty="0">
                <a:solidFill>
                  <a:srgbClr val="FF6900"/>
                </a:solidFill>
                <a:latin typeface="Arial" panose="020B0604020202020204" pitchFamily="34" charset="0"/>
              </a:rPr>
              <a:t>Cilj vodiča</a:t>
            </a:r>
          </a:p>
          <a:p>
            <a:pPr indent="457200" algn="just">
              <a:spcAft>
                <a:spcPts val="0"/>
              </a:spcAft>
            </a:pP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Pružiti smjernice za uključivanje sudjelovanja javnosti u fiskalnu politiku i povezane koristi uz prikaz praktičnih primjera mehanizama (praksi) koje pokazuju kako se načela GIFT-a praktično mogu primijeniti na sudjelovanje javnosti u fiskalnoj politici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17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151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5825" y="911224"/>
            <a:ext cx="7546975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sz="2000" b="1" spc="10" dirty="0">
                <a:latin typeface="Calibri" panose="020F0502020204030204" pitchFamily="34" charset="0"/>
              </a:rPr>
              <a:t> </a:t>
            </a:r>
            <a:endParaRPr lang="hr-H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457200" algn="l"/>
              </a:tabLst>
            </a:pPr>
            <a:r>
              <a:rPr lang="hr-HR" b="1" dirty="0">
                <a:solidFill>
                  <a:srgbClr val="595959"/>
                </a:solidFill>
                <a:latin typeface="Arial"/>
              </a:rPr>
              <a:t>Osnovne činjenice </a:t>
            </a:r>
            <a:r>
              <a:rPr lang="hr-HR" dirty="0">
                <a:solidFill>
                  <a:srgbClr val="595959"/>
                </a:solidFill>
                <a:latin typeface="Arial"/>
              </a:rPr>
              <a:t>(kad, gdje, tko):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dirty="0">
                <a:solidFill>
                  <a:srgbClr val="595959"/>
                </a:solidFill>
                <a:latin typeface="Arial"/>
              </a:rPr>
              <a:t>Faza u ciklusu fiskalne politike (formuliranje, donošenje, provedba, revizija)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dirty="0">
                <a:solidFill>
                  <a:srgbClr val="595959"/>
                </a:solidFill>
                <a:latin typeface="Arial"/>
              </a:rPr>
              <a:t>Razina vlasti (državna, regionalna ili lokalna)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dirty="0">
                <a:solidFill>
                  <a:srgbClr val="595959"/>
                </a:solidFill>
                <a:latin typeface="Arial"/>
              </a:rPr>
              <a:t>Vodeća institucija (izvršna grana, zakonodavstvo, vrhovno revizorsko tijelo ili nevladina organizacija)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Wingdings" charset="2"/>
              <a:buChar char="§"/>
              <a:tabLst>
                <a:tab pos="457200" algn="l"/>
              </a:tabLst>
            </a:pPr>
            <a:r>
              <a:rPr lang="hr-HR" b="1" dirty="0">
                <a:solidFill>
                  <a:srgbClr val="595959"/>
                </a:solidFill>
                <a:latin typeface="Arial"/>
              </a:rPr>
              <a:t>Zašto: </a:t>
            </a:r>
            <a:r>
              <a:rPr lang="hr-HR" dirty="0">
                <a:solidFill>
                  <a:srgbClr val="595959"/>
                </a:solidFill>
                <a:latin typeface="Arial"/>
              </a:rPr>
              <a:t>Cilj uključivanja sudjelovanja javnosti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</a:pP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hr-HR" b="1" dirty="0">
                <a:solidFill>
                  <a:srgbClr val="595959"/>
                </a:solidFill>
                <a:latin typeface="Arial"/>
              </a:rPr>
              <a:t>Pravni okvir: </a:t>
            </a:r>
            <a:r>
              <a:rPr lang="hr-HR" dirty="0">
                <a:solidFill>
                  <a:srgbClr val="595959"/>
                </a:solidFill>
                <a:latin typeface="Arial"/>
              </a:rPr>
              <a:t>Zakon ili odredba kojom se daje ovlaštenje ili kojom se usmjerava službenike da uključe javnost. Definirati što je opća okolina koja omogućuje sudjelovanje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18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0991" y="541892"/>
            <a:ext cx="4914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6900"/>
                </a:solidFill>
                <a:latin typeface="Arial"/>
              </a:rPr>
              <a:t>Što ćete pronaći u ovom vodiču?</a:t>
            </a:r>
            <a:endParaRPr lang="hr-HR" sz="2400" b="1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1394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7201" y="1423490"/>
            <a:ext cx="831093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94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hr-HR" b="1" dirty="0">
                <a:solidFill>
                  <a:srgbClr val="595959"/>
                </a:solidFill>
                <a:latin typeface="Arial"/>
              </a:rPr>
              <a:t>Tko i kako: </a:t>
            </a:r>
            <a:r>
              <a:rPr lang="hr-HR" dirty="0">
                <a:solidFill>
                  <a:srgbClr val="595959"/>
                </a:solidFill>
                <a:latin typeface="Arial"/>
              </a:rPr>
              <a:t>proces korak po korak, opisivanje kako je osmišljen i proveden mehanizam, uključujući: 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  <a:p>
            <a:pPr marL="74295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dirty="0">
                <a:solidFill>
                  <a:srgbClr val="595959"/>
                </a:solidFill>
                <a:latin typeface="Arial"/>
              </a:rPr>
              <a:t>Tko sudjeluje / proces odabira / koliko su različiti doprinosi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  <a:p>
            <a:pPr marL="74295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dirty="0">
                <a:solidFill>
                  <a:srgbClr val="595959"/>
                </a:solidFill>
                <a:latin typeface="Arial"/>
              </a:rPr>
              <a:t>Kako se donose odluke? Jesu li obvezujuće?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  <a:p>
            <a:pPr marL="74295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dirty="0">
                <a:solidFill>
                  <a:srgbClr val="595959"/>
                </a:solidFill>
                <a:latin typeface="Arial"/>
              </a:rPr>
              <a:t>Na mreži / izvan mreže – koliki se dio procesa oslanja na tehnologiju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  <a:p>
            <a:pPr marL="742950" lvl="1" indent="-34290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dirty="0">
                <a:solidFill>
                  <a:srgbClr val="595959"/>
                </a:solidFill>
                <a:latin typeface="Arial"/>
              </a:rPr>
              <a:t>Sredstva uložena u provedbu mehanizama: Je li to  vremenski ograničen kapitalni projekt ili kontinuirana potrošnja za tekuću aktivnost?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  <a:p>
            <a:pPr marL="408940" indent="-342900"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hr-HR" dirty="0">
                <a:solidFill>
                  <a:srgbClr val="595959"/>
                </a:solidFill>
                <a:latin typeface="Arial"/>
              </a:rPr>
              <a:t> 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hr-HR" b="1" dirty="0">
                <a:solidFill>
                  <a:srgbClr val="595959"/>
                </a:solidFill>
                <a:latin typeface="Arial"/>
              </a:rPr>
              <a:t>Rezultati i učinak:  </a:t>
            </a:r>
            <a:r>
              <a:rPr lang="hr-HR" dirty="0">
                <a:solidFill>
                  <a:srgbClr val="595959"/>
                </a:solidFill>
                <a:latin typeface="Arial"/>
              </a:rPr>
              <a:t>Kako je upotrijebljen doprinos nastao procesom sudjelovanja kojim se nastoji pojasniti razmjer u kojemu sudjelovanje ima pozitivan utjecaj (slučajevi za koje još ne postoje dokazi o učinku mogu se uključiti u vodič, ali to mora biti vidljivo i jasno navedeno)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  <a:p>
            <a:pPr marL="914400" indent="-228600" algn="just">
              <a:spcBef>
                <a:spcPts val="600"/>
              </a:spcBef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</a:rPr>
              <a:t> </a:t>
            </a:r>
            <a:endParaRPr lang="hr-H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19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81745" y="595745"/>
            <a:ext cx="3383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FF6900"/>
                </a:solidFill>
              </a:rPr>
              <a:t>Što je u vodiču? </a:t>
            </a:r>
          </a:p>
        </p:txBody>
      </p:sp>
    </p:spTree>
    <p:extLst>
      <p:ext uri="{BB962C8B-B14F-4D97-AF65-F5344CB8AC3E}">
        <p14:creationId xmlns:p14="http://schemas.microsoft.com/office/powerpoint/2010/main" val="269796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0000" y="1952083"/>
            <a:ext cx="66421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FB5308"/>
                </a:solidFill>
                <a:latin typeface="Arial" panose="020B0604020202020204" pitchFamily="34" charset="0"/>
              </a:rPr>
              <a:t>Sadržaj </a:t>
            </a:r>
          </a:p>
          <a:p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1. O GIFT-u</a:t>
            </a:r>
          </a:p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2. Zašto uključiti javnost u fiskalnu politiku?</a:t>
            </a:r>
          </a:p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3. Načela GIFT-a o sudjelovanju javnosti</a:t>
            </a:r>
          </a:p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4. Dokazi o učincima sudjelovanja javnosti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/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4. Vodič GIFT-a o načelima i mehanizmima sudjelovanja javnosti u fiskalnoj politici</a:t>
            </a:r>
          </a:p>
          <a:p>
            <a:pPr marL="269875" indent="-269875"/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5. Slučajevi sudjelovanja javnosti</a:t>
            </a:r>
          </a:p>
          <a:p>
            <a:pPr marL="269875" indent="-269875"/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43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6900" y="942245"/>
            <a:ext cx="7962900" cy="5025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hr-HR" b="1" dirty="0">
                <a:solidFill>
                  <a:srgbClr val="595959"/>
                </a:solidFill>
                <a:latin typeface="Arial"/>
              </a:rPr>
              <a:t>Naučene lekcije </a:t>
            </a:r>
            <a:r>
              <a:rPr lang="hr-HR" dirty="0">
                <a:solidFill>
                  <a:srgbClr val="595959"/>
                </a:solidFill>
                <a:latin typeface="Arial"/>
              </a:rPr>
              <a:t>koje su istaknuli stručnjaci koji su proveli mehanizme, kao i savjeti i glavni uvjeti i čimbenici povezani s uspjehom ili neuspjehom prakse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hr-HR" b="1" dirty="0">
                <a:solidFill>
                  <a:srgbClr val="595959"/>
                </a:solidFill>
                <a:latin typeface="Arial"/>
              </a:rPr>
              <a:t>Načela sudjelovanja javnosti: </a:t>
            </a:r>
            <a:r>
              <a:rPr lang="hr-HR" dirty="0">
                <a:solidFill>
                  <a:srgbClr val="595959"/>
                </a:solidFill>
                <a:latin typeface="Arial"/>
              </a:rPr>
              <a:t>Koji mehanizam je u skladu s načelima i na koji način. Kad je to moguće, nudi i preporuku o mogućim radnjama koje bi mehanizmu omogućile angažiranje više načela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hr-HR" b="1" dirty="0">
                <a:solidFill>
                  <a:srgbClr val="595959"/>
                </a:solidFill>
                <a:latin typeface="Arial"/>
              </a:rPr>
              <a:t>Kontekst zemlje: </a:t>
            </a:r>
            <a:r>
              <a:rPr lang="hr-HR" dirty="0">
                <a:solidFill>
                  <a:srgbClr val="595959"/>
                </a:solidFill>
                <a:latin typeface="Arial"/>
              </a:rPr>
              <a:t>informacije za olakšavanje općeg razumijevanja spleta okolnosti i uvjeta u kojima je uspostavljen predmetni mehanizam: 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900430" algn="l"/>
              </a:tabLst>
            </a:pPr>
            <a:r>
              <a:rPr lang="hr-HR" dirty="0">
                <a:solidFill>
                  <a:srgbClr val="595959"/>
                </a:solidFill>
                <a:latin typeface="Arial"/>
              </a:rPr>
              <a:t>ustrojstvo države 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900430" algn="l"/>
              </a:tabLst>
            </a:pPr>
            <a:r>
              <a:rPr lang="hr-HR" dirty="0">
                <a:solidFill>
                  <a:srgbClr val="595959"/>
                </a:solidFill>
                <a:latin typeface="Arial"/>
              </a:rPr>
              <a:t>građanski prostor (veličina civilnog društva, regulatorni okvir)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900430" algn="l"/>
              </a:tabLst>
            </a:pPr>
            <a:r>
              <a:rPr lang="hr-HR" dirty="0">
                <a:solidFill>
                  <a:srgbClr val="595959"/>
                </a:solidFill>
                <a:latin typeface="Arial"/>
              </a:rPr>
              <a:t>Rezultati istraživanja otvorenosti proračuna – ocjena ukupne proračunske transparentnosti i ocjena sudjelovanja javnosti. Navedite mjeri li se intervencija istraživanjem otvorenosti proračuna 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900430" algn="l"/>
              </a:tabLst>
            </a:pPr>
            <a:r>
              <a:rPr lang="hr-HR" dirty="0">
                <a:solidFill>
                  <a:srgbClr val="595959"/>
                </a:solidFill>
                <a:latin typeface="Arial"/>
              </a:rPr>
              <a:t>Rezultat prema TI-jevu indeksu percepcije korupcije</a:t>
            </a:r>
            <a:endParaRPr lang="hr-HR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99105"/>
            <a:ext cx="3148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>
                <a:solidFill>
                  <a:srgbClr val="FF6900"/>
                </a:solidFill>
                <a:latin typeface="Arial" charset="0"/>
              </a:rPr>
              <a:t>Sadržaj vodiča</a:t>
            </a:r>
            <a:endParaRPr lang="hr-HR" sz="2800" b="1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1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2750" y="6109732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595959"/>
                </a:solidFill>
                <a:latin typeface="Arial"/>
              </a:rPr>
              <a:t>Navigacija: početna stranica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 b="1778"/>
          <a:stretch/>
        </p:blipFill>
        <p:spPr>
          <a:xfrm>
            <a:off x="508000" y="655341"/>
            <a:ext cx="8128000" cy="484570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958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412750" y="6109732"/>
            <a:ext cx="685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595959"/>
                </a:solidFill>
                <a:latin typeface="Arial"/>
              </a:rPr>
              <a:t>Navigacija: filtriranje prema fazi u ciklusu fiskalne politike ili prema načelu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" b="2137"/>
          <a:stretch/>
        </p:blipFill>
        <p:spPr>
          <a:xfrm>
            <a:off x="695437" y="787400"/>
            <a:ext cx="7753126" cy="46101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0099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/>
          <p:nvPr/>
        </p:nvSpPr>
        <p:spPr>
          <a:xfrm>
            <a:off x="412750" y="5881132"/>
            <a:ext cx="685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595959"/>
                </a:solidFill>
                <a:latin typeface="Arial"/>
              </a:rPr>
              <a:t>Navigacija: locirati na karti i filtru prema fazi, vodećoj instituciji, načelu, razini vlasti ili zemlji 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b="1653"/>
          <a:stretch/>
        </p:blipFill>
        <p:spPr>
          <a:xfrm>
            <a:off x="883920" y="914400"/>
            <a:ext cx="7376160" cy="44069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791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" b="1153"/>
          <a:stretch/>
        </p:blipFill>
        <p:spPr>
          <a:xfrm>
            <a:off x="1046480" y="1041400"/>
            <a:ext cx="7051040" cy="42291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3676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" b="1202"/>
          <a:stretch/>
        </p:blipFill>
        <p:spPr>
          <a:xfrm>
            <a:off x="1188720" y="1155700"/>
            <a:ext cx="6766560" cy="40640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900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412750" y="5803628"/>
            <a:ext cx="578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595959"/>
                </a:solidFill>
                <a:latin typeface="Arial"/>
              </a:rPr>
              <a:t>Odabrati područja interesa, sastaviti vlastito izvješće, preuzeti i ispisati!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" b="2479"/>
          <a:stretch/>
        </p:blipFill>
        <p:spPr>
          <a:xfrm>
            <a:off x="883920" y="939800"/>
            <a:ext cx="7376160" cy="43434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145" t="1795" r="-1" b="4478"/>
          <a:stretch/>
        </p:blipFill>
        <p:spPr>
          <a:xfrm>
            <a:off x="6502400" y="1689099"/>
            <a:ext cx="2305356" cy="314960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284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228922"/>
              </p:ext>
            </p:extLst>
          </p:nvPr>
        </p:nvGraphicFramePr>
        <p:xfrm>
          <a:off x="640814" y="1082268"/>
          <a:ext cx="8022183" cy="531198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09596">
                  <a:extLst>
                    <a:ext uri="{9D8B030D-6E8A-4147-A177-3AD203B41FA5}">
                      <a16:colId xmlns:a16="http://schemas.microsoft.com/office/drawing/2014/main" val="3483759099"/>
                    </a:ext>
                  </a:extLst>
                </a:gridCol>
                <a:gridCol w="1634187">
                  <a:extLst>
                    <a:ext uri="{9D8B030D-6E8A-4147-A177-3AD203B41FA5}">
                      <a16:colId xmlns:a16="http://schemas.microsoft.com/office/drawing/2014/main" val="331282609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258408271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532019427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464285365"/>
                    </a:ext>
                  </a:extLst>
                </a:gridCol>
              </a:tblGrid>
              <a:tr h="178240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Faza u </a:t>
                      </a:r>
                      <a:br>
                        <a:rPr dirty="0"/>
                      </a:br>
                      <a:r>
                        <a:rPr lang="hr-HR" sz="1200" dirty="0">
                          <a:effectLst/>
                          <a:latin typeface="Arial" charset="0"/>
                        </a:rPr>
                        <a:t>ciklusu proračuna i politike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530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Vodeća institucija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53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010972"/>
                  </a:ext>
                </a:extLst>
              </a:tr>
              <a:tr h="5457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Izvršna vlast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Zakonodavno tijelo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Vrhovna revizijska institucija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Nevladino tijelo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 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559423"/>
                  </a:ext>
                </a:extLst>
              </a:tr>
              <a:tr h="141861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Priprema i odabir proračuna i politike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53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Vijeća za politiku u Brazilu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 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Planiranje proračuna od dna prema vrhu na Filipinima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 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Savjetodavni odbori u Koreji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Arial" charset="0"/>
                        </a:rPr>
                        <a:t>Pretproračunska savjetovanja kanadskog financijskog odbora</a:t>
                      </a:r>
                      <a:endParaRPr lang="hr-HR" sz="1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 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 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489987"/>
                  </a:ext>
                </a:extLst>
              </a:tr>
              <a:tr h="4653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Arial" charset="0"/>
                        </a:rPr>
                        <a:t>Donošenje proračuna</a:t>
                      </a:r>
                      <a:endParaRPr lang="hr-HR" sz="1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53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Arial" charset="0"/>
                        </a:rPr>
                        <a:t> </a:t>
                      </a:r>
                      <a:endParaRPr lang="hr-HR" sz="1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Arial" charset="0"/>
                        </a:rPr>
                        <a:t>Hrvatsko povjerenstvo za fiskalnu politiku</a:t>
                      </a:r>
                      <a:endParaRPr lang="hr-HR" sz="1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Arial" charset="0"/>
                        </a:rPr>
                        <a:t> </a:t>
                      </a:r>
                      <a:endParaRPr lang="hr-HR" sz="1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 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514474"/>
                  </a:ext>
                </a:extLst>
              </a:tr>
              <a:tr h="62422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Provedba proračuna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53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Arial" charset="0"/>
                        </a:rPr>
                        <a:t>Meksička infrastruktura ruralnih škola</a:t>
                      </a:r>
                      <a:endParaRPr lang="hr-HR" sz="1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Arial" charset="0"/>
                        </a:rPr>
                        <a:t> </a:t>
                      </a:r>
                      <a:endParaRPr lang="hr-HR" sz="1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Arial" charset="0"/>
                        </a:rPr>
                        <a:t> </a:t>
                      </a:r>
                      <a:endParaRPr lang="hr-HR" sz="1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Arial" charset="0"/>
                        </a:rPr>
                        <a:t> </a:t>
                      </a:r>
                      <a:endParaRPr lang="hr-HR" sz="1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 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357910"/>
                  </a:ext>
                </a:extLst>
              </a:tr>
              <a:tr h="8757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Evaluacija i revizija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53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Savjetodavni odbori u Koreji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 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Arial" charset="0"/>
                        </a:rPr>
                        <a:t> </a:t>
                      </a:r>
                      <a:endParaRPr lang="hr-HR" sz="12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Filipinska revizija uz sudjelovanje građana 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Kenijska socijalna revizija fondova za razvoj konstitutivnih jedinica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Arial" charset="0"/>
                        </a:rPr>
                        <a:t>Socijalna revizija u indijskoj državi Andhra Pradesh</a:t>
                      </a:r>
                      <a:endParaRPr lang="hr-HR" sz="12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6906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84558" y="79194"/>
            <a:ext cx="8657438" cy="875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hr-HR" sz="2400" b="1" dirty="0">
                <a:solidFill>
                  <a:srgbClr val="FB5308"/>
                </a:solidFill>
                <a:latin typeface="Arial" charset="0"/>
              </a:rPr>
              <a:t>Slučajevi sudjelovanja javnosti prema fazi proračuna i ciklusu politike te vodećim institucijama</a:t>
            </a:r>
            <a:endParaRPr lang="hr-HR" sz="2400" b="1" dirty="0">
              <a:solidFill>
                <a:srgbClr val="FB530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27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68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2093" y="2625909"/>
            <a:ext cx="7008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solidFill>
                  <a:srgbClr val="FB5308"/>
                </a:solidFill>
                <a:latin typeface="Arial"/>
              </a:rPr>
              <a:t>Neki primjeri iz vodiča</a:t>
            </a:r>
            <a:endParaRPr lang="hr-HR" sz="3600" b="1" dirty="0">
              <a:solidFill>
                <a:srgbClr val="FB5308"/>
              </a:solidFill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28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412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1205882"/>
            <a:ext cx="80508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Pokrenuto 2012. s 515 zajednica i malim proračunom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Primarni cilj: pružiti osnovne socijalne usluge siromašnima, smanjiti utjecaj lokalne elite i dati veće ovlasti građanstvu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rgbClr val="3C4648"/>
                </a:solidFill>
                <a:latin typeface="Arial"/>
              </a:rPr>
              <a:t>Akcijski tim za smanjenje siromaštva na lokalnoj razini određuje projekte u pogledu lokalnog siromaštva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Uspostavljena je generalna skupština: 50 % članova je iz vlade, a 50 % iz organizacija civilnog društva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Skupština predlaže projekte Akcijskom timu za smanjenje siromaštva na lokalnoj razini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Predloženi projekti uključuju se u proračun participativnih nacionalnih agencija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Organizacije civilnog društva mogu se angažirati u praćenju projekata planiranja proračuna od dna prema vrhu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Planiranje proračuna od dna prema vrhu primjenjivalo se 2016. u 1514 gradova i općina s proračunom tri puta većim nego 2012.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FF6900"/>
                </a:solidFill>
                <a:latin typeface="Arial"/>
              </a:rPr>
              <a:t>NAČELA OTVORENOSTI, UKLJUČENOSTI, DUBINE, ODRŽIVOSTI, KOMPLEMENTARNOSTI I RECIPROČNOSTI</a:t>
            </a:r>
          </a:p>
          <a:p>
            <a:endParaRPr lang="hr-HR" dirty="0">
              <a:solidFill>
                <a:srgbClr val="FF6900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29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43000" y="288420"/>
            <a:ext cx="719299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FB5308"/>
                </a:solidFill>
                <a:latin typeface="Arial"/>
              </a:rPr>
              <a:t>Planiranje proračuna od dna prema vrhu </a:t>
            </a:r>
          </a:p>
          <a:p>
            <a:r>
              <a:rPr lang="hr-HR" sz="2800" b="1" dirty="0">
                <a:solidFill>
                  <a:srgbClr val="FB5308"/>
                </a:solidFill>
                <a:latin typeface="Arial"/>
              </a:rPr>
              <a:t>na Filipinima</a:t>
            </a:r>
            <a:endParaRPr lang="hr-HR" sz="2800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100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0000" y="1952083"/>
            <a:ext cx="66421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FB5308"/>
                </a:solidFill>
                <a:latin typeface="Arial" panose="020B0604020202020204" pitchFamily="34" charset="0"/>
              </a:rPr>
              <a:t>Globalna inicijativa za fiskalnu transparentnost </a:t>
            </a:r>
          </a:p>
          <a:p>
            <a:endParaRPr lang="hr-HR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Globalna mreža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koja olakšava dijalog među vladama, organizacijama civilnog društva, međunarodnim financijskih i specijaliziranim institucijama, privatnim sektorom i ostalim dionicima </a:t>
            </a:r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u svrhu pronalaska i razmjene rješenja</a:t>
            </a:r>
            <a:r>
              <a:rPr lang="hr-HR" dirty="0"/>
              <a:t>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izazova</a:t>
            </a:r>
          </a:p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 okviru fiskalne transparentnosti, sudjelovanja i odgovornosti. </a:t>
            </a:r>
          </a:p>
          <a:p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Djeluje na temelju koordinacije globalnih standarda, promocije, učenja od kolega i tehničke podrške, istraživanja i upotrebe IT-a u sudjelovanju.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407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1154044"/>
            <a:ext cx="80508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Pokrenut u razdoblju 2014. – 2015. s ciljem poboljšanja infrastrukture i opreme najugroženijih osnovnih škola u Meksiku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rgbClr val="3C4648"/>
                </a:solidFill>
                <a:latin typeface="Arial"/>
              </a:rPr>
              <a:t>Roditelji, učitelji i ravnatelji članovi su odbora koji odlučuje o tome kako odrediti prioritete za sredstva koja su dodijeljena njihovim školama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Javnost je angažirana u svim fazama procesa, od dodjele sredstava do provedbe i praćenja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Interaktivne internetske stranice omogućuju korisnicima praćenje statusa projekta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Program je pomogao preko 20.138 škola te je obnovljen i u 2016.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FF6900"/>
                </a:solidFill>
                <a:latin typeface="Arial"/>
              </a:rPr>
              <a:t>NAČELA OTVORENOSTI, POŠTOVANJA VLASTITOG IZRIČAJA, PRAVODOBNOSTI, DOSTUPNOSTI I KOMPLEMENTARNOSTI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30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04110" y="623455"/>
            <a:ext cx="69196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B5308"/>
                </a:solidFill>
                <a:latin typeface="Arial"/>
              </a:rPr>
              <a:t>Program reforme obrazovanja u Meksiku</a:t>
            </a:r>
            <a:endParaRPr lang="hr-HR" sz="2400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811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988944"/>
            <a:ext cx="80508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r>
              <a:rPr lang="hr-HR" dirty="0">
                <a:solidFill>
                  <a:srgbClr val="3C4648"/>
                </a:solidFill>
                <a:latin typeface="Arial"/>
              </a:rPr>
              <a:t>Pokrenuto 2011. s ciljem razmatranja javnog mnijenja o makroekonomskim projekcijama, proračunskim prioritetima i kontroverznim projektima</a:t>
            </a:r>
          </a:p>
          <a:p>
            <a:pPr marL="285750" indent="-285750">
              <a:buFont typeface="Arial" charset="0"/>
              <a:buChar char="•"/>
            </a:pPr>
            <a:r>
              <a:rPr lang="hr-HR" dirty="0">
                <a:solidFill>
                  <a:srgbClr val="3C4648"/>
                </a:solidFill>
                <a:latin typeface="Arial"/>
              </a:rPr>
              <a:t>Sredstvo za sudjelovanje javnosti: </a:t>
            </a:r>
            <a:r>
              <a:rPr lang="hr-HR" b="1" dirty="0">
                <a:solidFill>
                  <a:srgbClr val="3C4648"/>
                </a:solidFill>
                <a:latin typeface="Arial"/>
              </a:rPr>
              <a:t>Povjerenstvo za fiskalnu politiku</a:t>
            </a:r>
            <a:r>
              <a:rPr lang="hr-HR" dirty="0">
                <a:solidFill>
                  <a:srgbClr val="3C4648"/>
                </a:solidFill>
                <a:latin typeface="Arial"/>
              </a:rPr>
              <a:t>, neovisno tijelo unutar Parlamenta</a:t>
            </a:r>
          </a:p>
          <a:p>
            <a:pPr marL="285750" indent="-285750">
              <a:buFont typeface="Arial" charset="0"/>
              <a:buChar char="•"/>
            </a:pPr>
            <a:r>
              <a:rPr lang="hr-HR" dirty="0">
                <a:solidFill>
                  <a:srgbClr val="3C4648"/>
                </a:solidFill>
                <a:latin typeface="Arial"/>
              </a:rPr>
              <a:t> </a:t>
            </a:r>
            <a:r>
              <a:rPr lang="hr-HR" b="1" dirty="0">
                <a:solidFill>
                  <a:srgbClr val="3C4648"/>
                </a:solidFill>
                <a:latin typeface="Arial"/>
              </a:rPr>
              <a:t>Povjerenstvo za fiskalnu politiku</a:t>
            </a:r>
            <a:r>
              <a:rPr lang="hr-HR" dirty="0">
                <a:solidFill>
                  <a:srgbClr val="3C4648"/>
                </a:solidFill>
                <a:latin typeface="Arial"/>
              </a:rPr>
              <a:t> sastoji se od članova iz raznih institucija (Vrhovne revizijske institucije, Ekonomskog instituta, Instituta za javne financije, Hrvatske narodne banke, akademici) i održava javne rasprave sa stručnjacima. Za svaki zakon koji se predoči Povjerenstvu, članovi mogu dati prijedloge. </a:t>
            </a:r>
          </a:p>
          <a:p>
            <a:pPr marL="285750" indent="-285750">
              <a:buFont typeface="Arial" charset="0"/>
              <a:buChar char="•"/>
            </a:pPr>
            <a:r>
              <a:rPr lang="hr-HR" dirty="0">
                <a:solidFill>
                  <a:srgbClr val="3C4648"/>
                </a:solidFill>
                <a:latin typeface="Arial"/>
              </a:rPr>
              <a:t>Povjerenstvo je 2014. iznijelo pet mišljenja o različitim proračunskim dokumentima.</a:t>
            </a:r>
          </a:p>
          <a:p>
            <a:pPr marL="285750" indent="-285750">
              <a:buFont typeface="Arial" charset="0"/>
              <a:buChar char="•"/>
            </a:pPr>
            <a:r>
              <a:rPr lang="hr-HR" dirty="0">
                <a:solidFill>
                  <a:srgbClr val="FF6900"/>
                </a:solidFill>
                <a:latin typeface="Arial"/>
              </a:rPr>
              <a:t>NAČELA OTVORENOSTI, DOSTUPNOSTI, DUBINE, RECIPROČNOSTI I KOMPLEMENTARNOSTI</a:t>
            </a:r>
          </a:p>
          <a:p>
            <a:pPr marL="285750" indent="-285750">
              <a:buFont typeface="Arial" charset="0"/>
              <a:buChar char="•"/>
            </a:pPr>
            <a:endParaRPr lang="hr-HR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hr-HR" dirty="0"/>
          </a:p>
          <a:p>
            <a:pPr marL="285750" indent="-285750">
              <a:buFont typeface="Arial" charset="0"/>
              <a:buChar char="•"/>
            </a:pPr>
            <a:endParaRPr lang="hr-HR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31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0944" y="512618"/>
            <a:ext cx="8395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FB5308"/>
                </a:solidFill>
                <a:latin typeface="Arial"/>
              </a:rPr>
              <a:t>Savjetovanje sa stručnjacima i organizacijama civilnog društva u Hrvatskoj</a:t>
            </a:r>
            <a:endParaRPr lang="hr-HR" sz="2600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4324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345" y="1102428"/>
            <a:ext cx="80508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Iako je osnovan ranije, ovlaštenje za javno savjetovanje o proračunu dobio je 1994.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Omogućuje Parlamentu evaluaciju vladine politike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Daje kvalitetu i legitimnost proračunskom procesu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rgbClr val="3C4648"/>
                </a:solidFill>
                <a:latin typeface="Arial"/>
              </a:rPr>
              <a:t>Financijski odbor dobiva izjave svjedoka i dostavu putem interneta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Izrađuje se nacrt godišnjeg javnog izvješća u kojemu se ističu preporuke vezane uz savjetovanja Financijskog odbora koji je zaprimio izjave svjedoka od više od 100 ljudi i skupina te više od 400 prijava putem interneta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Financiranje 2014.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 Izvješće Odbora iz 2014. sadržavalo je 47 preporuka o šest prioritetnih tema koje je odredio Odbor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FF6900"/>
                </a:solidFill>
                <a:latin typeface="Arial"/>
              </a:rPr>
              <a:t>NAČELA OTVORENOSTI, POŠTOVANJA VLASTITOG IZRIČAJA, DUBINE, PRAVODOBNOSTI, UKLJUČIVOSTI, KOMPLEMENTARNOSTI, PROPORCIONALNOSTI I ODRŽIVOSTI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>
              <a:solidFill>
                <a:srgbClr val="FF6900"/>
              </a:solidFill>
              <a:latin typeface="Arial"/>
              <a:cs typeface="Arial"/>
            </a:endParaRPr>
          </a:p>
          <a:p>
            <a:pPr marL="285750" indent="-285750">
              <a:buFont typeface="Arial" charset="0"/>
              <a:buChar char="•"/>
            </a:pPr>
            <a:endParaRPr lang="hr-HR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32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6364" y="360218"/>
            <a:ext cx="13119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B5308"/>
                </a:solidFill>
                <a:latin typeface="Arial"/>
              </a:rPr>
              <a:t>Pretproračunsko savjetovanje sa Stalnim odborom</a:t>
            </a:r>
          </a:p>
          <a:p>
            <a:r>
              <a:rPr lang="hr-HR" sz="2400" b="1" dirty="0">
                <a:solidFill>
                  <a:srgbClr val="FB5308"/>
                </a:solidFill>
                <a:latin typeface="Arial"/>
              </a:rPr>
              <a:t> za financije Donjeg doma u Kanadi</a:t>
            </a:r>
            <a:endParaRPr lang="hr-HR" sz="2400" b="1" dirty="0">
              <a:solidFill>
                <a:srgbClr val="3C4648"/>
              </a:solidFill>
              <a:latin typeface="Arial"/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8725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345" y="1102428"/>
            <a:ext cx="80508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Komisija za reviziju pokrenula je 2012. reviziju vrijednosti za uložen novac ili reviziju učinka uz sudjelovanje pojedinaca koje su odabrale organizacije civilnog društva kao članovi revizorskog tima.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Sastavljeni su posebni revizorski timovi iz organizacija civilnog društva i revizora građana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Nakon što revizori građani dobiju ovlaštenje za izvršenje dužnosti u svojstvu revizora Komisije za reviziju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rgbClr val="3C4648"/>
                </a:solidFill>
                <a:latin typeface="Arial"/>
              </a:rPr>
              <a:t>daju im se službene uloge i odgovornosti te su prisutni u svim koracima revizije, 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rgbClr val="3C4648"/>
                </a:solidFill>
                <a:latin typeface="Arial"/>
              </a:rPr>
              <a:t>dodijeljena im je jednaka razina pristupa informacijama i dokumentima koji se odnose na reviziju kao i svim drugim članovima revizorskog tima.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Zajednička revizija uključuje građane iz nevladinih organizacija u službeni proces revizije, pri čemu se </a:t>
            </a:r>
            <a:r>
              <a:rPr lang="hr-HR" b="1" dirty="0">
                <a:solidFill>
                  <a:srgbClr val="3C4648"/>
                </a:solidFill>
                <a:latin typeface="Arial"/>
              </a:rPr>
              <a:t>Komisiji za reviziju daje prilika za istraživanje komplementarnih i dodatnih pristupa reviziji</a:t>
            </a:r>
            <a:r>
              <a:rPr lang="hr-HR" dirty="0">
                <a:solidFill>
                  <a:srgbClr val="3C4648"/>
                </a:solidFill>
                <a:latin typeface="Arial"/>
              </a:rPr>
              <a:t> (npr. višestruki alat praćenja zajednice, </a:t>
            </a:r>
            <a:r>
              <a:rPr lang="hr-HR" i="1" dirty="0">
                <a:solidFill>
                  <a:srgbClr val="3C4648"/>
                </a:solidFill>
                <a:latin typeface="Arial"/>
              </a:rPr>
              <a:t>Community Score Card</a:t>
            </a:r>
            <a:r>
              <a:rPr lang="hr-HR" dirty="0">
                <a:solidFill>
                  <a:srgbClr val="3C4648"/>
                </a:solidFill>
                <a:latin typeface="Arial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FF6900"/>
                </a:solidFill>
                <a:latin typeface="Arial"/>
              </a:rPr>
              <a:t>NAČELA OTVORENOSTI, UKLJUČIVOSTI, TRANSPARENTNOSTI, ODRŽIVOSTI, KOMPLEMENTARNOSTI I RECIPROČNOSTI</a:t>
            </a:r>
            <a:endParaRPr lang="hr-HR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33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6364" y="360218"/>
            <a:ext cx="1311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B5308"/>
                </a:solidFill>
                <a:latin typeface="Arial"/>
              </a:rPr>
              <a:t>Filipinska revizija uz sudjelovanje građana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0665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839449"/>
            <a:ext cx="80508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Odjel za ruralni razvoj u indijskoj saveznoj državi Andhra Pradesh 2006. počinje angažirati nevladine organizacije kako bi se otkrilo odražavaju li rashodi koje </a:t>
            </a:r>
            <a:r>
              <a:rPr lang="hr-HR"/>
              <a:t>p</a:t>
            </a:r>
            <a:r>
              <a:rPr lang="hr-HR" dirty="0">
                <a:solidFill>
                  <a:srgbClr val="3C4648"/>
                </a:solidFill>
                <a:latin typeface="Arial"/>
              </a:rPr>
              <a:t>rijavljuje država stvarna sredstva potrošena u praksi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Nakon završetka provjere, revizori organiziraju lokalnu skupštinu na kojoj se iznose nalazi revizije; sudjeluju lokalni političari, izabrani članovi i lokalni dužnosnici te asistenti na terenu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Potiču se rasprave i debate o statusu provedbe programa ili politike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rgbClr val="3C4648"/>
                </a:solidFill>
                <a:latin typeface="Arial"/>
              </a:rPr>
              <a:t>Prisutnost civilnog društva osigurava visok stupanj autonomije i objektivnosti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Vlada je pružila punu financijsku i operativnu podršku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Socijalnu reviziju provode volonteri iz zajednice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Osposobljeno je više od 200.000 socijalnih revizora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3C4648"/>
                </a:solidFill>
                <a:latin typeface="Arial"/>
              </a:rPr>
              <a:t>U prosjeku se svakog mjeseca u sva 22 okruga provodi 130 – 150 socijalnih revizija, pri čemu je angažirano približno 2000 ljudi</a:t>
            </a:r>
            <a:r>
              <a:rPr lang="en-US" dirty="0">
                <a:solidFill>
                  <a:srgbClr val="3C4648"/>
                </a:solidFill>
                <a:latin typeface="Arial"/>
              </a:rPr>
              <a:t>	</a:t>
            </a:r>
            <a:r>
              <a:rPr lang="hr-HR"/>
              <a:t> 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FF6900"/>
                </a:solidFill>
                <a:latin typeface="Arial"/>
              </a:rPr>
              <a:t>NAČELO OTVORENOSTI, TRANSPARENTNOSTI, ODRŽIVOSTI, UKLJUČIVOSTI I POŠTOVANJA VLASTITOG IZRIČAJA</a:t>
            </a:r>
          </a:p>
          <a:p>
            <a:pPr marL="285750" indent="-285750">
              <a:buFont typeface="Arial" charset="0"/>
              <a:buChar char="•"/>
            </a:pPr>
            <a:endParaRPr lang="hr-HR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34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6364" y="360218"/>
            <a:ext cx="13084823" cy="47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B5308"/>
                </a:solidFill>
                <a:latin typeface="Arial"/>
              </a:rPr>
              <a:t>Socijalna revizija u indijskoj državi Andhra Pradesh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6636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5974" y="1482725"/>
            <a:ext cx="7458076" cy="3169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r-HR" spc="2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595959"/>
                </a:solidFill>
                <a:latin typeface="Arial"/>
              </a:rPr>
              <a:t>Pozvani ste dati prijedlog novog slučaja ili iskustva iz prakse iz kojih se mogu naučiti i podijeliti nove lekcije i modeli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595959"/>
                </a:solidFill>
                <a:latin typeface="Arial"/>
              </a:rPr>
              <a:t>GIFT razmatra prakse koje su na bilo koji način dokumentirane; može biti riječ o studiji slučaja koja je već zapisana, o videozapisu, intervjuu ili blogu koji je objavljen negdje drugdje. </a:t>
            </a:r>
            <a:endParaRPr lang="hr-HR" dirty="0">
              <a:solidFill>
                <a:srgbClr val="595959"/>
              </a:solidFill>
              <a:latin typeface="Arial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595959"/>
                </a:solidFill>
                <a:latin typeface="Arial"/>
              </a:rPr>
              <a:t>Odjeljak nazvan „Iznesite svoje iskustvo“ na toj stranici uključuje metodološku napomenu koja daje smjernice za tijek novih slučajeva.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solidFill>
                  <a:srgbClr val="FF6900"/>
                </a:solidFill>
                <a:latin typeface="Arial"/>
              </a:rPr>
              <a:t>Vodič se neprestano mijenja u skladu s razvojem situacije.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2618" y="623454"/>
            <a:ext cx="6913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6900"/>
                </a:solidFill>
                <a:latin typeface="Arial"/>
              </a:rPr>
              <a:t>Kako možete doprinijeti vodiču?</a:t>
            </a:r>
            <a:endParaRPr lang="hr-HR" sz="2400" b="1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5260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3086" y="3609237"/>
            <a:ext cx="1762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latin typeface="Arial"/>
              </a:rPr>
              <a:t>@FiscalTrans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743" y="3737617"/>
            <a:ext cx="243543" cy="197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872" y="3054759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Arial"/>
              </a:rPr>
              <a:t>Povežite se s nama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872" y="4490737"/>
            <a:ext cx="416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/>
              </a:rPr>
              <a:t>www.fiscaltransparency.net</a:t>
            </a:r>
            <a:endParaRPr lang="hr-H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0736" y="1194816"/>
            <a:ext cx="281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chemeClr val="bg1"/>
                </a:solidFill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65833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4686" y="5377702"/>
            <a:ext cx="3157640" cy="12929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341" y="618404"/>
            <a:ext cx="804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B5308"/>
                </a:solidFill>
                <a:latin typeface="Arial"/>
              </a:rPr>
              <a:t>Članovi mreže – 2017. ih je 37</a:t>
            </a:r>
            <a:endParaRPr lang="hr-HR" sz="1900" b="1" dirty="0">
              <a:solidFill>
                <a:srgbClr val="FB5308"/>
              </a:solidFill>
              <a:latin typeface="Arial"/>
              <a:cs typeface="Arial"/>
            </a:endParaRPr>
          </a:p>
        </p:txBody>
      </p:sp>
      <p:sp>
        <p:nvSpPr>
          <p:cNvPr id="8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4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7638" y="1518035"/>
            <a:ext cx="80426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Trinaest vlada: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Tajnik / Odjel / Ured / Riznica / Ministarstvo proračuna u sljedećim zemljama: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Brazil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*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,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Filipini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*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, SAD, Južnoafrička Republika, Meksiko, Dominikanska Republika, Tunis, El Salvador, Paragvaj, Gvatemala, Hrvatska i Urugvaj</a:t>
            </a:r>
          </a:p>
          <a:p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Četiri međunarodne organizacije: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Svjetska banka</a:t>
            </a:r>
            <a:r>
              <a:rPr lang="hr-HR" dirty="0">
                <a:solidFill>
                  <a:srgbClr val="FF6900"/>
                </a:solidFill>
                <a:latin typeface="Arial" charset="0"/>
              </a:rPr>
              <a:t>*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,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MMF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*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, OECD i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IFAC</a:t>
            </a:r>
            <a:r>
              <a:rPr lang="hr-HR" dirty="0">
                <a:solidFill>
                  <a:srgbClr val="FF6900"/>
                </a:solidFill>
                <a:latin typeface="Arial" charset="0"/>
              </a:rPr>
              <a:t>*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Petnaest organizacija civilnog društva</a:t>
            </a:r>
            <a:r>
              <a:rPr lang="hr-HR"/>
              <a:t>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IBP</a:t>
            </a:r>
            <a:r>
              <a:rPr lang="hr-HR" b="1" dirty="0">
                <a:solidFill>
                  <a:srgbClr val="FF6900"/>
                </a:solidFill>
                <a:latin typeface="Arial" charset="0"/>
              </a:rPr>
              <a:t>*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, FUNDAR, Institut za javne financije u Hrvatskoj, INESC, Centar za proračunske prioritete i prioritete politike, FUNDE, ICEFI, među ostalim</a:t>
            </a:r>
          </a:p>
          <a:p>
            <a:r>
              <a:rPr lang="hr-HR"/>
              <a:t> </a:t>
            </a:r>
          </a:p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Četiri osnivača / fondacije: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Hewlett, Ford, Omidyar Network, UK-DfID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Institucije za istraživanje i tehničku podršku:</a:t>
            </a:r>
            <a:r>
              <a:rPr lang="hr-HR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MITRE, Global Integrity, Open Contracting Partnership (partnerstvo za javno ugovaranje), Kolaborativna inicijativa za reformu proračuna u Africi (CABRI)</a:t>
            </a:r>
          </a:p>
          <a:p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0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0" y="1524799"/>
            <a:ext cx="78892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>
              <a:solidFill>
                <a:srgbClr val="FB5308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hr-HR" sz="2000" dirty="0">
                <a:solidFill>
                  <a:srgbClr val="595959"/>
                </a:solidFill>
                <a:latin typeface="Arial"/>
              </a:rPr>
              <a:t>Sama objava informacija nije dovoljna za preuzimanje odgovornosti </a:t>
            </a:r>
            <a:endParaRPr lang="hr-HR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endParaRPr lang="hr-HR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hr-HR" sz="2000" dirty="0">
                <a:solidFill>
                  <a:srgbClr val="595959"/>
                </a:solidFill>
                <a:latin typeface="Arial"/>
              </a:rPr>
              <a:t>Poboljšanje kvalitete izrade i uvođenja javnih politika</a:t>
            </a:r>
          </a:p>
          <a:p>
            <a:pPr marL="800100" lvl="1" indent="-342900">
              <a:buFont typeface="Wingdings" charset="2"/>
              <a:buChar char="§"/>
            </a:pPr>
            <a:endParaRPr lang="hr-HR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hr-HR" sz="2000" dirty="0">
                <a:solidFill>
                  <a:srgbClr val="3C4648"/>
                </a:solidFill>
                <a:latin typeface="Arial"/>
              </a:rPr>
              <a:t>Sudjelovanje je ključno za 16. cilj održivog razvoja , a uspostava uključivih institucija neophodna je za ispunjenje tih Ciljeva</a:t>
            </a:r>
          </a:p>
          <a:p>
            <a:pPr marL="800100" lvl="1" indent="-342900">
              <a:buFont typeface="Wingdings" charset="2"/>
              <a:buChar char="§"/>
            </a:pPr>
            <a:endParaRPr lang="hr-HR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hr-HR" sz="2000" dirty="0">
                <a:solidFill>
                  <a:srgbClr val="595959"/>
                </a:solidFill>
                <a:latin typeface="Arial"/>
              </a:rPr>
              <a:t>Dorada postojećih sustava upravljanja</a:t>
            </a:r>
          </a:p>
          <a:p>
            <a:pPr marL="800100" lvl="1" indent="-342900">
              <a:buFont typeface="Wingdings" charset="2"/>
              <a:buChar char="§"/>
            </a:pPr>
            <a:endParaRPr lang="hr-HR" sz="20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hr-HR" sz="2000" dirty="0">
                <a:solidFill>
                  <a:srgbClr val="3C4648"/>
                </a:solidFill>
                <a:latin typeface="Arial" panose="020B0604020202020204" pitchFamily="34" charset="0"/>
              </a:rPr>
              <a:t>Nakon prava na pristup informacijama, pravo na sudjelovanje javnosti</a:t>
            </a:r>
            <a:endParaRPr lang="hr-HR" sz="2000" dirty="0">
              <a:solidFill>
                <a:srgbClr val="595959"/>
              </a:solidFill>
              <a:latin typeface="Arial"/>
              <a:cs typeface="Arial"/>
            </a:endParaRPr>
          </a:p>
          <a:p>
            <a:endParaRPr lang="hr-HR" sz="2800" dirty="0">
              <a:solidFill>
                <a:srgbClr val="FB530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5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3881" y="573024"/>
            <a:ext cx="7604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FF6900"/>
                </a:solidFill>
              </a:rPr>
              <a:t>Zašto je potreban novi skup načela u sudjelovanju</a:t>
            </a:r>
          </a:p>
          <a:p>
            <a:r>
              <a:rPr lang="hr-HR" sz="2800" b="1" dirty="0">
                <a:solidFill>
                  <a:srgbClr val="FF6900"/>
                </a:solidFill>
              </a:rPr>
              <a:t>javnosti? </a:t>
            </a:r>
          </a:p>
        </p:txBody>
      </p:sp>
    </p:spTree>
    <p:extLst>
      <p:ext uri="{BB962C8B-B14F-4D97-AF65-F5344CB8AC3E}">
        <p14:creationId xmlns:p14="http://schemas.microsoft.com/office/powerpoint/2010/main" val="35244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5545" y="1538812"/>
            <a:ext cx="76065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400" dirty="0">
              <a:solidFill>
                <a:srgbClr val="FB5308"/>
              </a:solidFill>
              <a:latin typeface="Arial"/>
              <a:cs typeface="Arial"/>
            </a:endParaRPr>
          </a:p>
          <a:p>
            <a:pPr algn="ctr"/>
            <a:endParaRPr lang="hr-HR" sz="2400" dirty="0">
              <a:solidFill>
                <a:srgbClr val="3C4648"/>
              </a:solidFill>
              <a:latin typeface="Arial"/>
              <a:cs typeface="Arial"/>
            </a:endParaRPr>
          </a:p>
          <a:p>
            <a:pPr algn="ctr"/>
            <a:r>
              <a:rPr lang="hr-HR" sz="2400" b="1" dirty="0">
                <a:solidFill>
                  <a:srgbClr val="595959"/>
                </a:solidFill>
                <a:latin typeface="Arial"/>
              </a:rPr>
              <a:t>Načelo visoke razine br. 10 </a:t>
            </a:r>
            <a:r>
              <a:rPr lang="hr-HR" sz="2400" dirty="0">
                <a:solidFill>
                  <a:srgbClr val="595959"/>
                </a:solidFill>
                <a:latin typeface="Arial"/>
              </a:rPr>
              <a:t>utvrđuje sljedeće: „Građani i nevladini sudionici trebali bi imati </a:t>
            </a:r>
            <a:r>
              <a:rPr lang="hr-HR" sz="2400" dirty="0">
                <a:solidFill>
                  <a:srgbClr val="FF6900"/>
                </a:solidFill>
                <a:latin typeface="Arial"/>
              </a:rPr>
              <a:t>pravo i učinkovite prilike za </a:t>
            </a:r>
            <a:r>
              <a:rPr lang="hr-HR" sz="2400" b="1" dirty="0">
                <a:solidFill>
                  <a:srgbClr val="FF6900"/>
                </a:solidFill>
                <a:latin typeface="Arial"/>
              </a:rPr>
              <a:t>izravno</a:t>
            </a:r>
            <a:r>
              <a:rPr lang="hr-HR" sz="2400" dirty="0">
                <a:solidFill>
                  <a:srgbClr val="FF6900"/>
                </a:solidFill>
                <a:latin typeface="Arial"/>
              </a:rPr>
              <a:t> sudjelovanje</a:t>
            </a:r>
            <a:r>
              <a:rPr lang="hr-HR" dirty="0"/>
              <a:t> </a:t>
            </a:r>
            <a:r>
              <a:rPr lang="hr-HR" sz="2400" dirty="0">
                <a:solidFill>
                  <a:srgbClr val="595959"/>
                </a:solidFill>
                <a:latin typeface="Arial"/>
              </a:rPr>
              <a:t>u javnoj raspravi i debati o izradi i provedbi fiskalnih politika.“</a:t>
            </a:r>
          </a:p>
          <a:p>
            <a:pPr algn="ctr"/>
            <a:endParaRPr lang="hr-HR" sz="2400" dirty="0">
              <a:solidFill>
                <a:srgbClr val="595959"/>
              </a:solidFill>
              <a:latin typeface="Arial"/>
              <a:cs typeface="Arial"/>
            </a:endParaRPr>
          </a:p>
          <a:p>
            <a:pPr algn="ctr"/>
            <a:endParaRPr lang="hr-HR" sz="24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285750" indent="-285750" algn="ctr">
              <a:buFont typeface="Arial" charset="0"/>
              <a:buChar char="•"/>
            </a:pPr>
            <a:endParaRPr lang="hr-HR" sz="2400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6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1129" y="855905"/>
            <a:ext cx="7663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6900"/>
                </a:solidFill>
                <a:latin typeface="Arial" charset="0"/>
              </a:rPr>
              <a:t>Načela GIFT-a visoke razine u okviru fiskalne transparentnosti,</a:t>
            </a:r>
          </a:p>
          <a:p>
            <a:r>
              <a:rPr lang="hr-HR" sz="2400" b="1" dirty="0">
                <a:solidFill>
                  <a:srgbClr val="FF6900"/>
                </a:solidFill>
                <a:latin typeface="Arial" charset="0"/>
              </a:rPr>
              <a:t>odgovornosti i sudjelovanja javnosti </a:t>
            </a:r>
          </a:p>
        </p:txBody>
      </p:sp>
    </p:spTree>
    <p:extLst>
      <p:ext uri="{BB962C8B-B14F-4D97-AF65-F5344CB8AC3E}">
        <p14:creationId xmlns:p14="http://schemas.microsoft.com/office/powerpoint/2010/main" val="43392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3053" y="1394517"/>
            <a:ext cx="7008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solidFill>
                  <a:srgbClr val="FB5308"/>
                </a:solidFill>
                <a:latin typeface="Arial"/>
              </a:rPr>
              <a:t>Međutim, kako bi zapravo vlada trebala uključiti građane? </a:t>
            </a:r>
            <a:endParaRPr lang="hr-HR" sz="3600" b="1" dirty="0">
              <a:solidFill>
                <a:srgbClr val="FB5308"/>
              </a:solidFill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7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84961" y="3572257"/>
            <a:ext cx="6608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595959"/>
                </a:solidFill>
                <a:latin typeface="Arial"/>
              </a:rPr>
              <a:t>Polazište </a:t>
            </a:r>
            <a:r>
              <a:rPr lang="hr-HR" sz="2400" b="1" dirty="0">
                <a:solidFill>
                  <a:srgbClr val="FF6900"/>
                </a:solidFill>
                <a:latin typeface="Arial" panose="020B0604020202020204" pitchFamily="34" charset="0"/>
              </a:rPr>
              <a:t>GIFT-a</a:t>
            </a:r>
            <a:r>
              <a:rPr lang="hr-HR" sz="2400" dirty="0">
                <a:solidFill>
                  <a:srgbClr val="595959"/>
                </a:solidFill>
                <a:latin typeface="Arial"/>
              </a:rPr>
              <a:t> bilo je bavljenje nedostacima u standardima, kao i nedostatkom smjernica o tome kako bi vlada trebala uključiti javnost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58146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336" y="5122495"/>
            <a:ext cx="1175123" cy="145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6" t="14747" r="22486" b="22120"/>
          <a:stretch/>
        </p:blipFill>
        <p:spPr>
          <a:xfrm>
            <a:off x="1147404" y="188624"/>
            <a:ext cx="6835994" cy="136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2737" y="1719836"/>
            <a:ext cx="623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Dostupnost</a:t>
            </a:r>
            <a:endParaRPr lang="hr-HR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Distribucija potpunih fiskalnih informacija i svih drugih relevantnih podataka koji su svima dostupni, razumljivi, koje svi mogu upotrebljavati više puta i mijenjati, konkretno u formatu otvorenih podataka.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36" y="1986536"/>
            <a:ext cx="929274" cy="92927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1845656"/>
            <a:ext cx="1055146" cy="10551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4637" y="3282666"/>
            <a:ext cx="6235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Otvorenost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Prosljeđivanje potpunih informacija i reagiranje u skladu sa svrhom, djelokrugom rada, ograničenjima, predviđenim krajnjim rezultatima, procesom i pravodobnošću, kao i u skladu s očekivanim i stvarnim rezultatima sudjelovanja javnosti.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9" y="3462697"/>
            <a:ext cx="1055146" cy="1055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86" y="3449104"/>
            <a:ext cx="1216273" cy="121627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534637" y="5038483"/>
            <a:ext cx="6235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Uključivost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Proaktivno uključivanje građana i nevladinih sudionika, kao i isključenih i ranjivih skupina i pojedinaca te glasova koji se rijetko čuju, bez diskriminacije i objektivno razmatranje javnih doprinosa neovisno o njihovu izvoru.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527" y="5240279"/>
            <a:ext cx="1275532" cy="127553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4" y="5338286"/>
            <a:ext cx="1055146" cy="10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336" y="5173295"/>
            <a:ext cx="1175123" cy="145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2737" y="308230"/>
            <a:ext cx="623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Poštovanje tuđeg mišljenja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Dopustiti da iznesu svoje interese na vlastiti način te da izaberu vrstu angažmana prema svojim afinitetima. Mogu postojati skupine koje govore u ime drugih.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4637" y="1868168"/>
            <a:ext cx="6235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Pravodobnost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Dovoljno vremena za doprinos u svakoj fazi proračunskih i političkih ciklusa dok još uvijek postoji niz opcija i, gdje je to poželjno, dopuštanje više od jednog kruga angažmana.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4637" y="3651691"/>
            <a:ext cx="6235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Dubina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Pružanje informacija o ključnim ciljevima politike te njezinim opcijama, izboru i kompromisu, mogućim učincima te uključivanje raznolikih perspektiva; pružanje povratnih informacija o javnom doprinosu i o tome kako je on uključen.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448494"/>
            <a:ext cx="1055146" cy="10551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36" y="683010"/>
            <a:ext cx="748771" cy="74877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34" y="2019271"/>
            <a:ext cx="1175126" cy="117512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9" y="1930848"/>
            <a:ext cx="1055146" cy="10551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32" y="3828265"/>
            <a:ext cx="1333978" cy="13339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4" y="3828265"/>
            <a:ext cx="1055146" cy="105514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27030" y="5458790"/>
            <a:ext cx="623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Proporcionalnost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Upotreba kombinacije mehanizama angažiranosti koja je proporcionalna razmjeru i učinku predmetnog pitanja ili politike.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5" y="5466262"/>
            <a:ext cx="1055146" cy="10551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35" y="5493618"/>
            <a:ext cx="1002390" cy="100239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973780"/>
      </p:ext>
    </p:extLst>
  </p:cSld>
  <p:clrMapOvr>
    <a:masterClrMapping/>
  </p:clrMapOvr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8205</TotalTime>
  <Words>2094</Words>
  <Application>Microsoft Office PowerPoint</Application>
  <PresentationFormat>On-screen Show (4:3)</PresentationFormat>
  <Paragraphs>275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Courier New</vt:lpstr>
      <vt:lpstr>Times New Roman</vt:lpstr>
      <vt:lpstr>Wingdings</vt:lpstr>
      <vt:lpstr>gift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Naida Carsimamovic</cp:lastModifiedBy>
  <cp:revision>495</cp:revision>
  <cp:lastPrinted>2017-02-10T02:14:13Z</cp:lastPrinted>
  <dcterms:created xsi:type="dcterms:W3CDTF">2015-03-01T23:52:29Z</dcterms:created>
  <dcterms:modified xsi:type="dcterms:W3CDTF">2017-04-08T11:44:49Z</dcterms:modified>
</cp:coreProperties>
</file>