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59" r:id="rId3"/>
    <p:sldId id="306" r:id="rId4"/>
    <p:sldId id="307" r:id="rId5"/>
    <p:sldId id="361" r:id="rId6"/>
    <p:sldId id="313" r:id="rId7"/>
    <p:sldId id="317" r:id="rId8"/>
    <p:sldId id="334" r:id="rId9"/>
    <p:sldId id="357" r:id="rId10"/>
    <p:sldId id="358" r:id="rId11"/>
    <p:sldId id="319" r:id="rId12"/>
    <p:sldId id="364" r:id="rId13"/>
    <p:sldId id="365" r:id="rId14"/>
    <p:sldId id="366" r:id="rId15"/>
    <p:sldId id="367" r:id="rId16"/>
    <p:sldId id="330" r:id="rId17"/>
    <p:sldId id="310" r:id="rId18"/>
    <p:sldId id="347" r:id="rId19"/>
    <p:sldId id="346" r:id="rId20"/>
    <p:sldId id="348" r:id="rId21"/>
    <p:sldId id="285" r:id="rId22"/>
    <p:sldId id="290" r:id="rId23"/>
    <p:sldId id="288" r:id="rId24"/>
    <p:sldId id="289" r:id="rId25"/>
    <p:sldId id="291" r:id="rId26"/>
    <p:sldId id="302" r:id="rId27"/>
    <p:sldId id="350" r:id="rId28"/>
    <p:sldId id="360" r:id="rId29"/>
    <p:sldId id="351" r:id="rId30"/>
    <p:sldId id="352" r:id="rId31"/>
    <p:sldId id="354" r:id="rId32"/>
    <p:sldId id="355" r:id="rId33"/>
    <p:sldId id="362" r:id="rId34"/>
    <p:sldId id="363" r:id="rId35"/>
    <p:sldId id="356" r:id="rId36"/>
    <p:sldId id="26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8C727B-B0C3-44E5-BE9D-76AD265BF978}">
          <p14:sldIdLst>
            <p14:sldId id="256"/>
            <p14:sldId id="359"/>
            <p14:sldId id="306"/>
            <p14:sldId id="307"/>
            <p14:sldId id="361"/>
            <p14:sldId id="313"/>
            <p14:sldId id="317"/>
            <p14:sldId id="334"/>
            <p14:sldId id="357"/>
            <p14:sldId id="358"/>
            <p14:sldId id="319"/>
            <p14:sldId id="364"/>
            <p14:sldId id="365"/>
            <p14:sldId id="366"/>
            <p14:sldId id="367"/>
            <p14:sldId id="330"/>
            <p14:sldId id="310"/>
            <p14:sldId id="347"/>
          </p14:sldIdLst>
        </p14:section>
        <p14:section name="Sección sin título" id="{33B42E0F-CA76-4738-A474-8C79504BE888}">
          <p14:sldIdLst>
            <p14:sldId id="346"/>
            <p14:sldId id="348"/>
            <p14:sldId id="285"/>
            <p14:sldId id="290"/>
            <p14:sldId id="288"/>
            <p14:sldId id="289"/>
            <p14:sldId id="291"/>
            <p14:sldId id="302"/>
            <p14:sldId id="350"/>
            <p14:sldId id="360"/>
            <p14:sldId id="351"/>
            <p14:sldId id="352"/>
            <p14:sldId id="354"/>
            <p14:sldId id="355"/>
            <p14:sldId id="362"/>
            <p14:sldId id="363"/>
            <p14:sldId id="356"/>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Sanchez Andrade" initials="TSA"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3C4648"/>
    <a:srgbClr val="FB5308"/>
    <a:srgbClr val="F93707"/>
    <a:srgbClr val="8E9D9E"/>
    <a:srgbClr val="97BBD1"/>
    <a:srgbClr val="6AC1BD"/>
    <a:srgbClr val="77C390"/>
    <a:srgbClr val="B594C4"/>
    <a:srgbClr val="74B5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2" autoAdjust="0"/>
    <p:restoredTop sz="92988" autoAdjust="0"/>
  </p:normalViewPr>
  <p:slideViewPr>
    <p:cSldViewPr snapToGrid="0" snapToObjects="1">
      <p:cViewPr varScale="1">
        <p:scale>
          <a:sx n="105" d="100"/>
          <a:sy n="105" d="100"/>
        </p:scale>
        <p:origin x="12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455DC-93FE-F04E-821C-247B57ED379E}" type="datetimeFigureOut">
              <a:rPr lang="en-US" smtClean="0"/>
              <a:t>3/15/17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2A202-9FDB-4B49-B0DC-90E507511A6A}" type="slidenum">
              <a:rPr lang="en-US" smtClean="0"/>
              <a:t>‹#›</a:t>
            </a:fld>
            <a:endParaRPr lang="en-US" dirty="0"/>
          </a:p>
        </p:txBody>
      </p:sp>
    </p:spTree>
    <p:extLst>
      <p:ext uri="{BB962C8B-B14F-4D97-AF65-F5344CB8AC3E}">
        <p14:creationId xmlns:p14="http://schemas.microsoft.com/office/powerpoint/2010/main" val="27827065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82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2">
    <p:spTree>
      <p:nvGrpSpPr>
        <p:cNvPr id="1" name=""/>
        <p:cNvGrpSpPr/>
        <p:nvPr/>
      </p:nvGrpSpPr>
      <p:grpSpPr>
        <a:xfrm>
          <a:off x="0" y="0"/>
          <a:ext cx="0" cy="0"/>
          <a:chOff x="0" y="0"/>
          <a:chExt cx="0" cy="0"/>
        </a:xfrm>
      </p:grpSpPr>
      <p:sp>
        <p:nvSpPr>
          <p:cNvPr id="3" name="Rectangle 2"/>
          <p:cNvSpPr/>
          <p:nvPr userDrawn="1"/>
        </p:nvSpPr>
        <p:spPr>
          <a:xfrm>
            <a:off x="0" y="0"/>
            <a:ext cx="9144000" cy="72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4026" y="6029012"/>
            <a:ext cx="768919" cy="510512"/>
          </a:xfrm>
          <a:prstGeom prst="rect">
            <a:avLst/>
          </a:prstGeom>
        </p:spPr>
      </p:pic>
    </p:spTree>
    <p:extLst>
      <p:ext uri="{BB962C8B-B14F-4D97-AF65-F5344CB8AC3E}">
        <p14:creationId xmlns:p14="http://schemas.microsoft.com/office/powerpoint/2010/main" val="224942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4074" y="3215474"/>
            <a:ext cx="768919" cy="510512"/>
          </a:xfrm>
          <a:prstGeom prst="rect">
            <a:avLst/>
          </a:prstGeom>
        </p:spPr>
      </p:pic>
    </p:spTree>
    <p:extLst>
      <p:ext uri="{BB962C8B-B14F-4D97-AF65-F5344CB8AC3E}">
        <p14:creationId xmlns:p14="http://schemas.microsoft.com/office/powerpoint/2010/main" val="1392676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78212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iscaltransparency.net/eng/resource_open_public.php?IdToOpen=2015070411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ambridge.org/core/journals/american-political-science-review/latest-issu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935" y="646236"/>
            <a:ext cx="7209025" cy="4524315"/>
          </a:xfrm>
          <a:prstGeom prst="rect">
            <a:avLst/>
          </a:prstGeom>
          <a:noFill/>
        </p:spPr>
        <p:txBody>
          <a:bodyPr wrap="none" rtlCol="0">
            <a:spAutoFit/>
          </a:bodyPr>
          <a:lstStyle/>
          <a:p>
            <a:r>
              <a:rPr lang="en-US" sz="2800" b="1" dirty="0">
                <a:solidFill>
                  <a:schemeClr val="bg1"/>
                </a:solidFill>
                <a:latin typeface="Arial"/>
                <a:cs typeface="Arial"/>
              </a:rPr>
              <a:t>The GIFT Public Participation Principles  </a:t>
            </a:r>
          </a:p>
          <a:p>
            <a:endParaRPr lang="en-NZ" sz="2800" b="1" dirty="0">
              <a:solidFill>
                <a:schemeClr val="bg1"/>
              </a:solidFill>
              <a:latin typeface="Arial"/>
              <a:cs typeface="Arial"/>
            </a:endParaRPr>
          </a:p>
          <a:p>
            <a:r>
              <a:rPr lang="en-NZ" sz="2000" b="1" dirty="0">
                <a:solidFill>
                  <a:schemeClr val="bg1"/>
                </a:solidFill>
                <a:latin typeface="Arial"/>
                <a:cs typeface="Arial"/>
              </a:rPr>
              <a:t>The Guide on Principles and Mechanisms</a:t>
            </a:r>
          </a:p>
          <a:p>
            <a:r>
              <a:rPr lang="en-NZ" sz="2000" b="1" dirty="0">
                <a:solidFill>
                  <a:schemeClr val="bg1"/>
                </a:solidFill>
                <a:latin typeface="Arial"/>
                <a:cs typeface="Arial"/>
              </a:rPr>
              <a:t>of Public Participation in Fiscal Policy</a:t>
            </a:r>
          </a:p>
          <a:p>
            <a:endParaRPr lang="en-US" sz="1600" b="1" dirty="0">
              <a:solidFill>
                <a:schemeClr val="bg1"/>
              </a:solidFill>
              <a:latin typeface="Arial"/>
              <a:cs typeface="Arial"/>
            </a:endParaRPr>
          </a:p>
          <a:p>
            <a:endParaRPr lang="en-US" sz="1600" b="1" dirty="0">
              <a:solidFill>
                <a:schemeClr val="bg1"/>
              </a:solidFill>
              <a:latin typeface="Arial"/>
              <a:cs typeface="Arial"/>
            </a:endParaRPr>
          </a:p>
          <a:p>
            <a:r>
              <a:rPr lang="en-US" sz="2000" b="1" dirty="0">
                <a:solidFill>
                  <a:schemeClr val="bg1"/>
                </a:solidFill>
                <a:latin typeface="Arial"/>
                <a:cs typeface="Arial"/>
              </a:rPr>
              <a:t>PEMPAL 2017 BCOP Plenary Meeting</a:t>
            </a:r>
            <a:endParaRPr lang="es-MX" sz="2000" b="1" dirty="0">
              <a:solidFill>
                <a:schemeClr val="bg1"/>
              </a:solidFill>
              <a:latin typeface="Arial"/>
              <a:cs typeface="Arial"/>
            </a:endParaRPr>
          </a:p>
          <a:p>
            <a:r>
              <a:rPr lang="en-US" sz="2000" b="1" dirty="0">
                <a:solidFill>
                  <a:schemeClr val="bg1"/>
                </a:solidFill>
                <a:latin typeface="Arial"/>
                <a:cs typeface="Arial"/>
              </a:rPr>
              <a:t>Tools for Fiscal Management</a:t>
            </a:r>
            <a:endParaRPr lang="es-MX" sz="2000" b="1" dirty="0">
              <a:solidFill>
                <a:schemeClr val="bg1"/>
              </a:solidFill>
              <a:latin typeface="Arial"/>
              <a:cs typeface="Arial"/>
            </a:endParaRPr>
          </a:p>
          <a:p>
            <a:endParaRPr lang="en-NZ" sz="1600" dirty="0">
              <a:solidFill>
                <a:schemeClr val="bg1"/>
              </a:solidFill>
              <a:latin typeface="Arial"/>
              <a:cs typeface="Arial"/>
            </a:endParaRPr>
          </a:p>
          <a:p>
            <a:endParaRPr lang="en-NZ" sz="1600" dirty="0">
              <a:solidFill>
                <a:schemeClr val="bg1"/>
              </a:solidFill>
              <a:latin typeface="Arial"/>
              <a:cs typeface="Arial"/>
            </a:endParaRPr>
          </a:p>
          <a:p>
            <a:r>
              <a:rPr lang="en-NZ" sz="1600" b="1" dirty="0">
                <a:solidFill>
                  <a:schemeClr val="bg1"/>
                </a:solidFill>
                <a:latin typeface="Arial"/>
                <a:cs typeface="Arial"/>
              </a:rPr>
              <a:t>Juan Pablo Guerrero</a:t>
            </a:r>
          </a:p>
          <a:p>
            <a:r>
              <a:rPr lang="en-US" sz="1600" b="1" dirty="0">
                <a:solidFill>
                  <a:schemeClr val="bg1"/>
                </a:solidFill>
                <a:latin typeface="Arial"/>
                <a:cs typeface="Arial"/>
              </a:rPr>
              <a:t>Bishkek, Kyrgyz Republic </a:t>
            </a:r>
            <a:endParaRPr lang="en-NZ" sz="1600" b="1" dirty="0">
              <a:solidFill>
                <a:schemeClr val="bg1"/>
              </a:solidFill>
              <a:latin typeface="Arial"/>
              <a:cs typeface="Arial"/>
            </a:endParaRPr>
          </a:p>
          <a:p>
            <a:r>
              <a:rPr lang="en-NZ" sz="1600" b="1" dirty="0">
                <a:solidFill>
                  <a:schemeClr val="bg1"/>
                </a:solidFill>
                <a:latin typeface="Arial"/>
                <a:cs typeface="Arial"/>
              </a:rPr>
              <a:t>April 13, 2017</a:t>
            </a:r>
            <a:r>
              <a:rPr lang="en-US" sz="2400" b="1" dirty="0"/>
              <a:t> </a:t>
            </a:r>
            <a:endParaRPr lang="es-MX" sz="2400" b="1" dirty="0"/>
          </a:p>
          <a:p>
            <a:endParaRPr lang="en-NZ" sz="3200" b="1" dirty="0">
              <a:solidFill>
                <a:schemeClr val="bg1"/>
              </a:solidFill>
              <a:latin typeface="Arial"/>
              <a:cs typeface="Arial"/>
            </a:endParaRPr>
          </a:p>
        </p:txBody>
      </p:sp>
      <p:sp>
        <p:nvSpPr>
          <p:cNvPr id="8" name="TextBox 7"/>
          <p:cNvSpPr txBox="1"/>
          <p:nvPr/>
        </p:nvSpPr>
        <p:spPr>
          <a:xfrm>
            <a:off x="368029" y="5316204"/>
            <a:ext cx="2318513" cy="369332"/>
          </a:xfrm>
          <a:prstGeom prst="rect">
            <a:avLst/>
          </a:prstGeom>
          <a:noFill/>
        </p:spPr>
        <p:txBody>
          <a:bodyPr wrap="none" rtlCol="0">
            <a:spAutoFit/>
          </a:bodyPr>
          <a:lstStyle/>
          <a:p>
            <a:r>
              <a:rPr lang="en-US" dirty="0">
                <a:solidFill>
                  <a:schemeClr val="bg1"/>
                </a:solidFill>
                <a:latin typeface="Arial"/>
                <a:cs typeface="Arial"/>
              </a:rPr>
              <a:t>#FiscalTransparency</a:t>
            </a:r>
          </a:p>
        </p:txBody>
      </p:sp>
    </p:spTree>
    <p:extLst>
      <p:ext uri="{BB962C8B-B14F-4D97-AF65-F5344CB8AC3E}">
        <p14:creationId xmlns:p14="http://schemas.microsoft.com/office/powerpoint/2010/main" val="163748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0336" y="5173295"/>
            <a:ext cx="1175123" cy="14568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TextBox 4"/>
          <p:cNvSpPr txBox="1"/>
          <p:nvPr/>
        </p:nvSpPr>
        <p:spPr>
          <a:xfrm>
            <a:off x="1572737" y="499422"/>
            <a:ext cx="6235699" cy="1754326"/>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Sustainability</a:t>
            </a:r>
          </a:p>
          <a:p>
            <a:r>
              <a:rPr lang="en-US" dirty="0">
                <a:solidFill>
                  <a:srgbClr val="3C4648"/>
                </a:solidFill>
                <a:latin typeface="Arial" charset="0"/>
                <a:ea typeface="Arial" charset="0"/>
                <a:cs typeface="Arial" charset="0"/>
              </a:rPr>
              <a:t>On-going and regular engagement to increase knowledge sharing and mutual trust over time; institutionalize public participation; </a:t>
            </a:r>
            <a:r>
              <a:rPr lang="en-NZ" dirty="0">
                <a:solidFill>
                  <a:srgbClr val="3C4648"/>
                </a:solidFill>
                <a:latin typeface="Arial" charset="0"/>
                <a:ea typeface="Arial" charset="0"/>
                <a:cs typeface="Arial" charset="0"/>
              </a:rPr>
              <a:t>feedback provided leads to revision of the fiscal policy decisions; </a:t>
            </a:r>
            <a:r>
              <a:rPr lang="en-US" dirty="0">
                <a:solidFill>
                  <a:srgbClr val="3C4648"/>
                </a:solidFill>
                <a:latin typeface="Arial" charset="0"/>
                <a:ea typeface="Arial" charset="0"/>
                <a:cs typeface="Arial" charset="0"/>
              </a:rPr>
              <a:t>and regularly review and evaluate experience to improve future engagement.</a:t>
            </a:r>
          </a:p>
        </p:txBody>
      </p:sp>
      <p:sp>
        <p:nvSpPr>
          <p:cNvPr id="18" name="TextBox 17"/>
          <p:cNvSpPr txBox="1"/>
          <p:nvPr/>
        </p:nvSpPr>
        <p:spPr>
          <a:xfrm>
            <a:off x="1534638" y="2965536"/>
            <a:ext cx="5958798" cy="1200329"/>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Complementarity</a:t>
            </a:r>
          </a:p>
          <a:p>
            <a:r>
              <a:rPr lang="en-US" dirty="0">
                <a:solidFill>
                  <a:srgbClr val="3C4648"/>
                </a:solidFill>
                <a:latin typeface="Arial" charset="0"/>
                <a:ea typeface="Arial" charset="0"/>
                <a:cs typeface="Arial" charset="0"/>
              </a:rPr>
              <a:t>Ensure mechanisms for public participation and citizen engagement complement and increase the effectiveness of existing governance and accountability systems.</a:t>
            </a:r>
          </a:p>
        </p:txBody>
      </p:sp>
      <p:sp>
        <p:nvSpPr>
          <p:cNvPr id="31" name="TextBox 30"/>
          <p:cNvSpPr txBox="1"/>
          <p:nvPr/>
        </p:nvSpPr>
        <p:spPr>
          <a:xfrm>
            <a:off x="1527030" y="4811076"/>
            <a:ext cx="6235699" cy="1538883"/>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Reciprocity</a:t>
            </a:r>
          </a:p>
          <a:p>
            <a:r>
              <a:rPr lang="en-US" dirty="0">
                <a:solidFill>
                  <a:srgbClr val="3C4648"/>
                </a:solidFill>
                <a:latin typeface="Arial" charset="0"/>
                <a:ea typeface="Arial" charset="0"/>
                <a:cs typeface="Arial" charset="0"/>
              </a:rPr>
              <a:t>All state and non-state entities should be open about their mission, the interests they seek to advance, and who they represent; respect all agreed; cooperate to achieve objectives</a:t>
            </a:r>
            <a:r>
              <a:rPr lang="en-US" sz="2200" dirty="0">
                <a:solidFill>
                  <a:schemeClr val="bg1"/>
                </a:solidFill>
                <a:latin typeface="Arial" charset="0"/>
                <a:ea typeface="Arial" charset="0"/>
                <a:cs typeface="Arial" charset="0"/>
              </a:rPr>
              <a:t>.</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36" y="839652"/>
            <a:ext cx="855180" cy="855180"/>
          </a:xfrm>
          <a:prstGeom prst="rect">
            <a:avLst/>
          </a:prstGeom>
          <a:effectLst>
            <a:outerShdw blurRad="50800" dist="76200" dir="2700000" algn="tl" rotWithShape="0">
              <a:prstClr val="black">
                <a:alpha val="40000"/>
              </a:prstClr>
            </a:outerShdw>
          </a:effectLst>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72" y="639686"/>
            <a:ext cx="1055146" cy="105514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6536" y="3202404"/>
            <a:ext cx="963461" cy="963461"/>
          </a:xfrm>
          <a:prstGeom prst="rect">
            <a:avLst/>
          </a:prstGeom>
          <a:effectLst>
            <a:outerShdw blurRad="50800" dist="76200" dir="2700000" algn="tl" rotWithShape="0">
              <a:prstClr val="black">
                <a:alpha val="40000"/>
              </a:prstClr>
            </a:outerShdw>
          </a:effec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072" y="3065910"/>
            <a:ext cx="1055146" cy="1055146"/>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7212" y="5316281"/>
            <a:ext cx="513827" cy="585422"/>
          </a:xfrm>
          <a:prstGeom prst="rect">
            <a:avLst/>
          </a:prstGeom>
          <a:effectLst>
            <a:outerShdw blurRad="50800" dist="76200" dir="2700000" algn="tl" rotWithShape="0">
              <a:prstClr val="black">
                <a:alpha val="40000"/>
              </a:prstClr>
            </a:outerShdw>
          </a:effectLst>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777" y="4965067"/>
            <a:ext cx="1055146" cy="1055146"/>
          </a:xfrm>
          <a:prstGeom prst="rect">
            <a:avLst/>
          </a:prstGeom>
        </p:spPr>
      </p:pic>
    </p:spTree>
    <p:extLst>
      <p:ext uri="{BB962C8B-B14F-4D97-AF65-F5344CB8AC3E}">
        <p14:creationId xmlns:p14="http://schemas.microsoft.com/office/powerpoint/2010/main" val="129104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guide.fiscaltransparency.net/wp-content/themes/gift-online-guide/assets/img/logo.sv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TextBox 6"/>
          <p:cNvSpPr txBox="1"/>
          <p:nvPr/>
        </p:nvSpPr>
        <p:spPr>
          <a:xfrm>
            <a:off x="800100" y="2150239"/>
            <a:ext cx="7450560" cy="31393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sz="2000" dirty="0">
                <a:solidFill>
                  <a:srgbClr val="3C4648"/>
                </a:solidFill>
                <a:latin typeface="Arial"/>
                <a:cs typeface="Arial"/>
              </a:rPr>
              <a:t>Invited </a:t>
            </a:r>
            <a:r>
              <a:rPr lang="en-US" sz="2000" dirty="0" smtClean="0">
                <a:solidFill>
                  <a:srgbClr val="3C4648"/>
                </a:solidFill>
                <a:latin typeface="Arial"/>
                <a:cs typeface="Arial"/>
              </a:rPr>
              <a:t>and autonomous </a:t>
            </a:r>
            <a:r>
              <a:rPr lang="en-US" sz="2000" dirty="0">
                <a:solidFill>
                  <a:srgbClr val="3C4648"/>
                </a:solidFill>
                <a:latin typeface="Arial"/>
                <a:cs typeface="Arial"/>
              </a:rPr>
              <a:t>participation</a:t>
            </a:r>
          </a:p>
          <a:p>
            <a:pPr marL="342900" indent="-342900">
              <a:buFont typeface="Wingdings" panose="05000000000000000000" pitchFamily="2" charset="2"/>
              <a:buChar char="§"/>
            </a:pPr>
            <a:r>
              <a:rPr lang="en-US" sz="2000" dirty="0">
                <a:solidFill>
                  <a:srgbClr val="3C4648"/>
                </a:solidFill>
                <a:latin typeface="Arial"/>
                <a:cs typeface="Arial"/>
              </a:rPr>
              <a:t>Covers all fiscal policy and budget making activities:</a:t>
            </a:r>
          </a:p>
          <a:p>
            <a:pPr marL="800100" lvl="1" indent="-342900">
              <a:buFont typeface="Courier New" panose="02070309020205020404" pitchFamily="49" charset="0"/>
              <a:buChar char="o"/>
            </a:pPr>
            <a:r>
              <a:rPr lang="en-US" sz="2000" dirty="0">
                <a:solidFill>
                  <a:srgbClr val="3C4648"/>
                </a:solidFill>
                <a:latin typeface="Arial"/>
                <a:cs typeface="Arial"/>
              </a:rPr>
              <a:t>The annual budget cycle (8 documents)</a:t>
            </a:r>
          </a:p>
          <a:p>
            <a:pPr marL="800100" lvl="1" indent="-342900">
              <a:buFont typeface="Courier New" panose="02070309020205020404" pitchFamily="49" charset="0"/>
              <a:buChar char="o"/>
            </a:pPr>
            <a:r>
              <a:rPr lang="en-US" sz="2000" dirty="0">
                <a:solidFill>
                  <a:srgbClr val="3C4648"/>
                </a:solidFill>
                <a:latin typeface="Arial"/>
                <a:cs typeface="Arial"/>
              </a:rPr>
              <a:t>Fiscal policy reviews and new policy initiatives outside the annual budget cycle (revenues, expenditures, financing, assets and liabilities)</a:t>
            </a:r>
          </a:p>
          <a:p>
            <a:pPr marL="800100" lvl="1" indent="-342900">
              <a:buFont typeface="Courier New" panose="02070309020205020404" pitchFamily="49" charset="0"/>
              <a:buChar char="o"/>
            </a:pPr>
            <a:r>
              <a:rPr lang="en-US" sz="2000" dirty="0">
                <a:solidFill>
                  <a:srgbClr val="3C4648"/>
                </a:solidFill>
                <a:latin typeface="Arial"/>
                <a:cs typeface="Arial"/>
              </a:rPr>
              <a:t>The design and delivery of public services </a:t>
            </a:r>
          </a:p>
          <a:p>
            <a:pPr marL="800100" lvl="1" indent="-342900">
              <a:buFont typeface="Courier New" panose="02070309020205020404" pitchFamily="49" charset="0"/>
              <a:buChar char="o"/>
            </a:pPr>
            <a:r>
              <a:rPr lang="en-US" sz="2000" dirty="0">
                <a:solidFill>
                  <a:srgbClr val="3C4648"/>
                </a:solidFill>
                <a:latin typeface="Arial"/>
                <a:cs typeface="Arial"/>
              </a:rPr>
              <a:t>The planning, appraisal &amp; implementation </a:t>
            </a:r>
            <a:br>
              <a:rPr lang="en-US" sz="2000" dirty="0">
                <a:solidFill>
                  <a:srgbClr val="3C4648"/>
                </a:solidFill>
                <a:latin typeface="Arial"/>
                <a:cs typeface="Arial"/>
              </a:rPr>
            </a:br>
            <a:r>
              <a:rPr lang="en-US" sz="2000" dirty="0">
                <a:solidFill>
                  <a:srgbClr val="3C4648"/>
                </a:solidFill>
                <a:latin typeface="Arial"/>
                <a:cs typeface="Arial"/>
              </a:rPr>
              <a:t>of public investment projects</a:t>
            </a:r>
          </a:p>
          <a:p>
            <a:endParaRPr lang="fr-FR" dirty="0">
              <a:solidFill>
                <a:srgbClr val="3C4648"/>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11</a:t>
            </a:fld>
            <a:endParaRPr lang="en-US" sz="1100" dirty="0">
              <a:solidFill>
                <a:srgbClr val="7F7F7F"/>
              </a:solidFill>
              <a:latin typeface="Arial"/>
              <a:cs typeface="Arial"/>
            </a:endParaRPr>
          </a:p>
        </p:txBody>
      </p:sp>
      <p:cxnSp>
        <p:nvCxnSpPr>
          <p:cNvPr id="5" name="Straight Connector 4"/>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906040" y="621792"/>
            <a:ext cx="8890860" cy="738664"/>
          </a:xfrm>
          <a:prstGeom prst="rect">
            <a:avLst/>
          </a:prstGeom>
          <a:noFill/>
        </p:spPr>
        <p:txBody>
          <a:bodyPr wrap="square" rtlCol="0">
            <a:spAutoFit/>
          </a:bodyPr>
          <a:lstStyle/>
          <a:p>
            <a:r>
              <a:rPr lang="en-US" sz="2400" b="1" dirty="0">
                <a:solidFill>
                  <a:srgbClr val="FB5308"/>
                </a:solidFill>
                <a:latin typeface="Arial"/>
                <a:cs typeface="Arial"/>
              </a:rPr>
              <a:t>SCOPE of PUBLIC PARTICIPATION in fiscal policy </a:t>
            </a:r>
          </a:p>
          <a:p>
            <a:endParaRPr lang="en-US" dirty="0"/>
          </a:p>
        </p:txBody>
      </p:sp>
    </p:spTree>
    <p:extLst>
      <p:ext uri="{BB962C8B-B14F-4D97-AF65-F5344CB8AC3E}">
        <p14:creationId xmlns:p14="http://schemas.microsoft.com/office/powerpoint/2010/main" val="389457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8745" y="1406391"/>
            <a:ext cx="7228956" cy="4708981"/>
          </a:xfrm>
          <a:prstGeom prst="rect">
            <a:avLst/>
          </a:prstGeom>
          <a:noFill/>
        </p:spPr>
        <p:txBody>
          <a:bodyPr wrap="square" rtlCol="0">
            <a:spAutoFit/>
          </a:bodyPr>
          <a:lstStyle/>
          <a:p>
            <a:r>
              <a:rPr lang="en-US" sz="2000" dirty="0" smtClean="0">
                <a:solidFill>
                  <a:srgbClr val="FF6600"/>
                </a:solidFill>
                <a:latin typeface="Arial"/>
                <a:cs typeface="Arial"/>
              </a:rPr>
              <a:t> </a:t>
            </a:r>
            <a:r>
              <a:rPr lang="en-US" sz="2000" dirty="0" smtClean="0">
                <a:solidFill>
                  <a:srgbClr val="3C4648"/>
                </a:solidFill>
                <a:latin typeface="Arial"/>
                <a:cs typeface="Arial"/>
                <a:hlinkClick r:id="rId2"/>
              </a:rPr>
              <a:t>Working </a:t>
            </a:r>
            <a:r>
              <a:rPr lang="en-US" sz="2000" dirty="0">
                <a:solidFill>
                  <a:srgbClr val="3C4648"/>
                </a:solidFill>
                <a:latin typeface="Arial"/>
                <a:cs typeface="Arial"/>
                <a:hlinkClick r:id="rId2"/>
              </a:rPr>
              <a:t>Paper</a:t>
            </a:r>
            <a:r>
              <a:rPr lang="en-US" sz="2000" dirty="0">
                <a:solidFill>
                  <a:srgbClr val="3C4648"/>
                </a:solidFill>
                <a:latin typeface="Arial"/>
                <a:cs typeface="Arial"/>
              </a:rPr>
              <a:t> </a:t>
            </a:r>
            <a:r>
              <a:rPr lang="en-US" sz="2000" dirty="0" smtClean="0">
                <a:solidFill>
                  <a:srgbClr val="3C4648"/>
                </a:solidFill>
                <a:latin typeface="Arial"/>
                <a:cs typeface="Arial"/>
              </a:rPr>
              <a:t>produced </a:t>
            </a:r>
            <a:r>
              <a:rPr lang="en-US" sz="2000" dirty="0">
                <a:solidFill>
                  <a:srgbClr val="3C4648"/>
                </a:solidFill>
                <a:latin typeface="Arial"/>
                <a:cs typeface="Arial"/>
              </a:rPr>
              <a:t>by </a:t>
            </a:r>
            <a:r>
              <a:rPr lang="en-US" sz="2000" dirty="0" smtClean="0">
                <a:solidFill>
                  <a:srgbClr val="3C4648"/>
                </a:solidFill>
                <a:latin typeface="Arial"/>
                <a:cs typeface="Arial"/>
              </a:rPr>
              <a:t>de </a:t>
            </a:r>
            <a:r>
              <a:rPr lang="en-US" sz="2000" dirty="0" err="1">
                <a:solidFill>
                  <a:srgbClr val="3C4648"/>
                </a:solidFill>
                <a:latin typeface="Arial"/>
                <a:cs typeface="Arial"/>
              </a:rPr>
              <a:t>Renzio</a:t>
            </a:r>
            <a:r>
              <a:rPr lang="en-US" sz="2000" dirty="0">
                <a:solidFill>
                  <a:srgbClr val="3C4648"/>
                </a:solidFill>
                <a:latin typeface="Arial"/>
                <a:cs typeface="Arial"/>
              </a:rPr>
              <a:t> </a:t>
            </a:r>
            <a:r>
              <a:rPr lang="en-US" sz="2000" dirty="0" smtClean="0">
                <a:solidFill>
                  <a:srgbClr val="3C4648"/>
                </a:solidFill>
                <a:latin typeface="Arial"/>
                <a:cs typeface="Arial"/>
              </a:rPr>
              <a:t>(IBP) &amp; </a:t>
            </a:r>
            <a:r>
              <a:rPr lang="en-US" sz="2000" dirty="0" err="1" smtClean="0">
                <a:solidFill>
                  <a:srgbClr val="3C4648"/>
                </a:solidFill>
                <a:latin typeface="Arial"/>
                <a:cs typeface="Arial"/>
              </a:rPr>
              <a:t>Wehmer</a:t>
            </a:r>
            <a:r>
              <a:rPr lang="en-US" sz="2000" dirty="0" smtClean="0">
                <a:solidFill>
                  <a:srgbClr val="3C4648"/>
                </a:solidFill>
                <a:latin typeface="Arial"/>
                <a:cs typeface="Arial"/>
              </a:rPr>
              <a:t> </a:t>
            </a:r>
            <a:r>
              <a:rPr lang="en-US" sz="2000" dirty="0">
                <a:solidFill>
                  <a:srgbClr val="3C4648"/>
                </a:solidFill>
                <a:latin typeface="Arial"/>
                <a:cs typeface="Arial"/>
              </a:rPr>
              <a:t>(</a:t>
            </a:r>
            <a:r>
              <a:rPr lang="en-US" sz="2000" dirty="0" smtClean="0">
                <a:solidFill>
                  <a:srgbClr val="3C4648"/>
                </a:solidFill>
                <a:latin typeface="Arial"/>
                <a:cs typeface="Arial"/>
              </a:rPr>
              <a:t>LSE) for </a:t>
            </a:r>
            <a:r>
              <a:rPr lang="en-US" sz="2000" dirty="0">
                <a:solidFill>
                  <a:srgbClr val="3C4648"/>
                </a:solidFill>
                <a:latin typeface="Arial"/>
                <a:cs typeface="Arial"/>
              </a:rPr>
              <a:t>GIFT (2015</a:t>
            </a:r>
            <a:r>
              <a:rPr lang="en-US" sz="2000" dirty="0" smtClean="0">
                <a:solidFill>
                  <a:srgbClr val="3C4648"/>
                </a:solidFill>
                <a:latin typeface="Arial"/>
                <a:cs typeface="Arial"/>
              </a:rPr>
              <a:t>)</a:t>
            </a:r>
          </a:p>
          <a:p>
            <a:pPr marL="285750" indent="-285750">
              <a:buFont typeface="Courier New"/>
              <a:buChar char="o"/>
            </a:pPr>
            <a:endParaRPr lang="en-US" sz="2000" dirty="0">
              <a:solidFill>
                <a:srgbClr val="3C4648"/>
              </a:solidFill>
              <a:latin typeface="Arial"/>
              <a:cs typeface="Arial"/>
            </a:endParaRPr>
          </a:p>
          <a:p>
            <a:pPr marL="285750" indent="-285750">
              <a:buFont typeface="Wingdings" charset="2"/>
              <a:buChar char="§"/>
            </a:pPr>
            <a:r>
              <a:rPr lang="en-US" sz="2000" dirty="0">
                <a:solidFill>
                  <a:srgbClr val="3C4648"/>
                </a:solidFill>
                <a:latin typeface="Arial"/>
                <a:cs typeface="Arial"/>
              </a:rPr>
              <a:t>38 papers </a:t>
            </a:r>
            <a:r>
              <a:rPr lang="en-US" sz="2000" dirty="0" smtClean="0">
                <a:solidFill>
                  <a:srgbClr val="3C4648"/>
                </a:solidFill>
                <a:latin typeface="Arial"/>
                <a:cs typeface="Arial"/>
              </a:rPr>
              <a:t>formed </a:t>
            </a:r>
            <a:r>
              <a:rPr lang="en-US" sz="2000" dirty="0">
                <a:solidFill>
                  <a:srgbClr val="3C4648"/>
                </a:solidFill>
                <a:latin typeface="Arial"/>
                <a:cs typeface="Arial"/>
              </a:rPr>
              <a:t>the basis for this literature review: 23 investigate the effects of variables related to fiscal transparency &amp; 14 relate to participation in budgetary decisions </a:t>
            </a:r>
          </a:p>
          <a:p>
            <a:pPr marL="285750" indent="-285750">
              <a:buFont typeface="Wingdings" charset="2"/>
              <a:buChar char="§"/>
            </a:pPr>
            <a:endParaRPr lang="en-US" sz="2000" dirty="0">
              <a:solidFill>
                <a:srgbClr val="3C4648"/>
              </a:solidFill>
              <a:latin typeface="Arial"/>
              <a:cs typeface="Arial"/>
            </a:endParaRPr>
          </a:p>
          <a:p>
            <a:pPr marL="285750" indent="-285750">
              <a:buFont typeface="Wingdings" charset="2"/>
              <a:buChar char="§"/>
            </a:pPr>
            <a:r>
              <a:rPr lang="en-US" sz="2000" dirty="0">
                <a:solidFill>
                  <a:srgbClr val="3C4648"/>
                </a:solidFill>
                <a:latin typeface="Arial"/>
                <a:cs typeface="Arial"/>
              </a:rPr>
              <a:t>Authors categorized the 38 papers into four groups of impacts: </a:t>
            </a:r>
          </a:p>
          <a:p>
            <a:pPr marL="342900" indent="-342900">
              <a:buAutoNum type="arabicPeriod"/>
            </a:pPr>
            <a:r>
              <a:rPr lang="en-US" sz="2000" dirty="0">
                <a:solidFill>
                  <a:srgbClr val="3C4648"/>
                </a:solidFill>
                <a:latin typeface="Arial"/>
                <a:cs typeface="Arial"/>
              </a:rPr>
              <a:t>Macro-fiscal</a:t>
            </a:r>
          </a:p>
          <a:p>
            <a:pPr marL="342900" indent="-342900">
              <a:buAutoNum type="arabicPeriod"/>
            </a:pPr>
            <a:r>
              <a:rPr lang="en-US" sz="2000" dirty="0">
                <a:solidFill>
                  <a:srgbClr val="3C4648"/>
                </a:solidFill>
                <a:latin typeface="Arial"/>
                <a:cs typeface="Arial"/>
              </a:rPr>
              <a:t>Allocation and service delivery</a:t>
            </a:r>
          </a:p>
          <a:p>
            <a:pPr marL="342900" indent="-342900">
              <a:buAutoNum type="arabicPeriod"/>
            </a:pPr>
            <a:r>
              <a:rPr lang="en-US" sz="2000" dirty="0">
                <a:solidFill>
                  <a:srgbClr val="3C4648"/>
                </a:solidFill>
                <a:latin typeface="Arial"/>
                <a:cs typeface="Arial"/>
              </a:rPr>
              <a:t>Governance</a:t>
            </a:r>
          </a:p>
          <a:p>
            <a:pPr marL="342900" indent="-342900">
              <a:buAutoNum type="arabicPeriod"/>
            </a:pPr>
            <a:r>
              <a:rPr lang="en-US" sz="2000" dirty="0">
                <a:solidFill>
                  <a:srgbClr val="3C4648"/>
                </a:solidFill>
                <a:latin typeface="Arial"/>
                <a:cs typeface="Arial"/>
              </a:rPr>
              <a:t>Development outcomes</a:t>
            </a:r>
          </a:p>
          <a:p>
            <a:endParaRPr lang="en-US" sz="2000" dirty="0">
              <a:solidFill>
                <a:srgbClr val="595959"/>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12</a:t>
            </a:fld>
            <a:endParaRPr lang="en-US" sz="1100" dirty="0">
              <a:solidFill>
                <a:srgbClr val="7F7F7F"/>
              </a:solidFill>
              <a:latin typeface="Arial"/>
              <a:cs typeface="Arial"/>
            </a:endParaRPr>
          </a:p>
        </p:txBody>
      </p:sp>
      <p:cxnSp>
        <p:nvCxnSpPr>
          <p:cNvPr id="6" name="Straight Connector 5"/>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835545" y="402336"/>
            <a:ext cx="7722169" cy="1107996"/>
          </a:xfrm>
          <a:prstGeom prst="rect">
            <a:avLst/>
          </a:prstGeom>
          <a:noFill/>
        </p:spPr>
        <p:txBody>
          <a:bodyPr wrap="square" rtlCol="0">
            <a:spAutoFit/>
          </a:bodyPr>
          <a:lstStyle/>
          <a:p>
            <a:r>
              <a:rPr lang="es-MX" sz="2400" b="1" dirty="0" smtClean="0">
                <a:solidFill>
                  <a:srgbClr val="FF6900"/>
                </a:solidFill>
                <a:latin typeface="Arial"/>
                <a:cs typeface="Arial"/>
              </a:rPr>
              <a:t>The Impacts of Fiscal Openness, a Review of Evidence</a:t>
            </a:r>
            <a:endParaRPr lang="es-MX" dirty="0">
              <a:solidFill>
                <a:srgbClr val="FF6900"/>
              </a:solidFill>
              <a:latin typeface="Arial"/>
              <a:cs typeface="Arial"/>
            </a:endParaRPr>
          </a:p>
          <a:p>
            <a:endParaRPr lang="en-US" dirty="0"/>
          </a:p>
        </p:txBody>
      </p:sp>
    </p:spTree>
    <p:extLst>
      <p:ext uri="{BB962C8B-B14F-4D97-AF65-F5344CB8AC3E}">
        <p14:creationId xmlns:p14="http://schemas.microsoft.com/office/powerpoint/2010/main" val="180803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8957" y="1271265"/>
            <a:ext cx="8042659" cy="3816429"/>
          </a:xfrm>
          <a:prstGeom prst="rect">
            <a:avLst/>
          </a:prstGeom>
          <a:noFill/>
        </p:spPr>
        <p:txBody>
          <a:bodyPr wrap="square" rtlCol="0">
            <a:spAutoFit/>
          </a:bodyPr>
          <a:lstStyle/>
          <a:p>
            <a:endParaRPr lang="en-US" sz="2200" dirty="0" smtClean="0">
              <a:solidFill>
                <a:srgbClr val="3C4648"/>
              </a:solidFill>
              <a:latin typeface="Arial"/>
              <a:cs typeface="Arial"/>
            </a:endParaRPr>
          </a:p>
          <a:p>
            <a:pPr marL="285750" indent="-285750">
              <a:buFont typeface="Courier New"/>
              <a:buChar char="o"/>
            </a:pPr>
            <a:r>
              <a:rPr lang="en-US" sz="2200" dirty="0" smtClean="0">
                <a:solidFill>
                  <a:srgbClr val="3C4648"/>
                </a:solidFill>
                <a:latin typeface="Arial"/>
                <a:cs typeface="Arial"/>
              </a:rPr>
              <a:t>Better </a:t>
            </a:r>
            <a:r>
              <a:rPr lang="en-US" sz="2200" dirty="0">
                <a:solidFill>
                  <a:srgbClr val="3C4648"/>
                </a:solidFill>
                <a:latin typeface="Arial"/>
                <a:cs typeface="Arial"/>
              </a:rPr>
              <a:t>resource allocation </a:t>
            </a:r>
            <a:r>
              <a:rPr lang="en-US" sz="2200" dirty="0" smtClean="0">
                <a:solidFill>
                  <a:srgbClr val="3C4648"/>
                </a:solidFill>
                <a:latin typeface="Arial"/>
                <a:cs typeface="Arial"/>
              </a:rPr>
              <a:t>&amp; </a:t>
            </a:r>
            <a:r>
              <a:rPr lang="en-US" sz="2200" dirty="0">
                <a:solidFill>
                  <a:srgbClr val="3C4648"/>
                </a:solidFill>
                <a:latin typeface="Arial"/>
                <a:cs typeface="Arial"/>
              </a:rPr>
              <a:t>provision of public services </a:t>
            </a:r>
          </a:p>
          <a:p>
            <a:pPr marL="285750" indent="-285750">
              <a:buFont typeface="Courier New"/>
              <a:buChar char="o"/>
            </a:pPr>
            <a:r>
              <a:rPr lang="en-US" sz="2200" dirty="0" smtClean="0">
                <a:solidFill>
                  <a:srgbClr val="3C4648"/>
                </a:solidFill>
                <a:latin typeface="Arial"/>
                <a:cs typeface="Arial"/>
              </a:rPr>
              <a:t>Improved response to the preferences of beneficiaries of services &amp; constituencies</a:t>
            </a:r>
          </a:p>
          <a:p>
            <a:pPr marL="285750" indent="-285750">
              <a:buFont typeface="Courier New"/>
              <a:buChar char="o"/>
            </a:pPr>
            <a:r>
              <a:rPr lang="en-US" sz="2200" dirty="0" smtClean="0">
                <a:solidFill>
                  <a:srgbClr val="3C4648"/>
                </a:solidFill>
                <a:latin typeface="Arial"/>
                <a:cs typeface="Arial"/>
              </a:rPr>
              <a:t>Opportunity for marginalized groups to exert some influence in decisions that affect them</a:t>
            </a:r>
          </a:p>
          <a:p>
            <a:pPr marL="285750" indent="-285750">
              <a:buFont typeface="Courier New"/>
              <a:buChar char="o"/>
            </a:pPr>
            <a:r>
              <a:rPr lang="en-US" sz="2200" dirty="0" smtClean="0">
                <a:solidFill>
                  <a:srgbClr val="3C4648"/>
                </a:solidFill>
                <a:latin typeface="Arial"/>
                <a:cs typeface="Arial"/>
              </a:rPr>
              <a:t>Greater impact of actions that affect communities in social policies: health sector, community level public works, education</a:t>
            </a:r>
          </a:p>
          <a:p>
            <a:pPr marL="285750" indent="-285750">
              <a:buFont typeface="Courier New"/>
              <a:buChar char="o"/>
            </a:pPr>
            <a:r>
              <a:rPr lang="en-US" sz="2200" dirty="0" smtClean="0">
                <a:solidFill>
                  <a:srgbClr val="3C4648"/>
                </a:solidFill>
                <a:latin typeface="Arial"/>
                <a:cs typeface="Arial"/>
              </a:rPr>
              <a:t>Examples come from Brazil (participatory), India, Mexico, Peru, Uganda &amp; South Africa</a:t>
            </a:r>
          </a:p>
        </p:txBody>
      </p:sp>
      <p:sp>
        <p:nvSpPr>
          <p:cNvPr id="2" name="TextBox 1"/>
          <p:cNvSpPr txBox="1"/>
          <p:nvPr/>
        </p:nvSpPr>
        <p:spPr>
          <a:xfrm>
            <a:off x="731596" y="561111"/>
            <a:ext cx="7978466" cy="830997"/>
          </a:xfrm>
          <a:prstGeom prst="rect">
            <a:avLst/>
          </a:prstGeom>
          <a:noFill/>
        </p:spPr>
        <p:txBody>
          <a:bodyPr wrap="none" rtlCol="0">
            <a:spAutoFit/>
          </a:bodyPr>
          <a:lstStyle/>
          <a:p>
            <a:r>
              <a:rPr lang="en-US" sz="2400" dirty="0" smtClean="0">
                <a:solidFill>
                  <a:srgbClr val="FF6600"/>
                </a:solidFill>
                <a:latin typeface="Arial"/>
                <a:cs typeface="Arial"/>
              </a:rPr>
              <a:t>Access to information and </a:t>
            </a:r>
            <a:r>
              <a:rPr lang="en-US" sz="2400" b="1" dirty="0" smtClean="0">
                <a:solidFill>
                  <a:srgbClr val="FF6600"/>
                </a:solidFill>
                <a:latin typeface="Arial"/>
                <a:cs typeface="Arial"/>
              </a:rPr>
              <a:t>public participation</a:t>
            </a:r>
            <a:r>
              <a:rPr lang="en-US" sz="2400" dirty="0" smtClean="0">
                <a:solidFill>
                  <a:srgbClr val="FF6600"/>
                </a:solidFill>
                <a:latin typeface="Arial"/>
                <a:cs typeface="Arial"/>
              </a:rPr>
              <a:t>: Impacts </a:t>
            </a:r>
          </a:p>
          <a:p>
            <a:r>
              <a:rPr lang="en-US" sz="2400" dirty="0" smtClean="0">
                <a:solidFill>
                  <a:srgbClr val="FF6600"/>
                </a:solidFill>
                <a:latin typeface="Arial"/>
                <a:cs typeface="Arial"/>
              </a:rPr>
              <a:t>On resource </a:t>
            </a:r>
            <a:r>
              <a:rPr lang="en-US" sz="2400" dirty="0">
                <a:solidFill>
                  <a:srgbClr val="FF6600"/>
                </a:solidFill>
                <a:latin typeface="Arial"/>
                <a:cs typeface="Arial"/>
              </a:rPr>
              <a:t>a</a:t>
            </a:r>
            <a:r>
              <a:rPr lang="en-US" sz="2400" dirty="0" smtClean="0">
                <a:solidFill>
                  <a:srgbClr val="FF6600"/>
                </a:solidFill>
                <a:latin typeface="Arial"/>
                <a:cs typeface="Arial"/>
              </a:rPr>
              <a:t>llocation </a:t>
            </a:r>
            <a:r>
              <a:rPr lang="en-US" sz="2400" dirty="0">
                <a:solidFill>
                  <a:srgbClr val="FF6600"/>
                </a:solidFill>
                <a:latin typeface="Arial"/>
                <a:cs typeface="Arial"/>
              </a:rPr>
              <a:t>&amp; s</a:t>
            </a:r>
            <a:r>
              <a:rPr lang="en-US" sz="2400" dirty="0" smtClean="0">
                <a:solidFill>
                  <a:srgbClr val="FF6600"/>
                </a:solidFill>
                <a:latin typeface="Arial"/>
                <a:cs typeface="Arial"/>
              </a:rPr>
              <a:t>ervice </a:t>
            </a:r>
            <a:r>
              <a:rPr lang="en-US" sz="2400" dirty="0">
                <a:solidFill>
                  <a:srgbClr val="FF6600"/>
                </a:solidFill>
                <a:latin typeface="Arial"/>
                <a:cs typeface="Arial"/>
              </a:rPr>
              <a:t>d</a:t>
            </a:r>
            <a:r>
              <a:rPr lang="en-US" sz="2400" dirty="0" smtClean="0">
                <a:solidFill>
                  <a:srgbClr val="FF6600"/>
                </a:solidFill>
                <a:latin typeface="Arial"/>
                <a:cs typeface="Arial"/>
              </a:rPr>
              <a:t>elivery outcomes</a:t>
            </a:r>
            <a:endParaRPr lang="en-US" sz="2400" dirty="0">
              <a:solidFill>
                <a:srgbClr val="FF6600"/>
              </a:solidFill>
              <a:latin typeface="Arial"/>
              <a:cs typeface="Arial"/>
            </a:endParaRPr>
          </a:p>
        </p:txBody>
      </p:sp>
    </p:spTree>
    <p:extLst>
      <p:ext uri="{BB962C8B-B14F-4D97-AF65-F5344CB8AC3E}">
        <p14:creationId xmlns:p14="http://schemas.microsoft.com/office/powerpoint/2010/main" val="81581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8957" y="1271265"/>
            <a:ext cx="8042659" cy="4862869"/>
          </a:xfrm>
          <a:prstGeom prst="rect">
            <a:avLst/>
          </a:prstGeom>
          <a:noFill/>
        </p:spPr>
        <p:txBody>
          <a:bodyPr wrap="square" rtlCol="0">
            <a:spAutoFit/>
          </a:bodyPr>
          <a:lstStyle/>
          <a:p>
            <a:endParaRPr lang="en-US" sz="2200" dirty="0" smtClean="0">
              <a:solidFill>
                <a:srgbClr val="3C4648"/>
              </a:solidFill>
              <a:latin typeface="Arial"/>
              <a:cs typeface="Arial"/>
            </a:endParaRPr>
          </a:p>
          <a:p>
            <a:pPr marL="285750" indent="-285750">
              <a:buFont typeface="Courier New"/>
              <a:buChar char="o"/>
            </a:pPr>
            <a:r>
              <a:rPr lang="en-US" sz="2400" dirty="0">
                <a:solidFill>
                  <a:schemeClr val="tx1">
                    <a:lumMod val="75000"/>
                    <a:lumOff val="25000"/>
                  </a:schemeClr>
                </a:solidFill>
              </a:rPr>
              <a:t>5,550 Brazilian Municipalities (2006-2013</a:t>
            </a:r>
            <a:r>
              <a:rPr lang="en-US" sz="2400" dirty="0" smtClean="0">
                <a:solidFill>
                  <a:schemeClr val="tx1">
                    <a:lumMod val="75000"/>
                    <a:lumOff val="25000"/>
                  </a:schemeClr>
                </a:solidFill>
              </a:rPr>
              <a:t>)</a:t>
            </a:r>
            <a:endParaRPr lang="es-ES_tradnl" sz="2400" dirty="0" smtClean="0">
              <a:solidFill>
                <a:schemeClr val="tx1">
                  <a:lumMod val="75000"/>
                  <a:lumOff val="25000"/>
                </a:schemeClr>
              </a:solidFill>
            </a:endParaRPr>
          </a:p>
          <a:p>
            <a:pPr marL="285750" indent="-285750">
              <a:buFont typeface="Courier New"/>
              <a:buChar char="o"/>
            </a:pPr>
            <a:r>
              <a:rPr lang="en-US" sz="2400" dirty="0" smtClean="0">
                <a:solidFill>
                  <a:schemeClr val="tx1">
                    <a:lumMod val="75000"/>
                    <a:lumOff val="25000"/>
                  </a:schemeClr>
                </a:solidFill>
              </a:rPr>
              <a:t>Demonstrates  </a:t>
            </a:r>
            <a:r>
              <a:rPr lang="en-US" sz="2400" dirty="0">
                <a:solidFill>
                  <a:schemeClr val="tx1">
                    <a:lumMod val="75000"/>
                    <a:lumOff val="25000"/>
                  </a:schemeClr>
                </a:solidFill>
              </a:rPr>
              <a:t>strong &amp; positive relationship between participatory institutions </a:t>
            </a:r>
            <a:r>
              <a:rPr lang="en-US" sz="2400" dirty="0" smtClean="0">
                <a:solidFill>
                  <a:schemeClr val="tx1">
                    <a:lumMod val="75000"/>
                    <a:lumOff val="25000"/>
                  </a:schemeClr>
                </a:solidFill>
              </a:rPr>
              <a:t>&amp; well-being </a:t>
            </a:r>
            <a:r>
              <a:rPr lang="en-US" sz="2400" dirty="0">
                <a:solidFill>
                  <a:schemeClr val="tx1">
                    <a:lumMod val="75000"/>
                    <a:lumOff val="25000"/>
                  </a:schemeClr>
                </a:solidFill>
              </a:rPr>
              <a:t>over </a:t>
            </a:r>
            <a:r>
              <a:rPr lang="en-US" sz="2400" dirty="0" smtClean="0">
                <a:solidFill>
                  <a:schemeClr val="tx1">
                    <a:lumMod val="75000"/>
                    <a:lumOff val="25000"/>
                  </a:schemeClr>
                </a:solidFill>
              </a:rPr>
              <a:t>very large </a:t>
            </a:r>
            <a:r>
              <a:rPr lang="en-US" sz="2400" dirty="0">
                <a:solidFill>
                  <a:schemeClr val="tx1">
                    <a:lumMod val="75000"/>
                    <a:lumOff val="25000"/>
                  </a:schemeClr>
                </a:solidFill>
              </a:rPr>
              <a:t>number of cases </a:t>
            </a:r>
            <a:endParaRPr lang="en-US" sz="2200" dirty="0" smtClean="0">
              <a:solidFill>
                <a:schemeClr val="tx1">
                  <a:lumMod val="75000"/>
                  <a:lumOff val="25000"/>
                </a:schemeClr>
              </a:solidFill>
              <a:latin typeface="Arial"/>
              <a:cs typeface="Arial"/>
            </a:endParaRPr>
          </a:p>
          <a:p>
            <a:pPr marL="285750" indent="-285750">
              <a:buFont typeface="Courier New"/>
              <a:buChar char="o"/>
            </a:pPr>
            <a:r>
              <a:rPr lang="en-GB" sz="2400" dirty="0" smtClean="0">
                <a:solidFill>
                  <a:schemeClr val="tx1">
                    <a:lumMod val="75000"/>
                    <a:lumOff val="25000"/>
                  </a:schemeClr>
                </a:solidFill>
              </a:rPr>
              <a:t>Presence </a:t>
            </a:r>
            <a:r>
              <a:rPr lang="en-GB" sz="2400" dirty="0">
                <a:solidFill>
                  <a:schemeClr val="tx1">
                    <a:lumMod val="75000"/>
                    <a:lumOff val="25000"/>
                  </a:schemeClr>
                </a:solidFill>
              </a:rPr>
              <a:t>of participatory institutions is associated with improvements in infant </a:t>
            </a:r>
            <a:r>
              <a:rPr lang="en-GB" sz="2400" dirty="0" smtClean="0">
                <a:solidFill>
                  <a:schemeClr val="tx1">
                    <a:lumMod val="75000"/>
                    <a:lumOff val="25000"/>
                  </a:schemeClr>
                </a:solidFill>
              </a:rPr>
              <a:t>mortality</a:t>
            </a:r>
            <a:endParaRPr lang="en-US" sz="2400" dirty="0">
              <a:solidFill>
                <a:schemeClr val="tx1">
                  <a:lumMod val="75000"/>
                  <a:lumOff val="25000"/>
                </a:schemeClr>
              </a:solidFill>
            </a:endParaRPr>
          </a:p>
          <a:p>
            <a:pPr marL="285750" indent="-285750">
              <a:buFont typeface="Courier New"/>
              <a:buChar char="o"/>
            </a:pPr>
            <a:r>
              <a:rPr lang="en-GB" sz="2400" dirty="0" smtClean="0">
                <a:solidFill>
                  <a:schemeClr val="tx1">
                    <a:lumMod val="75000"/>
                    <a:lumOff val="25000"/>
                  </a:schemeClr>
                </a:solidFill>
              </a:rPr>
              <a:t>Presence </a:t>
            </a:r>
            <a:r>
              <a:rPr lang="en-GB" sz="2400" dirty="0">
                <a:solidFill>
                  <a:schemeClr val="tx1">
                    <a:lumMod val="75000"/>
                    <a:lumOff val="25000"/>
                  </a:schemeClr>
                </a:solidFill>
              </a:rPr>
              <a:t>of innovative social policies contributes to improvements in infant </a:t>
            </a:r>
            <a:r>
              <a:rPr lang="en-GB" sz="2400" dirty="0" smtClean="0">
                <a:solidFill>
                  <a:schemeClr val="tx1">
                    <a:lumMod val="75000"/>
                    <a:lumOff val="25000"/>
                  </a:schemeClr>
                </a:solidFill>
              </a:rPr>
              <a:t>mortality</a:t>
            </a:r>
          </a:p>
          <a:p>
            <a:pPr marL="285750" indent="-285750">
              <a:buFont typeface="Courier New"/>
              <a:buChar char="o"/>
            </a:pPr>
            <a:r>
              <a:rPr lang="en-GB" sz="2400" dirty="0" smtClean="0">
                <a:solidFill>
                  <a:schemeClr val="tx1">
                    <a:lumMod val="75000"/>
                    <a:lumOff val="25000"/>
                  </a:schemeClr>
                </a:solidFill>
              </a:rPr>
              <a:t>Greater </a:t>
            </a:r>
            <a:r>
              <a:rPr lang="en-GB" sz="2400" dirty="0">
                <a:solidFill>
                  <a:schemeClr val="tx1">
                    <a:lumMod val="75000"/>
                    <a:lumOff val="25000"/>
                  </a:schemeClr>
                </a:solidFill>
              </a:rPr>
              <a:t>state capacity in the area of social provisioning also contributes to improvements in </a:t>
            </a:r>
            <a:r>
              <a:rPr lang="en-GB" sz="2400" dirty="0" smtClean="0">
                <a:solidFill>
                  <a:schemeClr val="tx1">
                    <a:lumMod val="75000"/>
                    <a:lumOff val="25000"/>
                  </a:schemeClr>
                </a:solidFill>
              </a:rPr>
              <a:t>wellbeing.</a:t>
            </a:r>
            <a:endParaRPr lang="en-US" sz="2400" dirty="0">
              <a:solidFill>
                <a:schemeClr val="tx1">
                  <a:lumMod val="75000"/>
                  <a:lumOff val="25000"/>
                </a:schemeClr>
              </a:solidFill>
            </a:endParaRPr>
          </a:p>
          <a:p>
            <a:pPr marL="285750" indent="-285750">
              <a:buFont typeface="Courier New"/>
              <a:buChar char="o"/>
            </a:pPr>
            <a:r>
              <a:rPr lang="en-GB" sz="2400" dirty="0" smtClean="0">
                <a:solidFill>
                  <a:schemeClr val="tx1">
                    <a:lumMod val="75000"/>
                    <a:lumOff val="25000"/>
                  </a:schemeClr>
                </a:solidFill>
              </a:rPr>
              <a:t>Participatory </a:t>
            </a:r>
            <a:r>
              <a:rPr lang="en-GB" sz="2400" dirty="0">
                <a:solidFill>
                  <a:schemeClr val="tx1">
                    <a:lumMod val="75000"/>
                    <a:lumOff val="25000"/>
                  </a:schemeClr>
                </a:solidFill>
              </a:rPr>
              <a:t>institutions, social programs, and local capacity reinforce one another to improve </a:t>
            </a:r>
            <a:r>
              <a:rPr lang="en-GB" sz="2400" dirty="0" smtClean="0">
                <a:solidFill>
                  <a:schemeClr val="tx1">
                    <a:lumMod val="75000"/>
                    <a:lumOff val="25000"/>
                  </a:schemeClr>
                </a:solidFill>
              </a:rPr>
              <a:t>well-being</a:t>
            </a:r>
            <a:endParaRPr lang="en-US" sz="2400" dirty="0">
              <a:solidFill>
                <a:schemeClr val="tx1">
                  <a:lumMod val="75000"/>
                  <a:lumOff val="25000"/>
                </a:schemeClr>
              </a:solidFill>
            </a:endParaRPr>
          </a:p>
        </p:txBody>
      </p:sp>
      <p:sp>
        <p:nvSpPr>
          <p:cNvPr id="2" name="TextBox 1"/>
          <p:cNvSpPr txBox="1"/>
          <p:nvPr/>
        </p:nvSpPr>
        <p:spPr>
          <a:xfrm>
            <a:off x="568958" y="375891"/>
            <a:ext cx="7527098" cy="1107996"/>
          </a:xfrm>
          <a:prstGeom prst="rect">
            <a:avLst/>
          </a:prstGeom>
          <a:noFill/>
        </p:spPr>
        <p:txBody>
          <a:bodyPr wrap="square" rtlCol="0">
            <a:spAutoFit/>
          </a:bodyPr>
          <a:lstStyle/>
          <a:p>
            <a:r>
              <a:rPr lang="en-US" sz="2400" dirty="0" smtClean="0">
                <a:solidFill>
                  <a:srgbClr val="FF6900"/>
                </a:solidFill>
                <a:latin typeface="Arial" charset="0"/>
                <a:ea typeface="Arial" charset="0"/>
                <a:cs typeface="Arial" charset="0"/>
                <a:hlinkClick r:id="rId2"/>
              </a:rPr>
              <a:t>Democracy</a:t>
            </a:r>
            <a:r>
              <a:rPr lang="en-US" sz="2400" dirty="0" smtClean="0">
                <a:solidFill>
                  <a:srgbClr val="FF6900"/>
                </a:solidFill>
                <a:latin typeface="Arial" charset="0"/>
                <a:ea typeface="Arial" charset="0"/>
                <a:cs typeface="Arial" charset="0"/>
              </a:rPr>
              <a:t> at Work</a:t>
            </a:r>
            <a:r>
              <a:rPr lang="en-US" sz="2400" dirty="0">
                <a:solidFill>
                  <a:srgbClr val="FF6900"/>
                </a:solidFill>
                <a:latin typeface="Arial" charset="0"/>
                <a:ea typeface="Arial" charset="0"/>
                <a:cs typeface="Arial" charset="0"/>
              </a:rPr>
              <a:t>: </a:t>
            </a:r>
            <a:r>
              <a:rPr lang="en-US" sz="2400" dirty="0" smtClean="0">
                <a:solidFill>
                  <a:srgbClr val="FF6900"/>
                </a:solidFill>
                <a:latin typeface="Arial" charset="0"/>
                <a:ea typeface="Arial" charset="0"/>
                <a:cs typeface="Arial" charset="0"/>
              </a:rPr>
              <a:t>Moving </a:t>
            </a:r>
            <a:r>
              <a:rPr lang="en-US" sz="2400" dirty="0">
                <a:solidFill>
                  <a:srgbClr val="FF6900"/>
                </a:solidFill>
                <a:latin typeface="Arial" charset="0"/>
                <a:ea typeface="Arial" charset="0"/>
                <a:cs typeface="Arial" charset="0"/>
              </a:rPr>
              <a:t>beyond elections to improve </a:t>
            </a:r>
            <a:r>
              <a:rPr lang="en-US" sz="2400" dirty="0" smtClean="0">
                <a:solidFill>
                  <a:srgbClr val="FF6900"/>
                </a:solidFill>
                <a:latin typeface="Arial" charset="0"/>
                <a:ea typeface="Arial" charset="0"/>
                <a:cs typeface="Arial" charset="0"/>
              </a:rPr>
              <a:t>well-being</a:t>
            </a:r>
          </a:p>
          <a:p>
            <a:r>
              <a:rPr lang="en-US" dirty="0" err="1" smtClean="0">
                <a:solidFill>
                  <a:srgbClr val="FF6900"/>
                </a:solidFill>
                <a:latin typeface="Arial" charset="0"/>
                <a:ea typeface="Arial" charset="0"/>
                <a:cs typeface="Arial" charset="0"/>
              </a:rPr>
              <a:t>B.Wampler</a:t>
            </a:r>
            <a:r>
              <a:rPr lang="en-US" dirty="0" smtClean="0">
                <a:solidFill>
                  <a:srgbClr val="FF6900"/>
                </a:solidFill>
                <a:latin typeface="Arial" charset="0"/>
                <a:ea typeface="Arial" charset="0"/>
                <a:cs typeface="Arial" charset="0"/>
              </a:rPr>
              <a:t>, M. </a:t>
            </a:r>
            <a:r>
              <a:rPr lang="en-US" dirty="0" err="1" smtClean="0">
                <a:solidFill>
                  <a:srgbClr val="FF6900"/>
                </a:solidFill>
                <a:latin typeface="Arial" charset="0"/>
                <a:ea typeface="Arial" charset="0"/>
                <a:cs typeface="Arial" charset="0"/>
              </a:rPr>
              <a:t>Touchton</a:t>
            </a:r>
            <a:r>
              <a:rPr lang="en-US" dirty="0" smtClean="0">
                <a:solidFill>
                  <a:srgbClr val="FF6900"/>
                </a:solidFill>
                <a:latin typeface="Arial" charset="0"/>
                <a:ea typeface="Arial" charset="0"/>
                <a:cs typeface="Arial" charset="0"/>
              </a:rPr>
              <a:t>, N. </a:t>
            </a:r>
            <a:r>
              <a:rPr lang="en-US" dirty="0" err="1" smtClean="0">
                <a:solidFill>
                  <a:srgbClr val="FF6900"/>
                </a:solidFill>
                <a:latin typeface="Arial" charset="0"/>
                <a:ea typeface="Arial" charset="0"/>
                <a:cs typeface="Arial" charset="0"/>
              </a:rPr>
              <a:t>Borgues</a:t>
            </a:r>
            <a:r>
              <a:rPr lang="en-US" dirty="0" smtClean="0">
                <a:solidFill>
                  <a:srgbClr val="FF6900"/>
                </a:solidFill>
                <a:latin typeface="Arial" charset="0"/>
                <a:ea typeface="Arial" charset="0"/>
                <a:cs typeface="Arial" charset="0"/>
              </a:rPr>
              <a:t>, </a:t>
            </a:r>
            <a:r>
              <a:rPr lang="en-US" dirty="0" err="1" smtClean="0">
                <a:solidFill>
                  <a:srgbClr val="FF6900"/>
                </a:solidFill>
                <a:latin typeface="Arial" charset="0"/>
                <a:ea typeface="Arial" charset="0"/>
                <a:cs typeface="Arial" charset="0"/>
              </a:rPr>
              <a:t>AmPolScRew</a:t>
            </a:r>
            <a:r>
              <a:rPr lang="en-US" dirty="0" smtClean="0">
                <a:solidFill>
                  <a:srgbClr val="FF6900"/>
                </a:solidFill>
                <a:latin typeface="Arial" charset="0"/>
                <a:ea typeface="Arial" charset="0"/>
                <a:cs typeface="Arial" charset="0"/>
              </a:rPr>
              <a:t>. # 111, 2017</a:t>
            </a:r>
            <a:endParaRPr lang="en-US" dirty="0">
              <a:solidFill>
                <a:srgbClr val="FF6900"/>
              </a:solidFill>
              <a:latin typeface="Arial" charset="0"/>
              <a:ea typeface="Arial" charset="0"/>
              <a:cs typeface="Arial" charset="0"/>
            </a:endParaRPr>
          </a:p>
        </p:txBody>
      </p:sp>
    </p:spTree>
    <p:extLst>
      <p:ext uri="{BB962C8B-B14F-4D97-AF65-F5344CB8AC3E}">
        <p14:creationId xmlns:p14="http://schemas.microsoft.com/office/powerpoint/2010/main" val="1909052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0670" y="668715"/>
            <a:ext cx="8042659" cy="1077218"/>
          </a:xfrm>
          <a:prstGeom prst="rect">
            <a:avLst/>
          </a:prstGeom>
          <a:noFill/>
        </p:spPr>
        <p:txBody>
          <a:bodyPr wrap="square" rtlCol="0">
            <a:spAutoFit/>
          </a:bodyPr>
          <a:lstStyle/>
          <a:p>
            <a:pPr algn="ctr"/>
            <a:r>
              <a:rPr lang="en-US" sz="2800" dirty="0" smtClean="0">
                <a:solidFill>
                  <a:srgbClr val="FF6600"/>
                </a:solidFill>
                <a:latin typeface="Arial"/>
                <a:cs typeface="Arial"/>
              </a:rPr>
              <a:t>Summary of findings</a:t>
            </a:r>
          </a:p>
          <a:p>
            <a:endParaRPr lang="en-US" dirty="0" smtClean="0">
              <a:solidFill>
                <a:srgbClr val="FB5308"/>
              </a:solidFill>
              <a:latin typeface="Arial"/>
              <a:cs typeface="Arial"/>
            </a:endParaRPr>
          </a:p>
          <a:p>
            <a:pPr marL="285750" indent="-285750">
              <a:buFont typeface="Courier New"/>
              <a:buChar char="o"/>
            </a:pPr>
            <a:endParaRPr lang="en-US" dirty="0" smtClean="0">
              <a:solidFill>
                <a:srgbClr val="000000"/>
              </a:solidFill>
              <a:latin typeface="Arial"/>
              <a:cs typeface="Arial"/>
            </a:endParaRPr>
          </a:p>
        </p:txBody>
      </p:sp>
      <p:pic>
        <p:nvPicPr>
          <p:cNvPr id="5" name="Picture 4"/>
          <p:cNvPicPr>
            <a:picLocks noChangeAspect="1"/>
          </p:cNvPicPr>
          <p:nvPr/>
        </p:nvPicPr>
        <p:blipFill>
          <a:blip r:embed="rId2"/>
          <a:stretch>
            <a:fillRect/>
          </a:stretch>
        </p:blipFill>
        <p:spPr>
          <a:xfrm>
            <a:off x="838200" y="1447800"/>
            <a:ext cx="7467600" cy="3943437"/>
          </a:xfrm>
          <a:prstGeom prst="rect">
            <a:avLst/>
          </a:prstGeom>
        </p:spPr>
      </p:pic>
    </p:spTree>
    <p:extLst>
      <p:ext uri="{BB962C8B-B14F-4D97-AF65-F5344CB8AC3E}">
        <p14:creationId xmlns:p14="http://schemas.microsoft.com/office/powerpoint/2010/main" val="2045126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559560"/>
            <a:ext cx="9144000" cy="3738880"/>
          </a:xfrm>
          <a:prstGeom prst="rect">
            <a:avLst/>
          </a:prstGeom>
        </p:spPr>
      </p:pic>
    </p:spTree>
    <p:extLst>
      <p:ext uri="{BB962C8B-B14F-4D97-AF65-F5344CB8AC3E}">
        <p14:creationId xmlns:p14="http://schemas.microsoft.com/office/powerpoint/2010/main" val="54427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0873" y="2084306"/>
            <a:ext cx="7222708" cy="2154436"/>
          </a:xfrm>
          <a:prstGeom prst="rect">
            <a:avLst/>
          </a:prstGeom>
        </p:spPr>
        <p:txBody>
          <a:bodyPr wrap="square">
            <a:spAutoFit/>
          </a:bodyPr>
          <a:lstStyle/>
          <a:p>
            <a:pPr algn="just">
              <a:spcAft>
                <a:spcPts val="0"/>
              </a:spcAft>
            </a:pPr>
            <a:r>
              <a:rPr lang="en-US" sz="2400" b="1" dirty="0">
                <a:solidFill>
                  <a:srgbClr val="FF6900"/>
                </a:solidFill>
                <a:latin typeface="Arial" panose="020B0604020202020204" pitchFamily="34" charset="0"/>
                <a:ea typeface="Arial" charset="0"/>
                <a:cs typeface="Arial" panose="020B0604020202020204" pitchFamily="34" charset="0"/>
              </a:rPr>
              <a:t>Objective of the Guide</a:t>
            </a:r>
          </a:p>
          <a:p>
            <a:pPr indent="457200" algn="just">
              <a:spcAft>
                <a:spcPts val="0"/>
              </a:spcAft>
            </a:pPr>
            <a:endParaRPr lang="en-US" sz="2000" dirty="0">
              <a:solidFill>
                <a:schemeClr val="tx1">
                  <a:lumMod val="65000"/>
                  <a:lumOff val="35000"/>
                </a:schemeClr>
              </a:solidFill>
              <a:latin typeface="Arial" panose="020B0604020202020204" pitchFamily="34" charset="0"/>
              <a:ea typeface="Arial" charset="0"/>
              <a:cs typeface="Arial" panose="020B0604020202020204" pitchFamily="34" charset="0"/>
            </a:endParaRPr>
          </a:p>
          <a:p>
            <a:r>
              <a:rPr lang="en-US" dirty="0">
                <a:solidFill>
                  <a:schemeClr val="tx1">
                    <a:lumMod val="65000"/>
                    <a:lumOff val="35000"/>
                  </a:schemeClr>
                </a:solidFill>
                <a:latin typeface="Arial" panose="020B0604020202020204" pitchFamily="34" charset="0"/>
                <a:ea typeface="Arial" charset="0"/>
                <a:cs typeface="Arial" panose="020B0604020202020204" pitchFamily="34" charset="0"/>
              </a:rPr>
              <a:t>To provide guidance about how to integrate public participation into fiscal policy and the associated benefits, illustrated with practical examples of mechanisms (“practices”) that </a:t>
            </a:r>
            <a:r>
              <a:rPr lang="en-US" dirty="0" smtClean="0">
                <a:solidFill>
                  <a:schemeClr val="tx1">
                    <a:lumMod val="65000"/>
                    <a:lumOff val="35000"/>
                  </a:schemeClr>
                </a:solidFill>
                <a:latin typeface="Arial" panose="020B0604020202020204" pitchFamily="34" charset="0"/>
                <a:ea typeface="Arial" charset="0"/>
                <a:cs typeface="Arial" panose="020B0604020202020204" pitchFamily="34" charset="0"/>
              </a:rPr>
              <a:t>show </a:t>
            </a:r>
            <a:r>
              <a:rPr lang="en-US" dirty="0">
                <a:solidFill>
                  <a:schemeClr val="tx1">
                    <a:lumMod val="65000"/>
                    <a:lumOff val="35000"/>
                  </a:schemeClr>
                </a:solidFill>
                <a:latin typeface="Arial" panose="020B0604020202020204" pitchFamily="34" charset="0"/>
                <a:ea typeface="Arial" charset="0"/>
                <a:cs typeface="Arial" panose="020B0604020202020204" pitchFamily="34" charset="0"/>
              </a:rPr>
              <a:t>how the GIFT principles on public participation in fiscal policy can be put into practice</a:t>
            </a:r>
            <a:endParaRPr lang="es-MX" dirty="0">
              <a:solidFill>
                <a:schemeClr val="tx1">
                  <a:lumMod val="65000"/>
                  <a:lumOff val="35000"/>
                </a:schemeClr>
              </a:solidFill>
              <a:latin typeface="Arial" panose="020B0604020202020204" pitchFamily="34" charset="0"/>
              <a:ea typeface="Arial" charset="0"/>
              <a:cs typeface="Arial" panose="020B0604020202020204" pitchFamily="34" charset="0"/>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17</a:t>
            </a:fld>
            <a:endParaRPr lang="en-US" sz="1100" dirty="0">
              <a:solidFill>
                <a:srgbClr val="7F7F7F"/>
              </a:solidFill>
              <a:latin typeface="Arial"/>
              <a:cs typeface="Arial"/>
            </a:endParaRPr>
          </a:p>
        </p:txBody>
      </p:sp>
      <p:cxnSp>
        <p:nvCxnSpPr>
          <p:cNvPr id="5" name="Straight Connector 4"/>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4715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5825" y="911224"/>
            <a:ext cx="7546975" cy="4724370"/>
          </a:xfrm>
          <a:prstGeom prst="rect">
            <a:avLst/>
          </a:prstGeom>
        </p:spPr>
        <p:txBody>
          <a:bodyPr wrap="square">
            <a:spAutoFit/>
          </a:bodyPr>
          <a:lstStyle/>
          <a:p>
            <a:pPr>
              <a:spcAft>
                <a:spcPts val="0"/>
              </a:spcAft>
            </a:pPr>
            <a:r>
              <a:rPr lang="en-US" sz="2000" b="1" spc="10" dirty="0">
                <a:latin typeface="Calibri" panose="020F050202020403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Wingdings" charset="2"/>
              <a:buChar char="§"/>
              <a:tabLst>
                <a:tab pos="457200" algn="l"/>
              </a:tabLst>
            </a:pPr>
            <a:r>
              <a:rPr lang="en-NZ" b="1" dirty="0">
                <a:solidFill>
                  <a:srgbClr val="595959"/>
                </a:solidFill>
                <a:latin typeface="Arial"/>
                <a:cs typeface="Arial"/>
              </a:rPr>
              <a:t>Basic Facts </a:t>
            </a:r>
            <a:r>
              <a:rPr lang="en-NZ" dirty="0">
                <a:solidFill>
                  <a:srgbClr val="595959"/>
                </a:solidFill>
                <a:latin typeface="Arial"/>
                <a:cs typeface="Arial"/>
              </a:rPr>
              <a:t>(When, where, who)</a:t>
            </a:r>
            <a:r>
              <a:rPr lang="es-MX" dirty="0">
                <a:solidFill>
                  <a:srgbClr val="595959"/>
                </a:solidFill>
                <a:latin typeface="Arial"/>
                <a:cs typeface="Arial"/>
              </a:rPr>
              <a:t>: </a:t>
            </a:r>
          </a:p>
          <a:p>
            <a:pPr marL="800100" lvl="1" indent="-342900">
              <a:spcBef>
                <a:spcPts val="600"/>
              </a:spcBef>
              <a:spcAft>
                <a:spcPts val="600"/>
              </a:spcAft>
              <a:buFont typeface="Courier New" panose="02070309020205020404" pitchFamily="49" charset="0"/>
              <a:buChar char="o"/>
              <a:tabLst>
                <a:tab pos="457200" algn="l"/>
              </a:tabLst>
            </a:pPr>
            <a:r>
              <a:rPr lang="en-NZ" dirty="0">
                <a:solidFill>
                  <a:srgbClr val="595959"/>
                </a:solidFill>
                <a:latin typeface="Arial"/>
                <a:cs typeface="Arial"/>
              </a:rPr>
              <a:t>Stage in the Fiscal Policy Cycle (formulation, enactment, implementation, audit)</a:t>
            </a:r>
          </a:p>
          <a:p>
            <a:pPr marL="800100" lvl="1" indent="-342900">
              <a:spcBef>
                <a:spcPts val="600"/>
              </a:spcBef>
              <a:spcAft>
                <a:spcPts val="600"/>
              </a:spcAft>
              <a:buFont typeface="Courier New" panose="02070309020205020404" pitchFamily="49" charset="0"/>
              <a:buChar char="o"/>
              <a:tabLst>
                <a:tab pos="457200" algn="l"/>
              </a:tabLst>
            </a:pPr>
            <a:r>
              <a:rPr lang="en-NZ" dirty="0">
                <a:solidFill>
                  <a:srgbClr val="595959"/>
                </a:solidFill>
                <a:latin typeface="Arial"/>
                <a:cs typeface="Arial"/>
              </a:rPr>
              <a:t>Level of government (national, regional, or local)</a:t>
            </a:r>
          </a:p>
          <a:p>
            <a:pPr marL="800100" lvl="1" indent="-342900">
              <a:spcBef>
                <a:spcPts val="600"/>
              </a:spcBef>
              <a:spcAft>
                <a:spcPts val="600"/>
              </a:spcAft>
              <a:buFont typeface="Courier New" panose="02070309020205020404" pitchFamily="49" charset="0"/>
              <a:buChar char="o"/>
              <a:tabLst>
                <a:tab pos="457200" algn="l"/>
              </a:tabLst>
            </a:pPr>
            <a:r>
              <a:rPr lang="en-NZ" dirty="0">
                <a:solidFill>
                  <a:srgbClr val="595959"/>
                </a:solidFill>
                <a:latin typeface="Arial"/>
                <a:cs typeface="Arial"/>
              </a:rPr>
              <a:t>Lead institution (Executive Branch, Legislature, Supreme Audit Institution, or a Non-State actor)</a:t>
            </a:r>
          </a:p>
          <a:p>
            <a:pPr marL="800100" lvl="1" indent="-342900">
              <a:spcBef>
                <a:spcPts val="600"/>
              </a:spcBef>
              <a:spcAft>
                <a:spcPts val="600"/>
              </a:spcAft>
              <a:buFont typeface="Courier New" panose="02070309020205020404" pitchFamily="49" charset="0"/>
              <a:buChar char="o"/>
              <a:tabLst>
                <a:tab pos="457200" algn="l"/>
              </a:tabLst>
            </a:pPr>
            <a:endParaRPr lang="es-MX" dirty="0">
              <a:solidFill>
                <a:srgbClr val="595959"/>
              </a:solidFill>
              <a:latin typeface="Arial"/>
              <a:cs typeface="Arial"/>
            </a:endParaRPr>
          </a:p>
          <a:p>
            <a:pPr marL="342900" lvl="0" indent="-342900">
              <a:spcBef>
                <a:spcPts val="600"/>
              </a:spcBef>
              <a:spcAft>
                <a:spcPts val="0"/>
              </a:spcAft>
              <a:buFont typeface="Wingdings" charset="2"/>
              <a:buChar char="§"/>
              <a:tabLst>
                <a:tab pos="457200" algn="l"/>
              </a:tabLst>
            </a:pPr>
            <a:r>
              <a:rPr lang="en-NZ" b="1" dirty="0">
                <a:solidFill>
                  <a:srgbClr val="595959"/>
                </a:solidFill>
                <a:latin typeface="Arial"/>
                <a:cs typeface="Arial"/>
              </a:rPr>
              <a:t>Why: </a:t>
            </a:r>
            <a:r>
              <a:rPr lang="en-NZ" dirty="0">
                <a:solidFill>
                  <a:srgbClr val="595959"/>
                </a:solidFill>
                <a:latin typeface="Arial"/>
                <a:cs typeface="Arial"/>
              </a:rPr>
              <a:t>Objective of incorporating public participation</a:t>
            </a:r>
          </a:p>
          <a:p>
            <a:pPr lvl="0">
              <a:spcBef>
                <a:spcPts val="600"/>
              </a:spcBef>
              <a:spcAft>
                <a:spcPts val="0"/>
              </a:spcAft>
              <a:tabLst>
                <a:tab pos="457200" algn="l"/>
              </a:tabLst>
            </a:pPr>
            <a:endParaRPr lang="es-MX" dirty="0">
              <a:solidFill>
                <a:srgbClr val="595959"/>
              </a:solidFill>
              <a:latin typeface="Arial"/>
              <a:cs typeface="Arial"/>
            </a:endParaRPr>
          </a:p>
          <a:p>
            <a:pPr marL="342900" indent="-342900">
              <a:spcBef>
                <a:spcPts val="600"/>
              </a:spcBef>
              <a:spcAft>
                <a:spcPts val="0"/>
              </a:spcAft>
              <a:buFont typeface="Wingdings" charset="2"/>
              <a:buChar char="§"/>
            </a:pPr>
            <a:r>
              <a:rPr lang="en-NZ" b="1" dirty="0">
                <a:solidFill>
                  <a:srgbClr val="595959"/>
                </a:solidFill>
                <a:latin typeface="Arial"/>
                <a:cs typeface="Arial"/>
              </a:rPr>
              <a:t>Authorizing environment</a:t>
            </a:r>
            <a:r>
              <a:rPr lang="es-MX" b="1" dirty="0">
                <a:solidFill>
                  <a:srgbClr val="595959"/>
                </a:solidFill>
                <a:latin typeface="Arial"/>
                <a:cs typeface="Arial"/>
              </a:rPr>
              <a:t>: </a:t>
            </a:r>
            <a:r>
              <a:rPr lang="en-NZ" dirty="0">
                <a:solidFill>
                  <a:srgbClr val="595959"/>
                </a:solidFill>
                <a:latin typeface="Arial"/>
                <a:cs typeface="Arial"/>
              </a:rPr>
              <a:t>Law or regulation that provides authority for or that directs officials to engage the public. Define what the general enabling environment is</a:t>
            </a:r>
            <a:endParaRPr lang="es-MX" dirty="0">
              <a:solidFill>
                <a:srgbClr val="595959"/>
              </a:solidFill>
              <a:latin typeface="Arial"/>
              <a:cs typeface="Arial"/>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18</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000991" y="541892"/>
            <a:ext cx="4914392" cy="738664"/>
          </a:xfrm>
          <a:prstGeom prst="rect">
            <a:avLst/>
          </a:prstGeom>
          <a:noFill/>
        </p:spPr>
        <p:txBody>
          <a:bodyPr wrap="square" rtlCol="0">
            <a:spAutoFit/>
          </a:bodyPr>
          <a:lstStyle/>
          <a:p>
            <a:r>
              <a:rPr lang="en-US" sz="2400" b="1" dirty="0">
                <a:solidFill>
                  <a:srgbClr val="FF6900"/>
                </a:solidFill>
                <a:latin typeface="Arial"/>
                <a:cs typeface="Arial"/>
              </a:rPr>
              <a:t>What will you find in this Guide?</a:t>
            </a:r>
            <a:endParaRPr lang="es-MX" sz="2400" b="1" dirty="0">
              <a:solidFill>
                <a:srgbClr val="FF6900"/>
              </a:solidFill>
              <a:latin typeface="Arial"/>
              <a:cs typeface="Arial"/>
            </a:endParaRPr>
          </a:p>
          <a:p>
            <a:endParaRPr lang="en-US" dirty="0"/>
          </a:p>
        </p:txBody>
      </p:sp>
    </p:spTree>
    <p:extLst>
      <p:ext uri="{BB962C8B-B14F-4D97-AF65-F5344CB8AC3E}">
        <p14:creationId xmlns:p14="http://schemas.microsoft.com/office/powerpoint/2010/main" val="240139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1" y="1423490"/>
            <a:ext cx="8310938" cy="4662815"/>
          </a:xfrm>
          <a:prstGeom prst="rect">
            <a:avLst/>
          </a:prstGeom>
        </p:spPr>
        <p:txBody>
          <a:bodyPr wrap="square">
            <a:spAutoFit/>
          </a:bodyPr>
          <a:lstStyle/>
          <a:p>
            <a:pPr marL="408940" indent="-342900">
              <a:spcBef>
                <a:spcPts val="600"/>
              </a:spcBef>
              <a:spcAft>
                <a:spcPts val="0"/>
              </a:spcAft>
              <a:buFont typeface="Wingdings" panose="05000000000000000000" pitchFamily="2" charset="2"/>
              <a:buChar char="§"/>
              <a:tabLst>
                <a:tab pos="457200" algn="l"/>
              </a:tabLst>
            </a:pPr>
            <a:r>
              <a:rPr lang="en-NZ" b="1" dirty="0">
                <a:solidFill>
                  <a:srgbClr val="595959"/>
                </a:solidFill>
                <a:latin typeface="Arial"/>
                <a:cs typeface="Arial"/>
              </a:rPr>
              <a:t>Who and how</a:t>
            </a:r>
            <a:r>
              <a:rPr lang="es-MX" b="1" dirty="0">
                <a:solidFill>
                  <a:srgbClr val="595959"/>
                </a:solidFill>
                <a:latin typeface="Arial"/>
                <a:cs typeface="Arial"/>
              </a:rPr>
              <a:t>: </a:t>
            </a:r>
            <a:r>
              <a:rPr lang="es-MX" dirty="0">
                <a:solidFill>
                  <a:srgbClr val="595959"/>
                </a:solidFill>
                <a:latin typeface="Arial"/>
                <a:cs typeface="Arial"/>
              </a:rPr>
              <a:t>the </a:t>
            </a:r>
            <a:r>
              <a:rPr lang="en-NZ" dirty="0">
                <a:solidFill>
                  <a:srgbClr val="595959"/>
                </a:solidFill>
                <a:latin typeface="Arial"/>
                <a:cs typeface="Arial"/>
              </a:rPr>
              <a:t>process step by step, describing how the mechanism was designed and implemented, including: </a:t>
            </a:r>
            <a:endParaRPr lang="es-MX" dirty="0">
              <a:solidFill>
                <a:srgbClr val="595959"/>
              </a:solidFill>
              <a:latin typeface="Arial"/>
              <a:cs typeface="Arial"/>
            </a:endParaRPr>
          </a:p>
          <a:p>
            <a:pPr marL="742950" lvl="1" indent="-342900">
              <a:spcBef>
                <a:spcPts val="600"/>
              </a:spcBef>
              <a:spcAft>
                <a:spcPts val="0"/>
              </a:spcAft>
              <a:buFont typeface="Courier New" panose="02070309020205020404" pitchFamily="49" charset="0"/>
              <a:buChar char="o"/>
              <a:tabLst>
                <a:tab pos="457200" algn="l"/>
              </a:tabLst>
            </a:pPr>
            <a:r>
              <a:rPr lang="en-NZ" dirty="0">
                <a:solidFill>
                  <a:srgbClr val="595959"/>
                </a:solidFill>
                <a:latin typeface="Arial"/>
                <a:cs typeface="Arial"/>
              </a:rPr>
              <a:t>Who participates/ selection process/how diverse were the inputs</a:t>
            </a:r>
            <a:endParaRPr lang="es-MX" dirty="0">
              <a:solidFill>
                <a:srgbClr val="595959"/>
              </a:solidFill>
              <a:latin typeface="Arial"/>
              <a:cs typeface="Arial"/>
            </a:endParaRPr>
          </a:p>
          <a:p>
            <a:pPr marL="742950" lvl="1" indent="-342900">
              <a:spcBef>
                <a:spcPts val="600"/>
              </a:spcBef>
              <a:spcAft>
                <a:spcPts val="0"/>
              </a:spcAft>
              <a:buFont typeface="Courier New" panose="02070309020205020404" pitchFamily="49" charset="0"/>
              <a:buChar char="o"/>
              <a:tabLst>
                <a:tab pos="457200" algn="l"/>
              </a:tabLst>
            </a:pPr>
            <a:r>
              <a:rPr lang="en-NZ" dirty="0">
                <a:solidFill>
                  <a:srgbClr val="595959"/>
                </a:solidFill>
                <a:latin typeface="Arial"/>
                <a:cs typeface="Arial"/>
              </a:rPr>
              <a:t>How are decisions made</a:t>
            </a:r>
            <a:r>
              <a:rPr lang="es-MX" dirty="0">
                <a:solidFill>
                  <a:srgbClr val="595959"/>
                </a:solidFill>
                <a:latin typeface="Arial"/>
                <a:cs typeface="Arial"/>
              </a:rPr>
              <a:t>? </a:t>
            </a:r>
            <a:r>
              <a:rPr lang="en-NZ" dirty="0">
                <a:solidFill>
                  <a:srgbClr val="595959"/>
                </a:solidFill>
                <a:latin typeface="Arial"/>
                <a:cs typeface="Arial"/>
              </a:rPr>
              <a:t>Are they binding?</a:t>
            </a:r>
            <a:endParaRPr lang="es-MX" dirty="0">
              <a:solidFill>
                <a:srgbClr val="595959"/>
              </a:solidFill>
              <a:latin typeface="Arial"/>
              <a:cs typeface="Arial"/>
            </a:endParaRPr>
          </a:p>
          <a:p>
            <a:pPr marL="742950" lvl="1" indent="-342900">
              <a:spcBef>
                <a:spcPts val="600"/>
              </a:spcBef>
              <a:spcAft>
                <a:spcPts val="0"/>
              </a:spcAft>
              <a:buFont typeface="Courier New" panose="02070309020205020404" pitchFamily="49" charset="0"/>
              <a:buChar char="o"/>
              <a:tabLst>
                <a:tab pos="457200" algn="l"/>
              </a:tabLst>
            </a:pPr>
            <a:r>
              <a:rPr lang="en-NZ" dirty="0">
                <a:solidFill>
                  <a:srgbClr val="595959"/>
                </a:solidFill>
                <a:latin typeface="Arial"/>
                <a:cs typeface="Arial"/>
              </a:rPr>
              <a:t>Online/ offline- how much of the process relies on technology</a:t>
            </a:r>
            <a:endParaRPr lang="es-MX" dirty="0">
              <a:solidFill>
                <a:srgbClr val="595959"/>
              </a:solidFill>
              <a:latin typeface="Arial"/>
              <a:cs typeface="Arial"/>
            </a:endParaRPr>
          </a:p>
          <a:p>
            <a:pPr marL="742950" lvl="1" indent="-342900">
              <a:spcBef>
                <a:spcPts val="600"/>
              </a:spcBef>
              <a:spcAft>
                <a:spcPts val="0"/>
              </a:spcAft>
              <a:buFont typeface="Courier New" panose="02070309020205020404" pitchFamily="49" charset="0"/>
              <a:buChar char="o"/>
              <a:tabLst>
                <a:tab pos="457200" algn="l"/>
              </a:tabLst>
            </a:pPr>
            <a:r>
              <a:rPr lang="en-NZ" dirty="0">
                <a:solidFill>
                  <a:srgbClr val="595959"/>
                </a:solidFill>
                <a:latin typeface="Arial"/>
                <a:cs typeface="Arial"/>
              </a:rPr>
              <a:t>Resources invested in the implementation of the mechanism: Is it a time-limited capital project or a recurrent spending for an on-going activity?</a:t>
            </a:r>
            <a:endParaRPr lang="es-MX" dirty="0">
              <a:solidFill>
                <a:srgbClr val="595959"/>
              </a:solidFill>
              <a:latin typeface="Arial"/>
              <a:cs typeface="Arial"/>
            </a:endParaRPr>
          </a:p>
          <a:p>
            <a:pPr marL="408940" indent="-342900">
              <a:spcBef>
                <a:spcPts val="600"/>
              </a:spcBef>
              <a:spcAft>
                <a:spcPts val="0"/>
              </a:spcAft>
              <a:tabLst>
                <a:tab pos="457200" algn="l"/>
              </a:tabLst>
            </a:pPr>
            <a:r>
              <a:rPr lang="en-NZ" dirty="0">
                <a:solidFill>
                  <a:srgbClr val="595959"/>
                </a:solidFill>
                <a:latin typeface="Arial"/>
                <a:cs typeface="Arial"/>
              </a:rPr>
              <a:t> </a:t>
            </a:r>
            <a:endParaRPr lang="es-MX" dirty="0">
              <a:solidFill>
                <a:srgbClr val="595959"/>
              </a:solidFill>
              <a:latin typeface="Arial"/>
              <a:cs typeface="Arial"/>
            </a:endParaRPr>
          </a:p>
          <a:p>
            <a:pPr marL="342900" lvl="0" indent="-342900">
              <a:spcBef>
                <a:spcPts val="600"/>
              </a:spcBef>
              <a:spcAft>
                <a:spcPts val="600"/>
              </a:spcAft>
              <a:buFont typeface="Wingdings" panose="05000000000000000000" pitchFamily="2" charset="2"/>
              <a:buChar char="§"/>
              <a:tabLst>
                <a:tab pos="457200" algn="l"/>
              </a:tabLst>
            </a:pPr>
            <a:r>
              <a:rPr lang="en-NZ" b="1" dirty="0">
                <a:solidFill>
                  <a:srgbClr val="595959"/>
                </a:solidFill>
                <a:latin typeface="Arial"/>
                <a:cs typeface="Arial"/>
              </a:rPr>
              <a:t>Results and impact:  </a:t>
            </a:r>
            <a:r>
              <a:rPr lang="es-MX" dirty="0">
                <a:solidFill>
                  <a:srgbClr val="595959"/>
                </a:solidFill>
                <a:latin typeface="Arial"/>
                <a:cs typeface="Arial"/>
              </a:rPr>
              <a:t>H</a:t>
            </a:r>
            <a:r>
              <a:rPr lang="en-NZ" dirty="0">
                <a:solidFill>
                  <a:srgbClr val="595959"/>
                </a:solidFill>
                <a:latin typeface="Arial"/>
                <a:cs typeface="Arial"/>
              </a:rPr>
              <a:t>ow has the input generated through the participation process been used, seeking to elucidate the extent to which participation makes a difference (Cases for which there is as yet no evidence of impact can be included in the Guide, but this has to be clear and transparent)</a:t>
            </a:r>
            <a:endParaRPr lang="es-MX" dirty="0">
              <a:solidFill>
                <a:srgbClr val="595959"/>
              </a:solidFill>
              <a:latin typeface="Arial"/>
              <a:cs typeface="Arial"/>
            </a:endParaRPr>
          </a:p>
          <a:p>
            <a:pPr marL="914400" indent="-228600" algn="just">
              <a:spcBef>
                <a:spcPts val="600"/>
              </a:spcBef>
              <a:spcAft>
                <a:spcPts val="0"/>
              </a:spcAft>
            </a:pPr>
            <a:r>
              <a:rPr lang="en-NZ" dirty="0">
                <a:latin typeface="Calibri" panose="020F0502020204030204" pitchFamily="34" charset="0"/>
                <a:ea typeface="Times New Roman" panose="02020603050405020304" pitchFamily="18" charset="0"/>
              </a:rPr>
              <a:t> </a:t>
            </a:r>
            <a:endParaRPr lang="es-MX" dirty="0">
              <a:latin typeface="Arial" panose="020B0604020202020204" pitchFamily="34" charset="0"/>
              <a:ea typeface="Times New Roman" panose="02020603050405020304" pitchFamily="18" charset="0"/>
            </a:endParaRPr>
          </a:p>
          <a:p>
            <a:pPr marL="342900" lvl="0" indent="-342900" algn="just">
              <a:spcBef>
                <a:spcPts val="600"/>
              </a:spcBef>
              <a:spcAft>
                <a:spcPts val="600"/>
              </a:spcAft>
              <a:buFont typeface="Times New Roman" panose="02020603050405020304" pitchFamily="18" charset="0"/>
              <a:buAutoNum type="arabicPeriod"/>
              <a:tabLst>
                <a:tab pos="457200" algn="l"/>
              </a:tabLs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19</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881745" y="595745"/>
            <a:ext cx="3383106" cy="523220"/>
          </a:xfrm>
          <a:prstGeom prst="rect">
            <a:avLst/>
          </a:prstGeom>
          <a:noFill/>
        </p:spPr>
        <p:txBody>
          <a:bodyPr wrap="none" rtlCol="0">
            <a:spAutoFit/>
          </a:bodyPr>
          <a:lstStyle/>
          <a:p>
            <a:r>
              <a:rPr lang="en-US" sz="2800" b="1" dirty="0">
                <a:solidFill>
                  <a:srgbClr val="FF6900"/>
                </a:solidFill>
              </a:rPr>
              <a:t>What’s in the Guide? </a:t>
            </a:r>
          </a:p>
        </p:txBody>
      </p:sp>
    </p:spTree>
    <p:extLst>
      <p:ext uri="{BB962C8B-B14F-4D97-AF65-F5344CB8AC3E}">
        <p14:creationId xmlns:p14="http://schemas.microsoft.com/office/powerpoint/2010/main" val="269796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0000" y="1952083"/>
            <a:ext cx="6642100" cy="3231654"/>
          </a:xfrm>
          <a:prstGeom prst="rect">
            <a:avLst/>
          </a:prstGeom>
        </p:spPr>
        <p:txBody>
          <a:bodyPr wrap="square">
            <a:spAutoFit/>
          </a:bodyPr>
          <a:lstStyle/>
          <a:p>
            <a:r>
              <a:rPr lang="en-US" sz="2400" b="1" dirty="0">
                <a:solidFill>
                  <a:srgbClr val="FB5308"/>
                </a:solidFill>
                <a:latin typeface="Arial" panose="020B0604020202020204" pitchFamily="34" charset="0"/>
                <a:ea typeface="Arial" charset="0"/>
                <a:cs typeface="Arial" panose="020B0604020202020204" pitchFamily="34" charset="0"/>
              </a:rPr>
              <a:t>Contents </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1. About GIFT</a:t>
            </a:r>
          </a:p>
          <a:p>
            <a:r>
              <a:rPr lang="en-US" dirty="0">
                <a:solidFill>
                  <a:schemeClr val="tx1">
                    <a:lumMod val="65000"/>
                    <a:lumOff val="35000"/>
                  </a:schemeClr>
                </a:solidFill>
                <a:latin typeface="Arial" panose="020B0604020202020204" pitchFamily="34" charset="0"/>
                <a:cs typeface="Arial" panose="020B0604020202020204" pitchFamily="34" charset="0"/>
              </a:rPr>
              <a:t>2. Why Public Participation in Fiscal </a:t>
            </a:r>
            <a:r>
              <a:rPr lang="en-US" dirty="0" smtClean="0">
                <a:solidFill>
                  <a:schemeClr val="tx1">
                    <a:lumMod val="65000"/>
                    <a:lumOff val="35000"/>
                  </a:schemeClr>
                </a:solidFill>
                <a:latin typeface="Arial" panose="020B0604020202020204" pitchFamily="34" charset="0"/>
                <a:cs typeface="Arial" panose="020B0604020202020204" pitchFamily="34" charset="0"/>
              </a:rPr>
              <a:t>Policy</a:t>
            </a:r>
            <a:r>
              <a:rPr lang="en-US" dirty="0">
                <a:solidFill>
                  <a:schemeClr val="tx1">
                    <a:lumMod val="65000"/>
                    <a:lumOff val="35000"/>
                  </a:schemeClr>
                </a:solidFill>
                <a:latin typeface="Arial" panose="020B0604020202020204" pitchFamily="34" charset="0"/>
                <a:cs typeface="Arial" panose="020B0604020202020204" pitchFamily="34" charset="0"/>
              </a:rPr>
              <a:t>?</a:t>
            </a:r>
          </a:p>
          <a:p>
            <a:r>
              <a:rPr lang="en-US" dirty="0">
                <a:solidFill>
                  <a:schemeClr val="tx1">
                    <a:lumMod val="65000"/>
                    <a:lumOff val="35000"/>
                  </a:schemeClr>
                </a:solidFill>
                <a:latin typeface="Arial" panose="020B0604020202020204" pitchFamily="34" charset="0"/>
                <a:cs typeface="Arial" panose="020B0604020202020204" pitchFamily="34" charset="0"/>
              </a:rPr>
              <a:t>3. GIFT Principles of Public </a:t>
            </a:r>
            <a:r>
              <a:rPr lang="en-US" dirty="0" smtClean="0">
                <a:solidFill>
                  <a:schemeClr val="tx1">
                    <a:lumMod val="65000"/>
                    <a:lumOff val="35000"/>
                  </a:schemeClr>
                </a:solidFill>
                <a:latin typeface="Arial" panose="020B0604020202020204" pitchFamily="34" charset="0"/>
                <a:cs typeface="Arial" panose="020B0604020202020204" pitchFamily="34" charset="0"/>
              </a:rPr>
              <a:t>Participation</a:t>
            </a:r>
          </a:p>
          <a:p>
            <a:r>
              <a:rPr lang="en-US" dirty="0" smtClean="0">
                <a:solidFill>
                  <a:schemeClr val="tx1">
                    <a:lumMod val="65000"/>
                    <a:lumOff val="35000"/>
                  </a:schemeClr>
                </a:solidFill>
                <a:latin typeface="Arial" panose="020B0604020202020204" pitchFamily="34" charset="0"/>
                <a:cs typeface="Arial" panose="020B0604020202020204" pitchFamily="34" charset="0"/>
              </a:rPr>
              <a:t>4. Evidence on the Impacts of Public Participation</a:t>
            </a: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69875" indent="-269875"/>
            <a:r>
              <a:rPr lang="en-US" dirty="0">
                <a:solidFill>
                  <a:schemeClr val="tx1">
                    <a:lumMod val="65000"/>
                    <a:lumOff val="35000"/>
                  </a:schemeClr>
                </a:solidFill>
                <a:latin typeface="Arial" panose="020B0604020202020204" pitchFamily="34" charset="0"/>
                <a:cs typeface="Arial" panose="020B0604020202020204" pitchFamily="34" charset="0"/>
              </a:rPr>
              <a:t>4. GIFT Guide on Principles and Mechanisms of Public Participation in Fiscal Policy</a:t>
            </a:r>
          </a:p>
          <a:p>
            <a:pPr marL="269875" indent="-269875"/>
            <a:r>
              <a:rPr lang="en-US" dirty="0">
                <a:solidFill>
                  <a:schemeClr val="tx1">
                    <a:lumMod val="65000"/>
                    <a:lumOff val="35000"/>
                  </a:schemeClr>
                </a:solidFill>
                <a:latin typeface="Arial" panose="020B0604020202020204" pitchFamily="34" charset="0"/>
                <a:cs typeface="Arial" panose="020B0604020202020204" pitchFamily="34" charset="0"/>
              </a:rPr>
              <a:t>5. Public participation cases</a:t>
            </a:r>
          </a:p>
          <a:p>
            <a:pPr marL="269875" indent="-269875"/>
            <a:endParaRPr lang="en-US" dirty="0">
              <a:solidFill>
                <a:schemeClr val="tx1">
                  <a:lumMod val="65000"/>
                  <a:lumOff val="35000"/>
                </a:schemeClr>
              </a:solidFill>
              <a:latin typeface="Arial" panose="020B0604020202020204" pitchFamily="34" charset="0"/>
              <a:cs typeface="Arial" panose="020B0604020202020204" pitchFamily="34" charset="0"/>
            </a:endParaRPr>
          </a:p>
          <a:p>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2</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8794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6900" y="942245"/>
            <a:ext cx="7962900" cy="5025222"/>
          </a:xfrm>
          <a:prstGeom prst="rect">
            <a:avLst/>
          </a:prstGeom>
        </p:spPr>
        <p:txBody>
          <a:bodyPr wrap="square">
            <a:spAutoFit/>
          </a:bodyPr>
          <a:lstStyle/>
          <a:p>
            <a:pPr marL="342900" lvl="0" indent="-342900">
              <a:spcBef>
                <a:spcPts val="600"/>
              </a:spcBef>
              <a:spcAft>
                <a:spcPts val="600"/>
              </a:spcAft>
              <a:buFont typeface="Wingdings" panose="05000000000000000000" pitchFamily="2" charset="2"/>
              <a:buChar char="§"/>
              <a:tabLst>
                <a:tab pos="457200" algn="l"/>
              </a:tabLst>
            </a:pPr>
            <a:r>
              <a:rPr lang="en-NZ" b="1" dirty="0">
                <a:solidFill>
                  <a:srgbClr val="595959"/>
                </a:solidFill>
                <a:latin typeface="Arial"/>
                <a:cs typeface="Arial"/>
              </a:rPr>
              <a:t>Lessons Learned </a:t>
            </a:r>
            <a:r>
              <a:rPr lang="en-NZ" dirty="0">
                <a:solidFill>
                  <a:srgbClr val="595959"/>
                </a:solidFill>
                <a:latin typeface="Arial"/>
                <a:cs typeface="Arial"/>
              </a:rPr>
              <a:t>identified by practitioners who implemented the mechanism as well as tips and the main conditions and factors associated to the success or failure of the practice</a:t>
            </a:r>
          </a:p>
          <a:p>
            <a:pPr marL="342900" lvl="0" indent="-342900">
              <a:spcBef>
                <a:spcPts val="600"/>
              </a:spcBef>
              <a:spcAft>
                <a:spcPts val="600"/>
              </a:spcAft>
              <a:buFont typeface="Wingdings" panose="05000000000000000000" pitchFamily="2" charset="2"/>
              <a:buChar char="§"/>
              <a:tabLst>
                <a:tab pos="457200" algn="l"/>
              </a:tabLst>
            </a:pPr>
            <a:r>
              <a:rPr lang="en-NZ" b="1" dirty="0">
                <a:solidFill>
                  <a:srgbClr val="595959"/>
                </a:solidFill>
                <a:latin typeface="Arial"/>
                <a:cs typeface="Arial"/>
              </a:rPr>
              <a:t>Principles of Public Participation: </a:t>
            </a:r>
            <a:r>
              <a:rPr lang="en-NZ" dirty="0">
                <a:solidFill>
                  <a:srgbClr val="595959"/>
                </a:solidFill>
                <a:latin typeface="Arial"/>
                <a:cs typeface="Arial"/>
              </a:rPr>
              <a:t>Which and how the mechanism aligns to the principles . When appropriate, it also offers recommendations of potential actions that would allow the mechanism to engage more principles</a:t>
            </a:r>
            <a:endParaRPr lang="es-MX" dirty="0">
              <a:solidFill>
                <a:srgbClr val="595959"/>
              </a:solidFill>
              <a:latin typeface="Arial"/>
              <a:cs typeface="Arial"/>
            </a:endParaRPr>
          </a:p>
          <a:p>
            <a:pPr marL="342900" lvl="0" indent="-342900">
              <a:spcBef>
                <a:spcPts val="600"/>
              </a:spcBef>
              <a:spcAft>
                <a:spcPts val="600"/>
              </a:spcAft>
              <a:buFont typeface="Wingdings" panose="05000000000000000000" pitchFamily="2" charset="2"/>
              <a:buChar char="§"/>
              <a:tabLst>
                <a:tab pos="457200" algn="l"/>
              </a:tabLst>
            </a:pPr>
            <a:r>
              <a:rPr lang="en-NZ" b="1" dirty="0">
                <a:solidFill>
                  <a:srgbClr val="595959"/>
                </a:solidFill>
                <a:latin typeface="Arial"/>
                <a:cs typeface="Arial"/>
              </a:rPr>
              <a:t>Country context: </a:t>
            </a:r>
            <a:r>
              <a:rPr lang="en-US" dirty="0">
                <a:solidFill>
                  <a:srgbClr val="595959"/>
                </a:solidFill>
                <a:latin typeface="Arial"/>
                <a:cs typeface="Arial"/>
              </a:rPr>
              <a:t>information to facilitate a general understanding of the surrounding factors and conditions in which the mechanism in question took place: </a:t>
            </a:r>
            <a:endParaRPr lang="es-MX" dirty="0">
              <a:solidFill>
                <a:srgbClr val="595959"/>
              </a:solidFill>
              <a:latin typeface="Arial"/>
              <a:cs typeface="Arial"/>
            </a:endParaRPr>
          </a:p>
          <a:p>
            <a:pPr marL="1257300" lvl="2" indent="-342900">
              <a:lnSpc>
                <a:spcPct val="107000"/>
              </a:lnSpc>
              <a:buFont typeface="Courier New" panose="02070309020205020404" pitchFamily="49" charset="0"/>
              <a:buChar char="o"/>
              <a:tabLst>
                <a:tab pos="900430" algn="l"/>
              </a:tabLst>
            </a:pPr>
            <a:r>
              <a:rPr lang="en-US" dirty="0">
                <a:solidFill>
                  <a:srgbClr val="595959"/>
                </a:solidFill>
                <a:latin typeface="Arial"/>
                <a:cs typeface="Arial"/>
              </a:rPr>
              <a:t>Type of government </a:t>
            </a:r>
            <a:endParaRPr lang="es-MX" dirty="0">
              <a:solidFill>
                <a:srgbClr val="595959"/>
              </a:solidFill>
              <a:latin typeface="Arial"/>
              <a:cs typeface="Arial"/>
            </a:endParaRPr>
          </a:p>
          <a:p>
            <a:pPr marL="1257300" lvl="2" indent="-342900">
              <a:lnSpc>
                <a:spcPct val="107000"/>
              </a:lnSpc>
              <a:buFont typeface="Courier New" panose="02070309020205020404" pitchFamily="49" charset="0"/>
              <a:buChar char="o"/>
              <a:tabLst>
                <a:tab pos="900430" algn="l"/>
              </a:tabLst>
            </a:pPr>
            <a:r>
              <a:rPr lang="en-US" dirty="0">
                <a:solidFill>
                  <a:srgbClr val="595959"/>
                </a:solidFill>
                <a:latin typeface="Arial"/>
                <a:cs typeface="Arial"/>
              </a:rPr>
              <a:t>Civic space (size of civil society, regulatory framework)</a:t>
            </a:r>
            <a:endParaRPr lang="es-MX" dirty="0">
              <a:solidFill>
                <a:srgbClr val="595959"/>
              </a:solidFill>
              <a:latin typeface="Arial"/>
              <a:cs typeface="Arial"/>
            </a:endParaRPr>
          </a:p>
          <a:p>
            <a:pPr marL="1257300" lvl="2" indent="-342900">
              <a:lnSpc>
                <a:spcPct val="107000"/>
              </a:lnSpc>
              <a:buFont typeface="Courier New" panose="02070309020205020404" pitchFamily="49" charset="0"/>
              <a:buChar char="o"/>
              <a:tabLst>
                <a:tab pos="900430" algn="l"/>
              </a:tabLst>
            </a:pPr>
            <a:r>
              <a:rPr lang="en-US" dirty="0">
                <a:solidFill>
                  <a:srgbClr val="595959"/>
                </a:solidFill>
                <a:latin typeface="Arial"/>
                <a:cs typeface="Arial"/>
              </a:rPr>
              <a:t>Open Budget Survey scores – the overall budget transparency score, and the scores for public participation. Indicate whether the intervention is measured by the OBS. </a:t>
            </a:r>
            <a:endParaRPr lang="es-MX" dirty="0">
              <a:solidFill>
                <a:srgbClr val="595959"/>
              </a:solidFill>
              <a:latin typeface="Arial"/>
              <a:cs typeface="Arial"/>
            </a:endParaRPr>
          </a:p>
          <a:p>
            <a:pPr marL="1257300" lvl="2" indent="-342900">
              <a:lnSpc>
                <a:spcPct val="107000"/>
              </a:lnSpc>
              <a:buFont typeface="Courier New" panose="02070309020205020404" pitchFamily="49" charset="0"/>
              <a:buChar char="o"/>
              <a:tabLst>
                <a:tab pos="900430" algn="l"/>
              </a:tabLst>
            </a:pPr>
            <a:r>
              <a:rPr lang="en-US" dirty="0">
                <a:solidFill>
                  <a:srgbClr val="595959"/>
                </a:solidFill>
                <a:latin typeface="Arial"/>
                <a:cs typeface="Arial"/>
              </a:rPr>
              <a:t>Score on TI Corruption Perceptions Index</a:t>
            </a:r>
            <a:endParaRPr lang="es-MX" b="1" dirty="0">
              <a:solidFill>
                <a:srgbClr val="595959"/>
              </a:solidFill>
              <a:latin typeface="Arial"/>
              <a:cs typeface="Arial"/>
            </a:endParaRPr>
          </a:p>
        </p:txBody>
      </p:sp>
      <p:sp>
        <p:nvSpPr>
          <p:cNvPr id="3" name="TextBox 2"/>
          <p:cNvSpPr txBox="1"/>
          <p:nvPr/>
        </p:nvSpPr>
        <p:spPr>
          <a:xfrm>
            <a:off x="2743200" y="299105"/>
            <a:ext cx="3148170" cy="523220"/>
          </a:xfrm>
          <a:prstGeom prst="rect">
            <a:avLst/>
          </a:prstGeom>
          <a:noFill/>
        </p:spPr>
        <p:txBody>
          <a:bodyPr wrap="none" rtlCol="0">
            <a:spAutoFit/>
          </a:bodyPr>
          <a:lstStyle/>
          <a:p>
            <a:r>
              <a:rPr lang="en-US" sz="2800" b="1">
                <a:solidFill>
                  <a:srgbClr val="FF6900"/>
                </a:solidFill>
                <a:latin typeface="Arial" charset="0"/>
                <a:ea typeface="Arial" charset="0"/>
                <a:cs typeface="Arial" charset="0"/>
              </a:rPr>
              <a:t>Guide’s Contents</a:t>
            </a:r>
            <a:endParaRPr lang="en-US" sz="2800" b="1" dirty="0">
              <a:solidFill>
                <a:srgbClr val="FF6900"/>
              </a:solidFill>
              <a:latin typeface="Arial" charset="0"/>
              <a:ea typeface="Arial" charset="0"/>
              <a:cs typeface="Arial" charset="0"/>
            </a:endParaRPr>
          </a:p>
        </p:txBody>
      </p:sp>
    </p:spTree>
    <p:extLst>
      <p:ext uri="{BB962C8B-B14F-4D97-AF65-F5344CB8AC3E}">
        <p14:creationId xmlns:p14="http://schemas.microsoft.com/office/powerpoint/2010/main" val="149401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2750" y="6109732"/>
            <a:ext cx="2952750" cy="369332"/>
          </a:xfrm>
          <a:prstGeom prst="rect">
            <a:avLst/>
          </a:prstGeom>
          <a:noFill/>
        </p:spPr>
        <p:txBody>
          <a:bodyPr wrap="square" rtlCol="0">
            <a:spAutoFit/>
          </a:bodyPr>
          <a:lstStyle/>
          <a:p>
            <a:r>
              <a:rPr lang="en-US" dirty="0">
                <a:solidFill>
                  <a:srgbClr val="595959"/>
                </a:solidFill>
                <a:latin typeface="Arial"/>
                <a:cs typeface="Arial"/>
              </a:rPr>
              <a:t>Navigation</a:t>
            </a:r>
            <a:r>
              <a:rPr lang="es-MX" dirty="0">
                <a:solidFill>
                  <a:srgbClr val="595959"/>
                </a:solidFill>
                <a:latin typeface="Arial"/>
                <a:cs typeface="Arial"/>
              </a:rPr>
              <a:t>: home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835" b="1778"/>
          <a:stretch/>
        </p:blipFill>
        <p:spPr>
          <a:xfrm>
            <a:off x="508000" y="655341"/>
            <a:ext cx="8128000" cy="4845704"/>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4048958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p:nvPr/>
        </p:nvSpPr>
        <p:spPr>
          <a:xfrm>
            <a:off x="412750" y="6109732"/>
            <a:ext cx="6851650" cy="369332"/>
          </a:xfrm>
          <a:prstGeom prst="rect">
            <a:avLst/>
          </a:prstGeom>
          <a:noFill/>
        </p:spPr>
        <p:txBody>
          <a:bodyPr wrap="square" rtlCol="0">
            <a:spAutoFit/>
          </a:bodyPr>
          <a:lstStyle/>
          <a:p>
            <a:r>
              <a:rPr lang="en-US">
                <a:solidFill>
                  <a:srgbClr val="595959"/>
                </a:solidFill>
                <a:latin typeface="Arial"/>
                <a:cs typeface="Arial"/>
              </a:rPr>
              <a:t>Navigation: Filter by Stage in Fiscal Policy Cycle or by Principle</a:t>
            </a:r>
            <a:endParaRPr lang="es-MX" dirty="0">
              <a:solidFill>
                <a:srgbClr val="595959"/>
              </a:solidFill>
              <a:latin typeface="Arial"/>
              <a:cs typeface="Aria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727" b="2137"/>
          <a:stretch/>
        </p:blipFill>
        <p:spPr>
          <a:xfrm>
            <a:off x="695437" y="787400"/>
            <a:ext cx="7753126" cy="461010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640099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p:cNvSpPr txBox="1"/>
          <p:nvPr/>
        </p:nvSpPr>
        <p:spPr>
          <a:xfrm>
            <a:off x="412750" y="5881132"/>
            <a:ext cx="6851650" cy="646331"/>
          </a:xfrm>
          <a:prstGeom prst="rect">
            <a:avLst/>
          </a:prstGeom>
          <a:noFill/>
        </p:spPr>
        <p:txBody>
          <a:bodyPr wrap="square" rtlCol="0">
            <a:spAutoFit/>
          </a:bodyPr>
          <a:lstStyle/>
          <a:p>
            <a:r>
              <a:rPr lang="en-US" dirty="0">
                <a:solidFill>
                  <a:srgbClr val="595959"/>
                </a:solidFill>
                <a:latin typeface="Arial"/>
                <a:cs typeface="Arial"/>
              </a:rPr>
              <a:t>Navigation: Locate in the map &amp; filter by stage, lead institution, principle, level of government, or country </a:t>
            </a:r>
            <a:endParaRPr lang="es-MX" dirty="0">
              <a:solidFill>
                <a:srgbClr val="595959"/>
              </a:solidFill>
              <a:latin typeface="Arial"/>
              <a:cs typeface="Aria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754" b="1653"/>
          <a:stretch/>
        </p:blipFill>
        <p:spPr>
          <a:xfrm>
            <a:off x="883920" y="914400"/>
            <a:ext cx="7376160" cy="440690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48479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882" b="1153"/>
          <a:stretch/>
        </p:blipFill>
        <p:spPr>
          <a:xfrm>
            <a:off x="1046480" y="1041400"/>
            <a:ext cx="7051040" cy="422910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08367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703" b="1202"/>
          <a:stretch/>
        </p:blipFill>
        <p:spPr>
          <a:xfrm>
            <a:off x="1188720" y="1155700"/>
            <a:ext cx="6766560" cy="406400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536900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p:nvPr/>
        </p:nvSpPr>
        <p:spPr>
          <a:xfrm>
            <a:off x="412750" y="5803628"/>
            <a:ext cx="5784850" cy="646331"/>
          </a:xfrm>
          <a:prstGeom prst="rect">
            <a:avLst/>
          </a:prstGeom>
          <a:noFill/>
        </p:spPr>
        <p:txBody>
          <a:bodyPr wrap="square" rtlCol="0">
            <a:spAutoFit/>
          </a:bodyPr>
          <a:lstStyle/>
          <a:p>
            <a:r>
              <a:rPr lang="en-US">
                <a:solidFill>
                  <a:srgbClr val="595959"/>
                </a:solidFill>
                <a:latin typeface="Arial"/>
                <a:cs typeface="Arial"/>
              </a:rPr>
              <a:t>Select sections of interest, create your own report, download &amp; print!</a:t>
            </a:r>
            <a:endParaRPr lang="es-MX" dirty="0">
              <a:solidFill>
                <a:srgbClr val="595959"/>
              </a:solidFill>
              <a:latin typeface="Arial"/>
              <a:cs typeface="Aria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306" b="2479"/>
          <a:stretch/>
        </p:blipFill>
        <p:spPr>
          <a:xfrm>
            <a:off x="883920" y="939800"/>
            <a:ext cx="7376160" cy="4343400"/>
          </a:xfrm>
          <a:prstGeom prst="rect">
            <a:avLst/>
          </a:prstGeom>
          <a:effectLst>
            <a:outerShdw blurRad="50800" dist="76200" dir="2700000" algn="tl" rotWithShape="0">
              <a:prstClr val="black">
                <a:alpha val="40000"/>
              </a:prstClr>
            </a:outerShdw>
          </a:effectLst>
        </p:spPr>
      </p:pic>
      <p:pic>
        <p:nvPicPr>
          <p:cNvPr id="4" name="Imagen 3"/>
          <p:cNvPicPr>
            <a:picLocks noChangeAspect="1"/>
          </p:cNvPicPr>
          <p:nvPr/>
        </p:nvPicPr>
        <p:blipFill rotWithShape="1">
          <a:blip r:embed="rId3"/>
          <a:srcRect l="2145" t="1795" r="-1" b="4478"/>
          <a:stretch/>
        </p:blipFill>
        <p:spPr>
          <a:xfrm>
            <a:off x="6502400" y="1689099"/>
            <a:ext cx="2305356" cy="314960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085284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34326822"/>
              </p:ext>
            </p:extLst>
          </p:nvPr>
        </p:nvGraphicFramePr>
        <p:xfrm>
          <a:off x="512217" y="1521967"/>
          <a:ext cx="8022183" cy="4411038"/>
        </p:xfrm>
        <a:graphic>
          <a:graphicData uri="http://schemas.openxmlformats.org/drawingml/2006/table">
            <a:tbl>
              <a:tblPr firstRow="1" firstCol="1" bandRow="1">
                <a:tableStyleId>{93296810-A885-4BE3-A3E7-6D5BEEA58F35}</a:tableStyleId>
              </a:tblPr>
              <a:tblGrid>
                <a:gridCol w="1409596">
                  <a:extLst>
                    <a:ext uri="{9D8B030D-6E8A-4147-A177-3AD203B41FA5}">
                      <a16:colId xmlns="" xmlns:a16="http://schemas.microsoft.com/office/drawing/2014/main" val="3483759099"/>
                    </a:ext>
                  </a:extLst>
                </a:gridCol>
                <a:gridCol w="1634187">
                  <a:extLst>
                    <a:ext uri="{9D8B030D-6E8A-4147-A177-3AD203B41FA5}">
                      <a16:colId xmlns="" xmlns:a16="http://schemas.microsoft.com/office/drawing/2014/main" val="3312826093"/>
                    </a:ext>
                  </a:extLst>
                </a:gridCol>
                <a:gridCol w="1676400">
                  <a:extLst>
                    <a:ext uri="{9D8B030D-6E8A-4147-A177-3AD203B41FA5}">
                      <a16:colId xmlns="" xmlns:a16="http://schemas.microsoft.com/office/drawing/2014/main" val="1258408271"/>
                    </a:ext>
                  </a:extLst>
                </a:gridCol>
                <a:gridCol w="1689100">
                  <a:extLst>
                    <a:ext uri="{9D8B030D-6E8A-4147-A177-3AD203B41FA5}">
                      <a16:colId xmlns="" xmlns:a16="http://schemas.microsoft.com/office/drawing/2014/main" val="532019427"/>
                    </a:ext>
                  </a:extLst>
                </a:gridCol>
                <a:gridCol w="1612900">
                  <a:extLst>
                    <a:ext uri="{9D8B030D-6E8A-4147-A177-3AD203B41FA5}">
                      <a16:colId xmlns="" xmlns:a16="http://schemas.microsoft.com/office/drawing/2014/main" val="2464285365"/>
                    </a:ext>
                  </a:extLst>
                </a:gridCol>
              </a:tblGrid>
              <a:tr h="178240">
                <a:tc rowSpan="2">
                  <a:txBody>
                    <a:bodyPr/>
                    <a:lstStyle/>
                    <a:p>
                      <a:pPr algn="ctr">
                        <a:lnSpc>
                          <a:spcPct val="106000"/>
                        </a:lnSpc>
                        <a:spcAft>
                          <a:spcPts val="0"/>
                        </a:spcAft>
                      </a:pPr>
                      <a:r>
                        <a:rPr lang="en-NZ" sz="1200" dirty="0">
                          <a:effectLst/>
                          <a:latin typeface="Arial" charset="0"/>
                          <a:ea typeface="Arial" charset="0"/>
                          <a:cs typeface="Arial" charset="0"/>
                        </a:rPr>
                        <a:t>Stage in </a:t>
                      </a:r>
                      <a:br>
                        <a:rPr lang="en-NZ" sz="1200" dirty="0">
                          <a:effectLst/>
                          <a:latin typeface="Arial" charset="0"/>
                          <a:ea typeface="Arial" charset="0"/>
                          <a:cs typeface="Arial" charset="0"/>
                        </a:rPr>
                      </a:br>
                      <a:r>
                        <a:rPr lang="en-NZ" sz="1200" dirty="0">
                          <a:effectLst/>
                          <a:latin typeface="Arial" charset="0"/>
                          <a:ea typeface="Arial" charset="0"/>
                          <a:cs typeface="Arial" charset="0"/>
                        </a:rPr>
                        <a:t>Budget and Policy Cycle</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5308"/>
                    </a:solidFill>
                  </a:tcPr>
                </a:tc>
                <a:tc gridSpan="4">
                  <a:txBody>
                    <a:bodyPr/>
                    <a:lstStyle/>
                    <a:p>
                      <a:pPr algn="ctr">
                        <a:lnSpc>
                          <a:spcPct val="106000"/>
                        </a:lnSpc>
                        <a:spcAft>
                          <a:spcPts val="0"/>
                        </a:spcAft>
                      </a:pPr>
                      <a:r>
                        <a:rPr lang="en-NZ" sz="1200" dirty="0">
                          <a:effectLst/>
                          <a:latin typeface="Arial" charset="0"/>
                          <a:ea typeface="Arial" charset="0"/>
                          <a:cs typeface="Arial" charset="0"/>
                        </a:rPr>
                        <a:t>Lead institution</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5308"/>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752010972"/>
                  </a:ext>
                </a:extLst>
              </a:tr>
              <a:tr h="545783">
                <a:tc vMerge="1">
                  <a:txBody>
                    <a:bodyPr/>
                    <a:lstStyle/>
                    <a:p>
                      <a:endParaRPr lang="es-MX"/>
                    </a:p>
                  </a:txBody>
                  <a:tcPr/>
                </a:tc>
                <a:tc>
                  <a:txBody>
                    <a:bodyPr/>
                    <a:lstStyle/>
                    <a:p>
                      <a:pPr algn="ctr">
                        <a:lnSpc>
                          <a:spcPct val="106000"/>
                        </a:lnSpc>
                        <a:spcAft>
                          <a:spcPts val="0"/>
                        </a:spcAft>
                      </a:pPr>
                      <a:r>
                        <a:rPr lang="en-NZ" sz="1200" dirty="0">
                          <a:effectLst/>
                          <a:latin typeface="Arial" charset="0"/>
                          <a:ea typeface="Arial" charset="0"/>
                          <a:cs typeface="Arial" charset="0"/>
                        </a:rPr>
                        <a:t>Executive</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6000"/>
                        </a:lnSpc>
                        <a:spcAft>
                          <a:spcPts val="0"/>
                        </a:spcAft>
                      </a:pPr>
                      <a:r>
                        <a:rPr lang="en-NZ" sz="1200" dirty="0">
                          <a:effectLst/>
                          <a:latin typeface="Arial" charset="0"/>
                          <a:ea typeface="Arial" charset="0"/>
                          <a:cs typeface="Arial" charset="0"/>
                        </a:rPr>
                        <a:t>Legislature</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6000"/>
                        </a:lnSpc>
                        <a:spcAft>
                          <a:spcPts val="0"/>
                        </a:spcAft>
                      </a:pPr>
                      <a:r>
                        <a:rPr lang="en-NZ" sz="1200" dirty="0">
                          <a:effectLst/>
                          <a:latin typeface="Arial" charset="0"/>
                          <a:ea typeface="Arial" charset="0"/>
                          <a:cs typeface="Arial" charset="0"/>
                        </a:rPr>
                        <a:t>Supreme Audit Institution</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6000"/>
                        </a:lnSpc>
                        <a:spcAft>
                          <a:spcPts val="0"/>
                        </a:spcAft>
                      </a:pPr>
                      <a:r>
                        <a:rPr lang="en-NZ" sz="1200" dirty="0">
                          <a:effectLst/>
                          <a:latin typeface="Arial" charset="0"/>
                          <a:ea typeface="Arial" charset="0"/>
                          <a:cs typeface="Arial" charset="0"/>
                        </a:rPr>
                        <a:t>Non-state</a:t>
                      </a:r>
                      <a:endParaRPr lang="es-MX" sz="1200" dirty="0">
                        <a:effectLst/>
                        <a:latin typeface="Arial" charset="0"/>
                        <a:ea typeface="Arial" charset="0"/>
                        <a:cs typeface="Arial" charset="0"/>
                      </a:endParaRPr>
                    </a:p>
                    <a:p>
                      <a:pPr>
                        <a:lnSpc>
                          <a:spcPct val="106000"/>
                        </a:lnSpc>
                        <a:spcAft>
                          <a:spcPts val="0"/>
                        </a:spcAft>
                      </a:pPr>
                      <a:r>
                        <a:rPr lang="en-NZ" sz="1200" dirty="0">
                          <a:effectLst/>
                          <a:latin typeface="Arial" charset="0"/>
                          <a:ea typeface="Arial" charset="0"/>
                          <a:cs typeface="Arial" charset="0"/>
                        </a:rPr>
                        <a:t> </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336559423"/>
                  </a:ext>
                </a:extLst>
              </a:tr>
              <a:tr h="1418618">
                <a:tc>
                  <a:txBody>
                    <a:bodyPr/>
                    <a:lstStyle/>
                    <a:p>
                      <a:pPr algn="ctr">
                        <a:lnSpc>
                          <a:spcPct val="106000"/>
                        </a:lnSpc>
                        <a:spcAft>
                          <a:spcPts val="0"/>
                        </a:spcAft>
                      </a:pPr>
                      <a:r>
                        <a:rPr lang="en-NZ" sz="1200" dirty="0">
                          <a:effectLst/>
                          <a:latin typeface="Arial" charset="0"/>
                          <a:ea typeface="Arial" charset="0"/>
                          <a:cs typeface="Arial" charset="0"/>
                        </a:rPr>
                        <a:t>Budget and policy preparation and selection</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5308"/>
                    </a:solidFill>
                  </a:tcPr>
                </a:tc>
                <a:tc>
                  <a:txBody>
                    <a:bodyPr/>
                    <a:lstStyle/>
                    <a:p>
                      <a:pPr>
                        <a:lnSpc>
                          <a:spcPct val="106000"/>
                        </a:lnSpc>
                        <a:spcAft>
                          <a:spcPts val="0"/>
                        </a:spcAft>
                      </a:pPr>
                      <a:r>
                        <a:rPr lang="en-NZ" sz="1200" dirty="0">
                          <a:effectLst/>
                          <a:latin typeface="Arial" charset="0"/>
                          <a:ea typeface="Arial" charset="0"/>
                          <a:cs typeface="Arial" charset="0"/>
                        </a:rPr>
                        <a:t>Brazil Policy Councils</a:t>
                      </a:r>
                      <a:endParaRPr lang="es-MX" sz="1200" dirty="0">
                        <a:effectLst/>
                        <a:latin typeface="Arial" charset="0"/>
                        <a:ea typeface="Arial" charset="0"/>
                        <a:cs typeface="Arial" charset="0"/>
                      </a:endParaRPr>
                    </a:p>
                    <a:p>
                      <a:pPr>
                        <a:lnSpc>
                          <a:spcPct val="106000"/>
                        </a:lnSpc>
                        <a:spcAft>
                          <a:spcPts val="0"/>
                        </a:spcAft>
                      </a:pPr>
                      <a:r>
                        <a:rPr lang="en-NZ" sz="1200" dirty="0">
                          <a:effectLst/>
                          <a:latin typeface="Arial" charset="0"/>
                          <a:ea typeface="Arial" charset="0"/>
                          <a:cs typeface="Arial" charset="0"/>
                        </a:rPr>
                        <a:t> </a:t>
                      </a:r>
                      <a:endParaRPr lang="es-MX" sz="1200" dirty="0">
                        <a:effectLst/>
                        <a:latin typeface="Arial" charset="0"/>
                        <a:ea typeface="Arial" charset="0"/>
                        <a:cs typeface="Arial" charset="0"/>
                      </a:endParaRPr>
                    </a:p>
                    <a:p>
                      <a:pPr>
                        <a:lnSpc>
                          <a:spcPct val="106000"/>
                        </a:lnSpc>
                        <a:spcAft>
                          <a:spcPts val="0"/>
                        </a:spcAft>
                      </a:pPr>
                      <a:r>
                        <a:rPr lang="en-NZ" sz="1200" dirty="0">
                          <a:effectLst/>
                          <a:latin typeface="Arial" charset="0"/>
                          <a:ea typeface="Arial" charset="0"/>
                          <a:cs typeface="Arial" charset="0"/>
                        </a:rPr>
                        <a:t>Philippines Bottom- Up-Budgeting</a:t>
                      </a:r>
                      <a:endParaRPr lang="es-MX" sz="1200" dirty="0">
                        <a:effectLst/>
                        <a:latin typeface="Arial" charset="0"/>
                        <a:ea typeface="Arial" charset="0"/>
                        <a:cs typeface="Arial" charset="0"/>
                      </a:endParaRPr>
                    </a:p>
                    <a:p>
                      <a:pPr>
                        <a:lnSpc>
                          <a:spcPct val="106000"/>
                        </a:lnSpc>
                        <a:spcAft>
                          <a:spcPts val="0"/>
                        </a:spcAft>
                      </a:pPr>
                      <a:r>
                        <a:rPr lang="en-NZ" sz="1200" dirty="0">
                          <a:effectLst/>
                          <a:latin typeface="Arial" charset="0"/>
                          <a:ea typeface="Arial" charset="0"/>
                          <a:cs typeface="Arial" charset="0"/>
                        </a:rPr>
                        <a:t> </a:t>
                      </a:r>
                      <a:endParaRPr lang="es-MX" sz="1200" dirty="0">
                        <a:effectLst/>
                        <a:latin typeface="Arial" charset="0"/>
                        <a:ea typeface="Arial" charset="0"/>
                        <a:cs typeface="Arial" charset="0"/>
                      </a:endParaRPr>
                    </a:p>
                    <a:p>
                      <a:pPr>
                        <a:lnSpc>
                          <a:spcPct val="106000"/>
                        </a:lnSpc>
                        <a:spcAft>
                          <a:spcPts val="0"/>
                        </a:spcAft>
                      </a:pPr>
                      <a:r>
                        <a:rPr lang="en-NZ" sz="1200" dirty="0">
                          <a:effectLst/>
                          <a:latin typeface="Arial" charset="0"/>
                          <a:ea typeface="Arial" charset="0"/>
                          <a:cs typeface="Arial" charset="0"/>
                        </a:rPr>
                        <a:t>Korea Advisory Committees</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ct val="106000"/>
                        </a:lnSpc>
                        <a:spcAft>
                          <a:spcPts val="0"/>
                        </a:spcAft>
                      </a:pPr>
                      <a:r>
                        <a:rPr lang="en-NZ" sz="1200">
                          <a:effectLst/>
                          <a:latin typeface="Arial" charset="0"/>
                          <a:ea typeface="Arial" charset="0"/>
                          <a:cs typeface="Arial" charset="0"/>
                        </a:rPr>
                        <a:t>Canada Finance Committee Pre-Budget Consultations</a:t>
                      </a:r>
                      <a:endParaRPr lang="es-MX" sz="120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6000"/>
                        </a:lnSpc>
                        <a:spcAft>
                          <a:spcPts val="0"/>
                        </a:spcAft>
                      </a:pPr>
                      <a:r>
                        <a:rPr lang="en-NZ" sz="1200" dirty="0">
                          <a:effectLst/>
                          <a:latin typeface="Arial" charset="0"/>
                          <a:ea typeface="Arial" charset="0"/>
                          <a:cs typeface="Arial" charset="0"/>
                        </a:rPr>
                        <a:t> </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6000"/>
                        </a:lnSpc>
                        <a:spcAft>
                          <a:spcPts val="0"/>
                        </a:spcAft>
                      </a:pPr>
                      <a:r>
                        <a:rPr lang="en-NZ" sz="1200" dirty="0">
                          <a:effectLst/>
                          <a:latin typeface="Arial" charset="0"/>
                          <a:ea typeface="Arial" charset="0"/>
                          <a:cs typeface="Arial" charset="0"/>
                        </a:rPr>
                        <a:t> </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 xmlns:a16="http://schemas.microsoft.com/office/drawing/2014/main" val="3441489987"/>
                  </a:ext>
                </a:extLst>
              </a:tr>
              <a:tr h="465350">
                <a:tc>
                  <a:txBody>
                    <a:bodyPr/>
                    <a:lstStyle/>
                    <a:p>
                      <a:pPr algn="ctr">
                        <a:lnSpc>
                          <a:spcPct val="106000"/>
                        </a:lnSpc>
                        <a:spcAft>
                          <a:spcPts val="0"/>
                        </a:spcAft>
                      </a:pPr>
                      <a:r>
                        <a:rPr lang="en-NZ" sz="1200">
                          <a:effectLst/>
                          <a:latin typeface="Arial" charset="0"/>
                          <a:ea typeface="Arial" charset="0"/>
                          <a:cs typeface="Arial" charset="0"/>
                        </a:rPr>
                        <a:t>Budget enactment</a:t>
                      </a:r>
                      <a:endParaRPr lang="es-MX" sz="120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5308"/>
                    </a:solidFill>
                  </a:tcPr>
                </a:tc>
                <a:tc>
                  <a:txBody>
                    <a:bodyPr/>
                    <a:lstStyle/>
                    <a:p>
                      <a:pPr>
                        <a:lnSpc>
                          <a:spcPct val="106000"/>
                        </a:lnSpc>
                        <a:spcAft>
                          <a:spcPts val="0"/>
                        </a:spcAft>
                      </a:pPr>
                      <a:r>
                        <a:rPr lang="en-NZ" sz="1200">
                          <a:effectLst/>
                          <a:latin typeface="Arial" charset="0"/>
                          <a:ea typeface="Arial" charset="0"/>
                          <a:cs typeface="Arial" charset="0"/>
                        </a:rPr>
                        <a:t> </a:t>
                      </a:r>
                      <a:endParaRPr lang="es-MX" sz="120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6000"/>
                        </a:lnSpc>
                        <a:spcAft>
                          <a:spcPts val="0"/>
                        </a:spcAft>
                      </a:pPr>
                      <a:r>
                        <a:rPr lang="en-NZ" sz="1200">
                          <a:effectLst/>
                          <a:latin typeface="Arial" charset="0"/>
                          <a:ea typeface="Arial" charset="0"/>
                          <a:cs typeface="Arial" charset="0"/>
                        </a:rPr>
                        <a:t>Croatia Commission on Fiscal Policy</a:t>
                      </a:r>
                      <a:endParaRPr lang="es-MX" sz="120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6000"/>
                        </a:lnSpc>
                        <a:spcAft>
                          <a:spcPts val="0"/>
                        </a:spcAft>
                      </a:pPr>
                      <a:r>
                        <a:rPr lang="en-NZ" sz="1200">
                          <a:effectLst/>
                          <a:latin typeface="Arial" charset="0"/>
                          <a:ea typeface="Arial" charset="0"/>
                          <a:cs typeface="Arial" charset="0"/>
                        </a:rPr>
                        <a:t> </a:t>
                      </a:r>
                      <a:endParaRPr lang="es-MX" sz="120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6000"/>
                        </a:lnSpc>
                        <a:spcAft>
                          <a:spcPts val="0"/>
                        </a:spcAft>
                      </a:pPr>
                      <a:r>
                        <a:rPr lang="en-NZ" sz="1200" dirty="0">
                          <a:effectLst/>
                          <a:latin typeface="Arial" charset="0"/>
                          <a:ea typeface="Arial" charset="0"/>
                          <a:cs typeface="Arial" charset="0"/>
                        </a:rPr>
                        <a:t> </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2582514474"/>
                  </a:ext>
                </a:extLst>
              </a:tr>
              <a:tr h="624228">
                <a:tc>
                  <a:txBody>
                    <a:bodyPr/>
                    <a:lstStyle/>
                    <a:p>
                      <a:pPr algn="ctr">
                        <a:lnSpc>
                          <a:spcPct val="106000"/>
                        </a:lnSpc>
                        <a:spcAft>
                          <a:spcPts val="0"/>
                        </a:spcAft>
                      </a:pPr>
                      <a:r>
                        <a:rPr lang="en-NZ" sz="1200" dirty="0">
                          <a:effectLst/>
                          <a:latin typeface="Arial" charset="0"/>
                          <a:ea typeface="Arial" charset="0"/>
                          <a:cs typeface="Arial" charset="0"/>
                        </a:rPr>
                        <a:t>Budget implementation</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5308"/>
                    </a:solidFill>
                  </a:tcPr>
                </a:tc>
                <a:tc>
                  <a:txBody>
                    <a:bodyPr/>
                    <a:lstStyle/>
                    <a:p>
                      <a:pPr>
                        <a:lnSpc>
                          <a:spcPct val="106000"/>
                        </a:lnSpc>
                        <a:spcAft>
                          <a:spcPts val="0"/>
                        </a:spcAft>
                      </a:pPr>
                      <a:r>
                        <a:rPr lang="en-NZ" sz="1200">
                          <a:effectLst/>
                          <a:latin typeface="Arial" charset="0"/>
                          <a:ea typeface="Arial" charset="0"/>
                          <a:cs typeface="Arial" charset="0"/>
                        </a:rPr>
                        <a:t>Mexico Rural School Infrastructure</a:t>
                      </a:r>
                      <a:endParaRPr lang="es-MX" sz="1200">
                        <a:effectLst/>
                        <a:latin typeface="Arial" charset="0"/>
                        <a:ea typeface="Arial" charset="0"/>
                        <a:cs typeface="Arial" charset="0"/>
                      </a:endParaRPr>
                    </a:p>
                    <a:p>
                      <a:pPr>
                        <a:lnSpc>
                          <a:spcPct val="106000"/>
                        </a:lnSpc>
                        <a:spcAft>
                          <a:spcPts val="0"/>
                        </a:spcAft>
                      </a:pPr>
                      <a:r>
                        <a:rPr lang="en-NZ" sz="1200">
                          <a:effectLst/>
                          <a:latin typeface="Arial" charset="0"/>
                          <a:ea typeface="Arial" charset="0"/>
                          <a:cs typeface="Arial" charset="0"/>
                        </a:rPr>
                        <a:t> </a:t>
                      </a:r>
                      <a:endParaRPr lang="es-MX" sz="120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ct val="106000"/>
                        </a:lnSpc>
                        <a:spcAft>
                          <a:spcPts val="0"/>
                        </a:spcAft>
                      </a:pPr>
                      <a:r>
                        <a:rPr lang="en-NZ" sz="1200">
                          <a:effectLst/>
                          <a:latin typeface="Arial" charset="0"/>
                          <a:ea typeface="Arial" charset="0"/>
                          <a:cs typeface="Arial" charset="0"/>
                        </a:rPr>
                        <a:t> </a:t>
                      </a:r>
                      <a:endParaRPr lang="es-MX" sz="120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ct val="106000"/>
                        </a:lnSpc>
                        <a:spcAft>
                          <a:spcPts val="0"/>
                        </a:spcAft>
                      </a:pPr>
                      <a:r>
                        <a:rPr lang="en-NZ" sz="1200">
                          <a:effectLst/>
                          <a:latin typeface="Arial" charset="0"/>
                          <a:ea typeface="Arial" charset="0"/>
                          <a:cs typeface="Arial" charset="0"/>
                        </a:rPr>
                        <a:t> </a:t>
                      </a:r>
                      <a:endParaRPr lang="es-MX" sz="120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ct val="106000"/>
                        </a:lnSpc>
                        <a:spcAft>
                          <a:spcPts val="0"/>
                        </a:spcAft>
                      </a:pPr>
                      <a:r>
                        <a:rPr lang="en-NZ" sz="1200" dirty="0">
                          <a:effectLst/>
                          <a:latin typeface="Arial" charset="0"/>
                          <a:ea typeface="Arial" charset="0"/>
                          <a:cs typeface="Arial" charset="0"/>
                        </a:rPr>
                        <a:t> </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 xmlns:a16="http://schemas.microsoft.com/office/drawing/2014/main" val="2685357910"/>
                  </a:ext>
                </a:extLst>
              </a:tr>
              <a:tr h="875797">
                <a:tc>
                  <a:txBody>
                    <a:bodyPr/>
                    <a:lstStyle/>
                    <a:p>
                      <a:pPr algn="ctr">
                        <a:lnSpc>
                          <a:spcPct val="106000"/>
                        </a:lnSpc>
                        <a:spcAft>
                          <a:spcPts val="0"/>
                        </a:spcAft>
                      </a:pPr>
                      <a:r>
                        <a:rPr lang="en-NZ" sz="1200" dirty="0">
                          <a:effectLst/>
                          <a:latin typeface="Arial" charset="0"/>
                          <a:ea typeface="Arial" charset="0"/>
                          <a:cs typeface="Arial" charset="0"/>
                        </a:rPr>
                        <a:t>Evaluation and audit</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5308"/>
                    </a:solidFill>
                  </a:tcPr>
                </a:tc>
                <a:tc>
                  <a:txBody>
                    <a:bodyPr/>
                    <a:lstStyle/>
                    <a:p>
                      <a:pPr>
                        <a:lnSpc>
                          <a:spcPct val="106000"/>
                        </a:lnSpc>
                        <a:spcAft>
                          <a:spcPts val="0"/>
                        </a:spcAft>
                      </a:pPr>
                      <a:r>
                        <a:rPr lang="en-NZ" sz="1200" dirty="0">
                          <a:effectLst/>
                          <a:latin typeface="Arial" charset="0"/>
                          <a:ea typeface="Arial" charset="0"/>
                          <a:cs typeface="Arial" charset="0"/>
                        </a:rPr>
                        <a:t>Korea Advisory Committees</a:t>
                      </a:r>
                      <a:endParaRPr lang="es-MX" sz="1200" dirty="0">
                        <a:effectLst/>
                        <a:latin typeface="Arial" charset="0"/>
                        <a:ea typeface="Arial" charset="0"/>
                        <a:cs typeface="Arial" charset="0"/>
                      </a:endParaRPr>
                    </a:p>
                    <a:p>
                      <a:pPr>
                        <a:lnSpc>
                          <a:spcPct val="106000"/>
                        </a:lnSpc>
                        <a:spcAft>
                          <a:spcPts val="0"/>
                        </a:spcAft>
                      </a:pPr>
                      <a:r>
                        <a:rPr lang="en-NZ" sz="1200" dirty="0">
                          <a:effectLst/>
                          <a:latin typeface="Arial" charset="0"/>
                          <a:ea typeface="Arial" charset="0"/>
                          <a:cs typeface="Arial" charset="0"/>
                        </a:rPr>
                        <a:t> </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6000"/>
                        </a:lnSpc>
                        <a:spcAft>
                          <a:spcPts val="0"/>
                        </a:spcAft>
                      </a:pPr>
                      <a:r>
                        <a:rPr lang="en-NZ" sz="1200">
                          <a:effectLst/>
                          <a:latin typeface="Arial" charset="0"/>
                          <a:ea typeface="Arial" charset="0"/>
                          <a:cs typeface="Arial" charset="0"/>
                        </a:rPr>
                        <a:t> </a:t>
                      </a:r>
                      <a:endParaRPr lang="es-MX" sz="120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6000"/>
                        </a:lnSpc>
                        <a:spcAft>
                          <a:spcPts val="0"/>
                        </a:spcAft>
                      </a:pPr>
                      <a:r>
                        <a:rPr lang="en-NZ" sz="1200" dirty="0">
                          <a:effectLst/>
                          <a:latin typeface="Arial" charset="0"/>
                          <a:ea typeface="Arial" charset="0"/>
                          <a:cs typeface="Arial" charset="0"/>
                        </a:rPr>
                        <a:t>Philippines Citizen Participatory Audit </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6000"/>
                        </a:lnSpc>
                        <a:spcAft>
                          <a:spcPts val="0"/>
                        </a:spcAft>
                      </a:pPr>
                      <a:r>
                        <a:rPr lang="en-NZ" sz="1200" dirty="0">
                          <a:effectLst/>
                          <a:latin typeface="Arial" charset="0"/>
                          <a:ea typeface="Arial" charset="0"/>
                          <a:cs typeface="Arial" charset="0"/>
                        </a:rPr>
                        <a:t>Kenya Social Audit of Constituency Fund</a:t>
                      </a:r>
                      <a:endParaRPr lang="es-MX" sz="1200" dirty="0">
                        <a:effectLst/>
                        <a:latin typeface="Arial" charset="0"/>
                        <a:ea typeface="Arial" charset="0"/>
                        <a:cs typeface="Arial" charset="0"/>
                      </a:endParaRPr>
                    </a:p>
                    <a:p>
                      <a:pPr>
                        <a:lnSpc>
                          <a:spcPct val="106000"/>
                        </a:lnSpc>
                        <a:spcAft>
                          <a:spcPts val="0"/>
                        </a:spcAft>
                      </a:pPr>
                      <a:endParaRPr lang="en-NZ" sz="1200" dirty="0">
                        <a:effectLst/>
                        <a:latin typeface="Arial" charset="0"/>
                        <a:ea typeface="Arial" charset="0"/>
                        <a:cs typeface="Arial" charset="0"/>
                      </a:endParaRPr>
                    </a:p>
                    <a:p>
                      <a:pPr>
                        <a:lnSpc>
                          <a:spcPct val="106000"/>
                        </a:lnSpc>
                        <a:spcAft>
                          <a:spcPts val="0"/>
                        </a:spcAft>
                      </a:pPr>
                      <a:r>
                        <a:rPr lang="en-NZ" sz="1200" dirty="0">
                          <a:effectLst/>
                          <a:latin typeface="Arial" charset="0"/>
                          <a:ea typeface="Arial" charset="0"/>
                          <a:cs typeface="Arial" charset="0"/>
                        </a:rPr>
                        <a:t>Social Audit in Andhra Pradesh, India</a:t>
                      </a:r>
                      <a:endParaRPr lang="es-MX" sz="1200" dirty="0">
                        <a:effectLst/>
                        <a:latin typeface="Arial" charset="0"/>
                        <a:ea typeface="Arial" charset="0"/>
                        <a:cs typeface="Arial"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2207069065"/>
                  </a:ext>
                </a:extLst>
              </a:tr>
            </a:tbl>
          </a:graphicData>
        </a:graphic>
      </p:graphicFrame>
      <p:sp>
        <p:nvSpPr>
          <p:cNvPr id="3" name="Rectángulo 2"/>
          <p:cNvSpPr/>
          <p:nvPr/>
        </p:nvSpPr>
        <p:spPr>
          <a:xfrm>
            <a:off x="927100" y="514303"/>
            <a:ext cx="7086600" cy="875368"/>
          </a:xfrm>
          <a:prstGeom prst="rect">
            <a:avLst/>
          </a:prstGeom>
        </p:spPr>
        <p:txBody>
          <a:bodyPr wrap="square">
            <a:spAutoFit/>
          </a:bodyPr>
          <a:lstStyle/>
          <a:p>
            <a:pPr algn="ctr">
              <a:lnSpc>
                <a:spcPct val="106000"/>
              </a:lnSpc>
              <a:spcAft>
                <a:spcPts val="800"/>
              </a:spcAft>
            </a:pPr>
            <a:r>
              <a:rPr lang="en-NZ" sz="2400" b="1" dirty="0">
                <a:solidFill>
                  <a:srgbClr val="FB5308"/>
                </a:solidFill>
                <a:latin typeface="Arial" charset="0"/>
                <a:ea typeface="Arial" charset="0"/>
                <a:cs typeface="Arial" charset="0"/>
              </a:rPr>
              <a:t>Public Participation Cases by stage of budget and policy cycle and lead institution</a:t>
            </a:r>
            <a:endParaRPr lang="es-MX" sz="2400" b="1" dirty="0">
              <a:solidFill>
                <a:srgbClr val="FB5308"/>
              </a:solidFill>
              <a:latin typeface="Arial" charset="0"/>
              <a:ea typeface="Arial" charset="0"/>
              <a:cs typeface="Arial" charset="0"/>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27</a:t>
            </a:fld>
            <a:endParaRPr lang="en-US" sz="1100" dirty="0">
              <a:solidFill>
                <a:srgbClr val="7F7F7F"/>
              </a:solidFill>
              <a:latin typeface="Arial"/>
              <a:cs typeface="Arial"/>
            </a:endParaRPr>
          </a:p>
        </p:txBody>
      </p:sp>
      <p:cxnSp>
        <p:nvCxnSpPr>
          <p:cNvPr id="5" name="Straight Connector 4"/>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04268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2093" y="2625909"/>
            <a:ext cx="7008907" cy="646331"/>
          </a:xfrm>
          <a:prstGeom prst="rect">
            <a:avLst/>
          </a:prstGeom>
        </p:spPr>
        <p:txBody>
          <a:bodyPr wrap="square">
            <a:spAutoFit/>
          </a:bodyPr>
          <a:lstStyle/>
          <a:p>
            <a:pPr algn="ctr"/>
            <a:r>
              <a:rPr lang="en-US" sz="3600" b="1" dirty="0">
                <a:solidFill>
                  <a:srgbClr val="FB5308"/>
                </a:solidFill>
                <a:latin typeface="Arial"/>
                <a:cs typeface="Arial"/>
              </a:rPr>
              <a:t>Some examples in the Guide…</a:t>
            </a:r>
            <a:endParaRPr lang="en-US" sz="3600" b="1" dirty="0">
              <a:solidFill>
                <a:srgbClr val="FB5308"/>
              </a:solidFill>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28</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56412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2217" y="1205882"/>
            <a:ext cx="8050870" cy="4801314"/>
          </a:xfrm>
          <a:prstGeom prst="rect">
            <a:avLst/>
          </a:prstGeom>
          <a:noFill/>
        </p:spPr>
        <p:txBody>
          <a:bodyPr wrap="square" rtlCol="0">
            <a:spAutoFit/>
          </a:bodyPr>
          <a:lstStyle/>
          <a:p>
            <a:endParaRPr lang="en-US" dirty="0">
              <a:solidFill>
                <a:srgbClr val="3C4648"/>
              </a:solidFill>
              <a:latin typeface="Arial"/>
              <a:cs typeface="Arial"/>
            </a:endParaRPr>
          </a:p>
          <a:p>
            <a:pPr marL="285750" indent="-285750">
              <a:buFont typeface="Wingdings" panose="05000000000000000000" pitchFamily="2" charset="2"/>
              <a:buChar char="§"/>
            </a:pPr>
            <a:r>
              <a:rPr lang="en-US" dirty="0">
                <a:solidFill>
                  <a:srgbClr val="3C4648"/>
                </a:solidFill>
                <a:latin typeface="Arial"/>
                <a:cs typeface="Arial"/>
              </a:rPr>
              <a:t>Launched in 2012 with 515 communities and small budget</a:t>
            </a:r>
          </a:p>
          <a:p>
            <a:pPr marL="285750" indent="-285750">
              <a:buFont typeface="Wingdings" panose="05000000000000000000" pitchFamily="2" charset="2"/>
              <a:buChar char="§"/>
            </a:pPr>
            <a:r>
              <a:rPr lang="en-US" dirty="0">
                <a:solidFill>
                  <a:srgbClr val="3C4648"/>
                </a:solidFill>
                <a:latin typeface="Arial"/>
                <a:cs typeface="Arial"/>
              </a:rPr>
              <a:t>Primary objective: deliver basic social services to the poor, reduce the influence of local elites and empower the citizenry</a:t>
            </a:r>
          </a:p>
          <a:p>
            <a:pPr marL="285750" indent="-285750">
              <a:buFont typeface="Wingdings" panose="05000000000000000000" pitchFamily="2" charset="2"/>
              <a:buChar char="§"/>
            </a:pPr>
            <a:r>
              <a:rPr lang="en-US" b="1" dirty="0">
                <a:solidFill>
                  <a:srgbClr val="3C4648"/>
                </a:solidFill>
                <a:latin typeface="Arial"/>
                <a:cs typeface="Arial"/>
              </a:rPr>
              <a:t>Local poverty reduction action team (LPRAT) determines local priority projects </a:t>
            </a:r>
          </a:p>
          <a:p>
            <a:pPr marL="285750" indent="-285750">
              <a:buFont typeface="Wingdings" panose="05000000000000000000" pitchFamily="2" charset="2"/>
              <a:buChar char="§"/>
            </a:pPr>
            <a:r>
              <a:rPr lang="en-US" dirty="0">
                <a:solidFill>
                  <a:srgbClr val="3C4648"/>
                </a:solidFill>
                <a:latin typeface="Arial"/>
                <a:cs typeface="Arial"/>
              </a:rPr>
              <a:t>A general assembly is established: 50% members are from government and 50% from CSOs</a:t>
            </a:r>
          </a:p>
          <a:p>
            <a:pPr marL="285750" indent="-285750">
              <a:buFont typeface="Wingdings" panose="05000000000000000000" pitchFamily="2" charset="2"/>
              <a:buChar char="§"/>
            </a:pPr>
            <a:r>
              <a:rPr lang="en-US" dirty="0">
                <a:solidFill>
                  <a:srgbClr val="3C4648"/>
                </a:solidFill>
                <a:latin typeface="Arial"/>
                <a:cs typeface="Arial"/>
              </a:rPr>
              <a:t>The Assembly recommends projects to the LPRAT</a:t>
            </a:r>
          </a:p>
          <a:p>
            <a:pPr marL="285750" indent="-285750">
              <a:buFont typeface="Wingdings" panose="05000000000000000000" pitchFamily="2" charset="2"/>
              <a:buChar char="§"/>
            </a:pPr>
            <a:r>
              <a:rPr lang="en-US" dirty="0">
                <a:solidFill>
                  <a:srgbClr val="3C4648"/>
                </a:solidFill>
                <a:latin typeface="Arial"/>
                <a:cs typeface="Arial"/>
              </a:rPr>
              <a:t>Suggested projects are submitted for incorporation in the budget of the participating national agencies</a:t>
            </a:r>
          </a:p>
          <a:p>
            <a:pPr marL="285750" indent="-285750">
              <a:buFont typeface="Wingdings" panose="05000000000000000000" pitchFamily="2" charset="2"/>
              <a:buChar char="§"/>
            </a:pPr>
            <a:r>
              <a:rPr lang="en-US" dirty="0">
                <a:solidFill>
                  <a:srgbClr val="3C4648"/>
                </a:solidFill>
                <a:latin typeface="Arial"/>
                <a:cs typeface="Arial"/>
              </a:rPr>
              <a:t>CSOs can engage in the monitoring of the </a:t>
            </a:r>
            <a:r>
              <a:rPr lang="en-US" dirty="0" err="1">
                <a:solidFill>
                  <a:srgbClr val="3C4648"/>
                </a:solidFill>
                <a:latin typeface="Arial"/>
                <a:cs typeface="Arial"/>
              </a:rPr>
              <a:t>BuB</a:t>
            </a:r>
            <a:r>
              <a:rPr lang="en-US" dirty="0">
                <a:solidFill>
                  <a:srgbClr val="3C4648"/>
                </a:solidFill>
                <a:latin typeface="Arial"/>
                <a:cs typeface="Arial"/>
              </a:rPr>
              <a:t> projects</a:t>
            </a:r>
          </a:p>
          <a:p>
            <a:pPr marL="285750" indent="-285750">
              <a:buFont typeface="Wingdings" panose="05000000000000000000" pitchFamily="2" charset="2"/>
              <a:buChar char="§"/>
            </a:pPr>
            <a:r>
              <a:rPr lang="en-US" dirty="0">
                <a:solidFill>
                  <a:srgbClr val="3C4648"/>
                </a:solidFill>
                <a:latin typeface="Arial"/>
                <a:cs typeface="Arial"/>
              </a:rPr>
              <a:t>In 2016: </a:t>
            </a:r>
            <a:r>
              <a:rPr lang="en-US" dirty="0" err="1">
                <a:solidFill>
                  <a:srgbClr val="3C4648"/>
                </a:solidFill>
                <a:latin typeface="Arial"/>
                <a:cs typeface="Arial"/>
              </a:rPr>
              <a:t>BuB</a:t>
            </a:r>
            <a:r>
              <a:rPr lang="en-US" dirty="0">
                <a:solidFill>
                  <a:srgbClr val="3C4648"/>
                </a:solidFill>
                <a:latin typeface="Arial"/>
                <a:cs typeface="Arial"/>
              </a:rPr>
              <a:t> included 1,514 cities and municipalities and a budget 3 times bigger than in 2012</a:t>
            </a:r>
          </a:p>
          <a:p>
            <a:pPr marL="285750" indent="-285750">
              <a:buFont typeface="Wingdings" panose="05000000000000000000" pitchFamily="2" charset="2"/>
              <a:buChar char="§"/>
            </a:pPr>
            <a:r>
              <a:rPr lang="en-US" dirty="0">
                <a:solidFill>
                  <a:srgbClr val="FF6900"/>
                </a:solidFill>
                <a:latin typeface="Arial"/>
                <a:cs typeface="Arial"/>
              </a:rPr>
              <a:t>PRINCIPLES OF OPENNESS, INCLUSIVENESS, DEPTH, SUSTAINABILITY, COMPLEMENTARITY &amp; RECIPROCITY</a:t>
            </a:r>
          </a:p>
          <a:p>
            <a:endParaRPr lang="en-US" dirty="0">
              <a:solidFill>
                <a:srgbClr val="FF6900"/>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29</a:t>
            </a:fld>
            <a:endParaRPr lang="en-US" sz="1100" dirty="0">
              <a:solidFill>
                <a:srgbClr val="7F7F7F"/>
              </a:solidFill>
              <a:latin typeface="Arial"/>
              <a:cs typeface="Arial"/>
            </a:endParaRPr>
          </a:p>
        </p:txBody>
      </p:sp>
      <p:cxnSp>
        <p:nvCxnSpPr>
          <p:cNvPr id="6" name="Straight Connector 5"/>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1143000" y="288420"/>
            <a:ext cx="6971780" cy="800219"/>
          </a:xfrm>
          <a:prstGeom prst="rect">
            <a:avLst/>
          </a:prstGeom>
          <a:noFill/>
        </p:spPr>
        <p:txBody>
          <a:bodyPr wrap="none" rtlCol="0">
            <a:spAutoFit/>
          </a:bodyPr>
          <a:lstStyle/>
          <a:p>
            <a:r>
              <a:rPr lang="en-US" sz="2800" b="1" dirty="0">
                <a:solidFill>
                  <a:srgbClr val="FB5308"/>
                </a:solidFill>
                <a:latin typeface="Arial"/>
                <a:cs typeface="Arial"/>
              </a:rPr>
              <a:t>Bottom Up Budgeting in the Philippines</a:t>
            </a:r>
            <a:endParaRPr lang="en-US" sz="2800" dirty="0">
              <a:solidFill>
                <a:srgbClr val="3C4648"/>
              </a:solidFill>
              <a:latin typeface="Arial"/>
              <a:cs typeface="Arial"/>
            </a:endParaRPr>
          </a:p>
          <a:p>
            <a:endParaRPr lang="en-US" dirty="0"/>
          </a:p>
        </p:txBody>
      </p:sp>
    </p:spTree>
    <p:extLst>
      <p:ext uri="{BB962C8B-B14F-4D97-AF65-F5344CB8AC3E}">
        <p14:creationId xmlns:p14="http://schemas.microsoft.com/office/powerpoint/2010/main" val="208100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0000" y="1952083"/>
            <a:ext cx="6642100" cy="3323987"/>
          </a:xfrm>
          <a:prstGeom prst="rect">
            <a:avLst/>
          </a:prstGeom>
        </p:spPr>
        <p:txBody>
          <a:bodyPr wrap="square">
            <a:spAutoFit/>
          </a:bodyPr>
          <a:lstStyle/>
          <a:p>
            <a:r>
              <a:rPr lang="en-US" sz="2400" b="1" dirty="0">
                <a:solidFill>
                  <a:srgbClr val="FB5308"/>
                </a:solidFill>
                <a:latin typeface="Arial" panose="020B0604020202020204" pitchFamily="34" charset="0"/>
                <a:ea typeface="Arial" charset="0"/>
                <a:cs typeface="Arial" panose="020B0604020202020204" pitchFamily="34" charset="0"/>
              </a:rPr>
              <a:t>The Global Initiative for Fiscal Transparency </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A </a:t>
            </a:r>
            <a:r>
              <a:rPr lang="en-US" b="1" dirty="0">
                <a:solidFill>
                  <a:srgbClr val="FF6900"/>
                </a:solidFill>
                <a:latin typeface="Arial" panose="020B0604020202020204" pitchFamily="34" charset="0"/>
                <a:cs typeface="Arial" panose="020B0604020202020204" pitchFamily="34" charset="0"/>
              </a:rPr>
              <a:t>global network </a:t>
            </a:r>
            <a:r>
              <a:rPr lang="en-US" dirty="0">
                <a:solidFill>
                  <a:schemeClr val="tx1">
                    <a:lumMod val="65000"/>
                    <a:lumOff val="35000"/>
                  </a:schemeClr>
                </a:solidFill>
                <a:latin typeface="Arial" panose="020B0604020202020204" pitchFamily="34" charset="0"/>
                <a:cs typeface="Arial" panose="020B0604020202020204" pitchFamily="34" charset="0"/>
              </a:rPr>
              <a:t>that facilitates dialogue between governments, civil society organizations, international financial and specialized institutions, private sector and other stakeholders </a:t>
            </a:r>
            <a:r>
              <a:rPr lang="en-US" b="1" dirty="0">
                <a:solidFill>
                  <a:srgbClr val="FF6900"/>
                </a:solidFill>
                <a:latin typeface="Arial" panose="020B0604020202020204" pitchFamily="34" charset="0"/>
                <a:cs typeface="Arial" panose="020B0604020202020204" pitchFamily="34" charset="0"/>
              </a:rPr>
              <a:t>to find and share solutions</a:t>
            </a:r>
            <a:r>
              <a:rPr lang="en-US" b="1"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chemeClr val="tx1">
                    <a:lumMod val="65000"/>
                    <a:lumOff val="35000"/>
                  </a:schemeClr>
                </a:solidFill>
                <a:latin typeface="Arial" panose="020B0604020202020204" pitchFamily="34" charset="0"/>
                <a:cs typeface="Arial" panose="020B0604020202020204" pitchFamily="34" charset="0"/>
              </a:rPr>
              <a:t>to challenges</a:t>
            </a:r>
          </a:p>
          <a:p>
            <a:r>
              <a:rPr lang="en-US" dirty="0">
                <a:solidFill>
                  <a:schemeClr val="tx1">
                    <a:lumMod val="65000"/>
                    <a:lumOff val="35000"/>
                  </a:schemeClr>
                </a:solidFill>
                <a:latin typeface="Arial" panose="020B0604020202020204" pitchFamily="34" charset="0"/>
                <a:cs typeface="Arial" panose="020B0604020202020204" pitchFamily="34" charset="0"/>
              </a:rPr>
              <a:t>in fiscal transparency, participation and accountability. </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It works through coordination on global norms, advocacy, peer-learning and technical assistance, research, and use of IT for participation.</a:t>
            </a:r>
            <a:endParaRPr lang="es-MX"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3</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37407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2217" y="1154044"/>
            <a:ext cx="8050870" cy="3416320"/>
          </a:xfrm>
          <a:prstGeom prst="rect">
            <a:avLst/>
          </a:prstGeom>
          <a:noFill/>
        </p:spPr>
        <p:txBody>
          <a:bodyPr wrap="square" rtlCol="0">
            <a:spAutoFit/>
          </a:bodyPr>
          <a:lstStyle/>
          <a:p>
            <a:endParaRPr lang="en-US" dirty="0">
              <a:solidFill>
                <a:srgbClr val="3C4648"/>
              </a:solidFill>
              <a:latin typeface="Arial"/>
              <a:cs typeface="Arial"/>
            </a:endParaRPr>
          </a:p>
          <a:p>
            <a:pPr marL="285750" indent="-285750">
              <a:buFont typeface="Wingdings" panose="05000000000000000000" pitchFamily="2" charset="2"/>
              <a:buChar char="§"/>
            </a:pPr>
            <a:r>
              <a:rPr lang="en-US" dirty="0">
                <a:solidFill>
                  <a:srgbClr val="3C4648"/>
                </a:solidFill>
                <a:latin typeface="Arial"/>
                <a:cs typeface="Arial"/>
              </a:rPr>
              <a:t>Launched in </a:t>
            </a:r>
            <a:r>
              <a:rPr lang="en-US" dirty="0" smtClean="0">
                <a:solidFill>
                  <a:srgbClr val="3C4648"/>
                </a:solidFill>
                <a:latin typeface="Arial"/>
                <a:cs typeface="Arial"/>
              </a:rPr>
              <a:t>2014-2015, aiming to </a:t>
            </a:r>
            <a:r>
              <a:rPr lang="en-US" dirty="0">
                <a:solidFill>
                  <a:srgbClr val="3C4648"/>
                </a:solidFill>
                <a:latin typeface="Arial"/>
                <a:cs typeface="Arial"/>
              </a:rPr>
              <a:t>improve the infrastructure and equipment of the most vulnerable basic schools throughout Mexico </a:t>
            </a:r>
          </a:p>
          <a:p>
            <a:pPr marL="285750" indent="-285750">
              <a:buFont typeface="Wingdings" panose="05000000000000000000" pitchFamily="2" charset="2"/>
              <a:buChar char="§"/>
            </a:pPr>
            <a:r>
              <a:rPr lang="en-US" b="1" dirty="0">
                <a:solidFill>
                  <a:srgbClr val="3C4648"/>
                </a:solidFill>
                <a:latin typeface="Arial"/>
                <a:cs typeface="Arial"/>
              </a:rPr>
              <a:t>Parents, teachers and directors form a committee and decide how to prioritize federal funds that have been allocated for their schools</a:t>
            </a:r>
          </a:p>
          <a:p>
            <a:pPr marL="285750" indent="-285750">
              <a:buFont typeface="Wingdings" panose="05000000000000000000" pitchFamily="2" charset="2"/>
              <a:buChar char="§"/>
            </a:pPr>
            <a:r>
              <a:rPr lang="en-US" dirty="0">
                <a:solidFill>
                  <a:srgbClr val="3C4648"/>
                </a:solidFill>
                <a:latin typeface="Arial"/>
                <a:cs typeface="Arial"/>
              </a:rPr>
              <a:t>Public engagement takes place at all stages of the process, from allocation of resources, to implementation and monitoring</a:t>
            </a:r>
          </a:p>
          <a:p>
            <a:pPr marL="285750" indent="-285750">
              <a:buFont typeface="Wingdings" panose="05000000000000000000" pitchFamily="2" charset="2"/>
              <a:buChar char="§"/>
            </a:pPr>
            <a:r>
              <a:rPr lang="en-US" dirty="0">
                <a:solidFill>
                  <a:srgbClr val="3C4648"/>
                </a:solidFill>
                <a:latin typeface="Arial"/>
                <a:cs typeface="Arial"/>
              </a:rPr>
              <a:t>Interactive website allows users to monitor project status</a:t>
            </a:r>
          </a:p>
          <a:p>
            <a:pPr marL="285750" indent="-285750">
              <a:buFont typeface="Wingdings" panose="05000000000000000000" pitchFamily="2" charset="2"/>
              <a:buChar char="§"/>
            </a:pPr>
            <a:r>
              <a:rPr lang="en-US" dirty="0">
                <a:solidFill>
                  <a:srgbClr val="3C4648"/>
                </a:solidFill>
                <a:latin typeface="Arial"/>
                <a:cs typeface="Arial"/>
              </a:rPr>
              <a:t>The program has benefited over 20,138 schools and has been renewed for 2016</a:t>
            </a:r>
          </a:p>
          <a:p>
            <a:pPr marL="285750" indent="-285750">
              <a:buFont typeface="Wingdings" panose="05000000000000000000" pitchFamily="2" charset="2"/>
              <a:buChar char="§"/>
            </a:pPr>
            <a:r>
              <a:rPr lang="en-US" dirty="0">
                <a:solidFill>
                  <a:srgbClr val="FF6900"/>
                </a:solidFill>
                <a:latin typeface="Arial"/>
                <a:cs typeface="Arial"/>
              </a:rPr>
              <a:t>PRINCIPLES OF OPENNESS, RESPECT FOR SELF-EXPRESSION, TIMELINESS, ACCESSIBILITY &amp; COMPLEMENTARITY</a:t>
            </a: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30</a:t>
            </a:fld>
            <a:endParaRPr lang="en-US" sz="1100" dirty="0">
              <a:solidFill>
                <a:srgbClr val="7F7F7F"/>
              </a:solidFill>
              <a:latin typeface="Arial"/>
              <a:cs typeface="Arial"/>
            </a:endParaRPr>
          </a:p>
        </p:txBody>
      </p:sp>
      <p:cxnSp>
        <p:nvCxnSpPr>
          <p:cNvPr id="6" name="Straight Connector 5"/>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1704110" y="623455"/>
            <a:ext cx="6919686" cy="738664"/>
          </a:xfrm>
          <a:prstGeom prst="rect">
            <a:avLst/>
          </a:prstGeom>
          <a:noFill/>
        </p:spPr>
        <p:txBody>
          <a:bodyPr wrap="square" rtlCol="0">
            <a:spAutoFit/>
          </a:bodyPr>
          <a:lstStyle/>
          <a:p>
            <a:r>
              <a:rPr lang="en-US" sz="2400" b="1" dirty="0">
                <a:solidFill>
                  <a:srgbClr val="FB5308"/>
                </a:solidFill>
                <a:latin typeface="Arial"/>
                <a:cs typeface="Arial"/>
              </a:rPr>
              <a:t>Education Reform Program in Mexico</a:t>
            </a:r>
            <a:endParaRPr lang="en-US" sz="2400" dirty="0">
              <a:solidFill>
                <a:srgbClr val="3C4648"/>
              </a:solidFill>
              <a:latin typeface="Arial"/>
              <a:cs typeface="Arial"/>
            </a:endParaRPr>
          </a:p>
          <a:p>
            <a:endParaRPr lang="en-US" dirty="0"/>
          </a:p>
        </p:txBody>
      </p:sp>
    </p:spTree>
    <p:extLst>
      <p:ext uri="{BB962C8B-B14F-4D97-AF65-F5344CB8AC3E}">
        <p14:creationId xmlns:p14="http://schemas.microsoft.com/office/powerpoint/2010/main" val="12281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2217" y="988944"/>
            <a:ext cx="8050870" cy="4801314"/>
          </a:xfrm>
          <a:prstGeom prst="rect">
            <a:avLst/>
          </a:prstGeom>
          <a:noFill/>
        </p:spPr>
        <p:txBody>
          <a:bodyPr wrap="square" rtlCol="0">
            <a:spAutoFit/>
          </a:bodyPr>
          <a:lstStyle/>
          <a:p>
            <a:endParaRPr lang="en-US" dirty="0">
              <a:solidFill>
                <a:srgbClr val="3C4648"/>
              </a:solidFill>
              <a:latin typeface="Arial"/>
              <a:cs typeface="Arial"/>
            </a:endParaRPr>
          </a:p>
          <a:p>
            <a:pPr marL="285750" indent="-285750">
              <a:buFont typeface="Arial" charset="0"/>
              <a:buChar char="•"/>
            </a:pPr>
            <a:r>
              <a:rPr lang="en-US" dirty="0">
                <a:solidFill>
                  <a:srgbClr val="3C4648"/>
                </a:solidFill>
                <a:latin typeface="Arial"/>
                <a:cs typeface="Arial"/>
              </a:rPr>
              <a:t>Launched in </a:t>
            </a:r>
            <a:r>
              <a:rPr lang="en-US" dirty="0" smtClean="0">
                <a:solidFill>
                  <a:srgbClr val="3C4648"/>
                </a:solidFill>
                <a:latin typeface="Arial"/>
                <a:cs typeface="Arial"/>
              </a:rPr>
              <a:t>2011; it aims </a:t>
            </a:r>
            <a:r>
              <a:rPr lang="en-US" dirty="0">
                <a:solidFill>
                  <a:srgbClr val="3C4648"/>
                </a:solidFill>
                <a:latin typeface="Arial"/>
                <a:cs typeface="Arial"/>
              </a:rPr>
              <a:t>to consider the public’s opinion on macro-economic forecasts, budgetary priorities, and controversial projects</a:t>
            </a:r>
          </a:p>
          <a:p>
            <a:pPr marL="285750" indent="-285750">
              <a:buFont typeface="Arial" charset="0"/>
              <a:buChar char="•"/>
            </a:pPr>
            <a:r>
              <a:rPr lang="en-US" dirty="0">
                <a:solidFill>
                  <a:srgbClr val="3C4648"/>
                </a:solidFill>
                <a:latin typeface="Arial"/>
                <a:cs typeface="Arial"/>
              </a:rPr>
              <a:t>Vessel for public participation: </a:t>
            </a:r>
            <a:r>
              <a:rPr lang="en-US" b="1" dirty="0">
                <a:solidFill>
                  <a:srgbClr val="3C4648"/>
                </a:solidFill>
                <a:latin typeface="Arial"/>
                <a:cs typeface="Arial"/>
              </a:rPr>
              <a:t>Commission on Fiscal Policy</a:t>
            </a:r>
            <a:r>
              <a:rPr lang="en-US" dirty="0">
                <a:solidFill>
                  <a:srgbClr val="3C4648"/>
                </a:solidFill>
                <a:latin typeface="Arial"/>
                <a:cs typeface="Arial"/>
              </a:rPr>
              <a:t>, an independent body situated in Parliament</a:t>
            </a:r>
          </a:p>
          <a:p>
            <a:pPr marL="285750" indent="-285750">
              <a:buFont typeface="Arial" charset="0"/>
              <a:buChar char="•"/>
            </a:pPr>
            <a:r>
              <a:rPr lang="en-US" dirty="0">
                <a:solidFill>
                  <a:srgbClr val="3C4648"/>
                </a:solidFill>
                <a:latin typeface="Arial"/>
                <a:cs typeface="Arial"/>
              </a:rPr>
              <a:t> The </a:t>
            </a:r>
            <a:r>
              <a:rPr lang="en-US" b="1" dirty="0">
                <a:solidFill>
                  <a:srgbClr val="3C4648"/>
                </a:solidFill>
                <a:latin typeface="Arial"/>
                <a:cs typeface="Arial"/>
              </a:rPr>
              <a:t>Commission on Fiscal Policy</a:t>
            </a:r>
            <a:r>
              <a:rPr lang="en-US" dirty="0">
                <a:solidFill>
                  <a:srgbClr val="3C4648"/>
                </a:solidFill>
                <a:latin typeface="Arial"/>
                <a:cs typeface="Arial"/>
              </a:rPr>
              <a:t> consists of  members of various institutions (Supreme Audit Institution, Institute of Economics, Institute of Public Finance, Croatian National Bank, academics) and holds public hearings with expert witnesses. On each bill that comes before the Commission, members can provide suggestions. </a:t>
            </a:r>
          </a:p>
          <a:p>
            <a:pPr marL="285750" indent="-285750">
              <a:buFont typeface="Arial" charset="0"/>
              <a:buChar char="•"/>
            </a:pPr>
            <a:r>
              <a:rPr lang="en-US" dirty="0">
                <a:solidFill>
                  <a:srgbClr val="3C4648"/>
                </a:solidFill>
                <a:latin typeface="Arial"/>
                <a:cs typeface="Arial"/>
              </a:rPr>
              <a:t>In 2014, the Commission issued five opinions on various budget documents.</a:t>
            </a:r>
          </a:p>
          <a:p>
            <a:pPr marL="285750" indent="-285750">
              <a:buFont typeface="Arial" charset="0"/>
              <a:buChar char="•"/>
            </a:pPr>
            <a:r>
              <a:rPr lang="en-US" dirty="0">
                <a:solidFill>
                  <a:srgbClr val="FF6900"/>
                </a:solidFill>
                <a:latin typeface="Arial"/>
                <a:cs typeface="Arial"/>
              </a:rPr>
              <a:t>PRINCIPLES OF OPENNESS, ACCESSIBILITY, DEPTH, RECIPROCITY &amp; COMPLEMENTARITY</a:t>
            </a:r>
          </a:p>
          <a:p>
            <a:pPr marL="285750" indent="-285750">
              <a:buFont typeface="Arial" charset="0"/>
              <a:buChar char="•"/>
            </a:pPr>
            <a:endParaRPr lang="en-US" dirty="0">
              <a:solidFill>
                <a:srgbClr val="3C4648"/>
              </a:solidFill>
              <a:latin typeface="Arial"/>
              <a:cs typeface="Arial"/>
            </a:endParaRPr>
          </a:p>
          <a:p>
            <a:endParaRPr lang="es-MX" dirty="0"/>
          </a:p>
          <a:p>
            <a:pPr marL="285750" indent="-285750">
              <a:buFont typeface="Arial" charset="0"/>
              <a:buChar char="•"/>
            </a:pPr>
            <a:endParaRPr lang="en-US" dirty="0">
              <a:solidFill>
                <a:srgbClr val="3C4648"/>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31</a:t>
            </a:fld>
            <a:endParaRPr lang="en-US" sz="1100" dirty="0">
              <a:solidFill>
                <a:srgbClr val="7F7F7F"/>
              </a:solidFill>
              <a:latin typeface="Arial"/>
              <a:cs typeface="Arial"/>
            </a:endParaRPr>
          </a:p>
        </p:txBody>
      </p:sp>
      <p:cxnSp>
        <p:nvCxnSpPr>
          <p:cNvPr id="6" name="Straight Connector 5"/>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290944" y="512618"/>
            <a:ext cx="8395856" cy="769441"/>
          </a:xfrm>
          <a:prstGeom prst="rect">
            <a:avLst/>
          </a:prstGeom>
          <a:noFill/>
        </p:spPr>
        <p:txBody>
          <a:bodyPr wrap="square" rtlCol="0">
            <a:spAutoFit/>
          </a:bodyPr>
          <a:lstStyle/>
          <a:p>
            <a:r>
              <a:rPr lang="en-US" sz="2600" b="1" dirty="0">
                <a:solidFill>
                  <a:srgbClr val="FB5308"/>
                </a:solidFill>
                <a:latin typeface="Arial"/>
                <a:cs typeface="Arial"/>
              </a:rPr>
              <a:t>Expert and CSO pre-budget consultations in Croatia</a:t>
            </a:r>
            <a:endParaRPr lang="en-US" sz="2600" dirty="0">
              <a:solidFill>
                <a:srgbClr val="3C4648"/>
              </a:solidFill>
              <a:latin typeface="Arial"/>
              <a:cs typeface="Arial"/>
            </a:endParaRPr>
          </a:p>
          <a:p>
            <a:endParaRPr lang="en-US" dirty="0"/>
          </a:p>
        </p:txBody>
      </p:sp>
    </p:spTree>
    <p:extLst>
      <p:ext uri="{BB962C8B-B14F-4D97-AF65-F5344CB8AC3E}">
        <p14:creationId xmlns:p14="http://schemas.microsoft.com/office/powerpoint/2010/main" val="1024324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345" y="1102428"/>
            <a:ext cx="8050870" cy="5355312"/>
          </a:xfrm>
          <a:prstGeom prst="rect">
            <a:avLst/>
          </a:prstGeom>
          <a:noFill/>
        </p:spPr>
        <p:txBody>
          <a:bodyPr wrap="square" rtlCol="0">
            <a:spAutoFit/>
          </a:bodyPr>
          <a:lstStyle/>
          <a:p>
            <a:endParaRPr lang="en-US" dirty="0">
              <a:solidFill>
                <a:srgbClr val="3C4648"/>
              </a:solidFill>
              <a:latin typeface="Arial"/>
              <a:cs typeface="Arial"/>
            </a:endParaRPr>
          </a:p>
          <a:p>
            <a:pPr marL="285750" indent="-285750">
              <a:buFont typeface="Wingdings" panose="05000000000000000000" pitchFamily="2" charset="2"/>
              <a:buChar char="§"/>
            </a:pPr>
            <a:r>
              <a:rPr lang="en-US" dirty="0">
                <a:solidFill>
                  <a:srgbClr val="3C4648"/>
                </a:solidFill>
                <a:latin typeface="Arial"/>
                <a:cs typeface="Arial"/>
              </a:rPr>
              <a:t>Although established earlier, mandate for public consultations on the budget started in 1994</a:t>
            </a:r>
          </a:p>
          <a:p>
            <a:pPr marL="285750" indent="-285750">
              <a:buFont typeface="Wingdings" panose="05000000000000000000" pitchFamily="2" charset="2"/>
              <a:buChar char="§"/>
            </a:pPr>
            <a:r>
              <a:rPr lang="en-US" dirty="0">
                <a:solidFill>
                  <a:srgbClr val="3C4648"/>
                </a:solidFill>
                <a:latin typeface="Arial"/>
                <a:cs typeface="Arial"/>
              </a:rPr>
              <a:t>Provides a way for Parliament to evaluate government policy</a:t>
            </a:r>
          </a:p>
          <a:p>
            <a:pPr marL="285750" indent="-285750">
              <a:buFont typeface="Wingdings" panose="05000000000000000000" pitchFamily="2" charset="2"/>
              <a:buChar char="§"/>
            </a:pPr>
            <a:r>
              <a:rPr lang="en-US" dirty="0">
                <a:solidFill>
                  <a:srgbClr val="3C4648"/>
                </a:solidFill>
                <a:latin typeface="Arial"/>
                <a:cs typeface="Arial"/>
              </a:rPr>
              <a:t>Adds quality and legitimacy to the budget process</a:t>
            </a:r>
          </a:p>
          <a:p>
            <a:pPr marL="285750" indent="-285750">
              <a:buFont typeface="Wingdings" panose="05000000000000000000" pitchFamily="2" charset="2"/>
              <a:buChar char="§"/>
            </a:pPr>
            <a:r>
              <a:rPr lang="en-US" b="1" dirty="0">
                <a:solidFill>
                  <a:srgbClr val="3C4648"/>
                </a:solidFill>
                <a:latin typeface="Arial"/>
                <a:cs typeface="Arial"/>
              </a:rPr>
              <a:t>The Finance Committee receives witness testimony and online submissions</a:t>
            </a:r>
          </a:p>
          <a:p>
            <a:pPr marL="285750" indent="-285750">
              <a:buFont typeface="Wingdings" panose="05000000000000000000" pitchFamily="2" charset="2"/>
              <a:buChar char="§"/>
            </a:pPr>
            <a:r>
              <a:rPr lang="en-US" dirty="0">
                <a:solidFill>
                  <a:srgbClr val="3C4648"/>
                </a:solidFill>
                <a:latin typeface="Arial"/>
                <a:cs typeface="Arial"/>
              </a:rPr>
              <a:t>An annual public report is drafted, highlighting recommendations tied to the consultation Finance Committee received witness testimony from more than 100 people and groups and more than 400 online submissions</a:t>
            </a:r>
          </a:p>
          <a:p>
            <a:pPr marL="285750" indent="-285750">
              <a:buFont typeface="Wingdings" panose="05000000000000000000" pitchFamily="2" charset="2"/>
              <a:buChar char="§"/>
            </a:pPr>
            <a:r>
              <a:rPr lang="en-US" dirty="0">
                <a:solidFill>
                  <a:srgbClr val="3C4648"/>
                </a:solidFill>
                <a:latin typeface="Arial"/>
                <a:cs typeface="Arial"/>
              </a:rPr>
              <a:t>The 2014 Finance exercise</a:t>
            </a:r>
          </a:p>
          <a:p>
            <a:pPr marL="285750" indent="-285750">
              <a:buFont typeface="Wingdings" panose="05000000000000000000" pitchFamily="2" charset="2"/>
              <a:buChar char="§"/>
            </a:pPr>
            <a:r>
              <a:rPr lang="en-US" dirty="0">
                <a:solidFill>
                  <a:srgbClr val="3C4648"/>
                </a:solidFill>
                <a:latin typeface="Arial"/>
                <a:cs typeface="Arial"/>
              </a:rPr>
              <a:t> In 2014, the Committee Report contained 47 recommendations in six priority themes identified by the Committee</a:t>
            </a:r>
          </a:p>
          <a:p>
            <a:pPr marL="285750" indent="-285750">
              <a:buFont typeface="Wingdings" panose="05000000000000000000" pitchFamily="2" charset="2"/>
              <a:buChar char="§"/>
            </a:pPr>
            <a:r>
              <a:rPr lang="en-US" dirty="0">
                <a:solidFill>
                  <a:srgbClr val="FF6900"/>
                </a:solidFill>
                <a:latin typeface="Arial"/>
                <a:cs typeface="Arial"/>
              </a:rPr>
              <a:t>PRINCIPLES OF OPENNESS, RESPECT FOR SELF-EXPRESSION,DEPTH, TIMELINESS,INCLUSIVENES,  COMPLEMENTARY, PROPORTIONALITY &amp; SUSTAINABILITY</a:t>
            </a:r>
          </a:p>
          <a:p>
            <a:endParaRPr lang="es-MX" dirty="0"/>
          </a:p>
          <a:p>
            <a:pPr marL="285750" indent="-285750">
              <a:buFont typeface="Wingdings" panose="05000000000000000000" pitchFamily="2" charset="2"/>
              <a:buChar char="§"/>
            </a:pPr>
            <a:endParaRPr lang="en-US" dirty="0">
              <a:solidFill>
                <a:srgbClr val="FF6900"/>
              </a:solidFill>
              <a:latin typeface="Arial"/>
              <a:cs typeface="Arial"/>
            </a:endParaRPr>
          </a:p>
          <a:p>
            <a:pPr marL="285750" indent="-285750">
              <a:buFont typeface="Arial" charset="0"/>
              <a:buChar char="•"/>
            </a:pPr>
            <a:endParaRPr lang="en-US" dirty="0">
              <a:solidFill>
                <a:srgbClr val="3C4648"/>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32</a:t>
            </a:fld>
            <a:endParaRPr lang="en-US" sz="1100" dirty="0">
              <a:solidFill>
                <a:srgbClr val="7F7F7F"/>
              </a:solidFill>
              <a:latin typeface="Arial"/>
              <a:cs typeface="Arial"/>
            </a:endParaRPr>
          </a:p>
        </p:txBody>
      </p:sp>
      <p:cxnSp>
        <p:nvCxnSpPr>
          <p:cNvPr id="6" name="Straight Connector 5"/>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346364" y="360218"/>
            <a:ext cx="13119070" cy="1107996"/>
          </a:xfrm>
          <a:prstGeom prst="rect">
            <a:avLst/>
          </a:prstGeom>
          <a:noFill/>
        </p:spPr>
        <p:txBody>
          <a:bodyPr wrap="square" rtlCol="0">
            <a:spAutoFit/>
          </a:bodyPr>
          <a:lstStyle/>
          <a:p>
            <a:r>
              <a:rPr lang="en-US" sz="2400" b="1" dirty="0">
                <a:solidFill>
                  <a:srgbClr val="FB5308"/>
                </a:solidFill>
                <a:latin typeface="Arial"/>
                <a:cs typeface="Arial"/>
              </a:rPr>
              <a:t>Pre-budget Consultations through the House of </a:t>
            </a:r>
          </a:p>
          <a:p>
            <a:r>
              <a:rPr lang="en-US" sz="2400" b="1" dirty="0">
                <a:solidFill>
                  <a:srgbClr val="FB5308"/>
                </a:solidFill>
                <a:latin typeface="Arial"/>
                <a:cs typeface="Arial"/>
              </a:rPr>
              <a:t>Commons Standing Committee of Finance In Canada</a:t>
            </a:r>
            <a:endParaRPr lang="en-US" sz="2400" b="1" dirty="0">
              <a:solidFill>
                <a:srgbClr val="3C4648"/>
              </a:solidFill>
              <a:latin typeface="Arial"/>
              <a:cs typeface="Arial"/>
            </a:endParaRPr>
          </a:p>
          <a:p>
            <a:endParaRPr lang="en-US" dirty="0"/>
          </a:p>
        </p:txBody>
      </p:sp>
    </p:spTree>
    <p:extLst>
      <p:ext uri="{BB962C8B-B14F-4D97-AF65-F5344CB8AC3E}">
        <p14:creationId xmlns:p14="http://schemas.microsoft.com/office/powerpoint/2010/main" val="1828725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345" y="1102428"/>
            <a:ext cx="8050870" cy="4247317"/>
          </a:xfrm>
          <a:prstGeom prst="rect">
            <a:avLst/>
          </a:prstGeom>
          <a:noFill/>
        </p:spPr>
        <p:txBody>
          <a:bodyPr wrap="square" rtlCol="0">
            <a:spAutoFit/>
          </a:bodyPr>
          <a:lstStyle/>
          <a:p>
            <a:endParaRPr lang="en-US" dirty="0" smtClean="0">
              <a:solidFill>
                <a:srgbClr val="3C4648"/>
              </a:solidFill>
              <a:latin typeface="Arial"/>
              <a:cs typeface="Arial"/>
            </a:endParaRPr>
          </a:p>
          <a:p>
            <a:pPr marL="285750" indent="-285750">
              <a:buFont typeface="Wingdings" panose="05000000000000000000" pitchFamily="2" charset="2"/>
              <a:buChar char="§"/>
            </a:pPr>
            <a:r>
              <a:rPr lang="en-US" dirty="0" smtClean="0">
                <a:solidFill>
                  <a:srgbClr val="3C4648"/>
                </a:solidFill>
                <a:latin typeface="Arial"/>
                <a:cs typeface="Arial"/>
              </a:rPr>
              <a:t>Launched in 2012, a value-for-money or performance audit conducted by the </a:t>
            </a:r>
            <a:r>
              <a:rPr lang="en-US" b="1" dirty="0" smtClean="0">
                <a:solidFill>
                  <a:srgbClr val="3C4648"/>
                </a:solidFill>
                <a:latin typeface="Arial"/>
                <a:cs typeface="Arial"/>
              </a:rPr>
              <a:t>Commission on Audit (COA)</a:t>
            </a:r>
            <a:r>
              <a:rPr lang="en-US" dirty="0" smtClean="0">
                <a:solidFill>
                  <a:srgbClr val="3C4648"/>
                </a:solidFill>
                <a:latin typeface="Arial"/>
                <a:cs typeface="Arial"/>
              </a:rPr>
              <a:t>, with the participation of individuals selected from CSOs as members of the audit team. </a:t>
            </a:r>
          </a:p>
          <a:p>
            <a:pPr marL="285750" indent="-285750">
              <a:buFont typeface="Wingdings" panose="05000000000000000000" pitchFamily="2" charset="2"/>
              <a:buChar char="§"/>
            </a:pPr>
            <a:r>
              <a:rPr lang="en-US" dirty="0" smtClean="0">
                <a:solidFill>
                  <a:srgbClr val="3C4648"/>
                </a:solidFill>
                <a:latin typeface="Arial"/>
                <a:cs typeface="Arial"/>
              </a:rPr>
              <a:t>Special audit teams with COA and citizen auditors are created</a:t>
            </a:r>
          </a:p>
          <a:p>
            <a:pPr marL="285750" indent="-285750">
              <a:buFont typeface="Wingdings" panose="05000000000000000000" pitchFamily="2" charset="2"/>
              <a:buChar char="§"/>
            </a:pPr>
            <a:r>
              <a:rPr lang="en-US" dirty="0" smtClean="0">
                <a:solidFill>
                  <a:srgbClr val="3C4648"/>
                </a:solidFill>
                <a:latin typeface="Arial"/>
                <a:cs typeface="Arial"/>
              </a:rPr>
              <a:t>When citizen auditors are “deputized” as COA auditors, they:</a:t>
            </a:r>
          </a:p>
          <a:p>
            <a:pPr marL="742950" lvl="2" indent="-285750">
              <a:buFont typeface="Courier New" panose="02070309020205020404" pitchFamily="49" charset="0"/>
              <a:buChar char="o"/>
            </a:pPr>
            <a:r>
              <a:rPr lang="en-US" dirty="0" smtClean="0">
                <a:solidFill>
                  <a:srgbClr val="3C4648"/>
                </a:solidFill>
                <a:latin typeface="Arial"/>
                <a:cs typeface="Arial"/>
              </a:rPr>
              <a:t>Are given formal roles and responsibilities and are present in all steps of the audit; </a:t>
            </a:r>
          </a:p>
          <a:p>
            <a:pPr marL="742950" lvl="2" indent="-285750">
              <a:buFont typeface="Courier New" panose="02070309020205020404" pitchFamily="49" charset="0"/>
              <a:buChar char="o"/>
            </a:pPr>
            <a:r>
              <a:rPr lang="en-US" dirty="0" smtClean="0">
                <a:solidFill>
                  <a:srgbClr val="3C4648"/>
                </a:solidFill>
                <a:latin typeface="Arial"/>
                <a:cs typeface="Arial"/>
              </a:rPr>
              <a:t>Receive the same level of access to information and documents related to the audit as any other member of the audit team;</a:t>
            </a:r>
          </a:p>
          <a:p>
            <a:pPr marL="285750" indent="-285750">
              <a:buFont typeface="Wingdings" panose="05000000000000000000" pitchFamily="2" charset="2"/>
              <a:buChar char="§"/>
            </a:pPr>
            <a:r>
              <a:rPr lang="en-US" dirty="0" smtClean="0">
                <a:solidFill>
                  <a:srgbClr val="3C4648"/>
                </a:solidFill>
                <a:latin typeface="Arial"/>
                <a:cs typeface="Arial"/>
              </a:rPr>
              <a:t>Joint audits brings citizens from non-government groups into the formal audit process, giving </a:t>
            </a:r>
            <a:r>
              <a:rPr lang="en-US" b="1" dirty="0" smtClean="0">
                <a:solidFill>
                  <a:srgbClr val="3C4648"/>
                </a:solidFill>
                <a:latin typeface="Arial"/>
                <a:cs typeface="Arial"/>
              </a:rPr>
              <a:t>COA a chance to explore complementary and additional approaches to audit </a:t>
            </a:r>
            <a:r>
              <a:rPr lang="en-US" dirty="0" smtClean="0">
                <a:solidFill>
                  <a:srgbClr val="3C4648"/>
                </a:solidFill>
                <a:latin typeface="Arial"/>
                <a:cs typeface="Arial"/>
              </a:rPr>
              <a:t>(e.g., community scorecards)</a:t>
            </a:r>
          </a:p>
          <a:p>
            <a:pPr marL="285750" indent="-285750">
              <a:buFont typeface="Wingdings" panose="05000000000000000000" pitchFamily="2" charset="2"/>
              <a:buChar char="§"/>
            </a:pPr>
            <a:r>
              <a:rPr lang="en-US" dirty="0" smtClean="0">
                <a:solidFill>
                  <a:srgbClr val="FF6900"/>
                </a:solidFill>
                <a:latin typeface="Arial"/>
                <a:cs typeface="Arial"/>
              </a:rPr>
              <a:t>PRINCIPLES OF: OPENNESS, INCLUSIVENESS, TRANSPARENCY, SUSTAINABILITY, COMPLEMENTARITY, AND RECIPROCITY</a:t>
            </a:r>
            <a:endParaRPr lang="en-US" dirty="0">
              <a:solidFill>
                <a:srgbClr val="3C4648"/>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33</a:t>
            </a:fld>
            <a:endParaRPr lang="en-US" sz="1100" dirty="0">
              <a:solidFill>
                <a:srgbClr val="7F7F7F"/>
              </a:solidFill>
              <a:latin typeface="Arial"/>
              <a:cs typeface="Arial"/>
            </a:endParaRPr>
          </a:p>
        </p:txBody>
      </p:sp>
      <p:cxnSp>
        <p:nvCxnSpPr>
          <p:cNvPr id="6" name="Straight Connector 5"/>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346364" y="360218"/>
            <a:ext cx="13119070" cy="461665"/>
          </a:xfrm>
          <a:prstGeom prst="rect">
            <a:avLst/>
          </a:prstGeom>
          <a:noFill/>
        </p:spPr>
        <p:txBody>
          <a:bodyPr wrap="square" rtlCol="0">
            <a:spAutoFit/>
          </a:bodyPr>
          <a:lstStyle/>
          <a:p>
            <a:r>
              <a:rPr lang="en-US" sz="2400" b="1" dirty="0">
                <a:solidFill>
                  <a:srgbClr val="FB5308"/>
                </a:solidFill>
                <a:latin typeface="Arial"/>
                <a:cs typeface="Arial"/>
              </a:rPr>
              <a:t>Philippines Citizen Participatory Audit</a:t>
            </a:r>
            <a:endParaRPr lang="en-US" dirty="0"/>
          </a:p>
        </p:txBody>
      </p:sp>
    </p:spTree>
    <p:extLst>
      <p:ext uri="{BB962C8B-B14F-4D97-AF65-F5344CB8AC3E}">
        <p14:creationId xmlns:p14="http://schemas.microsoft.com/office/powerpoint/2010/main" val="1060665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839449"/>
            <a:ext cx="8050870" cy="507831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solidFill>
                  <a:srgbClr val="3C4648"/>
                </a:solidFill>
                <a:latin typeface="Arial"/>
                <a:cs typeface="Arial"/>
              </a:rPr>
              <a:t>Started in 2006, the Rural Development Department of Andhra Pradesh engages non-state actors to</a:t>
            </a:r>
            <a:r>
              <a:rPr lang="en-US" dirty="0">
                <a:solidFill>
                  <a:srgbClr val="3C4648"/>
                </a:solidFill>
                <a:latin typeface="Arial"/>
                <a:cs typeface="Arial"/>
              </a:rPr>
              <a:t> </a:t>
            </a:r>
            <a:r>
              <a:rPr lang="en-US" dirty="0" smtClean="0">
                <a:solidFill>
                  <a:srgbClr val="3C4648"/>
                </a:solidFill>
                <a:latin typeface="Arial"/>
                <a:cs typeface="Arial"/>
              </a:rPr>
              <a:t>determine whether state reported expenditures reflect the actual resources spent on the ground </a:t>
            </a:r>
          </a:p>
          <a:p>
            <a:pPr marL="285750" indent="-285750">
              <a:buFont typeface="Wingdings" panose="05000000000000000000" pitchFamily="2" charset="2"/>
              <a:buChar char="§"/>
            </a:pPr>
            <a:r>
              <a:rPr lang="en-US" dirty="0" smtClean="0">
                <a:solidFill>
                  <a:srgbClr val="3C4648"/>
                </a:solidFill>
                <a:latin typeface="Arial"/>
                <a:cs typeface="Arial"/>
              </a:rPr>
              <a:t>After verification is complete, auditors organize a village assembly where audit findings are shared; local politicians, elected members and local officials, and field assistants participate</a:t>
            </a:r>
          </a:p>
          <a:p>
            <a:pPr marL="285750" indent="-285750">
              <a:buFont typeface="Wingdings" panose="05000000000000000000" pitchFamily="2" charset="2"/>
              <a:buChar char="§"/>
            </a:pPr>
            <a:r>
              <a:rPr lang="en-US" dirty="0" smtClean="0">
                <a:solidFill>
                  <a:srgbClr val="3C4648"/>
                </a:solidFill>
                <a:latin typeface="Arial"/>
                <a:cs typeface="Arial"/>
              </a:rPr>
              <a:t>Discussions and debates on the state of program or policy implementation are catalyzed</a:t>
            </a:r>
          </a:p>
          <a:p>
            <a:pPr marL="285750" indent="-285750">
              <a:buFont typeface="Wingdings" panose="05000000000000000000" pitchFamily="2" charset="2"/>
              <a:buChar char="§"/>
            </a:pPr>
            <a:r>
              <a:rPr lang="en-US" b="1" dirty="0" smtClean="0">
                <a:solidFill>
                  <a:srgbClr val="3C4648"/>
                </a:solidFill>
                <a:latin typeface="Arial"/>
                <a:cs typeface="Arial"/>
              </a:rPr>
              <a:t>Presence of civil society ensures high degree of autonomy and objectivity </a:t>
            </a:r>
          </a:p>
          <a:p>
            <a:pPr marL="285750" indent="-285750">
              <a:buFont typeface="Wingdings" panose="05000000000000000000" pitchFamily="2" charset="2"/>
              <a:buChar char="§"/>
            </a:pPr>
            <a:r>
              <a:rPr lang="en-US" dirty="0" smtClean="0">
                <a:solidFill>
                  <a:srgbClr val="3C4648"/>
                </a:solidFill>
                <a:latin typeface="Arial"/>
                <a:cs typeface="Arial"/>
              </a:rPr>
              <a:t>State government has provided full financial and operational support</a:t>
            </a:r>
          </a:p>
          <a:p>
            <a:pPr marL="285750" indent="-285750">
              <a:buFont typeface="Wingdings" panose="05000000000000000000" pitchFamily="2" charset="2"/>
              <a:buChar char="§"/>
            </a:pPr>
            <a:r>
              <a:rPr lang="en-US" dirty="0" smtClean="0">
                <a:solidFill>
                  <a:srgbClr val="3C4648"/>
                </a:solidFill>
                <a:latin typeface="Arial"/>
                <a:cs typeface="Arial"/>
              </a:rPr>
              <a:t>Social audit is conducted by community volunteers</a:t>
            </a:r>
          </a:p>
          <a:p>
            <a:pPr marL="285750" indent="-285750">
              <a:buFont typeface="Wingdings" panose="05000000000000000000" pitchFamily="2" charset="2"/>
              <a:buChar char="§"/>
            </a:pPr>
            <a:r>
              <a:rPr lang="en-US" dirty="0" smtClean="0">
                <a:solidFill>
                  <a:srgbClr val="3C4648"/>
                </a:solidFill>
                <a:latin typeface="Arial"/>
                <a:cs typeface="Arial"/>
              </a:rPr>
              <a:t>More than 200,000 social auditors have been trained</a:t>
            </a:r>
          </a:p>
          <a:p>
            <a:pPr marL="285750" indent="-285750">
              <a:buFont typeface="Wingdings" panose="05000000000000000000" pitchFamily="2" charset="2"/>
              <a:buChar char="§"/>
            </a:pPr>
            <a:r>
              <a:rPr lang="en-US" dirty="0" smtClean="0">
                <a:solidFill>
                  <a:srgbClr val="3C4648"/>
                </a:solidFill>
                <a:latin typeface="Arial"/>
                <a:cs typeface="Arial"/>
              </a:rPr>
              <a:t>On average, 130-150 social audits are conducted each month across all 22 districts, with not less than 2000 people engaged in the exercise	</a:t>
            </a:r>
            <a:r>
              <a:rPr lang="en-US" dirty="0" smtClean="0">
                <a:solidFill>
                  <a:srgbClr val="FF6900"/>
                </a:solidFill>
                <a:latin typeface="Arial"/>
                <a:cs typeface="Arial"/>
              </a:rPr>
              <a:t> </a:t>
            </a:r>
            <a:endParaRPr lang="en-US" dirty="0" smtClean="0"/>
          </a:p>
          <a:p>
            <a:pPr marL="285750" indent="-285750">
              <a:buFont typeface="Wingdings" panose="05000000000000000000" pitchFamily="2" charset="2"/>
              <a:buChar char="§"/>
            </a:pPr>
            <a:r>
              <a:rPr lang="en-US" dirty="0" smtClean="0">
                <a:solidFill>
                  <a:srgbClr val="FF6900"/>
                </a:solidFill>
                <a:latin typeface="Arial"/>
                <a:cs typeface="Arial"/>
              </a:rPr>
              <a:t>PRINCIPLES OF OPENNESS, TRANSPARENCY, SUSTAINABILITY, INCLUSIVENESS, AND RESPECT FOR SELF-EXPRESSION</a:t>
            </a:r>
          </a:p>
          <a:p>
            <a:pPr marL="285750" indent="-285750">
              <a:buFont typeface="Arial" charset="0"/>
              <a:buChar char="•"/>
            </a:pPr>
            <a:endParaRPr lang="en-US" dirty="0">
              <a:solidFill>
                <a:srgbClr val="3C4648"/>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34</a:t>
            </a:fld>
            <a:endParaRPr lang="en-US" sz="1100" dirty="0">
              <a:solidFill>
                <a:srgbClr val="7F7F7F"/>
              </a:solidFill>
              <a:latin typeface="Arial"/>
              <a:cs typeface="Arial"/>
            </a:endParaRPr>
          </a:p>
        </p:txBody>
      </p:sp>
      <p:cxnSp>
        <p:nvCxnSpPr>
          <p:cNvPr id="6" name="Straight Connector 5"/>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346364" y="360218"/>
            <a:ext cx="13084823" cy="479231"/>
          </a:xfrm>
          <a:prstGeom prst="rect">
            <a:avLst/>
          </a:prstGeom>
          <a:noFill/>
        </p:spPr>
        <p:txBody>
          <a:bodyPr wrap="square" rtlCol="0">
            <a:spAutoFit/>
          </a:bodyPr>
          <a:lstStyle/>
          <a:p>
            <a:r>
              <a:rPr lang="en-US" sz="2400" b="1" dirty="0">
                <a:solidFill>
                  <a:srgbClr val="FB5308"/>
                </a:solidFill>
                <a:latin typeface="Arial"/>
                <a:cs typeface="Arial"/>
              </a:rPr>
              <a:t>Social Audit in </a:t>
            </a:r>
            <a:r>
              <a:rPr lang="es-MX" sz="2400" b="1" dirty="0">
                <a:solidFill>
                  <a:srgbClr val="FB5308"/>
                </a:solidFill>
                <a:latin typeface="Arial"/>
                <a:cs typeface="Arial"/>
              </a:rPr>
              <a:t>Andhra Pradesh, </a:t>
            </a:r>
            <a:r>
              <a:rPr lang="en-US" sz="2400" b="1" dirty="0">
                <a:solidFill>
                  <a:srgbClr val="FB5308"/>
                </a:solidFill>
                <a:latin typeface="Arial"/>
                <a:cs typeface="Arial"/>
              </a:rPr>
              <a:t> India</a:t>
            </a:r>
            <a:endParaRPr lang="en-US" dirty="0"/>
          </a:p>
        </p:txBody>
      </p:sp>
    </p:spTree>
    <p:extLst>
      <p:ext uri="{BB962C8B-B14F-4D97-AF65-F5344CB8AC3E}">
        <p14:creationId xmlns:p14="http://schemas.microsoft.com/office/powerpoint/2010/main" val="102663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5974" y="1482725"/>
            <a:ext cx="7458076" cy="3169970"/>
          </a:xfrm>
          <a:prstGeom prst="rect">
            <a:avLst/>
          </a:prstGeom>
        </p:spPr>
        <p:txBody>
          <a:bodyPr wrap="square">
            <a:spAutoFit/>
          </a:bodyPr>
          <a:lstStyle/>
          <a:p>
            <a:pPr algn="just">
              <a:lnSpc>
                <a:spcPct val="107000"/>
              </a:lnSpc>
              <a:spcAft>
                <a:spcPts val="800"/>
              </a:spcAft>
            </a:pPr>
            <a:endParaRPr lang="en-US" spc="2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dirty="0">
                <a:solidFill>
                  <a:srgbClr val="595959"/>
                </a:solidFill>
                <a:latin typeface="Arial"/>
                <a:cs typeface="Arial"/>
              </a:rPr>
              <a:t>You are welcome to nominate a new case or experience in practice where there are lessons and models to share</a:t>
            </a:r>
          </a:p>
          <a:p>
            <a:pPr algn="just">
              <a:lnSpc>
                <a:spcPct val="107000"/>
              </a:lnSpc>
              <a:spcAft>
                <a:spcPts val="800"/>
              </a:spcAft>
            </a:pPr>
            <a:r>
              <a:rPr lang="en-US" dirty="0">
                <a:solidFill>
                  <a:srgbClr val="595959"/>
                </a:solidFill>
                <a:latin typeface="Arial"/>
                <a:cs typeface="Arial"/>
              </a:rPr>
              <a:t>GIFT is considering practices that have been documented in some way; it could be a case study that is already written up, a video, interview or blog post hosted elsewhere. </a:t>
            </a:r>
            <a:endParaRPr lang="es-MX" dirty="0">
              <a:solidFill>
                <a:srgbClr val="595959"/>
              </a:solidFill>
              <a:latin typeface="Arial"/>
              <a:cs typeface="Arial"/>
            </a:endParaRPr>
          </a:p>
          <a:p>
            <a:pPr algn="just">
              <a:lnSpc>
                <a:spcPct val="107000"/>
              </a:lnSpc>
              <a:spcAft>
                <a:spcPts val="800"/>
              </a:spcAft>
            </a:pPr>
            <a:r>
              <a:rPr lang="en-US" dirty="0">
                <a:solidFill>
                  <a:srgbClr val="595959"/>
                </a:solidFill>
                <a:latin typeface="Arial"/>
                <a:cs typeface="Arial"/>
              </a:rPr>
              <a:t>The </a:t>
            </a:r>
            <a:r>
              <a:rPr lang="en-US" b="1" dirty="0">
                <a:solidFill>
                  <a:srgbClr val="595959"/>
                </a:solidFill>
                <a:latin typeface="Arial"/>
                <a:cs typeface="Arial"/>
              </a:rPr>
              <a:t>“Submit Yours” </a:t>
            </a:r>
            <a:r>
              <a:rPr lang="en-US" dirty="0">
                <a:solidFill>
                  <a:srgbClr val="595959"/>
                </a:solidFill>
                <a:latin typeface="Arial"/>
                <a:cs typeface="Arial"/>
              </a:rPr>
              <a:t>section in this site includes a methodological note that provides guidance for the development of new cases.</a:t>
            </a:r>
          </a:p>
          <a:p>
            <a:pPr algn="just">
              <a:lnSpc>
                <a:spcPct val="107000"/>
              </a:lnSpc>
              <a:spcAft>
                <a:spcPts val="800"/>
              </a:spcAft>
            </a:pPr>
            <a:r>
              <a:rPr lang="en-US" b="1" dirty="0">
                <a:solidFill>
                  <a:srgbClr val="FF6900"/>
                </a:solidFill>
                <a:latin typeface="Arial"/>
                <a:cs typeface="Arial"/>
              </a:rPr>
              <a:t>The Guide is a living document!</a:t>
            </a:r>
          </a:p>
        </p:txBody>
      </p:sp>
      <p:sp>
        <p:nvSpPr>
          <p:cNvPr id="3" name="TextBox 2"/>
          <p:cNvSpPr txBox="1"/>
          <p:nvPr/>
        </p:nvSpPr>
        <p:spPr>
          <a:xfrm>
            <a:off x="512618" y="623454"/>
            <a:ext cx="6913418" cy="738664"/>
          </a:xfrm>
          <a:prstGeom prst="rect">
            <a:avLst/>
          </a:prstGeom>
          <a:noFill/>
        </p:spPr>
        <p:txBody>
          <a:bodyPr wrap="square" rtlCol="0">
            <a:spAutoFit/>
          </a:bodyPr>
          <a:lstStyle/>
          <a:p>
            <a:r>
              <a:rPr lang="en-US" sz="2400" b="1" dirty="0">
                <a:solidFill>
                  <a:srgbClr val="FF6900"/>
                </a:solidFill>
                <a:latin typeface="Arial"/>
                <a:cs typeface="Arial"/>
              </a:rPr>
              <a:t>How can you contribute to the Guide?</a:t>
            </a:r>
            <a:endParaRPr lang="es-MX" sz="2400" b="1" dirty="0">
              <a:solidFill>
                <a:srgbClr val="FF6900"/>
              </a:solidFill>
              <a:latin typeface="Arial"/>
              <a:cs typeface="Arial"/>
            </a:endParaRPr>
          </a:p>
          <a:p>
            <a:endParaRPr lang="en-US" dirty="0"/>
          </a:p>
        </p:txBody>
      </p:sp>
    </p:spTree>
    <p:extLst>
      <p:ext uri="{BB962C8B-B14F-4D97-AF65-F5344CB8AC3E}">
        <p14:creationId xmlns:p14="http://schemas.microsoft.com/office/powerpoint/2010/main" val="1185260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3086" y="3609237"/>
            <a:ext cx="1762149" cy="400110"/>
          </a:xfrm>
          <a:prstGeom prst="rect">
            <a:avLst/>
          </a:prstGeom>
          <a:noFill/>
        </p:spPr>
        <p:txBody>
          <a:bodyPr wrap="none" rtlCol="0">
            <a:spAutoFit/>
          </a:bodyPr>
          <a:lstStyle/>
          <a:p>
            <a:r>
              <a:rPr lang="en-US" sz="2000" dirty="0">
                <a:solidFill>
                  <a:schemeClr val="bg1"/>
                </a:solidFill>
                <a:latin typeface="Arial"/>
                <a:cs typeface="Arial"/>
              </a:rPr>
              <a:t>@FiscalTrans</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Lst>
          </a:blip>
          <a:stretch>
            <a:fillRect/>
          </a:stretch>
        </p:blipFill>
        <p:spPr>
          <a:xfrm>
            <a:off x="681743" y="3737617"/>
            <a:ext cx="243543" cy="197154"/>
          </a:xfrm>
          <a:prstGeom prst="rect">
            <a:avLst/>
          </a:prstGeom>
        </p:spPr>
      </p:pic>
      <p:sp>
        <p:nvSpPr>
          <p:cNvPr id="9" name="TextBox 8"/>
          <p:cNvSpPr txBox="1"/>
          <p:nvPr/>
        </p:nvSpPr>
        <p:spPr>
          <a:xfrm>
            <a:off x="584872" y="3054759"/>
            <a:ext cx="2643672" cy="523220"/>
          </a:xfrm>
          <a:prstGeom prst="rect">
            <a:avLst/>
          </a:prstGeom>
          <a:noFill/>
        </p:spPr>
        <p:txBody>
          <a:bodyPr wrap="none" rtlCol="0">
            <a:spAutoFit/>
          </a:bodyPr>
          <a:lstStyle/>
          <a:p>
            <a:r>
              <a:rPr lang="en-US" sz="2800" dirty="0">
                <a:solidFill>
                  <a:schemeClr val="bg1"/>
                </a:solidFill>
                <a:latin typeface="Arial"/>
                <a:cs typeface="Arial"/>
              </a:rPr>
              <a:t>Engage with us</a:t>
            </a:r>
          </a:p>
        </p:txBody>
      </p:sp>
      <p:sp>
        <p:nvSpPr>
          <p:cNvPr id="10" name="TextBox 9"/>
          <p:cNvSpPr txBox="1"/>
          <p:nvPr/>
        </p:nvSpPr>
        <p:spPr>
          <a:xfrm>
            <a:off x="584872" y="4490737"/>
            <a:ext cx="4167009" cy="369332"/>
          </a:xfrm>
          <a:prstGeom prst="rect">
            <a:avLst/>
          </a:prstGeom>
          <a:noFill/>
        </p:spPr>
        <p:txBody>
          <a:bodyPr wrap="square" rtlCol="0">
            <a:spAutoFit/>
          </a:bodyPr>
          <a:lstStyle/>
          <a:p>
            <a:r>
              <a:rPr lang="it-IT" dirty="0" err="1">
                <a:solidFill>
                  <a:schemeClr val="bg1"/>
                </a:solidFill>
                <a:latin typeface="Arial"/>
                <a:cs typeface="Arial"/>
              </a:rPr>
              <a:t>www.fiscaltransparency.net</a:t>
            </a:r>
            <a:endParaRPr lang="en-US" dirty="0">
              <a:solidFill>
                <a:schemeClr val="bg1"/>
              </a:solidFill>
              <a:latin typeface="Arial"/>
              <a:cs typeface="Arial"/>
            </a:endParaRPr>
          </a:p>
        </p:txBody>
      </p:sp>
      <p:sp>
        <p:nvSpPr>
          <p:cNvPr id="2" name="TextBox 1"/>
          <p:cNvSpPr txBox="1"/>
          <p:nvPr/>
        </p:nvSpPr>
        <p:spPr>
          <a:xfrm>
            <a:off x="2840736" y="1194816"/>
            <a:ext cx="2814995" cy="584775"/>
          </a:xfrm>
          <a:prstGeom prst="rect">
            <a:avLst/>
          </a:prstGeom>
          <a:noFill/>
        </p:spPr>
        <p:txBody>
          <a:bodyPr wrap="square" rtlCol="0">
            <a:spAutoFit/>
          </a:bodyPr>
          <a:lstStyle/>
          <a:p>
            <a:pPr algn="ctr"/>
            <a:r>
              <a:rPr lang="en-US" sz="3200" b="1" dirty="0" smtClean="0">
                <a:solidFill>
                  <a:schemeClr val="bg1"/>
                </a:solidFill>
              </a:rPr>
              <a:t>THANK YOU!</a:t>
            </a:r>
            <a:endParaRPr lang="en-US" sz="3200" b="1" dirty="0">
              <a:solidFill>
                <a:schemeClr val="bg1"/>
              </a:solidFill>
            </a:endParaRPr>
          </a:p>
        </p:txBody>
      </p:sp>
    </p:spTree>
    <p:extLst>
      <p:ext uri="{BB962C8B-B14F-4D97-AF65-F5344CB8AC3E}">
        <p14:creationId xmlns:p14="http://schemas.microsoft.com/office/powerpoint/2010/main" val="65833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54686" y="5377702"/>
            <a:ext cx="3157640" cy="129293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  </a:t>
            </a:r>
          </a:p>
        </p:txBody>
      </p:sp>
      <p:sp>
        <p:nvSpPr>
          <p:cNvPr id="9" name="TextBox 8"/>
          <p:cNvSpPr txBox="1"/>
          <p:nvPr/>
        </p:nvSpPr>
        <p:spPr>
          <a:xfrm>
            <a:off x="593341" y="618404"/>
            <a:ext cx="8042659" cy="461665"/>
          </a:xfrm>
          <a:prstGeom prst="rect">
            <a:avLst/>
          </a:prstGeom>
          <a:noFill/>
        </p:spPr>
        <p:txBody>
          <a:bodyPr wrap="square" rtlCol="0">
            <a:spAutoFit/>
          </a:bodyPr>
          <a:lstStyle/>
          <a:p>
            <a:r>
              <a:rPr lang="en-US" sz="2400" b="1" dirty="0">
                <a:solidFill>
                  <a:srgbClr val="FB5308"/>
                </a:solidFill>
                <a:latin typeface="Arial"/>
                <a:cs typeface="Arial"/>
              </a:rPr>
              <a:t>Members of the network - 37 in 2017</a:t>
            </a:r>
            <a:endParaRPr lang="en-US" sz="1900" b="1" dirty="0">
              <a:solidFill>
                <a:srgbClr val="FB5308"/>
              </a:solidFill>
              <a:latin typeface="Arial"/>
              <a:cs typeface="Arial"/>
            </a:endParaRPr>
          </a:p>
        </p:txBody>
      </p:sp>
      <p:sp>
        <p:nvSpPr>
          <p:cNvPr id="8"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4</a:t>
            </a:fld>
            <a:endParaRPr lang="en-US" sz="1100" dirty="0">
              <a:solidFill>
                <a:srgbClr val="7F7F7F"/>
              </a:solidFill>
              <a:latin typeface="Arial"/>
              <a:cs typeface="Arial"/>
            </a:endParaRPr>
          </a:p>
        </p:txBody>
      </p:sp>
      <p:cxnSp>
        <p:nvCxnSpPr>
          <p:cNvPr id="10" name="Straight Connector 9"/>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587638" y="1518035"/>
            <a:ext cx="8042659" cy="4524315"/>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13 Governments: </a:t>
            </a:r>
            <a:r>
              <a:rPr lang="en-US" dirty="0">
                <a:solidFill>
                  <a:schemeClr val="tx1">
                    <a:lumMod val="65000"/>
                    <a:lumOff val="35000"/>
                  </a:schemeClr>
                </a:solidFill>
                <a:latin typeface="Arial" charset="0"/>
                <a:ea typeface="Arial" charset="0"/>
                <a:cs typeface="Arial" charset="0"/>
              </a:rPr>
              <a:t>Secretary/Department/Office/Treasury/ Ministry of the Budget in the following countries: </a:t>
            </a:r>
            <a:r>
              <a:rPr lang="en-US" b="1" dirty="0">
                <a:solidFill>
                  <a:schemeClr val="tx1">
                    <a:lumMod val="65000"/>
                    <a:lumOff val="35000"/>
                  </a:schemeClr>
                </a:solidFill>
                <a:latin typeface="Arial" charset="0"/>
                <a:ea typeface="Arial" charset="0"/>
                <a:cs typeface="Arial" charset="0"/>
              </a:rPr>
              <a:t>Brazil</a:t>
            </a:r>
            <a:r>
              <a:rPr lang="en-US" b="1" dirty="0">
                <a:solidFill>
                  <a:srgbClr val="FF6900"/>
                </a:solidFill>
                <a:latin typeface="Arial" charset="0"/>
                <a:ea typeface="Arial" charset="0"/>
                <a:cs typeface="Arial" charset="0"/>
              </a:rPr>
              <a:t>*</a:t>
            </a:r>
            <a:r>
              <a:rPr lang="en-US" dirty="0">
                <a:solidFill>
                  <a:schemeClr val="tx1">
                    <a:lumMod val="65000"/>
                    <a:lumOff val="35000"/>
                  </a:schemeClr>
                </a:solidFill>
                <a:latin typeface="Arial" charset="0"/>
                <a:ea typeface="Arial" charset="0"/>
                <a:cs typeface="Arial" charset="0"/>
              </a:rPr>
              <a:t>, </a:t>
            </a:r>
            <a:r>
              <a:rPr lang="en-US" b="1" dirty="0">
                <a:solidFill>
                  <a:schemeClr val="tx1">
                    <a:lumMod val="65000"/>
                    <a:lumOff val="35000"/>
                  </a:schemeClr>
                </a:solidFill>
                <a:latin typeface="Arial" charset="0"/>
                <a:ea typeface="Arial" charset="0"/>
                <a:cs typeface="Arial" charset="0"/>
              </a:rPr>
              <a:t>the Philippines</a:t>
            </a:r>
            <a:r>
              <a:rPr lang="en-US" b="1" dirty="0">
                <a:solidFill>
                  <a:srgbClr val="FF6900"/>
                </a:solidFill>
                <a:latin typeface="Arial" charset="0"/>
                <a:ea typeface="Arial" charset="0"/>
                <a:cs typeface="Arial" charset="0"/>
              </a:rPr>
              <a:t>*</a:t>
            </a:r>
            <a:r>
              <a:rPr lang="en-US" dirty="0">
                <a:solidFill>
                  <a:schemeClr val="tx1">
                    <a:lumMod val="65000"/>
                    <a:lumOff val="35000"/>
                  </a:schemeClr>
                </a:solidFill>
                <a:latin typeface="Arial" charset="0"/>
                <a:ea typeface="Arial" charset="0"/>
                <a:cs typeface="Arial" charset="0"/>
              </a:rPr>
              <a:t>, USA, South Africa, Mexico, the Dominican Republic, Tunisia, El Salvador, Paraguay, Guatemala, Croatia and Uruguay</a:t>
            </a:r>
          </a:p>
          <a:p>
            <a:endParaRPr lang="en-US" b="1" dirty="0">
              <a:solidFill>
                <a:schemeClr val="tx1">
                  <a:lumMod val="65000"/>
                  <a:lumOff val="35000"/>
                </a:schemeClr>
              </a:solidFill>
              <a:latin typeface="Arial" charset="0"/>
              <a:ea typeface="Arial" charset="0"/>
              <a:cs typeface="Arial" charset="0"/>
            </a:endParaRPr>
          </a:p>
          <a:p>
            <a:r>
              <a:rPr lang="en-US" b="1" dirty="0">
                <a:solidFill>
                  <a:srgbClr val="FF6900"/>
                </a:solidFill>
                <a:latin typeface="Arial" charset="0"/>
                <a:ea typeface="Arial" charset="0"/>
                <a:cs typeface="Arial" charset="0"/>
              </a:rPr>
              <a:t>4 International Organizations: </a:t>
            </a:r>
            <a:r>
              <a:rPr lang="en-US" b="1" dirty="0">
                <a:solidFill>
                  <a:srgbClr val="3C4648"/>
                </a:solidFill>
                <a:latin typeface="Arial" charset="0"/>
                <a:ea typeface="Arial" charset="0"/>
                <a:cs typeface="Arial" charset="0"/>
              </a:rPr>
              <a:t>the </a:t>
            </a:r>
            <a:r>
              <a:rPr lang="en-US" b="1" dirty="0">
                <a:solidFill>
                  <a:schemeClr val="tx1">
                    <a:lumMod val="65000"/>
                    <a:lumOff val="35000"/>
                  </a:schemeClr>
                </a:solidFill>
                <a:latin typeface="Arial" charset="0"/>
                <a:ea typeface="Arial" charset="0"/>
                <a:cs typeface="Arial" charset="0"/>
              </a:rPr>
              <a:t>World Bank</a:t>
            </a:r>
            <a:r>
              <a:rPr lang="en-US" dirty="0">
                <a:solidFill>
                  <a:srgbClr val="FF6900"/>
                </a:solidFill>
                <a:latin typeface="Arial" charset="0"/>
                <a:ea typeface="Arial" charset="0"/>
                <a:cs typeface="Arial" charset="0"/>
              </a:rPr>
              <a:t>*</a:t>
            </a:r>
            <a:r>
              <a:rPr lang="en-US" dirty="0">
                <a:solidFill>
                  <a:schemeClr val="tx1">
                    <a:lumMod val="65000"/>
                    <a:lumOff val="35000"/>
                  </a:schemeClr>
                </a:solidFill>
                <a:latin typeface="Arial" charset="0"/>
                <a:ea typeface="Arial" charset="0"/>
                <a:cs typeface="Arial" charset="0"/>
              </a:rPr>
              <a:t>, </a:t>
            </a:r>
            <a:r>
              <a:rPr lang="en-US" b="1" dirty="0">
                <a:solidFill>
                  <a:schemeClr val="tx1">
                    <a:lumMod val="65000"/>
                    <a:lumOff val="35000"/>
                  </a:schemeClr>
                </a:solidFill>
                <a:latin typeface="Arial" charset="0"/>
                <a:ea typeface="Arial" charset="0"/>
                <a:cs typeface="Arial" charset="0"/>
              </a:rPr>
              <a:t>IMF</a:t>
            </a:r>
            <a:r>
              <a:rPr lang="en-US" b="1" dirty="0">
                <a:solidFill>
                  <a:srgbClr val="FF6900"/>
                </a:solidFill>
                <a:latin typeface="Arial" charset="0"/>
                <a:ea typeface="Arial" charset="0"/>
                <a:cs typeface="Arial" charset="0"/>
              </a:rPr>
              <a:t>*</a:t>
            </a:r>
            <a:r>
              <a:rPr lang="en-US" dirty="0">
                <a:solidFill>
                  <a:schemeClr val="tx1">
                    <a:lumMod val="65000"/>
                    <a:lumOff val="35000"/>
                  </a:schemeClr>
                </a:solidFill>
                <a:latin typeface="Arial" charset="0"/>
                <a:ea typeface="Arial" charset="0"/>
                <a:cs typeface="Arial" charset="0"/>
              </a:rPr>
              <a:t>, OECD and </a:t>
            </a:r>
            <a:r>
              <a:rPr lang="en-US" b="1" dirty="0">
                <a:solidFill>
                  <a:schemeClr val="tx1">
                    <a:lumMod val="65000"/>
                    <a:lumOff val="35000"/>
                  </a:schemeClr>
                </a:solidFill>
                <a:latin typeface="Arial" charset="0"/>
                <a:ea typeface="Arial" charset="0"/>
                <a:cs typeface="Arial" charset="0"/>
              </a:rPr>
              <a:t>IFAC</a:t>
            </a:r>
            <a:r>
              <a:rPr lang="en-US" dirty="0">
                <a:solidFill>
                  <a:srgbClr val="FF6900"/>
                </a:solidFill>
                <a:latin typeface="Arial" charset="0"/>
                <a:ea typeface="Arial" charset="0"/>
                <a:cs typeface="Arial" charset="0"/>
              </a:rPr>
              <a:t>*</a:t>
            </a:r>
            <a:endParaRPr lang="en-US" dirty="0">
              <a:solidFill>
                <a:schemeClr val="tx1">
                  <a:lumMod val="65000"/>
                  <a:lumOff val="35000"/>
                </a:schemeClr>
              </a:solidFill>
              <a:latin typeface="Arial" charset="0"/>
              <a:ea typeface="Arial" charset="0"/>
              <a:cs typeface="Arial" charset="0"/>
            </a:endParaRPr>
          </a:p>
          <a:p>
            <a:endParaRPr lang="en-US" dirty="0">
              <a:solidFill>
                <a:schemeClr val="tx1">
                  <a:lumMod val="65000"/>
                  <a:lumOff val="35000"/>
                </a:schemeClr>
              </a:solidFill>
              <a:latin typeface="Arial" charset="0"/>
              <a:ea typeface="Arial" charset="0"/>
              <a:cs typeface="Arial" charset="0"/>
            </a:endParaRPr>
          </a:p>
          <a:p>
            <a:r>
              <a:rPr lang="en-US" b="1" dirty="0">
                <a:solidFill>
                  <a:srgbClr val="FF6900"/>
                </a:solidFill>
                <a:latin typeface="Arial" charset="0"/>
                <a:ea typeface="Arial" charset="0"/>
                <a:cs typeface="Arial" charset="0"/>
              </a:rPr>
              <a:t>15 Civil Society Organizations</a:t>
            </a:r>
            <a:r>
              <a:rPr lang="en-US" dirty="0">
                <a:latin typeface="Arial" charset="0"/>
                <a:ea typeface="Arial" charset="0"/>
                <a:cs typeface="Arial" charset="0"/>
              </a:rPr>
              <a:t> </a:t>
            </a:r>
            <a:r>
              <a:rPr lang="en-US" b="1" dirty="0">
                <a:solidFill>
                  <a:schemeClr val="tx1">
                    <a:lumMod val="65000"/>
                    <a:lumOff val="35000"/>
                  </a:schemeClr>
                </a:solidFill>
                <a:latin typeface="Arial" charset="0"/>
                <a:ea typeface="Arial" charset="0"/>
                <a:cs typeface="Arial" charset="0"/>
              </a:rPr>
              <a:t>IBP</a:t>
            </a:r>
            <a:r>
              <a:rPr lang="en-US" b="1" dirty="0">
                <a:solidFill>
                  <a:srgbClr val="FF6900"/>
                </a:solidFill>
                <a:latin typeface="Arial" charset="0"/>
                <a:ea typeface="Arial" charset="0"/>
                <a:cs typeface="Arial" charset="0"/>
              </a:rPr>
              <a:t>*</a:t>
            </a:r>
            <a:r>
              <a:rPr lang="en-US" dirty="0">
                <a:solidFill>
                  <a:schemeClr val="tx1">
                    <a:lumMod val="65000"/>
                    <a:lumOff val="35000"/>
                  </a:schemeClr>
                </a:solidFill>
                <a:latin typeface="Arial" charset="0"/>
                <a:ea typeface="Arial" charset="0"/>
                <a:cs typeface="Arial" charset="0"/>
              </a:rPr>
              <a:t>, FUNDAR, The Institute of Public Finance of Croatia, INESC, Center on Budget and Policy Priorities, FUNDE, ICEFI, among others</a:t>
            </a:r>
          </a:p>
          <a:p>
            <a:r>
              <a:rPr lang="en-US" dirty="0">
                <a:solidFill>
                  <a:schemeClr val="tx1">
                    <a:lumMod val="65000"/>
                    <a:lumOff val="35000"/>
                  </a:schemeClr>
                </a:solidFill>
                <a:latin typeface="Arial" charset="0"/>
                <a:ea typeface="Arial" charset="0"/>
                <a:cs typeface="Arial" charset="0"/>
              </a:rPr>
              <a:t> </a:t>
            </a:r>
          </a:p>
          <a:p>
            <a:r>
              <a:rPr lang="en-US" b="1" dirty="0">
                <a:solidFill>
                  <a:srgbClr val="FF6900"/>
                </a:solidFill>
                <a:latin typeface="Arial" charset="0"/>
                <a:ea typeface="Arial" charset="0"/>
                <a:cs typeface="Arial" charset="0"/>
              </a:rPr>
              <a:t>4 Funders/Foundations: </a:t>
            </a:r>
            <a:r>
              <a:rPr lang="en-US" dirty="0">
                <a:solidFill>
                  <a:schemeClr val="tx1">
                    <a:lumMod val="65000"/>
                    <a:lumOff val="35000"/>
                  </a:schemeClr>
                </a:solidFill>
                <a:latin typeface="Arial" charset="0"/>
                <a:ea typeface="Arial" charset="0"/>
                <a:cs typeface="Arial" charset="0"/>
              </a:rPr>
              <a:t>Hewlett, Ford, </a:t>
            </a:r>
            <a:r>
              <a:rPr lang="en-US" dirty="0" err="1">
                <a:solidFill>
                  <a:schemeClr val="tx1">
                    <a:lumMod val="65000"/>
                    <a:lumOff val="35000"/>
                  </a:schemeClr>
                </a:solidFill>
                <a:latin typeface="Arial" charset="0"/>
                <a:ea typeface="Arial" charset="0"/>
                <a:cs typeface="Arial" charset="0"/>
              </a:rPr>
              <a:t>Omidyar</a:t>
            </a:r>
            <a:r>
              <a:rPr lang="en-US" dirty="0">
                <a:solidFill>
                  <a:schemeClr val="tx1">
                    <a:lumMod val="65000"/>
                    <a:lumOff val="35000"/>
                  </a:schemeClr>
                </a:solidFill>
                <a:latin typeface="Arial" charset="0"/>
                <a:ea typeface="Arial" charset="0"/>
                <a:cs typeface="Arial" charset="0"/>
              </a:rPr>
              <a:t> Network, UK-</a:t>
            </a:r>
            <a:r>
              <a:rPr lang="en-US" dirty="0" err="1">
                <a:solidFill>
                  <a:schemeClr val="tx1">
                    <a:lumMod val="65000"/>
                    <a:lumOff val="35000"/>
                  </a:schemeClr>
                </a:solidFill>
                <a:latin typeface="Arial" charset="0"/>
                <a:ea typeface="Arial" charset="0"/>
                <a:cs typeface="Arial" charset="0"/>
              </a:rPr>
              <a:t>DfID</a:t>
            </a:r>
            <a:endParaRPr lang="en-US" dirty="0">
              <a:solidFill>
                <a:schemeClr val="tx1">
                  <a:lumMod val="65000"/>
                  <a:lumOff val="35000"/>
                </a:schemeClr>
              </a:solidFill>
              <a:latin typeface="Arial" charset="0"/>
              <a:ea typeface="Arial" charset="0"/>
              <a:cs typeface="Arial" charset="0"/>
            </a:endParaRPr>
          </a:p>
          <a:p>
            <a:endParaRPr lang="en-US" dirty="0">
              <a:solidFill>
                <a:schemeClr val="tx1">
                  <a:lumMod val="65000"/>
                  <a:lumOff val="35000"/>
                </a:schemeClr>
              </a:solidFill>
              <a:latin typeface="Arial" charset="0"/>
              <a:ea typeface="Arial" charset="0"/>
              <a:cs typeface="Arial" charset="0"/>
            </a:endParaRPr>
          </a:p>
          <a:p>
            <a:r>
              <a:rPr lang="en-US" b="1" dirty="0">
                <a:solidFill>
                  <a:srgbClr val="FF6900"/>
                </a:solidFill>
                <a:latin typeface="Arial" charset="0"/>
                <a:ea typeface="Arial" charset="0"/>
                <a:cs typeface="Arial" charset="0"/>
              </a:rPr>
              <a:t>Research &amp; Technical Assistance Institutions</a:t>
            </a:r>
            <a:r>
              <a:rPr lang="en-US" b="1" dirty="0">
                <a:solidFill>
                  <a:srgbClr val="FF0000"/>
                </a:solidFill>
                <a:latin typeface="Arial" charset="0"/>
                <a:ea typeface="Arial" charset="0"/>
                <a:cs typeface="Arial" charset="0"/>
              </a:rPr>
              <a:t>: </a:t>
            </a:r>
            <a:r>
              <a:rPr lang="en-US" dirty="0">
                <a:solidFill>
                  <a:schemeClr val="tx1">
                    <a:lumMod val="65000"/>
                    <a:lumOff val="35000"/>
                  </a:schemeClr>
                </a:solidFill>
                <a:latin typeface="Arial" charset="0"/>
                <a:ea typeface="Arial" charset="0"/>
                <a:cs typeface="Arial" charset="0"/>
              </a:rPr>
              <a:t>MITRE, Global Integrity, Open Contracting Partnership, Collaborative Africa Budget Reform Initiative</a:t>
            </a:r>
          </a:p>
          <a:p>
            <a:endParaRPr lang="es-ES_tradnl" dirty="0">
              <a:solidFill>
                <a:schemeClr val="tx1">
                  <a:lumMod val="65000"/>
                  <a:lumOff val="35000"/>
                </a:schemeClr>
              </a:solidFill>
              <a:latin typeface="Arial" charset="0"/>
              <a:ea typeface="Arial" charset="0"/>
              <a:cs typeface="Arial" charset="0"/>
            </a:endParaRPr>
          </a:p>
        </p:txBody>
      </p:sp>
    </p:spTree>
    <p:extLst>
      <p:ext uri="{BB962C8B-B14F-4D97-AF65-F5344CB8AC3E}">
        <p14:creationId xmlns:p14="http://schemas.microsoft.com/office/powerpoint/2010/main" val="149860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0100" y="1524799"/>
            <a:ext cx="7889206" cy="4801314"/>
          </a:xfrm>
          <a:prstGeom prst="rect">
            <a:avLst/>
          </a:prstGeom>
          <a:noFill/>
        </p:spPr>
        <p:txBody>
          <a:bodyPr wrap="square" rtlCol="0">
            <a:spAutoFit/>
          </a:bodyPr>
          <a:lstStyle/>
          <a:p>
            <a:endParaRPr lang="en-US" b="1" dirty="0">
              <a:solidFill>
                <a:srgbClr val="FB5308"/>
              </a:solidFill>
              <a:latin typeface="Arial"/>
              <a:cs typeface="Arial"/>
            </a:endParaRPr>
          </a:p>
          <a:p>
            <a:pPr marL="800100" lvl="1" indent="-342900">
              <a:buFont typeface="Wingdings" charset="2"/>
              <a:buChar char="§"/>
            </a:pPr>
            <a:r>
              <a:rPr lang="en-US" sz="2000" dirty="0">
                <a:solidFill>
                  <a:srgbClr val="595959"/>
                </a:solidFill>
                <a:latin typeface="Arial"/>
                <a:cs typeface="Arial"/>
              </a:rPr>
              <a:t>Disclosure of information on its own is not sufficient for accountability </a:t>
            </a:r>
            <a:endParaRPr lang="en-US" sz="2000" dirty="0" smtClean="0">
              <a:solidFill>
                <a:srgbClr val="595959"/>
              </a:solidFill>
              <a:latin typeface="Arial"/>
              <a:cs typeface="Arial"/>
            </a:endParaRPr>
          </a:p>
          <a:p>
            <a:pPr marL="800100" lvl="1" indent="-342900">
              <a:buFont typeface="Wingdings" charset="2"/>
              <a:buChar char="§"/>
            </a:pPr>
            <a:endParaRPr lang="en-US" sz="2000" dirty="0" smtClean="0">
              <a:solidFill>
                <a:srgbClr val="595959"/>
              </a:solidFill>
              <a:latin typeface="Arial"/>
              <a:cs typeface="Arial"/>
            </a:endParaRPr>
          </a:p>
          <a:p>
            <a:pPr marL="800100" lvl="1" indent="-342900">
              <a:buFont typeface="Wingdings" charset="2"/>
              <a:buChar char="§"/>
            </a:pPr>
            <a:r>
              <a:rPr lang="en-US" sz="2000" dirty="0">
                <a:solidFill>
                  <a:srgbClr val="595959"/>
                </a:solidFill>
                <a:latin typeface="Arial"/>
                <a:cs typeface="Arial"/>
              </a:rPr>
              <a:t>To improve the quality in the design and implementation of public policies</a:t>
            </a:r>
          </a:p>
          <a:p>
            <a:pPr marL="800100" lvl="1" indent="-342900">
              <a:buFont typeface="Wingdings" charset="2"/>
              <a:buChar char="§"/>
            </a:pPr>
            <a:endParaRPr lang="en-US" sz="2000" dirty="0" smtClean="0">
              <a:solidFill>
                <a:srgbClr val="595959"/>
              </a:solidFill>
              <a:latin typeface="Arial"/>
              <a:cs typeface="Arial"/>
            </a:endParaRPr>
          </a:p>
          <a:p>
            <a:pPr marL="800100" lvl="1" indent="-342900">
              <a:buFont typeface="Wingdings" charset="2"/>
              <a:buChar char="§"/>
            </a:pPr>
            <a:r>
              <a:rPr lang="en-US" sz="2000" dirty="0" smtClean="0">
                <a:solidFill>
                  <a:srgbClr val="3C4648"/>
                </a:solidFill>
                <a:latin typeface="Arial"/>
                <a:cs typeface="Arial"/>
              </a:rPr>
              <a:t>Participation </a:t>
            </a:r>
            <a:r>
              <a:rPr lang="en-US" sz="2000" dirty="0">
                <a:solidFill>
                  <a:srgbClr val="3C4648"/>
                </a:solidFill>
                <a:latin typeface="Arial"/>
                <a:cs typeface="Arial"/>
              </a:rPr>
              <a:t>is key for Sustainable Development Goal 16, and building inclusive institutions is critical to fulfill SDGs</a:t>
            </a:r>
          </a:p>
          <a:p>
            <a:pPr marL="800100" lvl="1" indent="-342900">
              <a:buFont typeface="Wingdings" charset="2"/>
              <a:buChar char="§"/>
            </a:pPr>
            <a:endParaRPr lang="en-US" sz="2000" dirty="0">
              <a:solidFill>
                <a:srgbClr val="595959"/>
              </a:solidFill>
              <a:latin typeface="Arial"/>
              <a:cs typeface="Arial"/>
            </a:endParaRPr>
          </a:p>
          <a:p>
            <a:pPr marL="800100" lvl="1" indent="-342900">
              <a:buFont typeface="Wingdings" charset="2"/>
              <a:buChar char="§"/>
            </a:pPr>
            <a:r>
              <a:rPr lang="en-US" sz="2000" dirty="0" smtClean="0">
                <a:solidFill>
                  <a:srgbClr val="595959"/>
                </a:solidFill>
                <a:latin typeface="Arial"/>
                <a:cs typeface="Arial"/>
              </a:rPr>
              <a:t>To </a:t>
            </a:r>
            <a:r>
              <a:rPr lang="en-US" sz="2000" dirty="0">
                <a:solidFill>
                  <a:srgbClr val="595959"/>
                </a:solidFill>
                <a:latin typeface="Arial"/>
                <a:cs typeface="Arial"/>
              </a:rPr>
              <a:t>complement existing governance systems</a:t>
            </a:r>
          </a:p>
          <a:p>
            <a:pPr marL="800100" lvl="1" indent="-342900">
              <a:buFont typeface="Wingdings" charset="2"/>
              <a:buChar char="§"/>
            </a:pPr>
            <a:endParaRPr lang="en-US" sz="2000" dirty="0" smtClean="0">
              <a:solidFill>
                <a:srgbClr val="595959"/>
              </a:solidFill>
              <a:latin typeface="Arial"/>
              <a:cs typeface="Arial"/>
            </a:endParaRPr>
          </a:p>
          <a:p>
            <a:pPr marL="800100" lvl="1" indent="-342900">
              <a:buFont typeface="Wingdings" charset="2"/>
              <a:buChar char="§"/>
            </a:pPr>
            <a:r>
              <a:rPr lang="en-US" sz="2000" dirty="0" smtClean="0">
                <a:solidFill>
                  <a:srgbClr val="3C4648"/>
                </a:solidFill>
                <a:latin typeface="Arial" panose="020B0604020202020204" pitchFamily="34" charset="0"/>
                <a:cs typeface="Arial" panose="020B0604020202020204" pitchFamily="34" charset="0"/>
              </a:rPr>
              <a:t>After Access to Information as a right, Public Participation as a right</a:t>
            </a:r>
            <a:endParaRPr lang="en-US" sz="2000" dirty="0">
              <a:solidFill>
                <a:srgbClr val="595959"/>
              </a:solidFill>
              <a:latin typeface="Arial"/>
              <a:cs typeface="Arial"/>
            </a:endParaRPr>
          </a:p>
          <a:p>
            <a:endParaRPr lang="en-US" sz="2800" dirty="0">
              <a:solidFill>
                <a:srgbClr val="FB5308"/>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5</a:t>
            </a:fld>
            <a:endParaRPr lang="en-US" sz="1100" dirty="0">
              <a:solidFill>
                <a:srgbClr val="7F7F7F"/>
              </a:solidFill>
              <a:latin typeface="Arial"/>
              <a:cs typeface="Arial"/>
            </a:endParaRPr>
          </a:p>
        </p:txBody>
      </p:sp>
      <p:cxnSp>
        <p:nvCxnSpPr>
          <p:cNvPr id="6" name="Straight Connector 5"/>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673881" y="573024"/>
            <a:ext cx="7883440" cy="523220"/>
          </a:xfrm>
          <a:prstGeom prst="rect">
            <a:avLst/>
          </a:prstGeom>
          <a:noFill/>
        </p:spPr>
        <p:txBody>
          <a:bodyPr wrap="none" rtlCol="0">
            <a:spAutoFit/>
          </a:bodyPr>
          <a:lstStyle/>
          <a:p>
            <a:r>
              <a:rPr lang="en-US" sz="2800" b="1" dirty="0">
                <a:solidFill>
                  <a:srgbClr val="FF6900"/>
                </a:solidFill>
              </a:rPr>
              <a:t>Why a new set of principles in public participation? </a:t>
            </a:r>
          </a:p>
        </p:txBody>
      </p:sp>
    </p:spTree>
    <p:extLst>
      <p:ext uri="{BB962C8B-B14F-4D97-AF65-F5344CB8AC3E}">
        <p14:creationId xmlns:p14="http://schemas.microsoft.com/office/powerpoint/2010/main" val="35244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5545" y="1538812"/>
            <a:ext cx="7606519" cy="3416320"/>
          </a:xfrm>
          <a:prstGeom prst="rect">
            <a:avLst/>
          </a:prstGeom>
          <a:noFill/>
        </p:spPr>
        <p:txBody>
          <a:bodyPr wrap="square" rtlCol="0">
            <a:spAutoFit/>
          </a:bodyPr>
          <a:lstStyle/>
          <a:p>
            <a:pPr algn="ctr"/>
            <a:endParaRPr lang="es-ES_tradnl" sz="2400" dirty="0">
              <a:solidFill>
                <a:srgbClr val="FB5308"/>
              </a:solidFill>
              <a:latin typeface="Arial"/>
              <a:cs typeface="Arial"/>
            </a:endParaRPr>
          </a:p>
          <a:p>
            <a:pPr algn="ctr"/>
            <a:endParaRPr lang="es-ES_tradnl" sz="2400" dirty="0">
              <a:solidFill>
                <a:srgbClr val="3C4648"/>
              </a:solidFill>
              <a:latin typeface="Arial"/>
              <a:cs typeface="Arial"/>
            </a:endParaRPr>
          </a:p>
          <a:p>
            <a:pPr algn="ctr"/>
            <a:r>
              <a:rPr lang="en-US" sz="2400" b="1" dirty="0">
                <a:solidFill>
                  <a:srgbClr val="595959"/>
                </a:solidFill>
                <a:latin typeface="Arial"/>
                <a:cs typeface="Arial"/>
              </a:rPr>
              <a:t>H-L Principle 10 </a:t>
            </a:r>
            <a:r>
              <a:rPr lang="en-US" sz="2400" dirty="0">
                <a:solidFill>
                  <a:srgbClr val="595959"/>
                </a:solidFill>
                <a:latin typeface="Arial"/>
                <a:cs typeface="Arial"/>
              </a:rPr>
              <a:t>establishes “Citizens and non-state actors should have the </a:t>
            </a:r>
            <a:r>
              <a:rPr lang="en-US" sz="2400" dirty="0">
                <a:solidFill>
                  <a:srgbClr val="FF6900"/>
                </a:solidFill>
                <a:latin typeface="Arial"/>
                <a:cs typeface="Arial"/>
              </a:rPr>
              <a:t>right and effective opportunities to participate </a:t>
            </a:r>
            <a:r>
              <a:rPr lang="en-US" sz="2400" b="1" dirty="0">
                <a:solidFill>
                  <a:srgbClr val="FF6900"/>
                </a:solidFill>
                <a:latin typeface="Arial"/>
                <a:cs typeface="Arial"/>
              </a:rPr>
              <a:t>directly</a:t>
            </a:r>
            <a:r>
              <a:rPr lang="en-US" sz="2400" dirty="0">
                <a:solidFill>
                  <a:srgbClr val="FF6900"/>
                </a:solidFill>
                <a:latin typeface="Arial"/>
                <a:cs typeface="Arial"/>
              </a:rPr>
              <a:t> </a:t>
            </a:r>
            <a:r>
              <a:rPr lang="en-US" sz="2400" dirty="0">
                <a:solidFill>
                  <a:srgbClr val="595959"/>
                </a:solidFill>
                <a:latin typeface="Arial"/>
                <a:cs typeface="Arial"/>
              </a:rPr>
              <a:t>in public debate and discussion over the design and implementation of fiscal policies.”</a:t>
            </a:r>
          </a:p>
          <a:p>
            <a:pPr algn="ctr"/>
            <a:endParaRPr lang="es-MX" sz="2400" dirty="0">
              <a:solidFill>
                <a:srgbClr val="595959"/>
              </a:solidFill>
              <a:latin typeface="Arial"/>
              <a:cs typeface="Arial"/>
            </a:endParaRPr>
          </a:p>
          <a:p>
            <a:pPr algn="ctr"/>
            <a:endParaRPr lang="es-ES_tradnl" sz="2400" dirty="0">
              <a:solidFill>
                <a:srgbClr val="3C4648"/>
              </a:solidFill>
              <a:latin typeface="Arial"/>
              <a:cs typeface="Arial"/>
            </a:endParaRPr>
          </a:p>
          <a:p>
            <a:pPr marL="285750" indent="-285750" algn="ctr">
              <a:buFont typeface="Arial" charset="0"/>
              <a:buChar char="•"/>
            </a:pPr>
            <a:endParaRPr lang="es-ES_tradnl" sz="2400" dirty="0">
              <a:solidFill>
                <a:srgbClr val="3C4648"/>
              </a:solidFill>
              <a:latin typeface="Arial"/>
              <a:cs typeface="Arial"/>
            </a:endParaRPr>
          </a:p>
        </p:txBody>
      </p:sp>
      <p:sp>
        <p:nvSpPr>
          <p:cNvPr id="4"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6</a:t>
            </a:fld>
            <a:endParaRPr lang="en-US" sz="1100" dirty="0">
              <a:solidFill>
                <a:srgbClr val="7F7F7F"/>
              </a:solidFill>
              <a:latin typeface="Arial"/>
              <a:cs typeface="Arial"/>
            </a:endParaRPr>
          </a:p>
        </p:txBody>
      </p:sp>
      <p:cxnSp>
        <p:nvCxnSpPr>
          <p:cNvPr id="6" name="Straight Connector 5"/>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951129" y="855905"/>
            <a:ext cx="7663060" cy="830997"/>
          </a:xfrm>
          <a:prstGeom prst="rect">
            <a:avLst/>
          </a:prstGeom>
          <a:noFill/>
        </p:spPr>
        <p:txBody>
          <a:bodyPr wrap="none" rtlCol="0">
            <a:spAutoFit/>
          </a:bodyPr>
          <a:lstStyle/>
          <a:p>
            <a:r>
              <a:rPr lang="en-US" sz="2400" b="1" dirty="0">
                <a:solidFill>
                  <a:srgbClr val="FF6900"/>
                </a:solidFill>
                <a:latin typeface="Arial" charset="0"/>
                <a:ea typeface="Arial" charset="0"/>
                <a:cs typeface="Arial" charset="0"/>
              </a:rPr>
              <a:t>GIFT High-Level Principles on Fiscal Transparency,</a:t>
            </a:r>
          </a:p>
          <a:p>
            <a:r>
              <a:rPr lang="en-US" sz="2400" b="1" dirty="0">
                <a:solidFill>
                  <a:srgbClr val="FF6900"/>
                </a:solidFill>
                <a:latin typeface="Arial" charset="0"/>
                <a:ea typeface="Arial" charset="0"/>
                <a:cs typeface="Arial" charset="0"/>
              </a:rPr>
              <a:t>Accountability and Public Participation </a:t>
            </a:r>
          </a:p>
        </p:txBody>
      </p:sp>
    </p:spTree>
    <p:extLst>
      <p:ext uri="{BB962C8B-B14F-4D97-AF65-F5344CB8AC3E}">
        <p14:creationId xmlns:p14="http://schemas.microsoft.com/office/powerpoint/2010/main" val="43392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53053" y="1394517"/>
            <a:ext cx="7008907" cy="1200329"/>
          </a:xfrm>
          <a:prstGeom prst="rect">
            <a:avLst/>
          </a:prstGeom>
        </p:spPr>
        <p:txBody>
          <a:bodyPr wrap="square">
            <a:spAutoFit/>
          </a:bodyPr>
          <a:lstStyle/>
          <a:p>
            <a:pPr algn="ctr"/>
            <a:r>
              <a:rPr lang="en-US" sz="3600" b="1" dirty="0">
                <a:solidFill>
                  <a:srgbClr val="FB5308"/>
                </a:solidFill>
                <a:latin typeface="Arial"/>
                <a:cs typeface="Arial"/>
              </a:rPr>
              <a:t>But, how exactly should governments engage citizens? </a:t>
            </a:r>
            <a:endParaRPr lang="en-US" sz="3600" b="1" dirty="0">
              <a:solidFill>
                <a:srgbClr val="FB5308"/>
              </a:solidFill>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7</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84961" y="3572257"/>
            <a:ext cx="6608064" cy="1569660"/>
          </a:xfrm>
          <a:prstGeom prst="rect">
            <a:avLst/>
          </a:prstGeom>
          <a:noFill/>
        </p:spPr>
        <p:txBody>
          <a:bodyPr wrap="square" rtlCol="0">
            <a:spAutoFit/>
          </a:bodyPr>
          <a:lstStyle/>
          <a:p>
            <a:r>
              <a:rPr lang="en-US" sz="2400" dirty="0">
                <a:solidFill>
                  <a:srgbClr val="595959"/>
                </a:solidFill>
                <a:latin typeface="Arial"/>
                <a:cs typeface="Arial"/>
              </a:rPr>
              <a:t>A starting point for </a:t>
            </a:r>
            <a:r>
              <a:rPr lang="en-US" sz="2400" b="1" dirty="0">
                <a:solidFill>
                  <a:srgbClr val="FF6900"/>
                </a:solidFill>
                <a:latin typeface="Arial" panose="020B0604020202020204" pitchFamily="34" charset="0"/>
                <a:cs typeface="Arial" panose="020B0604020202020204" pitchFamily="34" charset="0"/>
              </a:rPr>
              <a:t>GIFT</a:t>
            </a:r>
            <a:r>
              <a:rPr lang="en-US" sz="2400" dirty="0">
                <a:solidFill>
                  <a:srgbClr val="595959"/>
                </a:solidFill>
                <a:latin typeface="Arial"/>
                <a:cs typeface="Arial"/>
              </a:rPr>
              <a:t> was to address the gaps in norms, as well as the lack of guidance on how governments should engage the public</a:t>
            </a:r>
          </a:p>
          <a:p>
            <a:endParaRPr lang="en-US" sz="2400" dirty="0"/>
          </a:p>
        </p:txBody>
      </p:sp>
    </p:spTree>
    <p:extLst>
      <p:ext uri="{BB962C8B-B14F-4D97-AF65-F5344CB8AC3E}">
        <p14:creationId xmlns:p14="http://schemas.microsoft.com/office/powerpoint/2010/main" val="258146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0336" y="5122495"/>
            <a:ext cx="1175123" cy="14568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2486" t="14747" r="22486" b="22120"/>
          <a:stretch/>
        </p:blipFill>
        <p:spPr>
          <a:xfrm>
            <a:off x="1147404" y="188624"/>
            <a:ext cx="6835994" cy="1361306"/>
          </a:xfrm>
          <a:prstGeom prst="rect">
            <a:avLst/>
          </a:prstGeom>
        </p:spPr>
      </p:pic>
      <p:sp>
        <p:nvSpPr>
          <p:cNvPr id="5" name="TextBox 4"/>
          <p:cNvSpPr txBox="1"/>
          <p:nvPr/>
        </p:nvSpPr>
        <p:spPr>
          <a:xfrm>
            <a:off x="1572737" y="1719836"/>
            <a:ext cx="6235699" cy="1200329"/>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Accessibility</a:t>
            </a:r>
            <a:endParaRPr lang="en-US" dirty="0">
              <a:solidFill>
                <a:srgbClr val="3C4648"/>
              </a:solidFill>
              <a:latin typeface="Arial" charset="0"/>
              <a:ea typeface="Arial" charset="0"/>
              <a:cs typeface="Arial" charset="0"/>
            </a:endParaRPr>
          </a:p>
          <a:p>
            <a:r>
              <a:rPr lang="en-US" dirty="0">
                <a:solidFill>
                  <a:srgbClr val="3C4648"/>
                </a:solidFill>
                <a:latin typeface="Arial" charset="0"/>
                <a:ea typeface="Arial" charset="0"/>
                <a:cs typeface="Arial" charset="0"/>
              </a:rPr>
              <a:t>Disseminate complete fiscal information and all other relevant data, easy for all to access, understand, and to use, re-use and transform, namely in open data formats.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336" y="1986536"/>
            <a:ext cx="929274" cy="929274"/>
          </a:xfrm>
          <a:prstGeom prst="rect">
            <a:avLst/>
          </a:prstGeom>
        </p:spPr>
      </p:pic>
      <p:pic>
        <p:nvPicPr>
          <p:cNvPr id="8"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72" y="1845656"/>
            <a:ext cx="1055146" cy="1055146"/>
          </a:xfrm>
          <a:prstGeom prst="rect">
            <a:avLst/>
          </a:prstGeom>
        </p:spPr>
      </p:pic>
      <p:sp>
        <p:nvSpPr>
          <p:cNvPr id="9" name="TextBox 8"/>
          <p:cNvSpPr txBox="1"/>
          <p:nvPr/>
        </p:nvSpPr>
        <p:spPr>
          <a:xfrm>
            <a:off x="1534637" y="3282666"/>
            <a:ext cx="6235699" cy="1477328"/>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Openness</a:t>
            </a:r>
          </a:p>
          <a:p>
            <a:r>
              <a:rPr lang="en-US" dirty="0">
                <a:solidFill>
                  <a:srgbClr val="3C4648"/>
                </a:solidFill>
                <a:latin typeface="Arial" charset="0"/>
                <a:ea typeface="Arial" charset="0"/>
                <a:cs typeface="Arial" charset="0"/>
              </a:rPr>
              <a:t>Provide full information on and be responsive with respect to the purpose, scope, constraints, intended outcomes, process and timelines, as well as the expected and actual results of public participation.</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529" y="3462697"/>
            <a:ext cx="1055146" cy="105514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9186" y="3449104"/>
            <a:ext cx="1216273" cy="1216273"/>
          </a:xfrm>
          <a:prstGeom prst="rect">
            <a:avLst/>
          </a:prstGeom>
          <a:effectLst>
            <a:outerShdw blurRad="50800" dist="76200" dir="2700000" algn="tl" rotWithShape="0">
              <a:prstClr val="black">
                <a:alpha val="40000"/>
              </a:prstClr>
            </a:outerShdw>
          </a:effectLst>
        </p:spPr>
      </p:pic>
      <p:sp>
        <p:nvSpPr>
          <p:cNvPr id="18" name="TextBox 17"/>
          <p:cNvSpPr txBox="1"/>
          <p:nvPr/>
        </p:nvSpPr>
        <p:spPr>
          <a:xfrm>
            <a:off x="1534637" y="5038483"/>
            <a:ext cx="6235699" cy="1477328"/>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Inclusiveness</a:t>
            </a:r>
          </a:p>
          <a:p>
            <a:r>
              <a:rPr lang="en-US" dirty="0">
                <a:solidFill>
                  <a:srgbClr val="3C4648"/>
                </a:solidFill>
                <a:latin typeface="Arial" charset="0"/>
                <a:ea typeface="Arial" charset="0"/>
                <a:cs typeface="Arial" charset="0"/>
              </a:rPr>
              <a:t>Proactively engage citizens and non-state actors, including excluded &amp; vulnerable groups &amp; individuals, &amp; voices that are seldom heard, without discrimination &amp; consider public inputs on an objective basis irrespective of their source.</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4527" y="5240279"/>
            <a:ext cx="1275532" cy="1275532"/>
          </a:xfrm>
          <a:prstGeom prst="rect">
            <a:avLst/>
          </a:prstGeom>
          <a:effectLst>
            <a:outerShdw blurRad="50800" dist="76200" dir="2700000" algn="tl" rotWithShape="0">
              <a:prstClr val="black">
                <a:alpha val="40000"/>
              </a:prstClr>
            </a:outerShdw>
          </a:effectLst>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514" y="5338286"/>
            <a:ext cx="1055146" cy="1055146"/>
          </a:xfrm>
          <a:prstGeom prst="rect">
            <a:avLst/>
          </a:prstGeom>
        </p:spPr>
      </p:pic>
    </p:spTree>
    <p:extLst>
      <p:ext uri="{BB962C8B-B14F-4D97-AF65-F5344CB8AC3E}">
        <p14:creationId xmlns:p14="http://schemas.microsoft.com/office/powerpoint/2010/main" val="87060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0336" y="5173295"/>
            <a:ext cx="1175123" cy="14568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TextBox 4"/>
          <p:cNvSpPr txBox="1"/>
          <p:nvPr/>
        </p:nvSpPr>
        <p:spPr>
          <a:xfrm>
            <a:off x="1572737" y="308230"/>
            <a:ext cx="6235699" cy="1200329"/>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Respect for self-expression</a:t>
            </a:r>
          </a:p>
          <a:p>
            <a:r>
              <a:rPr lang="en-US" dirty="0">
                <a:solidFill>
                  <a:srgbClr val="3C4648"/>
                </a:solidFill>
                <a:latin typeface="Arial" charset="0"/>
                <a:ea typeface="Arial" charset="0"/>
                <a:cs typeface="Arial" charset="0"/>
              </a:rPr>
              <a:t>Allow articulate their interests in their own ways, and to choose means of engagement that they prefer. There may be groups that have standing to speak on behalf of others.</a:t>
            </a:r>
          </a:p>
        </p:txBody>
      </p:sp>
      <p:sp>
        <p:nvSpPr>
          <p:cNvPr id="9" name="TextBox 8"/>
          <p:cNvSpPr txBox="1"/>
          <p:nvPr/>
        </p:nvSpPr>
        <p:spPr>
          <a:xfrm>
            <a:off x="1534637" y="1868168"/>
            <a:ext cx="6235699" cy="1477328"/>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Timeliness</a:t>
            </a:r>
          </a:p>
          <a:p>
            <a:r>
              <a:rPr lang="en-US" dirty="0">
                <a:solidFill>
                  <a:srgbClr val="3C4648"/>
                </a:solidFill>
                <a:latin typeface="Arial" charset="0"/>
                <a:ea typeface="Arial" charset="0"/>
                <a:cs typeface="Arial" charset="0"/>
              </a:rPr>
              <a:t>Sufficient time in the budget and policy cycles for inputs in each phase; while a range of options is still open; and, where desirable, allow for more than one round of engagement.</a:t>
            </a:r>
          </a:p>
        </p:txBody>
      </p:sp>
      <p:sp>
        <p:nvSpPr>
          <p:cNvPr id="18" name="TextBox 17"/>
          <p:cNvSpPr txBox="1"/>
          <p:nvPr/>
        </p:nvSpPr>
        <p:spPr>
          <a:xfrm>
            <a:off x="1534637" y="3651691"/>
            <a:ext cx="6235699" cy="1477328"/>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Depth</a:t>
            </a:r>
          </a:p>
          <a:p>
            <a:r>
              <a:rPr lang="en-US" dirty="0">
                <a:solidFill>
                  <a:srgbClr val="3C4648"/>
                </a:solidFill>
                <a:latin typeface="Arial" charset="0"/>
                <a:ea typeface="Arial" charset="0"/>
                <a:cs typeface="Arial" charset="0"/>
              </a:rPr>
              <a:t>Provide information about key policy objectives, options, choices and trade-offs, potential impacts, and incorporate a diversity of perspectives; provide feedback on public inputs and how they have been incorporated.</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72" y="448494"/>
            <a:ext cx="1055146" cy="105514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436" y="683010"/>
            <a:ext cx="748771" cy="748771"/>
          </a:xfrm>
          <a:prstGeom prst="rect">
            <a:avLst/>
          </a:prstGeom>
          <a:effectLst>
            <a:outerShdw blurRad="50800" dist="76200" dir="2700000" algn="tl" rotWithShape="0">
              <a:prstClr val="black">
                <a:alpha val="40000"/>
              </a:prstClr>
            </a:outerShdw>
          </a:effec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334" y="2019271"/>
            <a:ext cx="1175126" cy="1175122"/>
          </a:xfrm>
          <a:prstGeom prst="rect">
            <a:avLst/>
          </a:prstGeom>
          <a:effectLst>
            <a:outerShdw blurRad="50800" dist="76200" dir="2700000" algn="tl" rotWithShape="0">
              <a:prstClr val="black">
                <a:alpha val="40000"/>
              </a:prstClr>
            </a:outerShdw>
          </a:effec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529" y="1930848"/>
            <a:ext cx="1055146" cy="105514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5832" y="3828265"/>
            <a:ext cx="1333978" cy="1333972"/>
          </a:xfrm>
          <a:prstGeom prst="rect">
            <a:avLst/>
          </a:prstGeom>
          <a:effectLst>
            <a:outerShdw blurRad="50800" dist="76200" dir="2700000" algn="tl" rotWithShape="0">
              <a:prstClr val="black">
                <a:alpha val="40000"/>
              </a:prstClr>
            </a:outerShdw>
          </a:effectLst>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914" y="3828265"/>
            <a:ext cx="1055146" cy="1055146"/>
          </a:xfrm>
          <a:prstGeom prst="rect">
            <a:avLst/>
          </a:prstGeom>
        </p:spPr>
      </p:pic>
      <p:sp>
        <p:nvSpPr>
          <p:cNvPr id="31" name="TextBox 30"/>
          <p:cNvSpPr txBox="1"/>
          <p:nvPr/>
        </p:nvSpPr>
        <p:spPr>
          <a:xfrm>
            <a:off x="1527030" y="5458790"/>
            <a:ext cx="6235699" cy="923330"/>
          </a:xfrm>
          <a:prstGeom prst="rect">
            <a:avLst/>
          </a:prstGeom>
          <a:noFill/>
        </p:spPr>
        <p:txBody>
          <a:bodyPr wrap="square" rtlCol="0">
            <a:spAutoFit/>
          </a:bodyPr>
          <a:lstStyle/>
          <a:p>
            <a:r>
              <a:rPr lang="en-US" b="1" dirty="0">
                <a:solidFill>
                  <a:srgbClr val="FF6900"/>
                </a:solidFill>
                <a:latin typeface="Arial" charset="0"/>
                <a:ea typeface="Arial" charset="0"/>
                <a:cs typeface="Arial" charset="0"/>
              </a:rPr>
              <a:t>Proportionality</a:t>
            </a:r>
          </a:p>
          <a:p>
            <a:r>
              <a:rPr lang="en-US" dirty="0">
                <a:solidFill>
                  <a:srgbClr val="3C4648"/>
                </a:solidFill>
                <a:latin typeface="Arial" charset="0"/>
                <a:ea typeface="Arial" charset="0"/>
                <a:cs typeface="Arial" charset="0"/>
              </a:rPr>
              <a:t>Use a mix of engagement mechanisms proportionate to the scale and impact of the issue or policy concerned.</a:t>
            </a: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235" y="5466262"/>
            <a:ext cx="1055146" cy="1055146"/>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5835" y="5493618"/>
            <a:ext cx="1002390" cy="100239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903973780"/>
      </p:ext>
    </p:extLst>
  </p:cSld>
  <p:clrMapOvr>
    <a:masterClrMapping/>
  </p:clrMapOvr>
</p:sld>
</file>

<file path=ppt/theme/theme1.xml><?xml version="1.0" encoding="utf-8"?>
<a:theme xmlns:a="http://schemas.openxmlformats.org/drawingml/2006/main" name="gif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8149</TotalTime>
  <Words>2232</Words>
  <Application>Microsoft Macintosh PowerPoint</Application>
  <PresentationFormat>On-screen Show (4:3)</PresentationFormat>
  <Paragraphs>271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Courier New</vt:lpstr>
      <vt:lpstr>Times New Roman</vt:lpstr>
      <vt:lpstr>Wingdings</vt:lpstr>
      <vt:lpstr>Arial</vt:lpstr>
      <vt:lpstr>gift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O</dc:creator>
  <cp:lastModifiedBy>Juan P. Guerrero Amparán</cp:lastModifiedBy>
  <cp:revision>490</cp:revision>
  <cp:lastPrinted>2017-02-10T02:14:13Z</cp:lastPrinted>
  <dcterms:created xsi:type="dcterms:W3CDTF">2015-03-01T23:52:29Z</dcterms:created>
  <dcterms:modified xsi:type="dcterms:W3CDTF">2017-03-15T14:54:58Z</dcterms:modified>
</cp:coreProperties>
</file>