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59" r:id="rId3"/>
    <p:sldId id="306" r:id="rId4"/>
    <p:sldId id="307" r:id="rId5"/>
    <p:sldId id="361" r:id="rId6"/>
    <p:sldId id="313" r:id="rId7"/>
    <p:sldId id="317" r:id="rId8"/>
    <p:sldId id="334" r:id="rId9"/>
    <p:sldId id="357" r:id="rId10"/>
    <p:sldId id="358" r:id="rId11"/>
    <p:sldId id="319" r:id="rId12"/>
    <p:sldId id="364" r:id="rId13"/>
    <p:sldId id="365" r:id="rId14"/>
    <p:sldId id="366" r:id="rId15"/>
    <p:sldId id="367" r:id="rId16"/>
    <p:sldId id="330" r:id="rId17"/>
    <p:sldId id="310" r:id="rId18"/>
    <p:sldId id="347" r:id="rId19"/>
    <p:sldId id="346" r:id="rId20"/>
    <p:sldId id="348" r:id="rId21"/>
    <p:sldId id="285" r:id="rId22"/>
    <p:sldId id="290" r:id="rId23"/>
    <p:sldId id="288" r:id="rId24"/>
    <p:sldId id="289" r:id="rId25"/>
    <p:sldId id="291" r:id="rId26"/>
    <p:sldId id="302" r:id="rId27"/>
    <p:sldId id="350" r:id="rId28"/>
    <p:sldId id="360" r:id="rId29"/>
    <p:sldId id="351" r:id="rId30"/>
    <p:sldId id="352" r:id="rId31"/>
    <p:sldId id="354" r:id="rId32"/>
    <p:sldId id="355" r:id="rId33"/>
    <p:sldId id="362" r:id="rId34"/>
    <p:sldId id="363" r:id="rId35"/>
    <p:sldId id="356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256"/>
            <p14:sldId id="359"/>
            <p14:sldId id="306"/>
            <p14:sldId id="307"/>
            <p14:sldId id="361"/>
            <p14:sldId id="313"/>
            <p14:sldId id="317"/>
            <p14:sldId id="334"/>
            <p14:sldId id="357"/>
            <p14:sldId id="358"/>
            <p14:sldId id="319"/>
            <p14:sldId id="364"/>
            <p14:sldId id="365"/>
            <p14:sldId id="366"/>
            <p14:sldId id="367"/>
            <p14:sldId id="330"/>
            <p14:sldId id="310"/>
            <p14:sldId id="347"/>
          </p14:sldIdLst>
        </p14:section>
        <p14:section name="Sección sin título" id="{33B42E0F-CA76-4738-A474-8C79504BE888}">
          <p14:sldIdLst>
            <p14:sldId id="346"/>
            <p14:sldId id="348"/>
            <p14:sldId id="285"/>
            <p14:sldId id="290"/>
            <p14:sldId id="288"/>
            <p14:sldId id="289"/>
            <p14:sldId id="291"/>
            <p14:sldId id="302"/>
            <p14:sldId id="350"/>
            <p14:sldId id="360"/>
            <p14:sldId id="351"/>
            <p14:sldId id="352"/>
            <p14:sldId id="354"/>
            <p14:sldId id="355"/>
            <p14:sldId id="362"/>
            <p14:sldId id="363"/>
            <p14:sldId id="356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308"/>
    <a:srgbClr val="FF6900"/>
    <a:srgbClr val="3C4648"/>
    <a:srgbClr val="F93707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88542" autoAdjust="0"/>
  </p:normalViewPr>
  <p:slideViewPr>
    <p:cSldViewPr snapToGrid="0" snapToObjects="1">
      <p:cViewPr varScale="1">
        <p:scale>
          <a:sx n="103" d="100"/>
          <a:sy n="103" d="100"/>
        </p:scale>
        <p:origin x="19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6E850-65C1-476F-8913-54BC35635C7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92E0C-E9C8-4862-8813-113EC093B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07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A202-9FDB-4B49-B0DC-90E507511A6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0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A202-9FDB-4B49-B0DC-90E507511A6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9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A202-9FDB-4B49-B0DC-90E507511A6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6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07935" y="646236"/>
            <a:ext cx="807868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Принципы 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GIFT</a:t>
            </a: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, касающиеся гражданского участия</a:t>
            </a:r>
          </a:p>
          <a:p>
            <a:endParaRPr lang="en-NZ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Руководство, касающееся принципов и механизмов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гражданского участия в налогово-бюджетной политике</a:t>
            </a:r>
            <a:endParaRPr lang="en-NZ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Пленарное заседание Бюджетного сообщества (БС)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PEMPAL 2017 </a:t>
            </a:r>
            <a:endParaRPr lang="es-MX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Инструменты управления государственными финансами</a:t>
            </a:r>
            <a:endParaRPr lang="es-MX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16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/>
                <a:cs typeface="Arial"/>
              </a:rPr>
              <a:t>Хуан Пабло </a:t>
            </a:r>
            <a:r>
              <a:rPr lang="ru-RU" sz="1600" b="1" dirty="0" err="1">
                <a:solidFill>
                  <a:schemeClr val="bg1"/>
                </a:solidFill>
                <a:latin typeface="Arial"/>
                <a:cs typeface="Arial"/>
              </a:rPr>
              <a:t>Герреро</a:t>
            </a:r>
            <a:endParaRPr lang="ru-RU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Arial"/>
                <a:cs typeface="Arial"/>
              </a:rPr>
              <a:t>Бишкек, Республика Кыргызстан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/>
                <a:cs typeface="Arial"/>
              </a:rPr>
              <a:t>13 апреля 2017 г.</a:t>
            </a:r>
            <a:endParaRPr lang="es-MX" sz="1200" b="1" dirty="0"/>
          </a:p>
          <a:p>
            <a:endParaRPr lang="en-NZ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029" y="5316204"/>
            <a:ext cx="368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#</a:t>
            </a:r>
            <a:r>
              <a:rPr lang="ru-RU" sz="1600" dirty="0">
                <a:solidFill>
                  <a:schemeClr val="bg1"/>
                </a:solidFill>
                <a:latin typeface="Arial"/>
                <a:cs typeface="Arial"/>
              </a:rPr>
              <a:t>Бюджетно-налоговая прозрачность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732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2737" y="499422"/>
            <a:ext cx="62356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Устойчивость</a:t>
            </a:r>
            <a:endParaRPr lang="en-US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400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Постоянная работа на регулярной основе по вовлечению общественности в процессы с целью расширения практики обмена знаниям и повышения взаимного доверия; институционализация общественного участия; выработка ориентиров на основе отзывов граждан для пересмотра решений в области налогово-бюджетной политики; регулярный анализ и оценка опыта с целью совершенствования процесса дальнейшего вовлечения граждан.</a:t>
            </a:r>
            <a:endParaRPr lang="en-US" sz="14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4638" y="2965536"/>
            <a:ext cx="59587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Взаимодополняемость</a:t>
            </a:r>
            <a:endParaRPr lang="en-US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400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Обеспечить взаимодополняемость механизмов гражданского участия и вовлеченности граждан, а также повысить эффективность  существующих систем государственного управления и подотчетности</a:t>
            </a:r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7030" y="4811076"/>
            <a:ext cx="6235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Принцип взаимности</a:t>
            </a:r>
            <a:endParaRPr lang="en-US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400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Все государственные и негосударственные организации должны открыто демонстрировать свою миссию и интересы, которые они отстаивают, а также открыто заявлять о тех, кого они представляют; уважать всех участников процесса; сотрудничать для достижения поставленных целей.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36" y="839652"/>
            <a:ext cx="855180" cy="85518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639686"/>
            <a:ext cx="1055146" cy="10551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36" y="3202404"/>
            <a:ext cx="963461" cy="96346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3065910"/>
            <a:ext cx="1055146" cy="10551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12" y="5316281"/>
            <a:ext cx="513827" cy="58542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" y="4965067"/>
            <a:ext cx="1055146" cy="10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uide.fiscaltransparency.net/wp-content/themes/gift-online-guide/assets/img/logo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TextBox 6"/>
          <p:cNvSpPr txBox="1"/>
          <p:nvPr/>
        </p:nvSpPr>
        <p:spPr>
          <a:xfrm>
            <a:off x="800100" y="2150239"/>
            <a:ext cx="74505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Участие общественности по приглашению и в независимом формате 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Охват всех видов деятельности по разработке налогово-бюджетной политики и подготовке бюджета</a:t>
            </a:r>
            <a:r>
              <a:rPr lang="en-US" sz="1600" dirty="0">
                <a:solidFill>
                  <a:srgbClr val="3C4648"/>
                </a:solidFill>
                <a:latin typeface="Arial"/>
                <a:cs typeface="Arial"/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Ежегодный бюджетный цикл (8 документов)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Анализ налогово-бюджетной политики и новые инициативы государственной политики вне ежегодного бюджетного цикла (доходы и расходы, финансирование, активы и обязательства</a:t>
            </a:r>
            <a:r>
              <a:rPr lang="en-US" sz="1600" dirty="0">
                <a:solidFill>
                  <a:srgbClr val="3C4648"/>
                </a:solidFill>
                <a:latin typeface="Arial"/>
                <a:cs typeface="Arial"/>
              </a:rPr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Планирование и оказание </a:t>
            </a:r>
            <a:r>
              <a:rPr lang="ru-RU" sz="1600" dirty="0" err="1">
                <a:solidFill>
                  <a:srgbClr val="3C4648"/>
                </a:solidFill>
                <a:latin typeface="Arial"/>
                <a:cs typeface="Arial"/>
              </a:rPr>
              <a:t>госуслуг</a:t>
            </a:r>
            <a:r>
              <a:rPr lang="en-US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Планирование, экспертиза и реализация государственных инвестиционных проектов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fr-FR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11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6040" y="621792"/>
            <a:ext cx="8890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B5308"/>
                </a:solidFill>
                <a:latin typeface="Arial"/>
                <a:cs typeface="Arial"/>
              </a:rPr>
              <a:t>МАСШТАБЫ ГРАЖДАНСКОГО УЧАСТИЯ</a:t>
            </a:r>
            <a:r>
              <a:rPr lang="en-US" sz="2400" b="1" dirty="0">
                <a:solidFill>
                  <a:srgbClr val="FB5308"/>
                </a:solidFill>
                <a:latin typeface="Arial"/>
                <a:cs typeface="Arial"/>
              </a:rPr>
              <a:t> </a:t>
            </a:r>
            <a:endParaRPr lang="ru-RU" sz="2400" b="1" dirty="0">
              <a:solidFill>
                <a:srgbClr val="FB5308"/>
              </a:solidFill>
              <a:latin typeface="Arial"/>
              <a:cs typeface="Arial"/>
            </a:endParaRPr>
          </a:p>
          <a:p>
            <a:r>
              <a:rPr lang="ru-RU" sz="2400" b="1" dirty="0">
                <a:solidFill>
                  <a:srgbClr val="FB5308"/>
                </a:solidFill>
                <a:latin typeface="Arial"/>
                <a:cs typeface="Arial"/>
              </a:rPr>
              <a:t>в налогово-бюджетной политике</a:t>
            </a:r>
            <a:r>
              <a:rPr lang="en-US" sz="2400" b="1" dirty="0">
                <a:solidFill>
                  <a:srgbClr val="FB5308"/>
                </a:solidFill>
                <a:latin typeface="Arial"/>
                <a:cs typeface="Arial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8745" y="1406391"/>
            <a:ext cx="72289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ru-RU" sz="2000" u="sng" dirty="0">
                <a:solidFill>
                  <a:schemeClr val="tx2"/>
                </a:solidFill>
                <a:latin typeface="Arial"/>
                <a:cs typeface="Arial"/>
              </a:rPr>
              <a:t>Рабочий документ</a:t>
            </a:r>
            <a:r>
              <a:rPr lang="en-US" sz="2000" u="sng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rgbClr val="3C4648"/>
                </a:solidFill>
                <a:latin typeface="Arial"/>
                <a:cs typeface="Arial"/>
              </a:rPr>
              <a:t>подготовлен</a:t>
            </a:r>
            <a:r>
              <a:rPr lang="en-US" sz="2000" dirty="0">
                <a:solidFill>
                  <a:srgbClr val="3C4648"/>
                </a:solidFill>
                <a:latin typeface="Arial"/>
                <a:cs typeface="Arial"/>
              </a:rPr>
              <a:t> de </a:t>
            </a:r>
            <a:r>
              <a:rPr lang="en-US" sz="2000" dirty="0" err="1">
                <a:solidFill>
                  <a:srgbClr val="3C4648"/>
                </a:solidFill>
                <a:latin typeface="Arial"/>
                <a:cs typeface="Arial"/>
              </a:rPr>
              <a:t>Renzio</a:t>
            </a:r>
            <a:r>
              <a:rPr lang="en-US" sz="2000" dirty="0">
                <a:solidFill>
                  <a:srgbClr val="3C4648"/>
                </a:solidFill>
                <a:latin typeface="Arial"/>
                <a:cs typeface="Arial"/>
              </a:rPr>
              <a:t> (</a:t>
            </a:r>
            <a:r>
              <a:rPr lang="ru-RU" sz="2000" dirty="0">
                <a:solidFill>
                  <a:srgbClr val="3C4648"/>
                </a:solidFill>
                <a:latin typeface="Arial"/>
                <a:cs typeface="Arial"/>
              </a:rPr>
              <a:t>МБП</a:t>
            </a:r>
            <a:r>
              <a:rPr lang="en-US" sz="2000" dirty="0">
                <a:solidFill>
                  <a:srgbClr val="3C4648"/>
                </a:solidFill>
                <a:latin typeface="Arial"/>
                <a:cs typeface="Arial"/>
              </a:rPr>
              <a:t>) </a:t>
            </a:r>
            <a:r>
              <a:rPr lang="ru-RU" sz="2000" dirty="0">
                <a:solidFill>
                  <a:srgbClr val="3C4648"/>
                </a:solidFill>
                <a:latin typeface="Arial"/>
                <a:cs typeface="Arial"/>
              </a:rPr>
              <a:t>и </a:t>
            </a:r>
            <a:r>
              <a:rPr lang="en-US" sz="2000" dirty="0" err="1">
                <a:solidFill>
                  <a:srgbClr val="3C4648"/>
                </a:solidFill>
                <a:latin typeface="Arial"/>
                <a:cs typeface="Arial"/>
              </a:rPr>
              <a:t>Wehmer</a:t>
            </a:r>
            <a:r>
              <a:rPr lang="en-US" sz="2000" dirty="0">
                <a:solidFill>
                  <a:srgbClr val="3C4648"/>
                </a:solidFill>
                <a:latin typeface="Arial"/>
                <a:cs typeface="Arial"/>
              </a:rPr>
              <a:t> (LSE) </a:t>
            </a:r>
            <a:r>
              <a:rPr lang="ru-RU" sz="2000" dirty="0">
                <a:solidFill>
                  <a:srgbClr val="3C4648"/>
                </a:solidFill>
                <a:latin typeface="Arial"/>
                <a:cs typeface="Arial"/>
              </a:rPr>
              <a:t>для</a:t>
            </a:r>
            <a:r>
              <a:rPr lang="en-US" sz="2000" dirty="0">
                <a:solidFill>
                  <a:srgbClr val="3C4648"/>
                </a:solidFill>
                <a:latin typeface="Arial"/>
                <a:cs typeface="Arial"/>
              </a:rPr>
              <a:t> GIFT (2015)</a:t>
            </a:r>
          </a:p>
          <a:p>
            <a:pPr marL="285750" indent="-285750">
              <a:buFont typeface="Courier New"/>
              <a:buChar char="o"/>
            </a:pPr>
            <a:endParaRPr lang="en-US" sz="20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Основу данного обзора составили 38 документов: в 23 из них анализируется влияние переменных, относящихся к показателям прозрачности в налогово-бюджетной сфере; еще 14 документов отражают участие граждан в принятии бюджетных решений</a:t>
            </a:r>
            <a:r>
              <a:rPr lang="en-US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buFont typeface="Wingdings" charset="2"/>
              <a:buChar char="§"/>
            </a:pP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Авторы подразделяют 38 документов на 4 группы по видам воздействия</a:t>
            </a:r>
            <a:r>
              <a:rPr lang="en-US" sz="1600" dirty="0">
                <a:solidFill>
                  <a:srgbClr val="3C4648"/>
                </a:solidFill>
                <a:latin typeface="Arial"/>
                <a:cs typeface="Arial"/>
              </a:rPr>
              <a:t>: </a:t>
            </a:r>
          </a:p>
          <a:p>
            <a:pPr marL="342900" indent="-342900">
              <a:buAutoNum type="arabicPeriod"/>
            </a:pPr>
            <a:r>
              <a:rPr lang="ru-RU" sz="1600" dirty="0" err="1">
                <a:solidFill>
                  <a:srgbClr val="3C4648"/>
                </a:solidFill>
                <a:latin typeface="Arial"/>
                <a:cs typeface="Arial"/>
              </a:rPr>
              <a:t>Макробюджетные</a:t>
            </a: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 факторы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Распределение средств и оказание услуг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Государственное управление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Результаты развития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5545" y="402336"/>
            <a:ext cx="77221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6900"/>
                </a:solidFill>
                <a:latin typeface="Arial"/>
                <a:cs typeface="Arial"/>
              </a:rPr>
              <a:t>Влияние принципа открытости в налогово-бюджетной сфере: обзор конкретных примеров</a:t>
            </a:r>
            <a:endParaRPr lang="es-MX" sz="2000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57" y="1271265"/>
            <a:ext cx="80426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Улучшение практики распределения ресурсов и оказания </a:t>
            </a:r>
            <a:r>
              <a:rPr lang="ru-RU" sz="1600" dirty="0" err="1">
                <a:solidFill>
                  <a:srgbClr val="3C4648"/>
                </a:solidFill>
                <a:latin typeface="Arial"/>
                <a:cs typeface="Arial"/>
              </a:rPr>
              <a:t>госуслуг</a:t>
            </a:r>
            <a:r>
              <a:rPr lang="en-US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buFont typeface="Courier New"/>
              <a:buChar char="o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Более эффективное реагирование на пожелания, высказываемые получателями услуг и электоратом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Возможность для маргинальных групп населения оказывать некоторое влияние на касающиеся их решения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Деятельность в сфере социальной политики оказывает более интенсивное влияние на различные сообщества (здравоохранение, инфраструктурные проекты на местном уровне, образование)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Примеры из Бразилии (коллективное участие), Индии, Мексики, Перу, Уганды и ЮАР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96" y="561111"/>
            <a:ext cx="6998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6600"/>
                </a:solidFill>
                <a:latin typeface="Arial"/>
                <a:cs typeface="Arial"/>
              </a:rPr>
              <a:t>Доступ к информации и </a:t>
            </a:r>
            <a:r>
              <a:rPr lang="ru-RU" sz="2000" b="1" dirty="0">
                <a:solidFill>
                  <a:srgbClr val="FF6600"/>
                </a:solidFill>
                <a:latin typeface="Arial"/>
                <a:cs typeface="Arial"/>
              </a:rPr>
              <a:t>участие граждан</a:t>
            </a:r>
            <a:r>
              <a:rPr lang="ru-RU" sz="2000" dirty="0">
                <a:solidFill>
                  <a:srgbClr val="FF6600"/>
                </a:solidFill>
                <a:latin typeface="Arial"/>
                <a:cs typeface="Arial"/>
              </a:rPr>
              <a:t>: влияние на </a:t>
            </a:r>
          </a:p>
          <a:p>
            <a:r>
              <a:rPr lang="ru-RU" sz="2000" dirty="0">
                <a:solidFill>
                  <a:srgbClr val="FF6600"/>
                </a:solidFill>
                <a:latin typeface="Arial"/>
                <a:cs typeface="Arial"/>
              </a:rPr>
              <a:t>распределение ресурсов и на результаты оказания услуг</a:t>
            </a:r>
            <a:endParaRPr lang="en-US" sz="2000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8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57" y="1271265"/>
            <a:ext cx="804265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5550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бразильских муниципалитетов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(2006-2013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гг.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Крепкие позитивные связи между институтами коллективного участия и уровнем благосостояния в обществе продемонстрированы на большом количестве примеров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Наличие институтов коллективного участия ассоциируется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 снижением детской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смертности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Осуществление инновационной социальной политики способствует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снижению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детской смертности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Растущие возможности государства в сфере социального обеспечения также способствуют подъему благосостояния в обществе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Институты коллективного участия, социальные программы и местные ресурсы взаимодополняют друг друга, что также способствует повышению благосостояния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958" y="375891"/>
            <a:ext cx="75270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Демократия</a:t>
            </a:r>
            <a:r>
              <a:rPr lang="en-US" sz="20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0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в действии: выход за рамки выборного процесса с целью повышения благосостояния общества</a:t>
            </a:r>
            <a:endParaRPr lang="en-US" sz="2000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B.Wampler</a:t>
            </a:r>
            <a:r>
              <a:rPr lang="en-U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, M. </a:t>
            </a:r>
            <a:r>
              <a:rPr lang="en-US" dirty="0" err="1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Touchton</a:t>
            </a:r>
            <a:r>
              <a:rPr lang="en-U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, N. </a:t>
            </a:r>
            <a:r>
              <a:rPr lang="en-US" dirty="0" err="1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Borgues</a:t>
            </a:r>
            <a:r>
              <a:rPr lang="en-U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AmPolScRew</a:t>
            </a:r>
            <a:r>
              <a:rPr lang="en-U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. # 111, 2017</a:t>
            </a:r>
          </a:p>
        </p:txBody>
      </p:sp>
    </p:spTree>
    <p:extLst>
      <p:ext uri="{BB962C8B-B14F-4D97-AF65-F5344CB8AC3E}">
        <p14:creationId xmlns:p14="http://schemas.microsoft.com/office/powerpoint/2010/main" val="19090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0670" y="668714"/>
            <a:ext cx="8042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6600"/>
                </a:solidFill>
                <a:latin typeface="Arial"/>
                <a:cs typeface="Arial"/>
              </a:rPr>
              <a:t>Итоговые результаты обзора</a:t>
            </a:r>
            <a:endParaRPr lang="en-US" sz="2800" dirty="0">
              <a:solidFill>
                <a:srgbClr val="FF66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B5308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6" y="1072169"/>
            <a:ext cx="7606553" cy="4319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246" y="1572402"/>
            <a:ext cx="1312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Результаты развития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8353" y="1226372"/>
            <a:ext cx="978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Улучшение показателей в области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2776" y="1572402"/>
            <a:ext cx="1170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Улучшение показателей в сфере здравоохранения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39" y="2589893"/>
            <a:ext cx="1569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Результаты в системе  государственного управления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8353" y="2323652"/>
            <a:ext cx="839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Снижение уровня коррупции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4729" y="1745932"/>
            <a:ext cx="130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Политическая подотчетность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018" y="3610229"/>
            <a:ext cx="1247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Качество бюджета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1679" y="3337570"/>
            <a:ext cx="1204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Бюджетно-финансовая дисциплина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3205" y="2983627"/>
            <a:ext cx="968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Распределение средств и оказание услуг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84432" y="2877650"/>
            <a:ext cx="1172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Распределение средств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4899" y="2877650"/>
            <a:ext cx="1237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Оказание услуг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670" y="4322788"/>
            <a:ext cx="942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Бюджетный процесс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16535" y="3891568"/>
            <a:ext cx="106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Исполнение бюджета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5336" y="3691513"/>
            <a:ext cx="1011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Исполнение и аудит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8974" y="4475181"/>
            <a:ext cx="957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Подготовка проекта и утверждение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39144" y="4322788"/>
            <a:ext cx="106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Исполнение и аудит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39" y="5391237"/>
            <a:ext cx="1463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Бюджетно-финансовая открытость и меры воздействия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9562" y="5391237"/>
            <a:ext cx="138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Бюджетная  прозрачность (раскрытие общих данных)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21393" y="5391237"/>
            <a:ext cx="1635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Бюджетная прозрачность (раскрытие  определенных данных)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57015" y="5029179"/>
            <a:ext cx="1248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участие</a:t>
            </a:r>
          </a:p>
        </p:txBody>
      </p:sp>
    </p:spTree>
    <p:extLst>
      <p:ext uri="{BB962C8B-B14F-4D97-AF65-F5344CB8AC3E}">
        <p14:creationId xmlns:p14="http://schemas.microsoft.com/office/powerpoint/2010/main" val="20451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9560"/>
            <a:ext cx="9144000" cy="3738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5110" y="615820"/>
            <a:ext cx="776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B5308"/>
                </a:solidFill>
                <a:latin typeface="Arial"/>
                <a:cs typeface="Arial"/>
              </a:rPr>
              <a:t>Руководство, касающееся принципов и механизмов </a:t>
            </a:r>
          </a:p>
          <a:p>
            <a:pPr algn="ctr"/>
            <a:r>
              <a:rPr lang="ru-RU" b="1" dirty="0">
                <a:solidFill>
                  <a:srgbClr val="FB5308"/>
                </a:solidFill>
                <a:latin typeface="Arial"/>
                <a:cs typeface="Arial"/>
              </a:rPr>
              <a:t>гражданского участия в налогово-бюджетной политике</a:t>
            </a:r>
            <a:endParaRPr lang="en-NZ" b="1" dirty="0">
              <a:solidFill>
                <a:srgbClr val="FB530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2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0873" y="2084306"/>
            <a:ext cx="72227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Цели руководства</a:t>
            </a:r>
            <a:endParaRPr lang="en-US" sz="2400" b="1" dirty="0">
              <a:solidFill>
                <a:srgbClr val="FF69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Сформулировать рекомендации, касающиеся способов расширения гражданского участия в бюджетной политике и продемонстрировать связанные с этим преимущества, проиллюстрировав это на примере конкретных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механизмов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(«практик»), которые показывают, каким образом можно применить на практике принципы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GIFT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касающиеся гражданского участия в налогово-бюджетной политике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1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3000" y="1215614"/>
            <a:ext cx="754697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spc="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457200" algn="l"/>
              </a:tabLst>
            </a:pPr>
            <a:r>
              <a:rPr lang="ru-RU" b="1" dirty="0">
                <a:solidFill>
                  <a:srgbClr val="595959"/>
                </a:solidFill>
                <a:latin typeface="Arial"/>
                <a:cs typeface="Arial"/>
              </a:rPr>
              <a:t>Основные факты </a:t>
            </a:r>
            <a:r>
              <a:rPr lang="en-NZ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кто, где, когда?</a:t>
            </a:r>
            <a:r>
              <a:rPr lang="en-NZ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r>
              <a:rPr lang="es-MX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Этап бюджетного цикла (формирование, принятие, исполнение, аудит)</a:t>
            </a:r>
            <a:endParaRPr lang="en-NZ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Уровень государственной власти (национальный, региональный, местный)</a:t>
            </a:r>
            <a:endParaRPr lang="en-NZ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Ведущая организация (исполнительный орган, законодательный орган, высший ревизионный орган либо негосударственный участник)</a:t>
            </a:r>
            <a:endParaRPr lang="en-NZ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charset="2"/>
              <a:buChar char="§"/>
              <a:tabLst>
                <a:tab pos="457200" algn="l"/>
              </a:tabLst>
            </a:pPr>
            <a:r>
              <a:rPr lang="ru-RU" b="1" dirty="0" smtClean="0">
                <a:solidFill>
                  <a:srgbClr val="595959"/>
                </a:solidFill>
                <a:latin typeface="Arial"/>
                <a:cs typeface="Arial"/>
              </a:rPr>
              <a:t>С </a:t>
            </a:r>
            <a:r>
              <a:rPr lang="ru-RU" b="1" dirty="0">
                <a:solidFill>
                  <a:srgbClr val="595959"/>
                </a:solidFill>
                <a:latin typeface="Arial"/>
                <a:cs typeface="Arial"/>
              </a:rPr>
              <a:t>какой целью</a:t>
            </a:r>
            <a:r>
              <a:rPr lang="en-NZ" b="1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выполнить задачу по обеспечению гражданского участия</a:t>
            </a:r>
            <a:endParaRPr lang="en-NZ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ru-RU" sz="1600" b="1" dirty="0" smtClean="0">
                <a:solidFill>
                  <a:srgbClr val="595959"/>
                </a:solidFill>
                <a:latin typeface="Arial"/>
                <a:cs typeface="Arial"/>
              </a:rPr>
              <a:t>Законодательная </a:t>
            </a:r>
            <a:r>
              <a:rPr lang="ru-RU" sz="1600" b="1" dirty="0">
                <a:solidFill>
                  <a:srgbClr val="595959"/>
                </a:solidFill>
                <a:latin typeface="Arial"/>
                <a:cs typeface="Arial"/>
              </a:rPr>
              <a:t>среда</a:t>
            </a:r>
            <a:r>
              <a:rPr lang="es-MX" sz="1600" b="1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закон или акт, наделяющий должностных лиц полномочиями либо предписывающий им обеспечивать участие общественности. Необходимо определить, какой должна быть благоприятная законодательная среда</a:t>
            </a:r>
            <a:endParaRPr lang="es-MX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0991" y="541892"/>
            <a:ext cx="4914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6900"/>
                </a:solidFill>
                <a:latin typeface="Arial"/>
                <a:cs typeface="Arial"/>
              </a:rPr>
              <a:t>О чем вы узнаете из Руководства</a:t>
            </a:r>
            <a:r>
              <a:rPr lang="en-US" sz="2000" b="1" dirty="0">
                <a:solidFill>
                  <a:srgbClr val="FF6900"/>
                </a:solidFill>
                <a:latin typeface="Arial"/>
                <a:cs typeface="Arial"/>
              </a:rPr>
              <a:t>?</a:t>
            </a:r>
            <a:endParaRPr lang="es-MX" sz="20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201" y="1423490"/>
            <a:ext cx="831093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94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400" b="1" dirty="0">
                <a:solidFill>
                  <a:srgbClr val="595959"/>
                </a:solidFill>
                <a:latin typeface="Arial"/>
                <a:cs typeface="Arial"/>
              </a:rPr>
              <a:t>Кто и каким образом</a:t>
            </a:r>
            <a:r>
              <a:rPr lang="es-MX" sz="1400" b="1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r>
              <a:rPr lang="ru-RU" sz="1400" dirty="0">
                <a:solidFill>
                  <a:srgbClr val="595959"/>
                </a:solidFill>
                <a:latin typeface="Arial"/>
                <a:cs typeface="Arial"/>
              </a:rPr>
              <a:t>поэтапный процесс, описывающий создание и реализацию механизма, включая следующее</a:t>
            </a:r>
            <a:r>
              <a:rPr lang="en-NZ" sz="1400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endParaRPr lang="es-MX" sz="14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74295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400" dirty="0">
                <a:solidFill>
                  <a:srgbClr val="595959"/>
                </a:solidFill>
                <a:latin typeface="Arial"/>
                <a:cs typeface="Arial"/>
              </a:rPr>
              <a:t>Кто принимает участие/ процесс отбора/ различные формы участия</a:t>
            </a:r>
            <a:endParaRPr lang="es-MX" sz="14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74295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400" dirty="0">
                <a:solidFill>
                  <a:srgbClr val="595959"/>
                </a:solidFill>
                <a:latin typeface="Arial"/>
                <a:cs typeface="Arial"/>
              </a:rPr>
              <a:t>Как принимаются решения? Являются ли они обязательными?</a:t>
            </a:r>
            <a:endParaRPr lang="es-MX" sz="14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74295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400" dirty="0">
                <a:solidFill>
                  <a:srgbClr val="595959"/>
                </a:solidFill>
                <a:latin typeface="Arial"/>
                <a:cs typeface="Arial"/>
              </a:rPr>
              <a:t>Интерактивные/не интерактивные методы – в какой степени данный процесс опирается на технологии</a:t>
            </a:r>
            <a:endParaRPr lang="es-MX" sz="14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74295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400" dirty="0">
                <a:solidFill>
                  <a:srgbClr val="595959"/>
                </a:solidFill>
                <a:latin typeface="Arial"/>
                <a:cs typeface="Arial"/>
              </a:rPr>
              <a:t>Инвестирование ресурсов в реализацию механизмов: требуется ли ограниченное во времени вложение капитала либо периодические расходы для финансирования текущей деятельности?</a:t>
            </a:r>
            <a:endParaRPr lang="es-MX" dirty="0">
              <a:solidFill>
                <a:srgbClr val="595959"/>
              </a:solidFill>
              <a:latin typeface="Arial"/>
              <a:cs typeface="Arial"/>
            </a:endParaRPr>
          </a:p>
          <a:p>
            <a:pPr marL="408940" indent="-34290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NZ" dirty="0">
                <a:solidFill>
                  <a:srgbClr val="595959"/>
                </a:solidFill>
                <a:latin typeface="Arial"/>
                <a:cs typeface="Arial"/>
              </a:rPr>
              <a:t> </a:t>
            </a:r>
            <a:endParaRPr lang="es-MX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>
                <a:solidFill>
                  <a:srgbClr val="595959"/>
                </a:solidFill>
                <a:latin typeface="Arial"/>
                <a:cs typeface="Arial"/>
              </a:rPr>
              <a:t>Результаты и воздействие</a:t>
            </a:r>
            <a:r>
              <a:rPr lang="en-NZ" b="1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как были использованы результаты, достигнутые благодаря участию граждан; важно выяснить, в какой степени участие оказало реальное воздействие (примеры, по которым пока не определена степень воздействия, также можно включить в Руководство, но при этом они должны быть четкими и прозрачными)</a:t>
            </a:r>
            <a:endParaRPr lang="es-MX" dirty="0">
              <a:solidFill>
                <a:srgbClr val="595959"/>
              </a:solidFill>
              <a:latin typeface="Arial"/>
              <a:cs typeface="Arial"/>
            </a:endParaRPr>
          </a:p>
          <a:p>
            <a:pPr marL="914400" indent="-228600" algn="just">
              <a:spcBef>
                <a:spcPts val="600"/>
              </a:spcBef>
              <a:spcAft>
                <a:spcPts val="0"/>
              </a:spcAft>
            </a:pPr>
            <a:r>
              <a:rPr lang="en-NZ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MX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81745" y="595745"/>
            <a:ext cx="564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6900"/>
                </a:solidFill>
              </a:rPr>
              <a:t>Что содержит в себе Руководство</a:t>
            </a:r>
            <a:r>
              <a:rPr lang="en-US" sz="2800" b="1" dirty="0">
                <a:solidFill>
                  <a:srgbClr val="FF69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979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0000" y="1952083"/>
            <a:ext cx="6642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B5308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Содержание</a:t>
            </a:r>
            <a:r>
              <a:rPr lang="en-US" sz="2400" b="1" dirty="0">
                <a:solidFill>
                  <a:srgbClr val="FB5308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информация о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и смысл гражданского участия в налогово-бюджетной политике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касающиеся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гражданского участия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Доказательства влияния, оказываемого участием общества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касающееся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принципов и механизмов гражданского участия в налогово-бюджетной политике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гражданского участия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43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6900" y="942245"/>
            <a:ext cx="7962900" cy="604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600" b="1" dirty="0">
                <a:solidFill>
                  <a:srgbClr val="595959"/>
                </a:solidFill>
                <a:latin typeface="Arial"/>
                <a:cs typeface="Arial"/>
              </a:rPr>
              <a:t>Извлеченные уроки. </a:t>
            </a: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Результаты, определяемые практикующими специалистами, которые занимались непосредственной реализацией механизмов участия, а также полезные советы, основные условия и факторы, которые либо способствовали успеху, либо свидетельствовали о неудачном применении практики</a:t>
            </a:r>
            <a:endParaRPr lang="en-NZ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600" b="1" dirty="0">
                <a:solidFill>
                  <a:srgbClr val="595959"/>
                </a:solidFill>
                <a:latin typeface="Arial"/>
                <a:cs typeface="Arial"/>
              </a:rPr>
              <a:t>Принципы гражданского участия.</a:t>
            </a:r>
            <a:r>
              <a:rPr lang="en-NZ" sz="16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Какой механизм участия был применен и каким образом он увязан с принципами. Там, где это представляется уместным, данный механизм участия может также служить рекомендацией в отношении возможных действий, которые позволят применить больше принципов</a:t>
            </a:r>
            <a:endParaRPr lang="es-MX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600" b="1" dirty="0">
                <a:solidFill>
                  <a:srgbClr val="595959"/>
                </a:solidFill>
                <a:latin typeface="Arial"/>
                <a:cs typeface="Arial"/>
              </a:rPr>
              <a:t>В контексте конкретной страны</a:t>
            </a:r>
            <a:r>
              <a:rPr lang="en-NZ" sz="1600" b="1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информация, способствующая общему пониманию сопутствующих факторов и условий, при которых применялся данный механизм:</a:t>
            </a:r>
            <a:endParaRPr lang="es-MX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00430" algn="l"/>
              </a:tabLst>
            </a:pP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Тип органа власти</a:t>
            </a:r>
            <a:endParaRPr lang="es-MX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00430" algn="l"/>
              </a:tabLst>
            </a:pP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Гражданская среда (размеры гражданского общества, нормативно-правовая база)</a:t>
            </a:r>
            <a:endParaRPr lang="es-MX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00430" algn="l"/>
              </a:tabLst>
            </a:pP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Результаты исследования Индекса открытости бюджета – общая оценка прозрачности бюджета, измеряемая в баллах, показатель гражданского участия в баллах. Необходимо указать, оценивает ли ИОБ меры воздействия. </a:t>
            </a: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endParaRPr lang="es-MX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00430" algn="l"/>
              </a:tabLst>
            </a:pP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Индекс восприятия коррупции в баллах, измеряемый </a:t>
            </a: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Transparency International</a:t>
            </a:r>
            <a:r>
              <a:rPr lang="ru-RU" sz="1600" dirty="0">
                <a:solidFill>
                  <a:srgbClr val="595959"/>
                </a:solidFill>
                <a:latin typeface="Arial"/>
                <a:cs typeface="Arial"/>
              </a:rPr>
              <a:t>. </a:t>
            </a:r>
            <a:endParaRPr lang="es-MX" sz="16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99105"/>
            <a:ext cx="478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Содержание Руководства</a:t>
            </a:r>
            <a:endParaRPr lang="en-US" sz="2800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b="1778"/>
          <a:stretch/>
        </p:blipFill>
        <p:spPr>
          <a:xfrm>
            <a:off x="744668" y="655341"/>
            <a:ext cx="8128000" cy="484570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55172" y="1215614"/>
            <a:ext cx="1194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  Руководстве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6997" y="1061725"/>
            <a:ext cx="118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Обзор примеров из практики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0338" y="1061725"/>
            <a:ext cx="61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Принципы </a:t>
            </a:r>
            <a:r>
              <a:rPr lang="en-US" sz="1000" dirty="0"/>
              <a:t>GIFT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013525" y="1061725"/>
            <a:ext cx="95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Новости и обновления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4866" y="4120179"/>
            <a:ext cx="3388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Примеры гражданского участия в разных странах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6324" y="5100935"/>
            <a:ext cx="282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Проанализируйте  примеры гражданского участия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6372" y="5692771"/>
            <a:ext cx="213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Этапы разработки налогово-бюджетной политики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4170" y="1068118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Направить </a:t>
            </a:r>
          </a:p>
          <a:p>
            <a:r>
              <a:rPr lang="ru-RU" sz="1000" dirty="0" smtClean="0"/>
              <a:t>свой пример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89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412750" y="6109732"/>
            <a:ext cx="685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Навигация: сортирование данных с учетом этапов бюджетного цикла или принципов</a:t>
            </a:r>
            <a:endParaRPr lang="es-MX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" b="2137"/>
          <a:stretch/>
        </p:blipFill>
        <p:spPr>
          <a:xfrm>
            <a:off x="695437" y="787400"/>
            <a:ext cx="7753126" cy="46101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00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412750" y="5881132"/>
            <a:ext cx="685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Навигация: найдите на карте и отсортируйте данные по этапам, головным организациям, принципам, уровню государственной власти или странам</a:t>
            </a:r>
            <a:endParaRPr lang="es-MX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1653"/>
          <a:stretch/>
        </p:blipFill>
        <p:spPr>
          <a:xfrm>
            <a:off x="883920" y="914400"/>
            <a:ext cx="7376160" cy="44069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7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" b="1153"/>
          <a:stretch/>
        </p:blipFill>
        <p:spPr>
          <a:xfrm>
            <a:off x="1046480" y="1041400"/>
            <a:ext cx="7051040" cy="42291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6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 b="1202"/>
          <a:stretch/>
        </p:blipFill>
        <p:spPr>
          <a:xfrm>
            <a:off x="1188720" y="1155700"/>
            <a:ext cx="6766560" cy="4064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9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412750" y="5803628"/>
            <a:ext cx="578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Выберите интересующий вас раздел, сформируйте собственный отчет, загрузите данные и распечатайте!</a:t>
            </a:r>
            <a:endParaRPr lang="es-MX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" b="2479"/>
          <a:stretch/>
        </p:blipFill>
        <p:spPr>
          <a:xfrm>
            <a:off x="883920" y="939800"/>
            <a:ext cx="7376160" cy="43434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145" t="1795" r="-1" b="4478"/>
          <a:stretch/>
        </p:blipFill>
        <p:spPr>
          <a:xfrm>
            <a:off x="6502400" y="1689099"/>
            <a:ext cx="2305356" cy="314960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2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208087"/>
              </p:ext>
            </p:extLst>
          </p:nvPr>
        </p:nvGraphicFramePr>
        <p:xfrm>
          <a:off x="512217" y="1521967"/>
          <a:ext cx="8022183" cy="517940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09596">
                  <a:extLst>
                    <a:ext uri="{9D8B030D-6E8A-4147-A177-3AD203B41FA5}">
                      <a16:colId xmlns="" xmlns:a16="http://schemas.microsoft.com/office/drawing/2014/main" val="3483759099"/>
                    </a:ext>
                  </a:extLst>
                </a:gridCol>
                <a:gridCol w="1634187">
                  <a:extLst>
                    <a:ext uri="{9D8B030D-6E8A-4147-A177-3AD203B41FA5}">
                      <a16:colId xmlns="" xmlns:a16="http://schemas.microsoft.com/office/drawing/2014/main" val="3312826093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1258408271"/>
                    </a:ext>
                  </a:extLst>
                </a:gridCol>
                <a:gridCol w="1689100">
                  <a:extLst>
                    <a:ext uri="{9D8B030D-6E8A-4147-A177-3AD203B41FA5}">
                      <a16:colId xmlns="" xmlns:a16="http://schemas.microsoft.com/office/drawing/2014/main" val="532019427"/>
                    </a:ext>
                  </a:extLst>
                </a:gridCol>
                <a:gridCol w="1612900">
                  <a:extLst>
                    <a:ext uri="{9D8B030D-6E8A-4147-A177-3AD203B41FA5}">
                      <a16:colId xmlns="" xmlns:a16="http://schemas.microsoft.com/office/drawing/2014/main" val="2464285365"/>
                    </a:ext>
                  </a:extLst>
                </a:gridCol>
              </a:tblGrid>
              <a:tr h="178240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Этап разработки</a:t>
                      </a:r>
                      <a:r>
                        <a:rPr lang="ru-RU" sz="12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бюджета и государственной</a:t>
                      </a:r>
                      <a:r>
                        <a:rPr lang="ru-RU" sz="12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политики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530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Lead institution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53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2010972"/>
                  </a:ext>
                </a:extLst>
              </a:tr>
              <a:tr h="5457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Исполнительная власть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Законодательный орган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Высший ревизионный орган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Негосударственные участники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6559423"/>
                  </a:ext>
                </a:extLst>
              </a:tr>
              <a:tr h="14186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Разработка и выбор бюджета и государственной</a:t>
                      </a:r>
                      <a:r>
                        <a:rPr lang="ru-RU" sz="12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политики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53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Бразилия: Советы по государственной политике </a:t>
                      </a:r>
                      <a:endParaRPr lang="es-MX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Филиппины: бюджетирование «снизу вверх»</a:t>
                      </a:r>
                      <a:endParaRPr lang="es-MX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Южная Корея: консультационные комитеты</a:t>
                      </a:r>
                      <a:endParaRPr lang="es-MX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Канада: предварительные</a:t>
                      </a:r>
                      <a:r>
                        <a:rPr lang="ru-RU" sz="1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бюджетные консультации в Комитете по финансам</a:t>
                      </a:r>
                      <a:endParaRPr lang="es-MX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1489987"/>
                  </a:ext>
                </a:extLst>
              </a:tr>
              <a:tr h="4653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Принятие бюджета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53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Хорватия:</a:t>
                      </a:r>
                      <a:r>
                        <a:rPr lang="ru-RU" sz="12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Комиссия по налогово-бюджетной политике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514474"/>
                  </a:ext>
                </a:extLst>
              </a:tr>
              <a:tr h="6242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Исполнение бюджета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53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Мексика: инфраструктура сельских школ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5357910"/>
                  </a:ext>
                </a:extLst>
              </a:tr>
              <a:tr h="8757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Оценка и аудит</a:t>
                      </a:r>
                      <a:endParaRPr lang="es-MX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53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Южная Корея: консультационные комитеты</a:t>
                      </a:r>
                      <a:endParaRPr lang="es-MX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MX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Филиппины: Коллективный аудит с участием граждан</a:t>
                      </a:r>
                      <a:endParaRPr lang="es-MX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Кения: общественный аудит избирательного фонда</a:t>
                      </a:r>
                      <a:endParaRPr lang="es-MX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NZ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Индия: социальный</a:t>
                      </a:r>
                      <a:r>
                        <a:rPr lang="ru-RU" sz="1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аудит в </a:t>
                      </a:r>
                      <a:r>
                        <a:rPr lang="ru-RU" sz="11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Андра</a:t>
                      </a:r>
                      <a:r>
                        <a:rPr lang="ru-R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Прадеш</a:t>
                      </a:r>
                      <a:endParaRPr lang="es-MX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706906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927100" y="514303"/>
            <a:ext cx="7086600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B5308"/>
                </a:solidFill>
                <a:latin typeface="Arial" charset="0"/>
                <a:ea typeface="Arial" charset="0"/>
                <a:cs typeface="Arial" charset="0"/>
              </a:rPr>
              <a:t>Примеры гражданского участия с учетом этапов разработки бюджета и государственной политики и головных организаций</a:t>
            </a:r>
            <a:endParaRPr lang="es-MX" sz="2000" b="1" dirty="0">
              <a:solidFill>
                <a:srgbClr val="FB530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2093" y="2625909"/>
            <a:ext cx="7008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B5308"/>
                </a:solidFill>
                <a:latin typeface="Arial"/>
                <a:cs typeface="Arial"/>
              </a:rPr>
              <a:t>Несколько примеров из Руководства</a:t>
            </a:r>
            <a:r>
              <a:rPr lang="en-US" sz="3600" b="1" dirty="0">
                <a:solidFill>
                  <a:srgbClr val="FB5308"/>
                </a:solidFill>
                <a:latin typeface="Arial"/>
                <a:cs typeface="Arial"/>
              </a:rPr>
              <a:t>…</a:t>
            </a:r>
            <a:endParaRPr lang="en-US" sz="3600" b="1" dirty="0">
              <a:solidFill>
                <a:srgbClr val="FB5308"/>
              </a:solidFill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4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907302"/>
            <a:ext cx="80508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Данная практика применяется с 2012 г. в 515 сообществах с использованием небольших по объему бюджетов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Основная цель: предоставление базовых социальных услуг бедным слоям населения, снижение влияния местных элит и наделение граждан б</a:t>
            </a:r>
            <a:r>
              <a:rPr lang="ru-RU" i="1" dirty="0">
                <a:solidFill>
                  <a:srgbClr val="3C4648"/>
                </a:solidFill>
                <a:latin typeface="Arial"/>
                <a:cs typeface="Arial"/>
              </a:rPr>
              <a:t>о</a:t>
            </a: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льшими полномочиями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C4648"/>
                </a:solidFill>
                <a:latin typeface="Arial"/>
                <a:cs typeface="Arial"/>
              </a:rPr>
              <a:t>Группа борьбы с бедностью на местах</a:t>
            </a:r>
            <a:r>
              <a:rPr lang="en-US" b="1" dirty="0">
                <a:solidFill>
                  <a:srgbClr val="3C4648"/>
                </a:solidFill>
                <a:latin typeface="Arial"/>
                <a:cs typeface="Arial"/>
              </a:rPr>
              <a:t> (LPRAT) </a:t>
            </a:r>
            <a:r>
              <a:rPr lang="ru-RU" b="1" dirty="0">
                <a:solidFill>
                  <a:srgbClr val="3C4648"/>
                </a:solidFill>
                <a:latin typeface="Arial"/>
                <a:cs typeface="Arial"/>
              </a:rPr>
              <a:t>разрабатывает местные приоритетные проекты</a:t>
            </a:r>
            <a:r>
              <a:rPr lang="en-US" b="1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Создано общее собрание представителей: 50% членов собрания от государственного сектора и 50% от организаций гражданского общества 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Собрание дает группе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 LPRAT</a:t>
            </a: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 рекомендации по проектам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Выдвигаемые проекты подаются в соответствующие органы для включения в бюджеты участвующих национальных ведомств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Гражданские организации могут участвовать в мониторинге бюджетирования «снизу вверх»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В 2016 г. программа бюджетирования «снизу вверх» охватывала 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1514 </a:t>
            </a: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городов и муниципалитетов с бюджетом, который в 3 раза превысил бюджет 2012 г</a:t>
            </a:r>
            <a:r>
              <a:rPr lang="ru-RU" dirty="0" smtClean="0">
                <a:solidFill>
                  <a:srgbClr val="3C4648"/>
                </a:solidFill>
                <a:latin typeface="Arial"/>
                <a:cs typeface="Arial"/>
              </a:rPr>
              <a:t>.</a:t>
            </a:r>
          </a:p>
          <a:p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r>
              <a:rPr lang="ru-RU" sz="1200" dirty="0">
                <a:solidFill>
                  <a:srgbClr val="FF6900"/>
                </a:solidFill>
                <a:latin typeface="Arial"/>
                <a:cs typeface="Arial"/>
              </a:rPr>
              <a:t>ПРИНЦИПЫ ОТКРЫТОСТИ, ИНКЛЮЗИВНОСТИ, ГЛУБИНЫ, УСТОЙЧИВОСТИ, ВЗАИМОДОПОЛНЯЕМОСТИ И ВЗАИМНОСТИ</a:t>
            </a:r>
            <a:endParaRPr lang="en-US" sz="1200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F6900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288420"/>
            <a:ext cx="88018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B5308"/>
                </a:solidFill>
                <a:latin typeface="Arial"/>
                <a:cs typeface="Arial"/>
              </a:rPr>
              <a:t>Бюджетирование «снизу вверх» на Филиппинах</a:t>
            </a:r>
            <a:endParaRPr lang="en-US" sz="2800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0000" y="1952083"/>
            <a:ext cx="6642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B5308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Глобальная инициатива по обеспечению прозрачности в налогово-бюджетной сфере</a:t>
            </a:r>
            <a:endParaRPr lang="en-US" sz="2400" b="1" dirty="0">
              <a:solidFill>
                <a:srgbClr val="FB5308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Глобальная сеть,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способствующая развитию диалога между правительствами, организациями гражданского общества, международными финансовыми и специализированными организациями, между частным сектором и другими заинтересованными сторонами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поиска и совместного использования решений,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касающихся различных задач в области налогово-бюджетной прозрачности, гражданского участия и подотчетности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Данная инициатива осуществляется посредством координации глобальных норм и стандартов, пропаганды, обмена опытом, а также благодаря техническому содействию, исследовательской работе и использованию ИКТ для целей гражданского участия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1154044"/>
            <a:ext cx="8050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Программа начата в 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2014-2015</a:t>
            </a: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 гг. с целью совершенствования инфраструктуры и оборудования наиболее уязвимых базовых школ в стране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C4648"/>
                </a:solidFill>
                <a:latin typeface="Arial"/>
                <a:cs typeface="Arial"/>
              </a:rPr>
              <a:t>Родители, учителя и директора сформировали комитет, призванный решать вопросы приоритизации финансирования за счет средств федерального бюджета, предназначенных для соответствующих школ</a:t>
            </a:r>
            <a:endParaRPr lang="en-US" b="1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Общественность вовлекается в программу на всех этапах -- от распределения ресурсов до реализации и мониторинга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Интерактивный вебсайт позволяет пользователям осуществлять мониторинг хода реализации проекта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Программа позволила улучшить положение более чем в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 20138 </a:t>
            </a: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школах и была возобновлена в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 2016</a:t>
            </a: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 г.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ru-RU" sz="1200" dirty="0" smtClean="0">
              <a:solidFill>
                <a:srgbClr val="FF6900"/>
              </a:solidFill>
              <a:latin typeface="Arial"/>
              <a:cs typeface="Arial"/>
            </a:endParaRPr>
          </a:p>
          <a:p>
            <a:r>
              <a:rPr lang="ru-RU" sz="1200" dirty="0" smtClean="0">
                <a:solidFill>
                  <a:srgbClr val="FF6900"/>
                </a:solidFill>
                <a:latin typeface="Arial"/>
                <a:cs typeface="Arial"/>
              </a:rPr>
              <a:t>ПРИНЦИПЫ </a:t>
            </a:r>
            <a:r>
              <a:rPr lang="ru-RU" sz="1200" dirty="0">
                <a:solidFill>
                  <a:srgbClr val="FF6900"/>
                </a:solidFill>
                <a:latin typeface="Arial"/>
                <a:cs typeface="Arial"/>
              </a:rPr>
              <a:t>ОТКРЫТОСТИ, УВАЖЕНИЯ К РАЗНЫМ ФОРМАМ САМОВЫРАЖЕНИЯ, СВОЕВРЕМЕННОСТИ, ДОСТУПНОСТИ И ВЗАИМОДОПОЛНЯЕМОСТИ</a:t>
            </a:r>
            <a:endParaRPr lang="en-US" sz="1200" dirty="0">
              <a:solidFill>
                <a:srgbClr val="FF6900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43000" y="387275"/>
            <a:ext cx="6919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B5308"/>
                </a:solidFill>
                <a:latin typeface="Arial"/>
                <a:cs typeface="Arial"/>
              </a:rPr>
              <a:t>Программа реформы образования в Мексике</a:t>
            </a:r>
            <a:endParaRPr lang="en-US" sz="2400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988944"/>
            <a:ext cx="805087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Консультации были начаты в 2011 г.; цель консультаций - изучение общественного мнения по макроэкономическому прогнозированию, приоритетам бюджетирования и различным проектам, вызывающим противоречия в обществе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Инструмент гражданского участия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: </a:t>
            </a:r>
            <a:r>
              <a:rPr lang="ru-RU" b="1" dirty="0">
                <a:solidFill>
                  <a:srgbClr val="3C4648"/>
                </a:solidFill>
                <a:latin typeface="Arial"/>
                <a:cs typeface="Arial"/>
              </a:rPr>
              <a:t>Комиссия по налогово-бюджетной политике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, </a:t>
            </a: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независимый орган Парламента страны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3C4648"/>
                </a:solidFill>
                <a:latin typeface="Arial"/>
                <a:cs typeface="Arial"/>
              </a:rPr>
              <a:t>Комиссия по налогово-бюджетной политике </a:t>
            </a: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состоит из членов различных организаций (Высший ревизионный орган, Институт экономики, Институт государственных финансов, Национальный банк Хорватии, ученые) и проводит общественные слушания совместно с экспертами. Члены Комиссии могут давать предложения по любому выдвигаемому законопроекту.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В 2014 г. Комиссия сформулировала пять заключений по различным бюджетным документам.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ru-RU" sz="1200" dirty="0" smtClean="0">
              <a:solidFill>
                <a:srgbClr val="FF6900"/>
              </a:solidFill>
              <a:latin typeface="Arial"/>
              <a:cs typeface="Arial"/>
            </a:endParaRPr>
          </a:p>
          <a:p>
            <a:r>
              <a:rPr lang="ru-RU" sz="1200" dirty="0" smtClean="0">
                <a:solidFill>
                  <a:srgbClr val="FF6900"/>
                </a:solidFill>
                <a:latin typeface="Arial"/>
                <a:cs typeface="Arial"/>
              </a:rPr>
              <a:t>ПРИНЦИПЫ </a:t>
            </a:r>
            <a:r>
              <a:rPr lang="ru-RU" sz="1200" dirty="0">
                <a:solidFill>
                  <a:srgbClr val="FF6900"/>
                </a:solidFill>
                <a:latin typeface="Arial"/>
                <a:cs typeface="Arial"/>
              </a:rPr>
              <a:t>ОТКРЫТОСТИ, ДОСТУПНОСТИ, ГЛУБИНЫ, ВЗАИМНОСТИ И ВЗАИМОДОПОЛНЯЕМОСТИ</a:t>
            </a:r>
            <a:endParaRPr lang="en-US" sz="1200" dirty="0">
              <a:solidFill>
                <a:srgbClr val="FF6900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s-MX" dirty="0"/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31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0944" y="355002"/>
            <a:ext cx="83958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B5308"/>
                </a:solidFill>
                <a:latin typeface="Arial"/>
                <a:cs typeface="Arial"/>
              </a:rPr>
              <a:t>Хорватия: предварительные консультации по бюджету между экспертами и институтами гражданского общества</a:t>
            </a:r>
            <a:endParaRPr lang="en-US" sz="2000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345" y="1102428"/>
            <a:ext cx="805087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Мандат на проведение общественных консультаций по бюджету был выдан правительством давно, но фактически начал действовать только в 1994 г.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Предоставляет Парламенту возможность давать оценку государственной политике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Повышает качество и легитимность процесса бюджетирования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C4648"/>
                </a:solidFill>
                <a:latin typeface="Arial"/>
                <a:cs typeface="Arial"/>
              </a:rPr>
              <a:t>Комитет по финансам принимает сведения от лиц, а также обращения, подаваемые в электронном виде</a:t>
            </a:r>
            <a:endParaRPr lang="en-US" b="1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Составляется ежегодный публичный отчет с рекомендациями на основе консультаций в Комитете по финансам и полученных Комитетом сведений от более чем 100 лиц и групп, а также более 400 обращений в электронном формате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Финансовые консультации в 2014 г.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В 2014 г. отчет Комитета содержал 47 рекомендаций по 6 приоритетным направлениям, обозначенным Комитетом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ru-RU" sz="1200" dirty="0" smtClean="0">
              <a:solidFill>
                <a:srgbClr val="FF6900"/>
              </a:solidFill>
              <a:latin typeface="Arial"/>
              <a:cs typeface="Arial"/>
            </a:endParaRPr>
          </a:p>
          <a:p>
            <a:r>
              <a:rPr lang="ru-RU" sz="1200" dirty="0" smtClean="0">
                <a:solidFill>
                  <a:srgbClr val="FF6900"/>
                </a:solidFill>
                <a:latin typeface="Arial"/>
                <a:cs typeface="Arial"/>
              </a:rPr>
              <a:t>ПРИНЦИПЫ </a:t>
            </a:r>
            <a:r>
              <a:rPr lang="ru-RU" sz="1200" dirty="0">
                <a:solidFill>
                  <a:srgbClr val="FF6900"/>
                </a:solidFill>
                <a:latin typeface="Arial"/>
                <a:cs typeface="Arial"/>
              </a:rPr>
              <a:t>ОТКРЫТОСТИ, УВАЖЕНИЯ К РАЗНЫМ ФОРМАМ САМОВЫРАЖЕНИЯ, СВОЕВРЕМЕННОСТИ, ИНКЛЮЗИВНОСТИ, ВЗАИМОДОПОЛНЯЕМОСТИ, ПРОПОРЦИОНАЛЬНОСТИ И УСТОЙЧИВОСТИ</a:t>
            </a:r>
            <a:endParaRPr lang="en-US" sz="1200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s-MX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FF6900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6364" y="360218"/>
            <a:ext cx="131190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B5308"/>
                </a:solidFill>
                <a:latin typeface="Arial"/>
                <a:cs typeface="Arial"/>
              </a:rPr>
              <a:t>Канада: предварительные консультации по бюджету в</a:t>
            </a:r>
          </a:p>
          <a:p>
            <a:r>
              <a:rPr lang="ru-RU" sz="2000" b="1" dirty="0">
                <a:solidFill>
                  <a:srgbClr val="FB5308"/>
                </a:solidFill>
                <a:latin typeface="Arial"/>
                <a:cs typeface="Arial"/>
              </a:rPr>
              <a:t>Постоянном комитете по финансам Палаты общин</a:t>
            </a:r>
            <a:endParaRPr lang="en-US" sz="2000" b="1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345" y="1102428"/>
            <a:ext cx="80508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C4648"/>
                </a:solidFill>
                <a:latin typeface="Arial"/>
                <a:cs typeface="Arial"/>
              </a:rPr>
              <a:t>Ревизионная комиссия</a:t>
            </a:r>
            <a:r>
              <a:rPr lang="en-US" b="1" dirty="0">
                <a:solidFill>
                  <a:srgbClr val="3C4648"/>
                </a:solidFill>
                <a:latin typeface="Arial"/>
                <a:cs typeface="Arial"/>
              </a:rPr>
              <a:t> (COA)</a:t>
            </a:r>
            <a:r>
              <a:rPr lang="ru-RU" b="1" dirty="0">
                <a:solidFill>
                  <a:srgbClr val="3C4648"/>
                </a:solidFill>
                <a:latin typeface="Arial"/>
                <a:cs typeface="Arial"/>
              </a:rPr>
              <a:t>, </a:t>
            </a: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образованная в 2012 году, начала проводить проверку эффективности использования ресурсов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с участием представителей гражданских организаций, которые действовали в качестве членов групп аудита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Были сформированы специальные группы аудита совместно с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 COA </a:t>
            </a: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и аудиторы из числа граждан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При наделении общественных аудиторов полномочиями в качестве аудиторов СОА соблюдаются следующие правила:</a:t>
            </a: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Аудиторам предоставляются формальные права и обязанности, которые сохраняются на всех этапах проведения аудита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; 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Они получают те же права доступа к информации и к документам, относящимся к аудиту, что и любые другие члены группы аудита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Совместный аудит позволяет гражданам из неправительственных групп участвовать в официальной процедуре аудита </a:t>
            </a:r>
            <a:r>
              <a:rPr lang="ru-RU" b="1" dirty="0">
                <a:solidFill>
                  <a:srgbClr val="3C4648"/>
                </a:solidFill>
                <a:latin typeface="Arial"/>
                <a:cs typeface="Arial"/>
              </a:rPr>
              <a:t>и дает возможность Ревизионной комиссии</a:t>
            </a:r>
            <a:r>
              <a:rPr lang="en-US" b="1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3C4648"/>
                </a:solidFill>
                <a:latin typeface="Arial"/>
                <a:cs typeface="Arial"/>
              </a:rPr>
              <a:t>изучить взаимодополняющие и новые методы аудита 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(</a:t>
            </a:r>
            <a:r>
              <a:rPr lang="ru-RU" dirty="0">
                <a:solidFill>
                  <a:srgbClr val="3C4648"/>
                </a:solidFill>
                <a:latin typeface="Arial"/>
                <a:cs typeface="Arial"/>
              </a:rPr>
              <a:t>например, оценочные карточки для местной общины</a:t>
            </a:r>
            <a:r>
              <a:rPr lang="en-US" dirty="0">
                <a:solidFill>
                  <a:srgbClr val="3C4648"/>
                </a:solidFill>
                <a:latin typeface="Arial"/>
                <a:cs typeface="Arial"/>
              </a:rPr>
              <a:t>)</a:t>
            </a:r>
          </a:p>
          <a:p>
            <a:endParaRPr lang="ru-RU" sz="1200" dirty="0" smtClean="0">
              <a:solidFill>
                <a:srgbClr val="FF6900"/>
              </a:solidFill>
              <a:latin typeface="Arial"/>
              <a:cs typeface="Arial"/>
            </a:endParaRPr>
          </a:p>
          <a:p>
            <a:r>
              <a:rPr lang="ru-RU" sz="1200" dirty="0" smtClean="0">
                <a:solidFill>
                  <a:srgbClr val="FF6900"/>
                </a:solidFill>
                <a:latin typeface="Arial"/>
                <a:cs typeface="Arial"/>
              </a:rPr>
              <a:t>ПРИНЦИПЫ </a:t>
            </a:r>
            <a:r>
              <a:rPr lang="ru-RU" sz="1200" dirty="0">
                <a:solidFill>
                  <a:srgbClr val="FF6900"/>
                </a:solidFill>
                <a:latin typeface="Arial"/>
                <a:cs typeface="Arial"/>
              </a:rPr>
              <a:t>ОТКРЫТОСТИ, ИНКЛЮЗИВНОСТИ, ПРОЗРАЧНОСТИ, УСТОЙЧИВОСТИ, ВЗАИМОДОПОЛНЯЕМОСТИ И ВЗАИМНОСТИ</a:t>
            </a:r>
            <a:endParaRPr lang="en-US" sz="1200" dirty="0">
              <a:solidFill>
                <a:srgbClr val="FF6900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6364" y="360218"/>
            <a:ext cx="1311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B5308"/>
                </a:solidFill>
                <a:latin typeface="Arial"/>
                <a:cs typeface="Arial"/>
              </a:rPr>
              <a:t>Филиппины: участие граждан в общественном аудите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06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839449"/>
            <a:ext cx="805087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Департамент развития сельских районов </a:t>
            </a:r>
            <a:r>
              <a:rPr lang="ru-RU" sz="1600" dirty="0" err="1">
                <a:solidFill>
                  <a:srgbClr val="3C4648"/>
                </a:solidFill>
                <a:latin typeface="Arial"/>
                <a:cs typeface="Arial"/>
              </a:rPr>
              <a:t>Андра</a:t>
            </a: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ru-RU" sz="1600" dirty="0" err="1">
                <a:solidFill>
                  <a:srgbClr val="3C4648"/>
                </a:solidFill>
                <a:latin typeface="Arial"/>
                <a:cs typeface="Arial"/>
              </a:rPr>
              <a:t>Прадеш</a:t>
            </a: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 начал свою деятельность в 2006 г. и в настоящее время вовлекает негосударственных участников в процедуры проверки государственной отчетности о расходовании средств, а именно, насколько правильно в отчетах отражаются данные о фактически потраченных средствах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После завершения проверок аудиторы организуют народные собрания в деревнях, где обнародуют результаты аудита; при этом в собраниях принимают участие местные политические деятели, избранные члены и местные должностные лица, а также помощники ревизоров на местах.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Поощряются обсуждения и дебаты по вопросам реализации государственных программ и государственной политики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C4648"/>
                </a:solidFill>
                <a:latin typeface="Arial"/>
                <a:cs typeface="Arial"/>
              </a:rPr>
              <a:t>Наличие гражданского общества гарантирует высокую степень автономии и объективности</a:t>
            </a:r>
            <a:r>
              <a:rPr lang="en-US" sz="1600" b="1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Руководство штата оказывает полную финансовую и оперативную поддержку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Общественный аудит проводят волонтеры из местных общин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Подготовлено и обучено более </a:t>
            </a:r>
            <a:r>
              <a:rPr lang="en-US" sz="1600" dirty="0">
                <a:solidFill>
                  <a:srgbClr val="3C4648"/>
                </a:solidFill>
                <a:latin typeface="Arial"/>
                <a:cs typeface="Arial"/>
              </a:rPr>
              <a:t>200</a:t>
            </a: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3C4648"/>
                </a:solidFill>
                <a:latin typeface="Arial"/>
                <a:cs typeface="Arial"/>
              </a:rPr>
              <a:t>000 </a:t>
            </a: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народных ревизоров</a:t>
            </a:r>
            <a:endParaRPr lang="en-US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В среднем каждый месяц в 22 районах проводится около 1</a:t>
            </a:r>
            <a:r>
              <a:rPr lang="en-US" sz="1600" dirty="0">
                <a:solidFill>
                  <a:srgbClr val="3C4648"/>
                </a:solidFill>
                <a:latin typeface="Arial"/>
                <a:cs typeface="Arial"/>
              </a:rPr>
              <a:t>30-150 </a:t>
            </a:r>
            <a:r>
              <a:rPr lang="ru-RU" sz="1600" dirty="0">
                <a:solidFill>
                  <a:srgbClr val="3C4648"/>
                </a:solidFill>
                <a:latin typeface="Arial"/>
                <a:cs typeface="Arial"/>
              </a:rPr>
              <a:t>общественных аудитов, при этом в таких процедурах каждый раз участвует не менее 2000 человек</a:t>
            </a:r>
            <a:r>
              <a:rPr lang="en-US" sz="1600" dirty="0">
                <a:solidFill>
                  <a:srgbClr val="FF6900"/>
                </a:solidFill>
                <a:latin typeface="Arial"/>
                <a:cs typeface="Arial"/>
              </a:rPr>
              <a:t> </a:t>
            </a:r>
            <a:endParaRPr lang="en-US" sz="1600" dirty="0"/>
          </a:p>
          <a:p>
            <a:endParaRPr lang="ru-RU" sz="1200" dirty="0" smtClean="0">
              <a:solidFill>
                <a:srgbClr val="FF6900"/>
              </a:solidFill>
              <a:latin typeface="Arial"/>
              <a:cs typeface="Arial"/>
            </a:endParaRPr>
          </a:p>
          <a:p>
            <a:r>
              <a:rPr lang="ru-RU" sz="1200" dirty="0" smtClean="0">
                <a:solidFill>
                  <a:srgbClr val="FF6900"/>
                </a:solidFill>
                <a:latin typeface="Arial"/>
                <a:cs typeface="Arial"/>
              </a:rPr>
              <a:t>ПРИНЦИПЫ </a:t>
            </a:r>
            <a:r>
              <a:rPr lang="ru-RU" sz="1200" dirty="0">
                <a:solidFill>
                  <a:srgbClr val="FF6900"/>
                </a:solidFill>
                <a:latin typeface="Arial"/>
                <a:cs typeface="Arial"/>
              </a:rPr>
              <a:t>ОТКРЫТОСТИ, ПРОЗРАЧНОСТИ, УСТОЙЧИВОСТИ, ИНКЛЮЗИВНОСТИ И УВАЖЕНИЯ К РАЗЛИЧНЫМ ФОРМАМ САМОВЫРАЖЕНИЯ</a:t>
            </a:r>
            <a:endParaRPr lang="en-US" sz="1200" dirty="0">
              <a:solidFill>
                <a:srgbClr val="FF6900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6364" y="360218"/>
            <a:ext cx="1308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B5308"/>
                </a:solidFill>
                <a:latin typeface="Arial"/>
                <a:cs typeface="Arial"/>
              </a:rPr>
              <a:t>Индия: общественный аудит в </a:t>
            </a:r>
            <a:r>
              <a:rPr lang="ru-RU" sz="2000" b="1" dirty="0" err="1">
                <a:solidFill>
                  <a:srgbClr val="FB5308"/>
                </a:solidFill>
                <a:latin typeface="Arial"/>
                <a:cs typeface="Arial"/>
              </a:rPr>
              <a:t>Андра</a:t>
            </a:r>
            <a:r>
              <a:rPr lang="ru-RU" sz="2000" b="1" dirty="0">
                <a:solidFill>
                  <a:srgbClr val="FB5308"/>
                </a:solidFill>
                <a:latin typeface="Arial"/>
                <a:cs typeface="Arial"/>
              </a:rPr>
              <a:t> </a:t>
            </a:r>
            <a:r>
              <a:rPr lang="ru-RU" sz="2000" b="1" dirty="0" err="1">
                <a:solidFill>
                  <a:srgbClr val="FB5308"/>
                </a:solidFill>
                <a:latin typeface="Arial"/>
                <a:cs typeface="Arial"/>
              </a:rPr>
              <a:t>Прадеш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66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5974" y="1482725"/>
            <a:ext cx="7458076" cy="4059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pc="2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Пожалуйста, предлагайте для включения в Руководство новые примеры из практики или вашего опыта, из которых можно извлечь полезные уроки и которыми можно поделиться с другими</a:t>
            </a:r>
            <a:endParaRPr lang="en-US" dirty="0">
              <a:solidFill>
                <a:srgbClr val="595959"/>
              </a:solidFill>
              <a:latin typeface="Arial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GIFT </a:t>
            </a:r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рассматривает практические примеры, которые были задокументированы тем или иным образом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 Это может быть как уже описанный ситуационный анализ, так и видео материал, интервью или опубликованный в сети блог. 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endParaRPr lang="es-MX" dirty="0">
              <a:solidFill>
                <a:srgbClr val="595959"/>
              </a:solidFill>
              <a:latin typeface="Arial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Раздел сайта под названием </a:t>
            </a:r>
            <a:r>
              <a:rPr lang="en-US" b="1" dirty="0">
                <a:solidFill>
                  <a:srgbClr val="595959"/>
                </a:solidFill>
                <a:latin typeface="Arial"/>
                <a:cs typeface="Arial"/>
              </a:rPr>
              <a:t>“Submit Yours” </a:t>
            </a:r>
            <a:r>
              <a:rPr lang="ru-RU" b="1" dirty="0">
                <a:solidFill>
                  <a:srgbClr val="595959"/>
                </a:solidFill>
                <a:latin typeface="Arial"/>
                <a:cs typeface="Arial"/>
              </a:rPr>
              <a:t>(«Добавьте ваш пример») </a:t>
            </a:r>
            <a:r>
              <a:rPr lang="ru-RU" dirty="0">
                <a:solidFill>
                  <a:srgbClr val="595959"/>
                </a:solidFill>
                <a:latin typeface="Arial"/>
                <a:cs typeface="Arial"/>
              </a:rPr>
              <a:t>включает также методические указания, которые помогут при разработке следующих проектов. </a:t>
            </a:r>
            <a:endParaRPr lang="en-US" dirty="0">
              <a:solidFill>
                <a:srgbClr val="595959"/>
              </a:solidFill>
              <a:latin typeface="Arial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6900"/>
                </a:solidFill>
                <a:latin typeface="Arial"/>
                <a:cs typeface="Arial"/>
              </a:rPr>
              <a:t>Руководство – это живой документ</a:t>
            </a:r>
            <a:r>
              <a:rPr lang="en-US" b="1" dirty="0">
                <a:solidFill>
                  <a:srgbClr val="FF6900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618" y="623454"/>
            <a:ext cx="6913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6900"/>
                </a:solidFill>
                <a:latin typeface="Arial"/>
                <a:cs typeface="Arial"/>
              </a:rPr>
              <a:t>Какой вклад вы можете внести в Руководство</a:t>
            </a:r>
            <a:r>
              <a:rPr lang="en-US" sz="2400" b="1" dirty="0">
                <a:solidFill>
                  <a:srgbClr val="FF6900"/>
                </a:solidFill>
                <a:latin typeface="Arial"/>
                <a:cs typeface="Arial"/>
              </a:rPr>
              <a:t>?</a:t>
            </a:r>
            <a:endParaRPr lang="es-MX" sz="24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3086" y="3609237"/>
            <a:ext cx="1762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@FiscalTrans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743" y="3737617"/>
            <a:ext cx="243543" cy="197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872" y="3054759"/>
            <a:ext cx="3293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/>
                <a:cs typeface="Arial"/>
              </a:rPr>
              <a:t>Участвуйте с нами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872" y="4490737"/>
            <a:ext cx="416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0736" y="1194816"/>
            <a:ext cx="281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СПАСИБО</a:t>
            </a:r>
            <a:r>
              <a:rPr lang="en-US" sz="32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83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4686" y="5377702"/>
            <a:ext cx="3157640" cy="12929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341" y="618404"/>
            <a:ext cx="804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B5308"/>
                </a:solidFill>
                <a:latin typeface="Arial"/>
                <a:cs typeface="Arial"/>
              </a:rPr>
              <a:t>Количество членов глобальной сети – 37 в 2017 г.</a:t>
            </a:r>
            <a:endParaRPr lang="en-US" sz="1900" b="1" dirty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8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7638" y="1518035"/>
            <a:ext cx="804265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13 правительств стран-участниц</a:t>
            </a:r>
            <a:r>
              <a:rPr lang="en-US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Министр/Департамент/Отдел/Казначейство/Министерство бюджетной политики в следующих странах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Бразилия</a:t>
            </a:r>
            <a:r>
              <a:rPr lang="en-US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Филиппины</a:t>
            </a:r>
            <a:r>
              <a:rPr lang="en-US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США, ЮАР, Мексика, Доминиканская Республика, Тунис, Сальвадор, Парагвай, Гватемала, Хорватия и Уругвай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4 международные организации</a:t>
            </a:r>
            <a:r>
              <a:rPr lang="en-US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600" b="1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Всемирный Банк</a:t>
            </a:r>
            <a:r>
              <a:rPr lang="en-US" sz="16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МВФ</a:t>
            </a:r>
            <a:r>
              <a:rPr lang="en-US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ОЭСР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и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МФБ</a:t>
            </a:r>
            <a:r>
              <a:rPr lang="en-US" sz="16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ru-RU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организаций гражданского общества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IBP</a:t>
            </a:r>
            <a:r>
              <a:rPr lang="en-US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FUNDAR,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Институт государственных финансов Хорватии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INESC,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Центр приоритетных направлений бюджетной политики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FUNDE, ICEFI,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и другие организации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4 </a:t>
            </a:r>
            <a:r>
              <a:rPr lang="ru-RU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финансирующих организации/фонды</a:t>
            </a:r>
            <a:r>
              <a:rPr lang="en-US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Hewlett, Ford,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Omidyar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Network, UK-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DfID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Научно-исследовательские организации и центры технического содействия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MITRE, Global Integrity, Open Contracting Partnership (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Открытое договорное партнерство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), Collaborative Africa Budget Reform Initiative (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Совместная инициатива по бюджетным реформам в странах Африки)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0" y="1524799"/>
            <a:ext cx="788920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B5308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ru-RU" sz="2000" dirty="0">
                <a:solidFill>
                  <a:srgbClr val="595959"/>
                </a:solidFill>
                <a:latin typeface="Arial"/>
                <a:cs typeface="Arial"/>
              </a:rPr>
              <a:t>Раскрытие информации как таковое недостаточно для обеспечения подотчетности</a:t>
            </a: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ru-RU" sz="2000" dirty="0">
                <a:solidFill>
                  <a:srgbClr val="595959"/>
                </a:solidFill>
                <a:latin typeface="Arial"/>
                <a:cs typeface="Arial"/>
              </a:rPr>
              <a:t>Необходимо повышать качество планирования и реализации государственной политики</a:t>
            </a: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ru-RU" sz="2000" dirty="0">
                <a:solidFill>
                  <a:srgbClr val="3C4648"/>
                </a:solidFill>
                <a:latin typeface="Arial"/>
                <a:cs typeface="Arial"/>
              </a:rPr>
              <a:t>Участие общества является ключевым элементом достижения Цели устойчивого развития № 16; создание инклюзивных институтов – важнейшее условие выполнения Целей устойчивого развития</a:t>
            </a:r>
            <a:endParaRPr lang="en-US" sz="20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ru-RU" sz="2000" dirty="0">
                <a:solidFill>
                  <a:srgbClr val="595959"/>
                </a:solidFill>
                <a:latin typeface="Arial"/>
                <a:cs typeface="Arial"/>
              </a:rPr>
              <a:t>Гражданское участие как дополнение к действующим системам управления</a:t>
            </a: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ru-RU" sz="2000" dirty="0">
                <a:solidFill>
                  <a:srgbClr val="3C4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последующего доступа к информации; участие общества также рассматривается как право </a:t>
            </a: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3881" y="573024"/>
            <a:ext cx="5185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6900"/>
                </a:solidFill>
              </a:rPr>
              <a:t>Зачем нужны новые принципы </a:t>
            </a:r>
          </a:p>
          <a:p>
            <a:r>
              <a:rPr lang="ru-RU" sz="2800" b="1" dirty="0">
                <a:solidFill>
                  <a:srgbClr val="FF6900"/>
                </a:solidFill>
              </a:rPr>
              <a:t>гражданского участия</a:t>
            </a:r>
            <a:r>
              <a:rPr lang="en-US" sz="2800" b="1" dirty="0">
                <a:solidFill>
                  <a:srgbClr val="FF69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24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5545" y="2056234"/>
            <a:ext cx="7606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400" dirty="0">
              <a:solidFill>
                <a:srgbClr val="3C4648"/>
              </a:solidFill>
              <a:latin typeface="Arial"/>
              <a:cs typeface="Arial"/>
            </a:endParaRPr>
          </a:p>
          <a:p>
            <a:pPr algn="just"/>
            <a:r>
              <a:rPr lang="ru-RU" sz="2000" b="1" dirty="0">
                <a:solidFill>
                  <a:srgbClr val="595959"/>
                </a:solidFill>
                <a:latin typeface="Arial"/>
                <a:cs typeface="Arial"/>
              </a:rPr>
              <a:t>Согласно принципу высокого уровня №</a:t>
            </a:r>
            <a:r>
              <a:rPr lang="en-US" sz="2000" b="1" dirty="0">
                <a:solidFill>
                  <a:srgbClr val="595959"/>
                </a:solidFill>
                <a:latin typeface="Arial"/>
                <a:cs typeface="Arial"/>
              </a:rPr>
              <a:t>10</a:t>
            </a:r>
            <a:r>
              <a:rPr lang="ru-RU" sz="2000" b="1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lang="en-U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rgbClr val="595959"/>
                </a:solidFill>
                <a:latin typeface="Arial"/>
                <a:cs typeface="Arial"/>
              </a:rPr>
              <a:t>«Граждане и негосударственные участники должны обладать всеми </a:t>
            </a:r>
            <a:r>
              <a:rPr lang="ru-RU" sz="2000" dirty="0">
                <a:solidFill>
                  <a:srgbClr val="FF6900"/>
                </a:solidFill>
                <a:latin typeface="Arial"/>
                <a:cs typeface="Arial"/>
              </a:rPr>
              <a:t>правами и эффективными возможностями для </a:t>
            </a:r>
            <a:r>
              <a:rPr lang="ru-RU" sz="2000" b="1" dirty="0">
                <a:solidFill>
                  <a:srgbClr val="FF6900"/>
                </a:solidFill>
                <a:latin typeface="Arial"/>
                <a:cs typeface="Arial"/>
              </a:rPr>
              <a:t>прямого</a:t>
            </a:r>
            <a:r>
              <a:rPr lang="ru-RU" sz="2000" dirty="0">
                <a:solidFill>
                  <a:srgbClr val="FF6900"/>
                </a:solidFill>
                <a:latin typeface="Arial"/>
                <a:cs typeface="Arial"/>
              </a:rPr>
              <a:t> участия</a:t>
            </a:r>
            <a:r>
              <a:rPr lang="en-US" sz="2000" dirty="0">
                <a:solidFill>
                  <a:srgbClr val="FF6900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rgbClr val="595959"/>
                </a:solidFill>
                <a:latin typeface="Arial"/>
                <a:cs typeface="Arial"/>
              </a:rPr>
              <a:t>в общественных дебатах и обсуждениях по вопросам планирования и реализации налогово-бюджетной политики».</a:t>
            </a: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algn="ctr"/>
            <a:endParaRPr lang="es-MX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algn="ctr"/>
            <a:endParaRPr lang="es-ES_tradnl" sz="24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 algn="ctr">
              <a:buFont typeface="Arial" charset="0"/>
              <a:buChar char="•"/>
            </a:pPr>
            <a:endParaRPr lang="es-ES_tradnl" sz="24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1129" y="855905"/>
            <a:ext cx="7362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Принципы высокого уровня </a:t>
            </a:r>
            <a:r>
              <a:rPr lang="en-US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GIFT </a:t>
            </a:r>
            <a:r>
              <a:rPr lang="ru-RU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в отношении</a:t>
            </a:r>
          </a:p>
          <a:p>
            <a:r>
              <a:rPr lang="ru-RU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прозрачности, участия и подотчетности </a:t>
            </a:r>
          </a:p>
          <a:p>
            <a:r>
              <a:rPr lang="ru-RU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в налогово-бюджетной сфере</a:t>
            </a:r>
            <a:endParaRPr lang="en-US" sz="2400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3053" y="1011219"/>
            <a:ext cx="7008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B5308"/>
                </a:solidFill>
                <a:latin typeface="Arial"/>
                <a:cs typeface="Arial"/>
              </a:rPr>
              <a:t>Каким образом государственные органы должны вовлекать граждан в этот процесс</a:t>
            </a:r>
            <a:r>
              <a:rPr lang="en-US" sz="3200" b="1" dirty="0">
                <a:solidFill>
                  <a:srgbClr val="FB5308"/>
                </a:solidFill>
                <a:latin typeface="Arial"/>
                <a:cs typeface="Arial"/>
              </a:rPr>
              <a:t>? </a:t>
            </a:r>
            <a:endParaRPr lang="en-US" sz="3200" b="1" dirty="0">
              <a:solidFill>
                <a:srgbClr val="FB5308"/>
              </a:solidFill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84961" y="3572257"/>
            <a:ext cx="6608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595959"/>
                </a:solidFill>
                <a:latin typeface="Arial"/>
                <a:cs typeface="Arial"/>
              </a:rPr>
              <a:t>Отправной точкой для Глобальной инициативы (</a:t>
            </a:r>
            <a:r>
              <a:rPr lang="en-US" sz="24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ru-RU" sz="24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2400" dirty="0">
                <a:solidFill>
                  <a:srgbClr val="595959"/>
                </a:solidFill>
                <a:latin typeface="Arial"/>
                <a:cs typeface="Arial"/>
              </a:rPr>
              <a:t>была задача по устранению пробелов в нормативном регулировании, разработка рекомендаций для государственных органов по надлежащему вовлечению общественности.</a:t>
            </a:r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14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224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6" t="14747" r="22486" b="22120"/>
          <a:stretch/>
        </p:blipFill>
        <p:spPr>
          <a:xfrm>
            <a:off x="1147404" y="188624"/>
            <a:ext cx="6835994" cy="136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2737" y="1719836"/>
            <a:ext cx="62356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Доступность</a:t>
            </a:r>
            <a:endParaRPr lang="en-US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Распространение полной бюджетной информации и прочих относящихся к этой сфере данных, которые обеспечивают свободный доступ для всех, а также понимание, использование, повторное использование таких данных и их трансформацию в формате открытых данных</a:t>
            </a:r>
            <a:endParaRPr lang="en-US" sz="16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36" y="1986536"/>
            <a:ext cx="929274" cy="92927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1845656"/>
            <a:ext cx="1055146" cy="1055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4637" y="3282666"/>
            <a:ext cx="6235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Открытость</a:t>
            </a:r>
            <a:endParaRPr lang="en-US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Предоставление полной информации с учетом целей, объема, ограничений, предполагаемых результатов, процессов и сроков, а также ожидаемых и фактических результатов общественного участия</a:t>
            </a:r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" y="3462697"/>
            <a:ext cx="1055146" cy="1055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86" y="3449104"/>
            <a:ext cx="1216273" cy="121627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34637" y="5038483"/>
            <a:ext cx="62356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Инклюзивность</a:t>
            </a:r>
            <a:endParaRPr lang="en-US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Активное, без какой-либо дискриминации, вовлечение граждан и негосударственных участников, включая изолированные и наиболее уязвимые группы населения и лица, а также тех, кто редко заявляет о себе в обществе. Объективное рассмотрение общественных инициатив, независимо от их источника. </a:t>
            </a:r>
            <a:endParaRPr lang="en-US" sz="16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27" y="5240279"/>
            <a:ext cx="1275532" cy="127553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4" y="5338286"/>
            <a:ext cx="1055146" cy="10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732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2737" y="308230"/>
            <a:ext cx="6235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Уважение к различным формам самовыражения</a:t>
            </a:r>
            <a:endParaRPr lang="en-US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400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Предоставление общественности возможности выражать свои интересы теми способами, которые они выбирают, а также использование таких средств вовлечения людей в процесс, которые они предпочитают</a:t>
            </a:r>
            <a:r>
              <a:rPr lang="en-US" sz="1400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sz="1400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 Возможно существование определенных групп, которые обладают необходимым статусом для того, чтобы представлять интересы других.</a:t>
            </a:r>
            <a:endParaRPr lang="en-US" sz="14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4637" y="1868168"/>
            <a:ext cx="62356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Своевременность</a:t>
            </a:r>
            <a:endParaRPr lang="en-US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400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Выделение достаточного времени в течение цикла разработки бюджета или государственной политики с тем, чтобы общественность могла внести свой вклад на каждом этапе рассмотрения, пока существует возможность принятия того или иного варианта; в тех случаях, где это желательно, предоставление возможности для осуществления не одного, а целого ряда этапов вовлечения общественности в процесс. </a:t>
            </a:r>
            <a:endParaRPr lang="en-US" sz="14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4637" y="3651691"/>
            <a:ext cx="6235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Глубина</a:t>
            </a:r>
            <a:endParaRPr lang="en-US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400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Предоставление информации об основных задачах государственной политики, о вариантах выбора и компромиссах, о потенциальном влиянии, включая разнообразные точки зрения; реагирование на мнения граждан и предоставление информации о том, как они были учтены.</a:t>
            </a:r>
            <a:endParaRPr lang="en-US" sz="14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448494"/>
            <a:ext cx="1055146" cy="10551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36" y="683010"/>
            <a:ext cx="748771" cy="74877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34" y="2019271"/>
            <a:ext cx="1175126" cy="117512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" y="1930848"/>
            <a:ext cx="1055146" cy="10551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32" y="3828265"/>
            <a:ext cx="1333978" cy="13339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4" y="3828265"/>
            <a:ext cx="1055146" cy="10551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27030" y="5458790"/>
            <a:ext cx="623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Пропорциональность</a:t>
            </a:r>
            <a:endParaRPr lang="en-US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400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Использовать комбинацию различных инструментов вовлечения общественности пропорционально масштабам и степени воздействия конкретной проблемы либо в соответствии с данной мерой</a:t>
            </a:r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5" y="5466262"/>
            <a:ext cx="1055146" cy="10551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35" y="5493618"/>
            <a:ext cx="1002390" cy="100239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9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10244</TotalTime>
  <Words>2694</Words>
  <Application>Microsoft Office PowerPoint</Application>
  <PresentationFormat>On-screen Show (4:3)</PresentationFormat>
  <Paragraphs>308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Courier New</vt:lpstr>
      <vt:lpstr>Times New Roman</vt:lpstr>
      <vt:lpstr>Wingdings</vt:lpstr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Maya V. Gusarova</cp:lastModifiedBy>
  <cp:revision>588</cp:revision>
  <cp:lastPrinted>2017-02-10T02:14:13Z</cp:lastPrinted>
  <dcterms:created xsi:type="dcterms:W3CDTF">2015-03-01T23:52:29Z</dcterms:created>
  <dcterms:modified xsi:type="dcterms:W3CDTF">2017-04-05T12:42:23Z</dcterms:modified>
</cp:coreProperties>
</file>