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18"/>
  </p:notesMasterIdLst>
  <p:handoutMasterIdLst>
    <p:handoutMasterId r:id="rId19"/>
  </p:handoutMasterIdLst>
  <p:sldIdLst>
    <p:sldId id="279" r:id="rId2"/>
    <p:sldId id="330" r:id="rId3"/>
    <p:sldId id="347" r:id="rId4"/>
    <p:sldId id="348" r:id="rId5"/>
    <p:sldId id="350" r:id="rId6"/>
    <p:sldId id="335" r:id="rId7"/>
    <p:sldId id="338" r:id="rId8"/>
    <p:sldId id="337" r:id="rId9"/>
    <p:sldId id="349" r:id="rId10"/>
    <p:sldId id="339" r:id="rId11"/>
    <p:sldId id="340" r:id="rId12"/>
    <p:sldId id="341" r:id="rId13"/>
    <p:sldId id="343" r:id="rId14"/>
    <p:sldId id="344" r:id="rId15"/>
    <p:sldId id="345" r:id="rId16"/>
    <p:sldId id="32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8"/>
    <a:srgbClr val="E77033"/>
    <a:srgbClr val="236D80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91553" autoAdjust="0"/>
  </p:normalViewPr>
  <p:slideViewPr>
    <p:cSldViewPr showGuides="1">
      <p:cViewPr>
        <p:scale>
          <a:sx n="50" d="100"/>
          <a:sy n="50" d="100"/>
        </p:scale>
        <p:origin x="1044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4/8/2017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 smtClean="0"/>
              <a:pPr/>
              <a:t>1</a:t>
            </a:fld>
            <a:endParaRPr lang="hr-HR" alt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100" b="0" baseline="0" dirty="0">
                <a:latin typeface="Calibri" panose="020F0502020204030204" pitchFamily="34" charset="0"/>
              </a:rPr>
              <a:t>Istovjetno pitanje za fazu izvršenja proračuna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12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245316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13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1449195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1100" baseline="0" dirty="0">
                <a:latin typeface="Calibri" panose="020F0502020204030204" pitchFamily="34" charset="0"/>
              </a:rPr>
              <a:t>Istovjetno pitanje za fazu izvršenja proračuna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14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732050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15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418843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3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379326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4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5921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5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8954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6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3495526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7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2431515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8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1654871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100" b="0" baseline="0" dirty="0">
                <a:latin typeface="Calibri" panose="020F0502020204030204" pitchFamily="34" charset="0"/>
              </a:rPr>
              <a:t>Istovjetno pitanje za fazu izvršenja proračuna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10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1217826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100" b="0" baseline="0" dirty="0">
                <a:latin typeface="Calibri" panose="020F0502020204030204" pitchFamily="34" charset="0"/>
              </a:rPr>
              <a:t>Istovjetno pitanje za fazu izvršenja proračuna</a:t>
            </a:r>
          </a:p>
          <a:p>
            <a:endParaRPr lang="hr-HR" altLang="en-US" sz="1100" baseline="0" dirty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11</a:t>
            </a:fld>
            <a:endParaRPr lang="hr-HR" altLang="en-US" sz="1200"/>
          </a:p>
        </p:txBody>
      </p:sp>
    </p:spTree>
    <p:extLst>
      <p:ext uri="{BB962C8B-B14F-4D97-AF65-F5344CB8AC3E}">
        <p14:creationId xmlns:p14="http://schemas.microsoft.com/office/powerpoint/2010/main" val="413747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2766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2017. </a:t>
            </a:r>
            <a:br/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Što se promijenilo i </a:t>
            </a:r>
            <a:br/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kako će se ocjenjivati sudjelovanje javnosti?</a:t>
            </a:r>
            <a:endParaRPr lang="hr-HR" sz="2600" i="1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467600" cy="83820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Sastanak PEMPAL-a, 2. dan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Radna skupina za proračunsku pismenost i transparentnost </a:t>
            </a:r>
            <a:endParaRPr lang="hr-H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438400" y="6172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Elena Mondo, 13. travnja 2016.</a:t>
            </a:r>
            <a:endParaRPr lang="hr-H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098352"/>
            <a:ext cx="8610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Koriste li se izvršne institucije mehanizmima sudjelovanja kroz koje javnost može dostaviti svoje mišljenje tijekom </a:t>
            </a:r>
            <a:r>
              <a:rPr lang="en-US" altLang="en-US" sz="2100" b="1" dirty="0">
                <a:solidFill>
                  <a:srgbClr val="006598"/>
                </a:solidFill>
                <a:latin typeface="Calibri" panose="020F0502020204030204" pitchFamily="34" charset="0"/>
              </a:rPr>
              <a:t>pripreme</a:t>
            </a: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 godišnjeg proračuna (prije nego što se proračun donese u parlament)?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1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Da, izvršne institucije koriste se jasnim mehanizmima sudjelovanja kroz koje javnost i državni službenici mogu razmijeniti mišljenja o proračunu.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Da, izvršne institucije koriste se jasnim mehanizmima sudjelovanja kroz koje javnost može dostaviti svoje mišljenje o proračunu.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Da, izvršne institucije koriste se mehanizmima sudjelovanja tijekom faze pripreme proračuna, ali čini se da ti mehanizmi ili odražavaju samo neke </a:t>
            </a:r>
            <a:r>
              <a:rPr lang="en-US" altLang="en-US" sz="2100" i="1" dirty="0">
                <a:solidFill>
                  <a:srgbClr val="006598"/>
                </a:solidFill>
                <a:latin typeface="Calibri" panose="020F0502020204030204" pitchFamily="34" charset="0"/>
              </a:rPr>
              <a:t>ad hoc</a:t>
            </a: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 stavove ili izvršna institucija na rasprave o proračunu poziva samo određene osobe ili skupine (dakle, u praksi sudjelovanje nije otvoreno za sve).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odgovorima „a” do „c” nisu ispunjeni.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125. pitanje: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Postoji li sudjelovanje i koliko je dobro uhodano? </a:t>
            </a:r>
            <a:endParaRPr lang="hr-HR" altLang="en-US" sz="3000" b="1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5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838200" y="1371600"/>
            <a:ext cx="77724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Uzimajući u obzir mehanizam utvrđen u 125. pitanju, poduzima li izvršna institucija konkretne korake kako bi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uključila</a:t>
            </a:r>
            <a:r>
              <a:rPr dirty="0"/>
              <a:t>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osjetljivo</a:t>
            </a:r>
            <a:r>
              <a:rPr dirty="0"/>
              <a:t>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i podzastupljeno</a:t>
            </a:r>
            <a:r>
              <a:rPr dirty="0"/>
              <a:t>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stanovništvo 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u pripremu godišnjeg proračuna?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Da, izvršna institucija poduzima konkretne korake kako bi u pripremu godišnjeg proračuna uključila pojedince i/ili organizacije civilnog društva koje predstavljaju osjetljivo i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podzastupljeno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stanovništvo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odgovoru „a”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nisu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ispunjeni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228600"/>
            <a:ext cx="8953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126. pitanje:</a:t>
            </a:r>
            <a:endParaRPr lang="hr-HR" altLang="en-US" sz="3000" b="1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Uključivost mehanizama sudjelovanja</a:t>
            </a:r>
          </a:p>
        </p:txBody>
      </p:sp>
    </p:spTree>
    <p:extLst>
      <p:ext uri="{BB962C8B-B14F-4D97-AF65-F5344CB8AC3E}">
        <p14:creationId xmlns:p14="http://schemas.microsoft.com/office/powerpoint/2010/main" val="2720761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685800" y="609600"/>
            <a:ext cx="80772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Tijekom faze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pripreme proračuna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, koje od sljedećih ključnih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tema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pokriva interakcija izvršne institucije s građanima?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1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Za potrebe ovog pitanja, ključnim se temama smatra sljedeće: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makroekonomske projekcije;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projekcije prihoda, politike i uprava;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politike socijalne potrošnje;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razina deficita i duga;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javni investicijski projekti; </a:t>
            </a:r>
          </a:p>
          <a:p>
            <a:pPr marL="457200" indent="-457200">
              <a:spcBef>
                <a:spcPct val="0"/>
              </a:spcBef>
              <a:buAutoNum type="arabicParenBoth"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javne </a:t>
            </a:r>
            <a:r>
              <a:rPr lang="en-US" altLang="en-US" sz="2000" i="1" dirty="0" err="1">
                <a:solidFill>
                  <a:srgbClr val="006598"/>
                </a:solidFill>
                <a:latin typeface="Calibri" panose="020F0502020204030204" pitchFamily="34" charset="0"/>
              </a:rPr>
              <a:t>usluge</a:t>
            </a: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dirty="0"/>
              <a:t>	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Interakcija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izvršne institucije s građanima pokriva svih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šest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tema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Interakcija izvršne institucije s građanima pokriva najmanje tri navedene teme (ali manje od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šest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)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Interakcija izvršne institucije s građanima pokriva najmanje jednu navedenu temu (ali manje od tri)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2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odgovorima „a” do „c” nisu ispunjeni.</a:t>
            </a:r>
          </a:p>
          <a:p>
            <a:pPr>
              <a:spcBef>
                <a:spcPct val="0"/>
              </a:spcBef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127. pitanje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:</a:t>
            </a:r>
            <a:r>
              <a:rPr dirty="0"/>
              <a:t> 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Teme koje pokriva angažman</a:t>
            </a:r>
            <a:endParaRPr lang="hr-HR" altLang="en-US" sz="3000" b="1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551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768427" y="762000"/>
            <a:ext cx="77724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Kada izvršna institucija omogući javnosti sudjelovanje, pruža li </a:t>
            </a:r>
            <a:r>
              <a:rPr lang="en-US" alt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sveobuhvatne prethodne informacije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o postupku sudjelovanja kako bi javnost mogla sudjelovati na informiran način?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Sveobuhvatne informacije moraju uključivati najmanje tri od sljedećih elemenata: (1) svrha; (2) opseg; (3) ograničenja; (4) željeni rezultati; (5) postupak i raspored.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Sveobuhvatne informacije pravodobno se pružaju građanima prije njihova uključenja u faze pripreme i </a:t>
            </a:r>
            <a:r>
              <a:rPr lang="en-US" altLang="en-US" sz="2000" dirty="0" err="1">
                <a:solidFill>
                  <a:srgbClr val="006598"/>
                </a:solidFill>
                <a:latin typeface="Calibri" panose="020F0502020204030204" pitchFamily="34" charset="0"/>
              </a:rPr>
              <a:t>izvršenja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rgbClr val="006598"/>
                </a:solidFill>
                <a:latin typeface="Calibri" panose="020F0502020204030204" pitchFamily="34" charset="0"/>
              </a:rPr>
              <a:t>proračuna</a:t>
            </a:r>
            <a:r>
              <a:rPr lang="hr-HR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0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Sveobuhvatne informacije pravodobno se pružaju građanima prije njihova uključenja u samo jednu od dviju faza (priprema ILI </a:t>
            </a:r>
            <a:r>
              <a:rPr lang="en-US" altLang="en-US" sz="2000" dirty="0" err="1">
                <a:solidFill>
                  <a:srgbClr val="006598"/>
                </a:solidFill>
                <a:latin typeface="Calibri" panose="020F0502020204030204" pitchFamily="34" charset="0"/>
              </a:rPr>
              <a:t>izvršenje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)</a:t>
            </a:r>
            <a:r>
              <a:rPr lang="hr-HR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0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Informacije se pravodobno pružaju građanima u jednoj ili objema fazama, ali </a:t>
            </a:r>
            <a:r>
              <a:rPr lang="en-US" altLang="en-US" sz="2000" dirty="0" err="1">
                <a:solidFill>
                  <a:srgbClr val="006598"/>
                </a:solidFill>
                <a:latin typeface="Calibri" panose="020F0502020204030204" pitchFamily="34" charset="0"/>
              </a:rPr>
              <a:t>nisu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err="1">
                <a:solidFill>
                  <a:srgbClr val="006598"/>
                </a:solidFill>
                <a:latin typeface="Calibri" panose="020F0502020204030204" pitchFamily="34" charset="0"/>
              </a:rPr>
              <a:t>sveobuhvatne</a:t>
            </a:r>
            <a:r>
              <a:rPr lang="hr-HR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en-US" altLang="en-US" sz="2000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odgovorima „a” do „c” nisu ispunjeni.</a:t>
            </a: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257300" y="76200"/>
            <a:ext cx="65151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131. pitanje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: Omogućivanje sudjelovanja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7059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665602" y="1066800"/>
            <a:ext cx="79248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Uzimajući u obzir mehanizam utvrđen u 125. pitanju, pruža li izvršna institucija javnosti povratne informacije o tome kako je mišljenje građana iskorišteno tijekom pripreme godišnjeg proračuna?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Da, izvršna institucija pruža pisanu evidenciju koja uključuje popis dostavljenih mišljenja te detaljan izvještaj o načinu na koji su ti podaci uključeni u godišnji proračun.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Da, izvršna institucija pruža pisanu evidenciju koja uključuje popis dostavljenih mišljenja te detaljan izvještaj o načinu na koji su ti podaci uključeni u godišnji proračun.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Da, izvršna institucija pruža pisanu evidenciju koja uključuje ili popis dostavljenih mišljenja odnosno izvještaj ili sažetak o njihovoj upotrebi.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odgovorima „a” do „c” nisu ispunjeni.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914400" y="208002"/>
            <a:ext cx="7543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132. pitanje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: Povratne informacije za građane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239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1066800" y="2109787"/>
            <a:ext cx="71628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Jesu li mehanizmi sudjelovanja uključeni u 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raspored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za pripremu prijedloga proračuna izvršne institucije?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Da, izvršna institucija uključuje sudjelovanje u svoj raspored za pripremu prijedloga proračuna i taj je raspored javno dostupan.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Zahtjevi u odgovoru „a”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nisu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ispunjeni</a:t>
            </a:r>
            <a:r>
              <a:rPr lang="hr-HR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066800" y="351472"/>
            <a:ext cx="69342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134. pitanje:</a:t>
            </a:r>
            <a:r>
              <a:rPr dirty="0"/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Koliko su ti mehanizmi službeni i dostupni?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037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76600" y="3429000"/>
            <a:ext cx="2590800" cy="533400"/>
          </a:xfrm>
        </p:spPr>
        <p:txBody>
          <a:bodyPr/>
          <a:lstStyle/>
          <a:p>
            <a:pPr algn="ctr"/>
            <a:r>
              <a:rPr lang="en-US" sz="4200" b="1" dirty="0">
                <a:solidFill>
                  <a:srgbClr val="E77033"/>
                </a:solidFill>
                <a:latin typeface="Calibri" panose="020F0502020204030204" pitchFamily="34" charset="0"/>
              </a:rPr>
              <a:t>Hvala!</a:t>
            </a:r>
            <a:endParaRPr lang="hr-HR" sz="42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7506" y="457200"/>
            <a:ext cx="77724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>
                <a:solidFill>
                  <a:srgbClr val="006598"/>
                </a:solidFill>
                <a:latin typeface="Calibri" panose="020F0502020204030204" pitchFamily="34" charset="0"/>
              </a:rPr>
              <a:t>Za više informacija obratite se na: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emondo@internationalbudget.org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u="sng" dirty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solidFill>
                  <a:srgbClr val="006598"/>
                </a:solidFill>
                <a:latin typeface="Calibri" panose="020F0502020204030204" pitchFamily="34" charset="0"/>
              </a:rPr>
              <a:t>I posjetite</a:t>
            </a:r>
            <a:r>
              <a:rPr lang="en-US" sz="2600" dirty="0">
                <a:solidFill>
                  <a:srgbClr val="006598"/>
                </a:solidFill>
                <a:latin typeface="Calibri" panose="020F0502020204030204" pitchFamily="34" charset="0"/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>
                <a:solidFill>
                  <a:srgbClr val="006598"/>
                </a:solidFill>
                <a:latin typeface="Calibri" panose="020F0502020204030204" pitchFamily="34" charset="0"/>
              </a:rPr>
              <a:t>www.internationalbudget.org</a:t>
            </a:r>
            <a:endParaRPr lang="hr-HR" sz="2600" u="sng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en-US" altLang="en-US" smtClean="0"/>
              <a:pPr>
                <a:defRPr/>
              </a:pPr>
              <a:t>16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algn="ctr"/>
            <a:r>
              <a:rPr lang="en-US" sz="3400" b="1" dirty="0">
                <a:solidFill>
                  <a:srgbClr val="E77033"/>
                </a:solidFill>
                <a:latin typeface="Calibri" panose="020F0502020204030204" pitchFamily="34" charset="0"/>
              </a:rPr>
              <a:t>Pregled prezentacije</a:t>
            </a:r>
            <a:endParaRPr lang="hr-HR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2</a:t>
            </a:fld>
            <a:endParaRPr lang="hr-HR" alt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1295400"/>
            <a:ext cx="75438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Pregled </a:t>
            </a:r>
            <a:r>
              <a:rPr lang="en-US" altLang="en-US" sz="2200" b="1" dirty="0" err="1">
                <a:solidFill>
                  <a:srgbClr val="006598"/>
                </a:solidFill>
                <a:latin typeface="Calibri" panose="020F0502020204030204" pitchFamily="34" charset="0"/>
              </a:rPr>
              <a:t>rasporeda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bs-Latn-BA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A</a:t>
            </a:r>
            <a:r>
              <a:rPr lang="en-US" altLang="en-US" sz="2200" b="1" dirty="0" err="1">
                <a:solidFill>
                  <a:srgbClr val="006598"/>
                </a:solidFill>
                <a:latin typeface="Calibri" panose="020F0502020204030204" pitchFamily="34" charset="0"/>
              </a:rPr>
              <a:t>nkete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 o otvorenosti proračuna 2017.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Ključne prekretnice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bs-Latn-BA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Gdje se uključuje </a:t>
            </a:r>
            <a:r>
              <a:rPr lang="en-US" altLang="en-US" sz="2200" dirty="0" err="1">
                <a:solidFill>
                  <a:srgbClr val="006598"/>
                </a:solidFill>
                <a:latin typeface="Calibri" panose="020F0502020204030204" pitchFamily="34" charset="0"/>
              </a:rPr>
              <a:t>vladin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 doprinos/suradnja?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Što se promijenilo u novom krugu ankete?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Opseg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Metodologija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Struktura</a:t>
            </a:r>
          </a:p>
          <a:p>
            <a:pPr>
              <a:spcBef>
                <a:spcPct val="0"/>
              </a:spcBef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Posebna pažnja pridaje se promjenama u </a:t>
            </a:r>
            <a:r>
              <a:rPr lang="en-US" altLang="en-US" sz="2200" b="1" dirty="0" err="1">
                <a:solidFill>
                  <a:srgbClr val="006598"/>
                </a:solidFill>
                <a:latin typeface="Calibri" panose="020F0502020204030204" pitchFamily="34" charset="0"/>
              </a:rPr>
              <a:t>odjeljku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bs-Latn-BA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A</a:t>
            </a:r>
            <a:r>
              <a:rPr lang="en-US" altLang="en-US" sz="2200" b="1" dirty="0" err="1">
                <a:solidFill>
                  <a:srgbClr val="006598"/>
                </a:solidFill>
                <a:latin typeface="Calibri" panose="020F0502020204030204" pitchFamily="34" charset="0"/>
              </a:rPr>
              <a:t>nkete</a:t>
            </a:r>
            <a:r>
              <a:rPr lang="en-US" altLang="en-US" sz="2200" b="1" dirty="0">
                <a:solidFill>
                  <a:srgbClr val="006598"/>
                </a:solidFill>
                <a:latin typeface="Calibri" panose="020F0502020204030204" pitchFamily="34" charset="0"/>
              </a:rPr>
              <a:t> o sudjelovanju javnosti</a:t>
            </a:r>
            <a:endParaRPr lang="hr-HR" altLang="en-US" sz="18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algn="ctr"/>
            <a:r>
              <a:rPr lang="en-US" altLang="en-US" sz="3400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2017.</a:t>
            </a:r>
            <a:r>
              <a:rPr lang="en-US" altLang="en-US" sz="3400" b="1" dirty="0">
                <a:solidFill>
                  <a:srgbClr val="E77033"/>
                </a:solidFill>
                <a:latin typeface="Calibri" panose="020F0502020204030204" pitchFamily="34" charset="0"/>
              </a:rPr>
              <a:t> Raspored</a:t>
            </a:r>
            <a:endParaRPr lang="hr-HR" sz="3400" dirty="0">
              <a:solidFill>
                <a:srgbClr val="E770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3</a:t>
            </a:fld>
            <a:endParaRPr lang="hr-HR" alt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015946"/>
              </p:ext>
            </p:extLst>
          </p:nvPr>
        </p:nvGraphicFramePr>
        <p:xfrm>
          <a:off x="457200" y="956914"/>
          <a:ext cx="8382000" cy="4681886"/>
        </p:xfrm>
        <a:graphic>
          <a:graphicData uri="http://schemas.openxmlformats.org/drawingml/2006/table">
            <a:tbl>
              <a:tblPr firstRow="1" bandRow="1"/>
              <a:tblGrid>
                <a:gridCol w="589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PREKRETNICE U PROVEDBI ANKETE O OTVORENOSTI PRORAČUNA (OBS) 2017.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KADA?</a:t>
                      </a:r>
                      <a:endParaRPr lang="hr-H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Krajnji rok </a:t>
                      </a:r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za dostavljanje dokumenata za Anketu 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31. prosinca 2016. 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Tim Indeksa otvorenosti proračuna pregledava radne verzije upitnika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1. siječnja - 28. veljače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Vlade</a:t>
                      </a:r>
                      <a:r>
                        <a:rPr sz="1600"/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i kolege stručnjaci završavaju i podnose rezultate pregleda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8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 ožujka - 30. travnja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>
                        <a:alpha val="83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Tim Indeksa otvorenosti proračuna ocjenjuje upitnike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1. svibnja - 30. lipnja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Dovršavanje baze podataka i njezina analiza [</a:t>
                      </a:r>
                      <a:r>
                        <a:rPr lang="en-US" sz="1600" b="1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zabrana objave</a:t>
                      </a:r>
                      <a:r>
                        <a:rPr lang="en-US" sz="1600" b="0" i="0" u="none" strike="noStrike" baseline="0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1. lipnja - 30. srpnja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Pisanje izvještaja i izrada radnih/konačnih verzija svih materijala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1. kolovoza - 31. listopada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Prevođenje i tiskanje svih materijala [</a:t>
                      </a:r>
                      <a:r>
                        <a:rPr lang="en-US" sz="1600" b="1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zabrana objave</a:t>
                      </a:r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]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1. - 30. studenoga 2017.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Službena međunarodna objava rezultata Ankete o otvorenosti proračuna 2017. 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Sredina prosinca 2017.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Događanja na državnoj, regionalnoj i </a:t>
                      </a:r>
                      <a:r>
                        <a:rPr lang="en-US" sz="1600" b="0" i="0" u="none" strike="noStrike" dirty="0" err="1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međunarodnoj</a:t>
                      </a:r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razini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600" b="1" i="0" u="none" strike="noStrike" dirty="0" err="1">
                          <a:solidFill>
                            <a:srgbClr val="E77033"/>
                          </a:solidFill>
                          <a:effectLst/>
                          <a:latin typeface="Calibri" panose="020F0502020204030204" pitchFamily="34" charset="0"/>
                        </a:rPr>
                        <a:t>Vlade</a:t>
                      </a:r>
                      <a:r>
                        <a:rPr sz="1600" dirty="0"/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mogu sudjelovati u organizaciji ili samo prisustvovati)</a:t>
                      </a:r>
                      <a:endParaRPr lang="hr-HR" sz="1600" b="0" i="0" u="none" strike="noStrike" dirty="0">
                        <a:solidFill>
                          <a:srgbClr val="00659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6598"/>
                          </a:solidFill>
                          <a:effectLst/>
                          <a:latin typeface="Calibri" panose="020F0502020204030204" pitchFamily="34" charset="0"/>
                        </a:rPr>
                        <a:t>Tijekom 2018.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>
            <a:off x="6248400" y="1066800"/>
            <a:ext cx="0" cy="4648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303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5334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E77033"/>
                </a:solidFill>
                <a:latin typeface="Calibri" panose="020F0502020204030204" pitchFamily="34" charset="0"/>
              </a:rPr>
              <a:t>Što je novo </a:t>
            </a:r>
            <a:r>
              <a:rPr lang="en-US" sz="3200" dirty="0">
                <a:solidFill>
                  <a:srgbClr val="E77033"/>
                </a:solidFill>
                <a:latin typeface="Calibri" panose="020F0502020204030204" pitchFamily="34" charset="0"/>
              </a:rPr>
              <a:t>u Anketi o otvorenosti proračuna 2017.?</a:t>
            </a:r>
            <a:endParaRPr lang="hr-HR" sz="32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638800"/>
          </a:xfrm>
        </p:spPr>
        <p:txBody>
          <a:bodyPr/>
          <a:lstStyle/>
          <a:p>
            <a:r>
              <a:rPr lang="en-US" sz="1800" b="1" dirty="0">
                <a:latin typeface="Calibri" panose="020F0502020204030204" pitchFamily="34" charset="0"/>
              </a:rPr>
              <a:t>Opseg</a:t>
            </a:r>
            <a:r>
              <a:rPr lang="en-US" sz="1800" dirty="0">
                <a:latin typeface="Calibri" panose="020F0502020204030204" pitchFamily="34" charset="0"/>
              </a:rPr>
              <a:t>: </a:t>
            </a:r>
          </a:p>
          <a:p>
            <a:pPr marL="341313" indent="0">
              <a:buNone/>
            </a:pPr>
            <a:r>
              <a:rPr lang="en-US" sz="1800" dirty="0">
                <a:latin typeface="Calibri" panose="020F0502020204030204" pitchFamily="34" charset="0"/>
              </a:rPr>
              <a:t>povećan sa 102 na 115 zemalja (Australija, Burundi, Kanada, Komori, Cote d’Ivoire, Japan, Lesoto, Madagaskar, Moldova, Paragvaj, Somalija, Južni Sudan, Svazi).</a:t>
            </a:r>
            <a:endParaRPr lang="hr-HR" sz="1800" dirty="0">
              <a:latin typeface="Calibri" panose="020F0502020204030204" pitchFamily="34" charset="0"/>
            </a:endParaRPr>
          </a:p>
          <a:p>
            <a:pPr marL="341313" indent="0">
              <a:buNone/>
            </a:pPr>
            <a:endParaRPr lang="hr-HR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Metodologija</a:t>
            </a:r>
            <a:r>
              <a:rPr lang="en-US" sz="1800" dirty="0">
                <a:latin typeface="Calibri" panose="020F0502020204030204" pitchFamily="34" charset="0"/>
              </a:rPr>
              <a:t>: </a:t>
            </a:r>
          </a:p>
          <a:p>
            <a:pPr marL="341313" indent="-341313">
              <a:buNone/>
              <a:tabLst>
                <a:tab pos="341313" algn="l"/>
              </a:tabLst>
            </a:pPr>
            <a:r>
              <a:rPr lang="en-US" sz="1800" dirty="0">
                <a:latin typeface="Calibri" panose="020F0502020204030204" pitchFamily="34" charset="0"/>
              </a:rPr>
              <a:t>	promjena u ocjeni javne dostupnosti ključnih proračunskih dokumenata: zahtijeva se </a:t>
            </a:r>
            <a:r>
              <a:rPr lang="en-US" sz="1800" i="1" dirty="0">
                <a:latin typeface="Calibri" panose="020F0502020204030204" pitchFamily="34" charset="0"/>
              </a:rPr>
              <a:t>online</a:t>
            </a:r>
            <a:r>
              <a:rPr lang="en-US" sz="1800" dirty="0">
                <a:latin typeface="Calibri" panose="020F0502020204030204" pitchFamily="34" charset="0"/>
              </a:rPr>
              <a:t> dostupnost, tj. Anketa o otvorenosti proračuna 2017. (i buduće ankete) smatrat će javno dostupnima samo one dokumente koji su objavljeni na službenom </a:t>
            </a:r>
            <a:r>
              <a:rPr lang="en-US" sz="1800" i="1" dirty="0">
                <a:latin typeface="Calibri" panose="020F0502020204030204" pitchFamily="34" charset="0"/>
              </a:rPr>
              <a:t>web</a:t>
            </a:r>
            <a:r>
              <a:rPr lang="en-US" sz="1800" dirty="0">
                <a:latin typeface="Calibri" panose="020F0502020204030204" pitchFamily="34" charset="0"/>
              </a:rPr>
              <a:t>-mjestu vlade.</a:t>
            </a:r>
            <a:endParaRPr lang="hr-HR" sz="1800" dirty="0">
              <a:latin typeface="Calibri" panose="020F0502020204030204" pitchFamily="34" charset="0"/>
            </a:endParaRPr>
          </a:p>
          <a:p>
            <a:pPr marL="341313" indent="-341313">
              <a:buNone/>
              <a:tabLst>
                <a:tab pos="341313" algn="l"/>
              </a:tabLst>
            </a:pPr>
            <a:endParaRPr lang="hr-HR" sz="1800" dirty="0">
              <a:latin typeface="Calibri" panose="020F0502020204030204" pitchFamily="34" charset="0"/>
            </a:endParaRPr>
          </a:p>
          <a:p>
            <a:r>
              <a:rPr lang="en-US" sz="1800" b="1" dirty="0">
                <a:latin typeface="Calibri" panose="020F0502020204030204" pitchFamily="34" charset="0"/>
              </a:rPr>
              <a:t>Struktura</a:t>
            </a:r>
            <a:r>
              <a:rPr lang="en-US" sz="1800" dirty="0">
                <a:latin typeface="Calibri" panose="020F0502020204030204" pitchFamily="34" charset="0"/>
              </a:rPr>
              <a:t>:</a:t>
            </a:r>
          </a:p>
          <a:p>
            <a:pPr marL="341313" indent="0">
              <a:buNone/>
            </a:pPr>
            <a:r>
              <a:rPr lang="en-US" sz="1800" dirty="0">
                <a:latin typeface="Calibri" panose="020F0502020204030204" pitchFamily="34" charset="0"/>
              </a:rPr>
              <a:t>– većinom nepromijenjena (još ima pet odjeljaka od kojih se tri tiču proračunskih dokumenata)</a:t>
            </a:r>
          </a:p>
          <a:p>
            <a:pPr marL="512763" indent="-171450">
              <a:buNone/>
            </a:pPr>
            <a:r>
              <a:rPr lang="en-US" sz="1800" dirty="0">
                <a:latin typeface="Calibri" panose="020F0502020204030204" pitchFamily="34" charset="0"/>
              </a:rPr>
              <a:t>– pojedini pokazatelji u pogledu nadzora i sudjelovanja dodani su ili revidirani kako bi se istaknula važnost svih triju stupova odgovornosti	       </a:t>
            </a:r>
          </a:p>
          <a:p>
            <a:pPr marL="512763" indent="-171450">
              <a:buNone/>
            </a:pPr>
            <a:r>
              <a:rPr lang="en-US" sz="1800" dirty="0">
                <a:latin typeface="Calibri" panose="020F0502020204030204" pitchFamily="34" charset="0"/>
              </a:rPr>
              <a:t>– drukčiji pristup ocjenjivanju nadzora: od „snage nadzora” do „</a:t>
            </a:r>
            <a:r>
              <a:rPr lang="en-US" sz="1800" dirty="0" err="1">
                <a:latin typeface="Calibri" panose="020F0502020204030204" pitchFamily="34" charset="0"/>
              </a:rPr>
              <a:t>uloge</a:t>
            </a:r>
            <a:r>
              <a:rPr lang="hr-HR" sz="1800" dirty="0">
                <a:latin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</a:rPr>
              <a:t>i</a:t>
            </a:r>
            <a:r>
              <a:rPr lang="hr-HR" sz="1800" dirty="0">
                <a:latin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</a:rPr>
              <a:t>učinkovitosti</a:t>
            </a:r>
            <a:r>
              <a:rPr lang="en-US" sz="1800" dirty="0">
                <a:latin typeface="Calibri" panose="020F0502020204030204" pitchFamily="34" charset="0"/>
              </a:rPr>
              <a:t> službenih nadzornih institucija”.</a:t>
            </a:r>
            <a:endParaRPr lang="hr-HR" sz="18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4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12156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algn="ctr"/>
            <a:r>
              <a:rPr 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Podrobniji uvid u pokazatelje nadzora</a:t>
            </a:r>
            <a:br/>
            <a:r>
              <a:rPr 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4. odjeljak Ankete o otvorenosti proračuna</a:t>
            </a:r>
            <a:endParaRPr lang="hr-HR" sz="30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77200" cy="4953000"/>
          </a:xfrm>
        </p:spPr>
        <p:txBody>
          <a:bodyPr/>
          <a:lstStyle/>
          <a:p>
            <a:r>
              <a:rPr lang="en-US" sz="2200" dirty="0">
                <a:latin typeface="Calibri" panose="020F0502020204030204" pitchFamily="34" charset="0"/>
              </a:rPr>
              <a:t>Uključeni su novi pokazatelji kako bi se ocijenila uloga neovisnih fiskalnih institucija</a:t>
            </a:r>
          </a:p>
          <a:p>
            <a:r>
              <a:rPr lang="en-US" sz="2200" dirty="0">
                <a:latin typeface="Calibri" panose="020F0502020204030204" pitchFamily="34" charset="0"/>
              </a:rPr>
              <a:t>Dodatni pokazatelji u pogledu interakcije između institucija (parlament, u obliku plenarnih financijskih/sektorskih odbora, vrhovne revizijske institucije, međunarodne financijske institucije)</a:t>
            </a:r>
          </a:p>
          <a:p>
            <a:r>
              <a:rPr lang="en-US" sz="2200" dirty="0">
                <a:latin typeface="Calibri" panose="020F0502020204030204" pitchFamily="34" charset="0"/>
              </a:rPr>
              <a:t>Jasniji tekst pitanja i ponuđenih odgovora</a:t>
            </a:r>
          </a:p>
          <a:p>
            <a:r>
              <a:rPr lang="en-US" sz="2200" dirty="0">
                <a:latin typeface="Calibri" panose="020F0502020204030204" pitchFamily="34" charset="0"/>
              </a:rPr>
              <a:t>Zadržao se naglasak na pravnim zahtjevima kao i stanjem u praksi </a:t>
            </a:r>
          </a:p>
          <a:p>
            <a:r>
              <a:rPr lang="en-US" sz="2200" dirty="0">
                <a:latin typeface="Calibri" panose="020F0502020204030204" pitchFamily="34" charset="0"/>
              </a:rPr>
              <a:t>Snažnija pitanja u pogledu savjetovanja s parlamentom tijekom oblikovanja i izvršenja proračuna (npr. kada dodatni resursi postanu dostupni ili kada se zahtijevaju promjene u proračunskim linijama)</a:t>
            </a:r>
          </a:p>
          <a:p>
            <a:r>
              <a:rPr lang="en-US" sz="2200" dirty="0">
                <a:latin typeface="Calibri" panose="020F0502020204030204" pitchFamily="34" charset="0"/>
              </a:rPr>
              <a:t>U ovaj su odjeljak uključena 22 pokazatelja (10 identičnih, 11 novih, 5 izbačenih, 1 izmijenjen u odnosu na 2015.)</a:t>
            </a:r>
            <a:endParaRPr lang="hr-HR" sz="2200" dirty="0">
              <a:latin typeface="Calibri" panose="020F0502020204030204" pitchFamily="34" charset="0"/>
            </a:endParaRPr>
          </a:p>
          <a:p>
            <a:br/>
            <a:endParaRPr lang="hr-HR" sz="22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5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70826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143000"/>
            <a:ext cx="86106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Anketa o otvorenosti proračuna trebala bi pomoći u isticanju </a:t>
            </a:r>
            <a:r>
              <a:rPr 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važnosti svih triju stupova ekosustava odgovornosti koji dobro funkcionira: transparentnosti proračuna, sudjelovanja javnosti i učinkovitosti nadzornih institucija.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Zašto? Pristup proračunskim podacima nužan je ali nedovoljan uvjet za povećanje razine odgovornosti vlade u pogledu efikasnijeg i djelotvornijeg prikupljanja i potrošnje javnih sredstava.</a:t>
            </a: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Kako bi se to postiglo, transparentnost mora biti popraćena značajnim prilikama za sudjelovanje javnosti u proračunskom postupku.</a:t>
            </a: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Iz tog je razloga Međunarodno partnerstvo za proračun u posljednjih šest godina uvelo i usavršilo skup pokazatelja sudjelovanja javnosti za Anketu o otvorenosti proračuna koji bi mogli nadopuniti postojeće pokazatelje transparentnosti.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990600" y="152400"/>
            <a:ext cx="685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rgbClr val="E77033"/>
                </a:solidFill>
                <a:latin typeface="Calibri" panose="020F0502020204030204" pitchFamily="34" charset="0"/>
              </a:rPr>
              <a:t>Središnja pitanja</a:t>
            </a:r>
            <a:r>
              <a:rPr lang="en-US" altLang="en-US" sz="3000" dirty="0">
                <a:solidFill>
                  <a:srgbClr val="E77033"/>
                </a:solidFill>
                <a:latin typeface="Calibri" panose="020F0502020204030204" pitchFamily="34" charset="0"/>
              </a:rPr>
              <a:t>: Sudjelovanje javnosti u izradi državnog proračuna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5963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hr-HR" altLang="en-US" sz="120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81000" y="1892082"/>
            <a:ext cx="8610600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Pokazatelji sudjelovanja javnosti u </a:t>
            </a:r>
            <a:r>
              <a:rPr lang="en-US" altLang="en-US" sz="2000" i="1" dirty="0">
                <a:solidFill>
                  <a:srgbClr val="006598"/>
                </a:solidFill>
                <a:latin typeface="Calibri" panose="020F0502020204030204" pitchFamily="34" charset="0"/>
              </a:rPr>
              <a:t>državnom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proračunskom postupku uključeni su u Anketu o otvorenosti proračuna 2012. kao prvi pokušaj oblikovanja skupa smjernica o načinu strukturiranja sudjelovanja javnosti.</a:t>
            </a:r>
          </a:p>
          <a:p>
            <a:pPr>
              <a:spcBef>
                <a:spcPct val="0"/>
              </a:spcBef>
            </a:pPr>
            <a:endParaRPr lang="hr-HR" altLang="en-US" sz="16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Pokazatelji se temelje na šest načela: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11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Javnost bi trebala sudjelovati u cjelokupnom proračunskom procesu</a:t>
            </a: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U sudjelovanje bi trebali biti uključeni svi dijelovi vlade </a:t>
            </a: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Sudjelovanje bi trebalo biti pravno utemeljeno</a:t>
            </a: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Svrha sudjelovanja javnosti trebala bi biti unaprijed objavljena</a:t>
            </a: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Trebali bi se primjenjivati višestruki mehanizmi za sudjelovanje javnosti</a:t>
            </a:r>
          </a:p>
          <a:p>
            <a:pPr marL="800100" lvl="1" indent="-342900">
              <a:spcBef>
                <a:spcPct val="0"/>
              </a:spcBef>
              <a:buFont typeface="+mj-lt"/>
              <a:buAutoNum type="arabicPeriod"/>
            </a:pPr>
            <a:r>
              <a:rPr lang="en-US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Javnosti bi se trebale pružiti povratne informacije o njihovim mišljenjima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Pokazatelji su primijenjeni u Anketama o otvorenosti proračuna 2012. i 2015.</a:t>
            </a:r>
            <a:endParaRPr lang="hr-HR" altLang="en-US" sz="16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76200"/>
            <a:ext cx="90297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E77033"/>
                </a:solidFill>
                <a:latin typeface="Calibri" panose="020F0502020204030204" pitchFamily="34" charset="0"/>
              </a:rPr>
              <a:t>Pokazatelji sudjelovanja javnosti u Anketi o otvorenosti proračuna </a:t>
            </a:r>
            <a:endParaRPr lang="hr-HR" altLang="en-US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E77033"/>
                </a:solidFill>
                <a:latin typeface="Calibri" panose="020F0502020204030204" pitchFamily="34" charset="0"/>
              </a:rPr>
              <a:t>Kako je dosad bilo: </a:t>
            </a:r>
            <a:r>
              <a:rPr lang="en-US" altLang="en-US" dirty="0">
                <a:solidFill>
                  <a:srgbClr val="E77033"/>
                </a:solidFill>
                <a:latin typeface="Calibri" panose="020F0502020204030204" pitchFamily="34" charset="0"/>
              </a:rPr>
              <a:t>Anketa o otvorenosti proračuna 2012./2015.</a:t>
            </a:r>
            <a:endParaRPr lang="hr-HR" altLang="en-US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778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1265"/>
            <a:ext cx="8086725" cy="3886200"/>
          </a:xfrm>
        </p:spPr>
        <p:txBody>
          <a:bodyPr/>
          <a:lstStyle/>
          <a:p>
            <a:r>
              <a:rPr lang="en-US" alt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Koja je svrha promjena?</a:t>
            </a: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Rastući konsenzus da je sudjelovanje javnosti ključan element u odgovornom proračunskom sustavu koji dobro funkcionira. Članovi GIFT-a složili su se oko načela sudjelovanja javnosti: osnova su za široko prihvaćene norme i smjernice o tome što bi se trebalo ocjenjivati.</a:t>
            </a:r>
          </a:p>
          <a:p>
            <a:endParaRPr lang="hr-HR" sz="2000" dirty="0">
              <a:latin typeface="Calibri" panose="020F0502020204030204" pitchFamily="34" charset="0"/>
            </a:endParaRPr>
          </a:p>
          <a:p>
            <a:r>
              <a:rPr 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Što se promijenilo?</a:t>
            </a:r>
            <a:r>
              <a:rPr 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5. odjeljak upitnika revidiran je i proširen kako bi se osiguralo da pokazatelji obuhvaćaju sve stavke koje trebaju biti ocijenjene pri procjeni sudjelovanja javnosti te da odražava načela GIFT-a.</a:t>
            </a:r>
          </a:p>
          <a:p>
            <a:pPr marL="0" indent="0">
              <a:buNone/>
            </a:pPr>
            <a:endParaRPr lang="hr-HR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en-US" sz="2000" b="1" dirty="0">
                <a:solidFill>
                  <a:srgbClr val="006598"/>
                </a:solidFill>
                <a:latin typeface="Calibri" panose="020F0502020204030204" pitchFamily="34" charset="0"/>
              </a:rPr>
              <a:t>Posljedice? </a:t>
            </a:r>
            <a:r>
              <a:rPr 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 Usporedivost s Anketom 2012./2015. ugrožena je, ali pokazatelji su sveobuhvatniji i bolje usklađeni s globalnim konsenzusom o ovom pitanju.  </a:t>
            </a:r>
            <a:endParaRPr lang="hr-HR" sz="2000" b="1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hr-HR" altLang="en-US" sz="120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1066800" y="152400"/>
            <a:ext cx="7467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E77033"/>
                </a:solidFill>
                <a:latin typeface="Calibri" panose="020F0502020204030204" pitchFamily="34" charset="0"/>
              </a:rPr>
              <a:t>Pokazatelji sudjelovanja javnosti u Anketi o otvorenosti proračuna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E77033"/>
                </a:solidFill>
                <a:latin typeface="Calibri" panose="020F0502020204030204" pitchFamily="34" charset="0"/>
              </a:rPr>
              <a:t>Promjene u Anketi o otvorenosti proračuna 2017.</a:t>
            </a:r>
            <a:endParaRPr lang="hr-HR" altLang="en-US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58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762000"/>
          </a:xfrm>
        </p:spPr>
        <p:txBody>
          <a:bodyPr/>
          <a:lstStyle/>
          <a:p>
            <a:pPr algn="ctr"/>
            <a:r>
              <a:rPr lang="en-US" sz="2900" b="1" dirty="0">
                <a:solidFill>
                  <a:srgbClr val="E77033"/>
                </a:solidFill>
                <a:latin typeface="Calibri" panose="020F0502020204030204" pitchFamily="34" charset="0"/>
              </a:rPr>
              <a:t>Struktura odjeljka o sudjelovanju javnosti</a:t>
            </a:r>
            <a:br>
              <a:rPr dirty="0">
                <a:latin typeface="Calibri" panose="020F0502020204030204" pitchFamily="34" charset="0"/>
              </a:rPr>
            </a:br>
            <a:r>
              <a:rPr lang="en-US" sz="2900" dirty="0">
                <a:solidFill>
                  <a:srgbClr val="E77033"/>
                </a:solidFill>
                <a:latin typeface="Calibri" panose="020F0502020204030204" pitchFamily="34" charset="0"/>
              </a:rPr>
              <a:t>(5. odjeljak Ankete o otvorenosti proračuna)</a:t>
            </a:r>
            <a:endParaRPr lang="hr-HR" sz="29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r>
              <a:rPr 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U ovaj je odjeljak uključeno 18 pokazatelja </a:t>
            </a:r>
            <a:r>
              <a:rPr lang="en-US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[proširenje: 8 novih pitanja, 4 izbačena, ostala izmijenjena]</a:t>
            </a:r>
            <a:endParaRPr lang="hr-HR" sz="2100" i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Pitanja su grupirana oko institucije koja vodi mehanizme sudjelovanja ovisno o fazi proračunskog postupka: izvršna, zakonodavna ili vrhovna revizijska institucija</a:t>
            </a:r>
          </a:p>
          <a:p>
            <a:r>
              <a:rPr 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Pododjeljak: pitanja su usmjerena na glavnu proračunsku agenciju u državi; dodatno pitanje daje prostor za predstavljanje mehanizma kojim se koriste resorna ministarstva </a:t>
            </a:r>
            <a:r>
              <a:rPr lang="en-US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[novo - jasnije]</a:t>
            </a:r>
            <a:endParaRPr lang="hr-HR" sz="2100" i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Kod svake se institucije ocjenjuju prakse prije, tijekom i nakon sudjelovanja: npr. sveobuhvatnost i pravovremenost podataka; opis mehanizama; mogućnost pružanja povratnih informacija</a:t>
            </a:r>
            <a:endParaRPr lang="hr-HR" sz="21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en-US" sz="2100" dirty="0">
                <a:solidFill>
                  <a:srgbClr val="006598"/>
                </a:solidFill>
                <a:latin typeface="Calibri" panose="020F0502020204030204" pitchFamily="34" charset="0"/>
              </a:rPr>
              <a:t>Za pripremu, usvajanje i izvršenje proračuna izrađeni su pokazatelji tema obrađenih tijekom sudjelovanja javnosti </a:t>
            </a:r>
            <a:r>
              <a:rPr lang="en-US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[novo]</a:t>
            </a:r>
          </a:p>
          <a:p>
            <a:pPr marL="0" indent="0" algn="ctr">
              <a:buNone/>
            </a:pPr>
            <a:endParaRPr lang="hr-HR" sz="300" b="1" i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ctr">
              <a:buNone/>
            </a:pPr>
            <a:r>
              <a:rPr lang="en-US" sz="2200" b="1" i="1" dirty="0">
                <a:solidFill>
                  <a:schemeClr val="tx1"/>
                </a:solidFill>
                <a:latin typeface="Calibri" panose="020F0502020204030204" pitchFamily="34" charset="0"/>
              </a:rPr>
              <a:t>Pogledajmo nekoliko primjera pitanja:</a:t>
            </a:r>
            <a:endParaRPr lang="hr-HR" sz="2200" b="1" i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9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1279912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7630</TotalTime>
  <Words>1518</Words>
  <Application>Microsoft Office PowerPoint</Application>
  <PresentationFormat>On-screen Show (4:3)</PresentationFormat>
  <Paragraphs>184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Osaka</vt:lpstr>
      <vt:lpstr>Wingdings</vt:lpstr>
      <vt:lpstr>Blank Presentation</vt:lpstr>
      <vt:lpstr>Anketa o otvorenosti proračuna 2017.  Što se promijenilo i  kako će se ocjenjivati sudjelovanje javnosti?</vt:lpstr>
      <vt:lpstr>Pregled prezentacije</vt:lpstr>
      <vt:lpstr>Anketa o otvorenosti proračuna 2017. Raspored</vt:lpstr>
      <vt:lpstr>Što je novo u Anketi o otvorenosti proračuna 2017.?</vt:lpstr>
      <vt:lpstr>Podrobniji uvid u pokazatelje nadzora 4. odjeljak Ankete o otvorenosti proračuna</vt:lpstr>
      <vt:lpstr>PowerPoint Presentation</vt:lpstr>
      <vt:lpstr>PowerPoint Presentation</vt:lpstr>
      <vt:lpstr>PowerPoint Presentation</vt:lpstr>
      <vt:lpstr>Struktura odjeljka o sudjelovanju javnosti (5. odjeljak Ankete o otvorenosti proračuna)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Hvala!</vt:lpstr>
    </vt:vector>
  </TitlesOfParts>
  <Company>Matrix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Naida Carsimamovic</cp:lastModifiedBy>
  <cp:revision>240</cp:revision>
  <dcterms:created xsi:type="dcterms:W3CDTF">2008-06-23T16:25:12Z</dcterms:created>
  <dcterms:modified xsi:type="dcterms:W3CDTF">2017-04-08T11:48:54Z</dcterms:modified>
</cp:coreProperties>
</file>