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7" r:id="rId1"/>
  </p:sldMasterIdLst>
  <p:notesMasterIdLst>
    <p:notesMasterId r:id="rId18"/>
  </p:notesMasterIdLst>
  <p:handoutMasterIdLst>
    <p:handoutMasterId r:id="rId19"/>
  </p:handoutMasterIdLst>
  <p:sldIdLst>
    <p:sldId id="279" r:id="rId2"/>
    <p:sldId id="330" r:id="rId3"/>
    <p:sldId id="347" r:id="rId4"/>
    <p:sldId id="348" r:id="rId5"/>
    <p:sldId id="350" r:id="rId6"/>
    <p:sldId id="335" r:id="rId7"/>
    <p:sldId id="338" r:id="rId8"/>
    <p:sldId id="337" r:id="rId9"/>
    <p:sldId id="349" r:id="rId10"/>
    <p:sldId id="339" r:id="rId11"/>
    <p:sldId id="340" r:id="rId12"/>
    <p:sldId id="341" r:id="rId13"/>
    <p:sldId id="343" r:id="rId14"/>
    <p:sldId id="344" r:id="rId15"/>
    <p:sldId id="345" r:id="rId16"/>
    <p:sldId id="326"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98"/>
    <a:srgbClr val="E77033"/>
    <a:srgbClr val="236D80"/>
    <a:srgbClr val="005580"/>
    <a:srgbClr val="0078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7" autoAdjust="0"/>
    <p:restoredTop sz="77738" autoAdjust="0"/>
  </p:normalViewPr>
  <p:slideViewPr>
    <p:cSldViewPr showGuides="1">
      <p:cViewPr varScale="1">
        <p:scale>
          <a:sx n="53" d="100"/>
          <a:sy n="53" d="100"/>
        </p:scale>
        <p:origin x="2076" y="4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howGuides="1">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ea typeface="ＭＳ Ｐゴシック" panose="020B0600070205080204" pitchFamily="34" charset="-128"/>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ea typeface="ＭＳ Ｐゴシック" panose="020B0600070205080204" pitchFamily="34" charset="-128"/>
              </a:defRPr>
            </a:lvl1pPr>
          </a:lstStyle>
          <a:p>
            <a:pPr>
              <a:defRPr/>
            </a:pPr>
            <a:fld id="{07648335-4948-4FFB-81A3-2945370BBD85}" type="datetimeFigureOut">
              <a:rPr lang="en-US"/>
              <a:pPr>
                <a:defRPr/>
              </a:pPr>
              <a:t>3/30/2017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ea typeface="ＭＳ Ｐゴシック" panose="020B0600070205080204" pitchFamily="34"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ea typeface="ＭＳ Ｐゴシック" panose="020B0600070205080204" pitchFamily="34" charset="-128"/>
              </a:defRPr>
            </a:lvl1pPr>
          </a:lstStyle>
          <a:p>
            <a:pPr>
              <a:defRPr/>
            </a:pPr>
            <a:fld id="{4BC72EF7-DF6E-4F39-B735-5F14BFB97A75}" type="slidenum">
              <a:rPr lang="en-US"/>
              <a:pPr>
                <a:defRPr/>
              </a:pPr>
              <a:t>‹#›</a:t>
            </a:fld>
            <a:endParaRPr lang="en-US"/>
          </a:p>
        </p:txBody>
      </p:sp>
    </p:spTree>
    <p:extLst>
      <p:ext uri="{BB962C8B-B14F-4D97-AF65-F5344CB8AC3E}">
        <p14:creationId xmlns:p14="http://schemas.microsoft.com/office/powerpoint/2010/main" val="28600549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ea typeface="ＭＳ Ｐゴシック" panose="020B0600070205080204" pitchFamily="34" charset="-128"/>
              </a:defRPr>
            </a:lvl1pPr>
          </a:lstStyle>
          <a:p>
            <a:pPr>
              <a:defRPr/>
            </a:pPr>
            <a:endParaRPr lang="en-US" alt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ea typeface="ＭＳ Ｐゴシック" panose="020B0600070205080204" pitchFamily="34" charset="-128"/>
              </a:defRPr>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ea typeface="ＭＳ Ｐゴシック" panose="020B0600070205080204" pitchFamily="34" charset="-128"/>
              </a:defRPr>
            </a:lvl1pPr>
          </a:lstStyle>
          <a:p>
            <a:pPr>
              <a:defRPr/>
            </a:pPr>
            <a:endParaRPr lang="en-US" alt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ea typeface="ＭＳ Ｐゴシック" panose="020B0600070205080204" pitchFamily="34" charset="-128"/>
              </a:defRPr>
            </a:lvl1pPr>
          </a:lstStyle>
          <a:p>
            <a:pPr>
              <a:defRPr/>
            </a:pPr>
            <a:fld id="{3EE33695-974B-40B7-B13A-21CFAB45F8C6}" type="slidenum">
              <a:rPr lang="en-US" altLang="en-US"/>
              <a:pPr>
                <a:defRPr/>
              </a:pPr>
              <a:t>‹#›</a:t>
            </a:fld>
            <a:endParaRPr lang="en-US" altLang="en-US"/>
          </a:p>
        </p:txBody>
      </p:sp>
    </p:spTree>
    <p:extLst>
      <p:ext uri="{BB962C8B-B14F-4D97-AF65-F5344CB8AC3E}">
        <p14:creationId xmlns:p14="http://schemas.microsoft.com/office/powerpoint/2010/main" val="13562485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MS PGothic" panose="020B0600070205080204" pitchFamily="34" charset="-128"/>
              </a:defRPr>
            </a:lvl1pPr>
            <a:lvl2pPr marL="742950" indent="-285750" defTabSz="930275">
              <a:defRPr sz="2400">
                <a:solidFill>
                  <a:schemeClr val="tx1"/>
                </a:solidFill>
                <a:latin typeface="Arial" panose="020B0604020202020204" pitchFamily="34" charset="0"/>
                <a:ea typeface="MS PGothic" panose="020B0600070205080204" pitchFamily="34" charset="-128"/>
              </a:defRPr>
            </a:lvl2pPr>
            <a:lvl3pPr marL="1143000" indent="-228600" defTabSz="930275">
              <a:defRPr sz="2400">
                <a:solidFill>
                  <a:schemeClr val="tx1"/>
                </a:solidFill>
                <a:latin typeface="Arial" panose="020B0604020202020204" pitchFamily="34" charset="0"/>
                <a:ea typeface="MS PGothic" panose="020B0600070205080204" pitchFamily="34" charset="-128"/>
              </a:defRPr>
            </a:lvl3pPr>
            <a:lvl4pPr marL="1600200" indent="-228600" defTabSz="930275">
              <a:defRPr sz="2400">
                <a:solidFill>
                  <a:schemeClr val="tx1"/>
                </a:solidFill>
                <a:latin typeface="Arial" panose="020B0604020202020204" pitchFamily="34" charset="0"/>
                <a:ea typeface="MS PGothic" panose="020B0600070205080204" pitchFamily="34" charset="-128"/>
              </a:defRPr>
            </a:lvl4pPr>
            <a:lvl5pPr marL="2057400" indent="-228600" defTabSz="930275">
              <a:defRPr sz="2400">
                <a:solidFill>
                  <a:schemeClr val="tx1"/>
                </a:solidFill>
                <a:latin typeface="Arial"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804BAC5-7E8D-4584-81EC-07F94CCABDC3}" type="slidenum">
              <a:rPr lang="en-US" altLang="en-US" sz="1200" smtClean="0"/>
              <a:pPr/>
              <a:t>1</a:t>
            </a:fld>
            <a:endParaRPr lang="en-US" altLang="en-US" sz="120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it-IT" altLang="en-US" dirty="0"/>
          </a:p>
        </p:txBody>
      </p:sp>
    </p:spTree>
    <p:extLst>
      <p:ext uri="{BB962C8B-B14F-4D97-AF65-F5344CB8AC3E}">
        <p14:creationId xmlns:p14="http://schemas.microsoft.com/office/powerpoint/2010/main" val="2160281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z="1100" b="0" baseline="0" dirty="0">
              <a:latin typeface="Calibri" panose="020F0502020204030204" pitchFamily="34" charset="0"/>
            </a:endParaRP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MS PGothic" panose="020B0600070205080204" pitchFamily="34" charset="-128"/>
              </a:defRPr>
            </a:lvl1pPr>
            <a:lvl2pPr marL="742950" indent="-285750" defTabSz="930275">
              <a:defRPr sz="2400">
                <a:solidFill>
                  <a:schemeClr val="tx1"/>
                </a:solidFill>
                <a:latin typeface="Arial" panose="020B0604020202020204" pitchFamily="34" charset="0"/>
                <a:ea typeface="MS PGothic" panose="020B0600070205080204" pitchFamily="34" charset="-128"/>
              </a:defRPr>
            </a:lvl2pPr>
            <a:lvl3pPr marL="1143000" indent="-228600" defTabSz="930275">
              <a:defRPr sz="2400">
                <a:solidFill>
                  <a:schemeClr val="tx1"/>
                </a:solidFill>
                <a:latin typeface="Arial" panose="020B0604020202020204" pitchFamily="34" charset="0"/>
                <a:ea typeface="MS PGothic" panose="020B0600070205080204" pitchFamily="34" charset="-128"/>
              </a:defRPr>
            </a:lvl3pPr>
            <a:lvl4pPr marL="1600200" indent="-228600" defTabSz="930275">
              <a:defRPr sz="2400">
                <a:solidFill>
                  <a:schemeClr val="tx1"/>
                </a:solidFill>
                <a:latin typeface="Arial" panose="020B0604020202020204" pitchFamily="34" charset="0"/>
                <a:ea typeface="MS PGothic" panose="020B0600070205080204" pitchFamily="34" charset="-128"/>
              </a:defRPr>
            </a:lvl4pPr>
            <a:lvl5pPr marL="2057400" indent="-228600" defTabSz="930275">
              <a:defRPr sz="2400">
                <a:solidFill>
                  <a:schemeClr val="tx1"/>
                </a:solidFill>
                <a:latin typeface="Arial"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CA377B5-1B7F-430F-B647-1520ABD21D13}" type="slidenum">
              <a:rPr lang="en-US" altLang="en-US" sz="1200" smtClean="0"/>
              <a:pPr/>
              <a:t>12</a:t>
            </a:fld>
            <a:endParaRPr lang="en-US" altLang="en-US" sz="1200"/>
          </a:p>
        </p:txBody>
      </p:sp>
    </p:spTree>
    <p:extLst>
      <p:ext uri="{BB962C8B-B14F-4D97-AF65-F5344CB8AC3E}">
        <p14:creationId xmlns:p14="http://schemas.microsoft.com/office/powerpoint/2010/main" val="2453168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z="1100" baseline="0" dirty="0">
              <a:latin typeface="Calibri" panose="020F0502020204030204" pitchFamily="34" charset="0"/>
            </a:endParaRP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MS PGothic" panose="020B0600070205080204" pitchFamily="34" charset="-128"/>
              </a:defRPr>
            </a:lvl1pPr>
            <a:lvl2pPr marL="742950" indent="-285750" defTabSz="930275">
              <a:defRPr sz="2400">
                <a:solidFill>
                  <a:schemeClr val="tx1"/>
                </a:solidFill>
                <a:latin typeface="Arial" panose="020B0604020202020204" pitchFamily="34" charset="0"/>
                <a:ea typeface="MS PGothic" panose="020B0600070205080204" pitchFamily="34" charset="-128"/>
              </a:defRPr>
            </a:lvl2pPr>
            <a:lvl3pPr marL="1143000" indent="-228600" defTabSz="930275">
              <a:defRPr sz="2400">
                <a:solidFill>
                  <a:schemeClr val="tx1"/>
                </a:solidFill>
                <a:latin typeface="Arial" panose="020B0604020202020204" pitchFamily="34" charset="0"/>
                <a:ea typeface="MS PGothic" panose="020B0600070205080204" pitchFamily="34" charset="-128"/>
              </a:defRPr>
            </a:lvl3pPr>
            <a:lvl4pPr marL="1600200" indent="-228600" defTabSz="930275">
              <a:defRPr sz="2400">
                <a:solidFill>
                  <a:schemeClr val="tx1"/>
                </a:solidFill>
                <a:latin typeface="Arial" panose="020B0604020202020204" pitchFamily="34" charset="0"/>
                <a:ea typeface="MS PGothic" panose="020B0600070205080204" pitchFamily="34" charset="-128"/>
              </a:defRPr>
            </a:lvl4pPr>
            <a:lvl5pPr marL="2057400" indent="-228600" defTabSz="930275">
              <a:defRPr sz="2400">
                <a:solidFill>
                  <a:schemeClr val="tx1"/>
                </a:solidFill>
                <a:latin typeface="Arial"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CA377B5-1B7F-430F-B647-1520ABD21D13}" type="slidenum">
              <a:rPr lang="en-US" altLang="en-US" sz="1200" smtClean="0"/>
              <a:pPr/>
              <a:t>13</a:t>
            </a:fld>
            <a:endParaRPr lang="en-US" altLang="en-US" sz="1200"/>
          </a:p>
        </p:txBody>
      </p:sp>
    </p:spTree>
    <p:extLst>
      <p:ext uri="{BB962C8B-B14F-4D97-AF65-F5344CB8AC3E}">
        <p14:creationId xmlns:p14="http://schemas.microsoft.com/office/powerpoint/2010/main" val="1449195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z="1100" baseline="0" dirty="0">
              <a:latin typeface="Calibri" panose="020F0502020204030204" pitchFamily="34" charset="0"/>
            </a:endParaRP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MS PGothic" panose="020B0600070205080204" pitchFamily="34" charset="-128"/>
              </a:defRPr>
            </a:lvl1pPr>
            <a:lvl2pPr marL="742950" indent="-285750" defTabSz="930275">
              <a:defRPr sz="2400">
                <a:solidFill>
                  <a:schemeClr val="tx1"/>
                </a:solidFill>
                <a:latin typeface="Arial" panose="020B0604020202020204" pitchFamily="34" charset="0"/>
                <a:ea typeface="MS PGothic" panose="020B0600070205080204" pitchFamily="34" charset="-128"/>
              </a:defRPr>
            </a:lvl2pPr>
            <a:lvl3pPr marL="1143000" indent="-228600" defTabSz="930275">
              <a:defRPr sz="2400">
                <a:solidFill>
                  <a:schemeClr val="tx1"/>
                </a:solidFill>
                <a:latin typeface="Arial" panose="020B0604020202020204" pitchFamily="34" charset="0"/>
                <a:ea typeface="MS PGothic" panose="020B0600070205080204" pitchFamily="34" charset="-128"/>
              </a:defRPr>
            </a:lvl3pPr>
            <a:lvl4pPr marL="1600200" indent="-228600" defTabSz="930275">
              <a:defRPr sz="2400">
                <a:solidFill>
                  <a:schemeClr val="tx1"/>
                </a:solidFill>
                <a:latin typeface="Arial" panose="020B0604020202020204" pitchFamily="34" charset="0"/>
                <a:ea typeface="MS PGothic" panose="020B0600070205080204" pitchFamily="34" charset="-128"/>
              </a:defRPr>
            </a:lvl4pPr>
            <a:lvl5pPr marL="2057400" indent="-228600" defTabSz="930275">
              <a:defRPr sz="2400">
                <a:solidFill>
                  <a:schemeClr val="tx1"/>
                </a:solidFill>
                <a:latin typeface="Arial"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CA377B5-1B7F-430F-B647-1520ABD21D13}" type="slidenum">
              <a:rPr lang="en-US" altLang="en-US" sz="1200" smtClean="0"/>
              <a:pPr/>
              <a:t>14</a:t>
            </a:fld>
            <a:endParaRPr lang="en-US" altLang="en-US" sz="1200"/>
          </a:p>
        </p:txBody>
      </p:sp>
    </p:spTree>
    <p:extLst>
      <p:ext uri="{BB962C8B-B14F-4D97-AF65-F5344CB8AC3E}">
        <p14:creationId xmlns:p14="http://schemas.microsoft.com/office/powerpoint/2010/main" val="732050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z="1100" baseline="0" dirty="0">
              <a:latin typeface="Calibri" panose="020F0502020204030204" pitchFamily="34" charset="0"/>
            </a:endParaRP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MS PGothic" panose="020B0600070205080204" pitchFamily="34" charset="-128"/>
              </a:defRPr>
            </a:lvl1pPr>
            <a:lvl2pPr marL="742950" indent="-285750" defTabSz="930275">
              <a:defRPr sz="2400">
                <a:solidFill>
                  <a:schemeClr val="tx1"/>
                </a:solidFill>
                <a:latin typeface="Arial" panose="020B0604020202020204" pitchFamily="34" charset="0"/>
                <a:ea typeface="MS PGothic" panose="020B0600070205080204" pitchFamily="34" charset="-128"/>
              </a:defRPr>
            </a:lvl2pPr>
            <a:lvl3pPr marL="1143000" indent="-228600" defTabSz="930275">
              <a:defRPr sz="2400">
                <a:solidFill>
                  <a:schemeClr val="tx1"/>
                </a:solidFill>
                <a:latin typeface="Arial" panose="020B0604020202020204" pitchFamily="34" charset="0"/>
                <a:ea typeface="MS PGothic" panose="020B0600070205080204" pitchFamily="34" charset="-128"/>
              </a:defRPr>
            </a:lvl3pPr>
            <a:lvl4pPr marL="1600200" indent="-228600" defTabSz="930275">
              <a:defRPr sz="2400">
                <a:solidFill>
                  <a:schemeClr val="tx1"/>
                </a:solidFill>
                <a:latin typeface="Arial" panose="020B0604020202020204" pitchFamily="34" charset="0"/>
                <a:ea typeface="MS PGothic" panose="020B0600070205080204" pitchFamily="34" charset="-128"/>
              </a:defRPr>
            </a:lvl4pPr>
            <a:lvl5pPr marL="2057400" indent="-228600" defTabSz="930275">
              <a:defRPr sz="2400">
                <a:solidFill>
                  <a:schemeClr val="tx1"/>
                </a:solidFill>
                <a:latin typeface="Arial"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CA377B5-1B7F-430F-B647-1520ABD21D13}" type="slidenum">
              <a:rPr lang="en-US" altLang="en-US" sz="1200" smtClean="0"/>
              <a:pPr/>
              <a:t>15</a:t>
            </a:fld>
            <a:endParaRPr lang="en-US" altLang="en-US" sz="1200"/>
          </a:p>
        </p:txBody>
      </p:sp>
    </p:spTree>
    <p:extLst>
      <p:ext uri="{BB962C8B-B14F-4D97-AF65-F5344CB8AC3E}">
        <p14:creationId xmlns:p14="http://schemas.microsoft.com/office/powerpoint/2010/main" val="418843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EE33695-974B-40B7-B13A-21CFAB45F8C6}" type="slidenum">
              <a:rPr lang="en-US" altLang="en-US" smtClean="0"/>
              <a:pPr>
                <a:defRPr/>
              </a:pPr>
              <a:t>3</a:t>
            </a:fld>
            <a:endParaRPr lang="en-US" altLang="en-US"/>
          </a:p>
        </p:txBody>
      </p:sp>
    </p:spTree>
    <p:extLst>
      <p:ext uri="{BB962C8B-B14F-4D97-AF65-F5344CB8AC3E}">
        <p14:creationId xmlns:p14="http://schemas.microsoft.com/office/powerpoint/2010/main" val="3379326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EE33695-974B-40B7-B13A-21CFAB45F8C6}" type="slidenum">
              <a:rPr lang="en-US" altLang="en-US" smtClean="0"/>
              <a:pPr>
                <a:defRPr/>
              </a:pPr>
              <a:t>4</a:t>
            </a:fld>
            <a:endParaRPr lang="en-US" altLang="en-US"/>
          </a:p>
        </p:txBody>
      </p:sp>
    </p:spTree>
    <p:extLst>
      <p:ext uri="{BB962C8B-B14F-4D97-AF65-F5344CB8AC3E}">
        <p14:creationId xmlns:p14="http://schemas.microsoft.com/office/powerpoint/2010/main" val="185921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EE33695-974B-40B7-B13A-21CFAB45F8C6}" type="slidenum">
              <a:rPr lang="en-US" altLang="en-US" smtClean="0"/>
              <a:pPr>
                <a:defRPr/>
              </a:pPr>
              <a:t>5</a:t>
            </a:fld>
            <a:endParaRPr lang="en-US" altLang="en-US"/>
          </a:p>
        </p:txBody>
      </p:sp>
    </p:spTree>
    <p:extLst>
      <p:ext uri="{BB962C8B-B14F-4D97-AF65-F5344CB8AC3E}">
        <p14:creationId xmlns:p14="http://schemas.microsoft.com/office/powerpoint/2010/main" val="18954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z="1100" baseline="0" dirty="0">
              <a:latin typeface="Calibri" panose="020F0502020204030204" pitchFamily="34" charset="0"/>
            </a:endParaRP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MS PGothic" panose="020B0600070205080204" pitchFamily="34" charset="-128"/>
              </a:defRPr>
            </a:lvl1pPr>
            <a:lvl2pPr marL="742950" indent="-285750" defTabSz="930275">
              <a:defRPr sz="2400">
                <a:solidFill>
                  <a:schemeClr val="tx1"/>
                </a:solidFill>
                <a:latin typeface="Arial" panose="020B0604020202020204" pitchFamily="34" charset="0"/>
                <a:ea typeface="MS PGothic" panose="020B0600070205080204" pitchFamily="34" charset="-128"/>
              </a:defRPr>
            </a:lvl2pPr>
            <a:lvl3pPr marL="1143000" indent="-228600" defTabSz="930275">
              <a:defRPr sz="2400">
                <a:solidFill>
                  <a:schemeClr val="tx1"/>
                </a:solidFill>
                <a:latin typeface="Arial" panose="020B0604020202020204" pitchFamily="34" charset="0"/>
                <a:ea typeface="MS PGothic" panose="020B0600070205080204" pitchFamily="34" charset="-128"/>
              </a:defRPr>
            </a:lvl3pPr>
            <a:lvl4pPr marL="1600200" indent="-228600" defTabSz="930275">
              <a:defRPr sz="2400">
                <a:solidFill>
                  <a:schemeClr val="tx1"/>
                </a:solidFill>
                <a:latin typeface="Arial" panose="020B0604020202020204" pitchFamily="34" charset="0"/>
                <a:ea typeface="MS PGothic" panose="020B0600070205080204" pitchFamily="34" charset="-128"/>
              </a:defRPr>
            </a:lvl4pPr>
            <a:lvl5pPr marL="2057400" indent="-228600" defTabSz="930275">
              <a:defRPr sz="2400">
                <a:solidFill>
                  <a:schemeClr val="tx1"/>
                </a:solidFill>
                <a:latin typeface="Arial"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CA377B5-1B7F-430F-B647-1520ABD21D13}" type="slidenum">
              <a:rPr lang="en-US" altLang="en-US" sz="1200" smtClean="0"/>
              <a:pPr/>
              <a:t>6</a:t>
            </a:fld>
            <a:endParaRPr lang="en-US" altLang="en-US" sz="1200"/>
          </a:p>
        </p:txBody>
      </p:sp>
    </p:spTree>
    <p:extLst>
      <p:ext uri="{BB962C8B-B14F-4D97-AF65-F5344CB8AC3E}">
        <p14:creationId xmlns:p14="http://schemas.microsoft.com/office/powerpoint/2010/main" val="3495526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z="1100" baseline="0" dirty="0">
              <a:latin typeface="Calibri" panose="020F0502020204030204" pitchFamily="34" charset="0"/>
            </a:endParaRP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MS PGothic" panose="020B0600070205080204" pitchFamily="34" charset="-128"/>
              </a:defRPr>
            </a:lvl1pPr>
            <a:lvl2pPr marL="742950" indent="-285750" defTabSz="930275">
              <a:defRPr sz="2400">
                <a:solidFill>
                  <a:schemeClr val="tx1"/>
                </a:solidFill>
                <a:latin typeface="Arial" panose="020B0604020202020204" pitchFamily="34" charset="0"/>
                <a:ea typeface="MS PGothic" panose="020B0600070205080204" pitchFamily="34" charset="-128"/>
              </a:defRPr>
            </a:lvl2pPr>
            <a:lvl3pPr marL="1143000" indent="-228600" defTabSz="930275">
              <a:defRPr sz="2400">
                <a:solidFill>
                  <a:schemeClr val="tx1"/>
                </a:solidFill>
                <a:latin typeface="Arial" panose="020B0604020202020204" pitchFamily="34" charset="0"/>
                <a:ea typeface="MS PGothic" panose="020B0600070205080204" pitchFamily="34" charset="-128"/>
              </a:defRPr>
            </a:lvl3pPr>
            <a:lvl4pPr marL="1600200" indent="-228600" defTabSz="930275">
              <a:defRPr sz="2400">
                <a:solidFill>
                  <a:schemeClr val="tx1"/>
                </a:solidFill>
                <a:latin typeface="Arial" panose="020B0604020202020204" pitchFamily="34" charset="0"/>
                <a:ea typeface="MS PGothic" panose="020B0600070205080204" pitchFamily="34" charset="-128"/>
              </a:defRPr>
            </a:lvl4pPr>
            <a:lvl5pPr marL="2057400" indent="-228600" defTabSz="930275">
              <a:defRPr sz="2400">
                <a:solidFill>
                  <a:schemeClr val="tx1"/>
                </a:solidFill>
                <a:latin typeface="Arial"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CA377B5-1B7F-430F-B647-1520ABD21D13}" type="slidenum">
              <a:rPr lang="en-US" altLang="en-US" sz="1200" smtClean="0"/>
              <a:pPr/>
              <a:t>7</a:t>
            </a:fld>
            <a:endParaRPr lang="en-US" altLang="en-US" sz="1200"/>
          </a:p>
        </p:txBody>
      </p:sp>
    </p:spTree>
    <p:extLst>
      <p:ext uri="{BB962C8B-B14F-4D97-AF65-F5344CB8AC3E}">
        <p14:creationId xmlns:p14="http://schemas.microsoft.com/office/powerpoint/2010/main" val="2431515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z="1100" baseline="0" dirty="0">
              <a:latin typeface="Calibri" panose="020F0502020204030204" pitchFamily="34" charset="0"/>
            </a:endParaRP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MS PGothic" panose="020B0600070205080204" pitchFamily="34" charset="-128"/>
              </a:defRPr>
            </a:lvl1pPr>
            <a:lvl2pPr marL="742950" indent="-285750" defTabSz="930275">
              <a:defRPr sz="2400">
                <a:solidFill>
                  <a:schemeClr val="tx1"/>
                </a:solidFill>
                <a:latin typeface="Arial" panose="020B0604020202020204" pitchFamily="34" charset="0"/>
                <a:ea typeface="MS PGothic" panose="020B0600070205080204" pitchFamily="34" charset="-128"/>
              </a:defRPr>
            </a:lvl2pPr>
            <a:lvl3pPr marL="1143000" indent="-228600" defTabSz="930275">
              <a:defRPr sz="2400">
                <a:solidFill>
                  <a:schemeClr val="tx1"/>
                </a:solidFill>
                <a:latin typeface="Arial" panose="020B0604020202020204" pitchFamily="34" charset="0"/>
                <a:ea typeface="MS PGothic" panose="020B0600070205080204" pitchFamily="34" charset="-128"/>
              </a:defRPr>
            </a:lvl3pPr>
            <a:lvl4pPr marL="1600200" indent="-228600" defTabSz="930275">
              <a:defRPr sz="2400">
                <a:solidFill>
                  <a:schemeClr val="tx1"/>
                </a:solidFill>
                <a:latin typeface="Arial" panose="020B0604020202020204" pitchFamily="34" charset="0"/>
                <a:ea typeface="MS PGothic" panose="020B0600070205080204" pitchFamily="34" charset="-128"/>
              </a:defRPr>
            </a:lvl4pPr>
            <a:lvl5pPr marL="2057400" indent="-228600" defTabSz="930275">
              <a:defRPr sz="2400">
                <a:solidFill>
                  <a:schemeClr val="tx1"/>
                </a:solidFill>
                <a:latin typeface="Arial"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CA377B5-1B7F-430F-B647-1520ABD21D13}" type="slidenum">
              <a:rPr lang="en-US" altLang="en-US" sz="1200" smtClean="0"/>
              <a:pPr/>
              <a:t>8</a:t>
            </a:fld>
            <a:endParaRPr lang="en-US" altLang="en-US" sz="1200"/>
          </a:p>
        </p:txBody>
      </p:sp>
    </p:spTree>
    <p:extLst>
      <p:ext uri="{BB962C8B-B14F-4D97-AF65-F5344CB8AC3E}">
        <p14:creationId xmlns:p14="http://schemas.microsoft.com/office/powerpoint/2010/main" val="1654871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100" b="0" baseline="0" dirty="0">
              <a:latin typeface="Calibri" panose="020F0502020204030204" pitchFamily="34" charset="0"/>
            </a:endParaRP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MS PGothic" panose="020B0600070205080204" pitchFamily="34" charset="-128"/>
              </a:defRPr>
            </a:lvl1pPr>
            <a:lvl2pPr marL="742950" indent="-285750" defTabSz="930275">
              <a:defRPr sz="2400">
                <a:solidFill>
                  <a:schemeClr val="tx1"/>
                </a:solidFill>
                <a:latin typeface="Arial" panose="020B0604020202020204" pitchFamily="34" charset="0"/>
                <a:ea typeface="MS PGothic" panose="020B0600070205080204" pitchFamily="34" charset="-128"/>
              </a:defRPr>
            </a:lvl2pPr>
            <a:lvl3pPr marL="1143000" indent="-228600" defTabSz="930275">
              <a:defRPr sz="2400">
                <a:solidFill>
                  <a:schemeClr val="tx1"/>
                </a:solidFill>
                <a:latin typeface="Arial" panose="020B0604020202020204" pitchFamily="34" charset="0"/>
                <a:ea typeface="MS PGothic" panose="020B0600070205080204" pitchFamily="34" charset="-128"/>
              </a:defRPr>
            </a:lvl3pPr>
            <a:lvl4pPr marL="1600200" indent="-228600" defTabSz="930275">
              <a:defRPr sz="2400">
                <a:solidFill>
                  <a:schemeClr val="tx1"/>
                </a:solidFill>
                <a:latin typeface="Arial" panose="020B0604020202020204" pitchFamily="34" charset="0"/>
                <a:ea typeface="MS PGothic" panose="020B0600070205080204" pitchFamily="34" charset="-128"/>
              </a:defRPr>
            </a:lvl4pPr>
            <a:lvl5pPr marL="2057400" indent="-228600" defTabSz="930275">
              <a:defRPr sz="2400">
                <a:solidFill>
                  <a:schemeClr val="tx1"/>
                </a:solidFill>
                <a:latin typeface="Arial"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CA377B5-1B7F-430F-B647-1520ABD21D13}" type="slidenum">
              <a:rPr lang="en-US" altLang="en-US" sz="1200" smtClean="0"/>
              <a:pPr/>
              <a:t>10</a:t>
            </a:fld>
            <a:endParaRPr lang="en-US" altLang="en-US" sz="1200"/>
          </a:p>
        </p:txBody>
      </p:sp>
    </p:spTree>
    <p:extLst>
      <p:ext uri="{BB962C8B-B14F-4D97-AF65-F5344CB8AC3E}">
        <p14:creationId xmlns:p14="http://schemas.microsoft.com/office/powerpoint/2010/main" val="1217826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z="1100" baseline="0" dirty="0">
              <a:latin typeface="Calibri" panose="020F0502020204030204" pitchFamily="34" charset="0"/>
            </a:endParaRP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MS PGothic" panose="020B0600070205080204" pitchFamily="34" charset="-128"/>
              </a:defRPr>
            </a:lvl1pPr>
            <a:lvl2pPr marL="742950" indent="-285750" defTabSz="930275">
              <a:defRPr sz="2400">
                <a:solidFill>
                  <a:schemeClr val="tx1"/>
                </a:solidFill>
                <a:latin typeface="Arial" panose="020B0604020202020204" pitchFamily="34" charset="0"/>
                <a:ea typeface="MS PGothic" panose="020B0600070205080204" pitchFamily="34" charset="-128"/>
              </a:defRPr>
            </a:lvl2pPr>
            <a:lvl3pPr marL="1143000" indent="-228600" defTabSz="930275">
              <a:defRPr sz="2400">
                <a:solidFill>
                  <a:schemeClr val="tx1"/>
                </a:solidFill>
                <a:latin typeface="Arial" panose="020B0604020202020204" pitchFamily="34" charset="0"/>
                <a:ea typeface="MS PGothic" panose="020B0600070205080204" pitchFamily="34" charset="-128"/>
              </a:defRPr>
            </a:lvl3pPr>
            <a:lvl4pPr marL="1600200" indent="-228600" defTabSz="930275">
              <a:defRPr sz="2400">
                <a:solidFill>
                  <a:schemeClr val="tx1"/>
                </a:solidFill>
                <a:latin typeface="Arial" panose="020B0604020202020204" pitchFamily="34" charset="0"/>
                <a:ea typeface="MS PGothic" panose="020B0600070205080204" pitchFamily="34" charset="-128"/>
              </a:defRPr>
            </a:lvl4pPr>
            <a:lvl5pPr marL="2057400" indent="-228600" defTabSz="930275">
              <a:defRPr sz="2400">
                <a:solidFill>
                  <a:schemeClr val="tx1"/>
                </a:solidFill>
                <a:latin typeface="Arial"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CA377B5-1B7F-430F-B647-1520ABD21D13}" type="slidenum">
              <a:rPr lang="en-US" altLang="en-US" sz="1200" smtClean="0"/>
              <a:pPr/>
              <a:t>11</a:t>
            </a:fld>
            <a:endParaRPr lang="en-US" altLang="en-US" sz="1200"/>
          </a:p>
        </p:txBody>
      </p:sp>
    </p:spTree>
    <p:extLst>
      <p:ext uri="{BB962C8B-B14F-4D97-AF65-F5344CB8AC3E}">
        <p14:creationId xmlns:p14="http://schemas.microsoft.com/office/powerpoint/2010/main" val="41374740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swoosh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533400"/>
            <a:ext cx="7011988" cy="7324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15" descr="IBP_logo_rgb_300dpi"/>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00200" y="1524000"/>
            <a:ext cx="6248400" cy="1627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Line 17"/>
          <p:cNvSpPr>
            <a:spLocks noChangeShapeType="1"/>
          </p:cNvSpPr>
          <p:nvPr userDrawn="1"/>
        </p:nvSpPr>
        <p:spPr bwMode="auto">
          <a:xfrm>
            <a:off x="5791200" y="5594350"/>
            <a:ext cx="0" cy="682625"/>
          </a:xfrm>
          <a:prstGeom prst="line">
            <a:avLst/>
          </a:prstGeom>
          <a:noFill/>
          <a:ln w="9525">
            <a:solidFill>
              <a:srgbClr val="E77033"/>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 name="Text Box 18"/>
          <p:cNvSpPr txBox="1">
            <a:spLocks noChangeArrowheads="1"/>
          </p:cNvSpPr>
          <p:nvPr userDrawn="1"/>
        </p:nvSpPr>
        <p:spPr bwMode="auto">
          <a:xfrm>
            <a:off x="5029200" y="4953000"/>
            <a:ext cx="28956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defRPr/>
            </a:pPr>
            <a:endParaRPr lang="en-US" altLang="en-US"/>
          </a:p>
        </p:txBody>
      </p:sp>
      <p:sp>
        <p:nvSpPr>
          <p:cNvPr id="39938" name="Rectangle 2"/>
          <p:cNvSpPr>
            <a:spLocks noGrp="1" noChangeArrowheads="1"/>
          </p:cNvSpPr>
          <p:nvPr>
            <p:ph type="ctrTitle"/>
          </p:nvPr>
        </p:nvSpPr>
        <p:spPr>
          <a:xfrm>
            <a:off x="1600200" y="3581400"/>
            <a:ext cx="6400800" cy="457200"/>
          </a:xfrm>
        </p:spPr>
        <p:txBody>
          <a:bodyPr lIns="91440" rIns="91440"/>
          <a:lstStyle>
            <a:lvl1pPr>
              <a:defRPr sz="2400"/>
            </a:lvl1pPr>
          </a:lstStyle>
          <a:p>
            <a:pPr lvl="0"/>
            <a:r>
              <a:rPr lang="en-US" altLang="en-US" noProof="0"/>
              <a:t>Click to edit Master title style</a:t>
            </a:r>
          </a:p>
        </p:txBody>
      </p:sp>
      <p:sp>
        <p:nvSpPr>
          <p:cNvPr id="39939" name="Rectangle 3"/>
          <p:cNvSpPr>
            <a:spLocks noGrp="1" noChangeArrowheads="1"/>
          </p:cNvSpPr>
          <p:nvPr>
            <p:ph type="subTitle" idx="1"/>
          </p:nvPr>
        </p:nvSpPr>
        <p:spPr>
          <a:xfrm>
            <a:off x="1600200" y="4038600"/>
            <a:ext cx="6400800" cy="457200"/>
          </a:xfrm>
        </p:spPr>
        <p:txBody>
          <a:bodyPr lIns="91440" rIns="91440"/>
          <a:lstStyle>
            <a:lvl1pPr marL="0" indent="0">
              <a:buFontTx/>
              <a:buNone/>
              <a:defRPr sz="2000"/>
            </a:lvl1pPr>
          </a:lstStyle>
          <a:p>
            <a:pPr lvl="0"/>
            <a:r>
              <a:rPr lang="en-US" altLang="en-US" noProof="0"/>
              <a:t>Click to edit Master subtitle style</a:t>
            </a:r>
          </a:p>
        </p:txBody>
      </p:sp>
    </p:spTree>
    <p:extLst>
      <p:ext uri="{BB962C8B-B14F-4D97-AF65-F5344CB8AC3E}">
        <p14:creationId xmlns:p14="http://schemas.microsoft.com/office/powerpoint/2010/main" val="3631537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6" name="Rectangle 6"/>
          <p:cNvSpPr>
            <a:spLocks noGrp="1" noChangeArrowheads="1"/>
          </p:cNvSpPr>
          <p:nvPr>
            <p:ph type="sldNum" sz="quarter" idx="12"/>
          </p:nvPr>
        </p:nvSpPr>
        <p:spPr>
          <a:ln/>
        </p:spPr>
        <p:txBody>
          <a:bodyPr/>
          <a:lstStyle>
            <a:lvl1pPr>
              <a:defRPr/>
            </a:lvl1pPr>
          </a:lstStyle>
          <a:p>
            <a:pPr>
              <a:defRPr/>
            </a:pPr>
            <a:fld id="{6E75B26F-E43B-4509-A33C-701D020FDD32}" type="slidenum">
              <a:rPr lang="en-US" altLang="en-US"/>
              <a:pPr>
                <a:defRPr/>
              </a:pPr>
              <a:t>‹#›</a:t>
            </a:fld>
            <a:endParaRPr lang="en-US" altLang="en-US"/>
          </a:p>
        </p:txBody>
      </p:sp>
    </p:spTree>
    <p:extLst>
      <p:ext uri="{BB962C8B-B14F-4D97-AF65-F5344CB8AC3E}">
        <p14:creationId xmlns:p14="http://schemas.microsoft.com/office/powerpoint/2010/main" val="3433364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876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457200"/>
            <a:ext cx="5676900"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6" name="Rectangle 6"/>
          <p:cNvSpPr>
            <a:spLocks noGrp="1" noChangeArrowheads="1"/>
          </p:cNvSpPr>
          <p:nvPr>
            <p:ph type="sldNum" sz="quarter" idx="12"/>
          </p:nvPr>
        </p:nvSpPr>
        <p:spPr>
          <a:ln/>
        </p:spPr>
        <p:txBody>
          <a:bodyPr/>
          <a:lstStyle>
            <a:lvl1pPr>
              <a:defRPr/>
            </a:lvl1pPr>
          </a:lstStyle>
          <a:p>
            <a:pPr>
              <a:defRPr/>
            </a:pPr>
            <a:fld id="{B6BA5317-B016-4827-BA32-713366F88E1B}" type="slidenum">
              <a:rPr lang="en-US" altLang="en-US"/>
              <a:pPr>
                <a:defRPr/>
              </a:pPr>
              <a:t>‹#›</a:t>
            </a:fld>
            <a:endParaRPr lang="en-US" altLang="en-US"/>
          </a:p>
        </p:txBody>
      </p:sp>
    </p:spTree>
    <p:extLst>
      <p:ext uri="{BB962C8B-B14F-4D97-AF65-F5344CB8AC3E}">
        <p14:creationId xmlns:p14="http://schemas.microsoft.com/office/powerpoint/2010/main" val="3847564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762000"/>
          </a:xfrm>
        </p:spPr>
        <p:txBody>
          <a:bodyPr/>
          <a:lstStyle/>
          <a:p>
            <a:r>
              <a:rPr lang="en-US"/>
              <a:t>Click to edit Master title style</a:t>
            </a:r>
          </a:p>
        </p:txBody>
      </p:sp>
      <p:sp>
        <p:nvSpPr>
          <p:cNvPr id="3" name="Text Placeholder 2"/>
          <p:cNvSpPr>
            <a:spLocks noGrp="1"/>
          </p:cNvSpPr>
          <p:nvPr>
            <p:ph type="body" sz="half" idx="1"/>
          </p:nvPr>
        </p:nvSpPr>
        <p:spPr>
          <a:xfrm>
            <a:off x="685800" y="1295400"/>
            <a:ext cx="38100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Online Image Placeholder 3"/>
          <p:cNvSpPr>
            <a:spLocks noGrp="1"/>
          </p:cNvSpPr>
          <p:nvPr>
            <p:ph type="clipArt" sz="half" idx="2"/>
          </p:nvPr>
        </p:nvSpPr>
        <p:spPr>
          <a:xfrm>
            <a:off x="4648200" y="1295400"/>
            <a:ext cx="3810000" cy="403860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7" name="Rectangle 6"/>
          <p:cNvSpPr>
            <a:spLocks noGrp="1" noChangeArrowheads="1"/>
          </p:cNvSpPr>
          <p:nvPr>
            <p:ph type="sldNum" sz="quarter" idx="12"/>
          </p:nvPr>
        </p:nvSpPr>
        <p:spPr>
          <a:ln/>
        </p:spPr>
        <p:txBody>
          <a:bodyPr/>
          <a:lstStyle>
            <a:lvl1pPr>
              <a:defRPr/>
            </a:lvl1pPr>
          </a:lstStyle>
          <a:p>
            <a:pPr>
              <a:defRPr/>
            </a:pPr>
            <a:fld id="{9142E66A-3126-44C2-BE25-B90C7E6F9CE4}" type="slidenum">
              <a:rPr lang="en-US" altLang="en-US"/>
              <a:pPr>
                <a:defRPr/>
              </a:pPr>
              <a:t>‹#›</a:t>
            </a:fld>
            <a:endParaRPr lang="en-US" altLang="en-US"/>
          </a:p>
        </p:txBody>
      </p:sp>
    </p:spTree>
    <p:extLst>
      <p:ext uri="{BB962C8B-B14F-4D97-AF65-F5344CB8AC3E}">
        <p14:creationId xmlns:p14="http://schemas.microsoft.com/office/powerpoint/2010/main" val="2734247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6" name="Rectangle 6"/>
          <p:cNvSpPr>
            <a:spLocks noGrp="1" noChangeArrowheads="1"/>
          </p:cNvSpPr>
          <p:nvPr>
            <p:ph type="sldNum" sz="quarter" idx="12"/>
          </p:nvPr>
        </p:nvSpPr>
        <p:spPr>
          <a:ln/>
        </p:spPr>
        <p:txBody>
          <a:bodyPr/>
          <a:lstStyle>
            <a:lvl1pPr>
              <a:defRPr/>
            </a:lvl1pPr>
          </a:lstStyle>
          <a:p>
            <a:pPr>
              <a:defRPr/>
            </a:pPr>
            <a:fld id="{061DD270-E972-4555-A2C8-A9A296872A0C}" type="slidenum">
              <a:rPr lang="en-US" altLang="en-US"/>
              <a:pPr>
                <a:defRPr/>
              </a:pPr>
              <a:t>‹#›</a:t>
            </a:fld>
            <a:endParaRPr lang="en-US" altLang="en-US"/>
          </a:p>
        </p:txBody>
      </p:sp>
    </p:spTree>
    <p:extLst>
      <p:ext uri="{BB962C8B-B14F-4D97-AF65-F5344CB8AC3E}">
        <p14:creationId xmlns:p14="http://schemas.microsoft.com/office/powerpoint/2010/main" val="946334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6" name="Rectangle 6"/>
          <p:cNvSpPr>
            <a:spLocks noGrp="1" noChangeArrowheads="1"/>
          </p:cNvSpPr>
          <p:nvPr>
            <p:ph type="sldNum" sz="quarter" idx="12"/>
          </p:nvPr>
        </p:nvSpPr>
        <p:spPr>
          <a:ln/>
        </p:spPr>
        <p:txBody>
          <a:bodyPr/>
          <a:lstStyle>
            <a:lvl1pPr>
              <a:defRPr/>
            </a:lvl1pPr>
          </a:lstStyle>
          <a:p>
            <a:pPr>
              <a:defRPr/>
            </a:pPr>
            <a:fld id="{587CC13A-426C-4837-8934-B56621C06106}" type="slidenum">
              <a:rPr lang="en-US" altLang="en-US"/>
              <a:pPr>
                <a:defRPr/>
              </a:pPr>
              <a:t>‹#›</a:t>
            </a:fld>
            <a:endParaRPr lang="en-US" altLang="en-US"/>
          </a:p>
        </p:txBody>
      </p:sp>
    </p:spTree>
    <p:extLst>
      <p:ext uri="{BB962C8B-B14F-4D97-AF65-F5344CB8AC3E}">
        <p14:creationId xmlns:p14="http://schemas.microsoft.com/office/powerpoint/2010/main" val="169937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295400"/>
            <a:ext cx="38100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38100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7" name="Rectangle 6"/>
          <p:cNvSpPr>
            <a:spLocks noGrp="1" noChangeArrowheads="1"/>
          </p:cNvSpPr>
          <p:nvPr>
            <p:ph type="sldNum" sz="quarter" idx="12"/>
          </p:nvPr>
        </p:nvSpPr>
        <p:spPr>
          <a:ln/>
        </p:spPr>
        <p:txBody>
          <a:bodyPr/>
          <a:lstStyle>
            <a:lvl1pPr>
              <a:defRPr/>
            </a:lvl1pPr>
          </a:lstStyle>
          <a:p>
            <a:pPr>
              <a:defRPr/>
            </a:pPr>
            <a:fld id="{B6FB45BE-0F17-46A1-BCDD-050C2B8CD8FB}" type="slidenum">
              <a:rPr lang="en-US" altLang="en-US"/>
              <a:pPr>
                <a:defRPr/>
              </a:pPr>
              <a:t>‹#›</a:t>
            </a:fld>
            <a:endParaRPr lang="en-US" altLang="en-US"/>
          </a:p>
        </p:txBody>
      </p:sp>
    </p:spTree>
    <p:extLst>
      <p:ext uri="{BB962C8B-B14F-4D97-AF65-F5344CB8AC3E}">
        <p14:creationId xmlns:p14="http://schemas.microsoft.com/office/powerpoint/2010/main" val="3726151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9" name="Rectangle 6"/>
          <p:cNvSpPr>
            <a:spLocks noGrp="1" noChangeArrowheads="1"/>
          </p:cNvSpPr>
          <p:nvPr>
            <p:ph type="sldNum" sz="quarter" idx="12"/>
          </p:nvPr>
        </p:nvSpPr>
        <p:spPr>
          <a:ln/>
        </p:spPr>
        <p:txBody>
          <a:bodyPr/>
          <a:lstStyle>
            <a:lvl1pPr>
              <a:defRPr/>
            </a:lvl1pPr>
          </a:lstStyle>
          <a:p>
            <a:pPr>
              <a:defRPr/>
            </a:pPr>
            <a:fld id="{64F176A7-45AA-4D74-B5E3-646A26E8DD19}" type="slidenum">
              <a:rPr lang="en-US" altLang="en-US"/>
              <a:pPr>
                <a:defRPr/>
              </a:pPr>
              <a:t>‹#›</a:t>
            </a:fld>
            <a:endParaRPr lang="en-US" altLang="en-US"/>
          </a:p>
        </p:txBody>
      </p:sp>
    </p:spTree>
    <p:extLst>
      <p:ext uri="{BB962C8B-B14F-4D97-AF65-F5344CB8AC3E}">
        <p14:creationId xmlns:p14="http://schemas.microsoft.com/office/powerpoint/2010/main" val="94094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5" name="Rectangle 6"/>
          <p:cNvSpPr>
            <a:spLocks noGrp="1" noChangeArrowheads="1"/>
          </p:cNvSpPr>
          <p:nvPr>
            <p:ph type="sldNum" sz="quarter" idx="12"/>
          </p:nvPr>
        </p:nvSpPr>
        <p:spPr>
          <a:ln/>
        </p:spPr>
        <p:txBody>
          <a:bodyPr/>
          <a:lstStyle>
            <a:lvl1pPr>
              <a:defRPr/>
            </a:lvl1pPr>
          </a:lstStyle>
          <a:p>
            <a:pPr>
              <a:defRPr/>
            </a:pPr>
            <a:fld id="{A7F6A710-8CD5-4907-BC41-186DFD16C37E}" type="slidenum">
              <a:rPr lang="en-US" altLang="en-US"/>
              <a:pPr>
                <a:defRPr/>
              </a:pPr>
              <a:t>‹#›</a:t>
            </a:fld>
            <a:endParaRPr lang="en-US" altLang="en-US"/>
          </a:p>
        </p:txBody>
      </p:sp>
    </p:spTree>
    <p:extLst>
      <p:ext uri="{BB962C8B-B14F-4D97-AF65-F5344CB8AC3E}">
        <p14:creationId xmlns:p14="http://schemas.microsoft.com/office/powerpoint/2010/main" val="1472961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4" name="Rectangle 6"/>
          <p:cNvSpPr>
            <a:spLocks noGrp="1" noChangeArrowheads="1"/>
          </p:cNvSpPr>
          <p:nvPr>
            <p:ph type="sldNum" sz="quarter" idx="12"/>
          </p:nvPr>
        </p:nvSpPr>
        <p:spPr>
          <a:ln/>
        </p:spPr>
        <p:txBody>
          <a:bodyPr/>
          <a:lstStyle>
            <a:lvl1pPr>
              <a:defRPr/>
            </a:lvl1pPr>
          </a:lstStyle>
          <a:p>
            <a:pPr>
              <a:defRPr/>
            </a:pPr>
            <a:fld id="{C72724B6-EB81-47B5-82F8-BF13F9EAFE22}" type="slidenum">
              <a:rPr lang="en-US" altLang="en-US"/>
              <a:pPr>
                <a:defRPr/>
              </a:pPr>
              <a:t>‹#›</a:t>
            </a:fld>
            <a:endParaRPr lang="en-US" altLang="en-US"/>
          </a:p>
        </p:txBody>
      </p:sp>
    </p:spTree>
    <p:extLst>
      <p:ext uri="{BB962C8B-B14F-4D97-AF65-F5344CB8AC3E}">
        <p14:creationId xmlns:p14="http://schemas.microsoft.com/office/powerpoint/2010/main" val="3288340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7" name="Rectangle 6"/>
          <p:cNvSpPr>
            <a:spLocks noGrp="1" noChangeArrowheads="1"/>
          </p:cNvSpPr>
          <p:nvPr>
            <p:ph type="sldNum" sz="quarter" idx="12"/>
          </p:nvPr>
        </p:nvSpPr>
        <p:spPr>
          <a:ln/>
        </p:spPr>
        <p:txBody>
          <a:bodyPr/>
          <a:lstStyle>
            <a:lvl1pPr>
              <a:defRPr/>
            </a:lvl1pPr>
          </a:lstStyle>
          <a:p>
            <a:pPr>
              <a:defRPr/>
            </a:pPr>
            <a:fld id="{82433B63-DAF3-4AE3-8DF7-A15A07D8B67C}" type="slidenum">
              <a:rPr lang="en-US" altLang="en-US"/>
              <a:pPr>
                <a:defRPr/>
              </a:pPr>
              <a:t>‹#›</a:t>
            </a:fld>
            <a:endParaRPr lang="en-US" altLang="en-US"/>
          </a:p>
        </p:txBody>
      </p:sp>
    </p:spTree>
    <p:extLst>
      <p:ext uri="{BB962C8B-B14F-4D97-AF65-F5344CB8AC3E}">
        <p14:creationId xmlns:p14="http://schemas.microsoft.com/office/powerpoint/2010/main" val="986368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www.InternationalBudget.org</a:t>
            </a:r>
          </a:p>
        </p:txBody>
      </p:sp>
      <p:sp>
        <p:nvSpPr>
          <p:cNvPr id="7" name="Rectangle 6"/>
          <p:cNvSpPr>
            <a:spLocks noGrp="1" noChangeArrowheads="1"/>
          </p:cNvSpPr>
          <p:nvPr>
            <p:ph type="sldNum" sz="quarter" idx="12"/>
          </p:nvPr>
        </p:nvSpPr>
        <p:spPr>
          <a:ln/>
        </p:spPr>
        <p:txBody>
          <a:bodyPr/>
          <a:lstStyle>
            <a:lvl1pPr>
              <a:defRPr/>
            </a:lvl1pPr>
          </a:lstStyle>
          <a:p>
            <a:pPr>
              <a:defRPr/>
            </a:pPr>
            <a:fld id="{8EE386B3-8A84-4811-B560-57B8196D73E8}" type="slidenum">
              <a:rPr lang="en-US" altLang="en-US"/>
              <a:pPr>
                <a:defRPr/>
              </a:pPr>
              <a:t>‹#›</a:t>
            </a:fld>
            <a:endParaRPr lang="en-US" altLang="en-US"/>
          </a:p>
        </p:txBody>
      </p:sp>
    </p:spTree>
    <p:extLst>
      <p:ext uri="{BB962C8B-B14F-4D97-AF65-F5344CB8AC3E}">
        <p14:creationId xmlns:p14="http://schemas.microsoft.com/office/powerpoint/2010/main" val="387528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swooshes"/>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2400" y="-228600"/>
            <a:ext cx="5545138" cy="579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457200"/>
            <a:ext cx="777240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685800" y="1295400"/>
            <a:ext cx="7772400" cy="403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8916"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en-US"/>
          </a:p>
        </p:txBody>
      </p:sp>
      <p:sp>
        <p:nvSpPr>
          <p:cNvPr id="38917" name="Rectangle 5"/>
          <p:cNvSpPr>
            <a:spLocks noGrp="1" noChangeArrowheads="1"/>
          </p:cNvSpPr>
          <p:nvPr>
            <p:ph type="ftr" sz="quarter" idx="3"/>
          </p:nvPr>
        </p:nvSpPr>
        <p:spPr bwMode="auto">
          <a:xfrm>
            <a:off x="5867400" y="6096000"/>
            <a:ext cx="26670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6350">
                <a:solidFill>
                  <a:srgbClr val="005580">
                    <a:alpha val="27000"/>
                  </a:srgbClr>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005580"/>
                </a:solidFill>
                <a:ea typeface="+mn-ea"/>
              </a:defRPr>
            </a:lvl1pPr>
          </a:lstStyle>
          <a:p>
            <a:pPr>
              <a:defRPr/>
            </a:pPr>
            <a:r>
              <a:rPr lang="en-US" altLang="en-US"/>
              <a:t>www.InternationalBudget.org</a:t>
            </a:r>
          </a:p>
        </p:txBody>
      </p:sp>
      <p:sp>
        <p:nvSpPr>
          <p:cNvPr id="38918" name="Rectangle 6"/>
          <p:cNvSpPr>
            <a:spLocks noGrp="1" noChangeArrowheads="1"/>
          </p:cNvSpPr>
          <p:nvPr>
            <p:ph type="sldNum" sz="quarter" idx="4"/>
          </p:nvPr>
        </p:nvSpPr>
        <p:spPr bwMode="auto">
          <a:xfrm>
            <a:off x="8686800" y="6096000"/>
            <a:ext cx="381000" cy="304800"/>
          </a:xfrm>
          <a:prstGeom prst="rect">
            <a:avLst/>
          </a:prstGeom>
          <a:noFill/>
          <a:ln>
            <a:noFill/>
          </a:ln>
          <a:effectLst/>
          <a:extLst>
            <a:ext uri="{909E8E84-426E-40dd-AFC4-6F175D3DCCD1}">
              <a14:hiddenFill xmlns:a14="http://schemas.microsoft.com/office/drawing/2010/main" xmlns="">
                <a:solidFill>
                  <a:srgbClr val="00558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5580"/>
                </a:solidFill>
                <a:ea typeface="+mn-ea"/>
              </a:defRPr>
            </a:lvl1pPr>
          </a:lstStyle>
          <a:p>
            <a:pPr>
              <a:defRPr/>
            </a:pPr>
            <a:fld id="{4C07E9AF-DB3A-448B-8B38-25540319B692}" type="slidenum">
              <a:rPr lang="en-US" altLang="en-US"/>
              <a:pPr>
                <a:defRPr/>
              </a:pPr>
              <a:t>‹#›</a:t>
            </a:fld>
            <a:endParaRPr lang="en-US" altLang="en-US"/>
          </a:p>
        </p:txBody>
      </p:sp>
      <p:pic>
        <p:nvPicPr>
          <p:cNvPr id="1032" name="Picture 10" descr="IBP_logo_rgb_300dpi"/>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28600" y="5656263"/>
            <a:ext cx="3733800" cy="973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3" name="Line 14"/>
          <p:cNvSpPr>
            <a:spLocks noChangeShapeType="1"/>
          </p:cNvSpPr>
          <p:nvPr userDrawn="1"/>
        </p:nvSpPr>
        <p:spPr bwMode="auto">
          <a:xfrm>
            <a:off x="8610600" y="6096000"/>
            <a:ext cx="0" cy="304800"/>
          </a:xfrm>
          <a:prstGeom prst="line">
            <a:avLst/>
          </a:prstGeom>
          <a:noFill/>
          <a:ln w="9525">
            <a:solidFill>
              <a:srgbClr val="E77033"/>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80"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Lst>
  <p:hf hdr="0" dt="0"/>
  <p:txStyles>
    <p:titleStyle>
      <a:lvl1pPr algn="l" rtl="0" eaLnBrk="0" fontAlgn="base" hangingPunct="0">
        <a:spcBef>
          <a:spcPct val="0"/>
        </a:spcBef>
        <a:spcAft>
          <a:spcPct val="0"/>
        </a:spcAft>
        <a:defRPr sz="3600" kern="1200">
          <a:solidFill>
            <a:srgbClr val="005580"/>
          </a:solidFill>
          <a:latin typeface="+mj-lt"/>
          <a:ea typeface="+mj-ea"/>
          <a:cs typeface="+mj-cs"/>
        </a:defRPr>
      </a:lvl1pPr>
      <a:lvl2pPr algn="l" rtl="0" eaLnBrk="0" fontAlgn="base" hangingPunct="0">
        <a:spcBef>
          <a:spcPct val="0"/>
        </a:spcBef>
        <a:spcAft>
          <a:spcPct val="0"/>
        </a:spcAft>
        <a:defRPr sz="3600">
          <a:solidFill>
            <a:srgbClr val="005580"/>
          </a:solidFill>
          <a:latin typeface="Arial" panose="020B0604020202020204" pitchFamily="34" charset="0"/>
          <a:ea typeface="Osaka" pitchFamily="48" charset="-128"/>
        </a:defRPr>
      </a:lvl2pPr>
      <a:lvl3pPr algn="l" rtl="0" eaLnBrk="0" fontAlgn="base" hangingPunct="0">
        <a:spcBef>
          <a:spcPct val="0"/>
        </a:spcBef>
        <a:spcAft>
          <a:spcPct val="0"/>
        </a:spcAft>
        <a:defRPr sz="3600">
          <a:solidFill>
            <a:srgbClr val="005580"/>
          </a:solidFill>
          <a:latin typeface="Arial" panose="020B0604020202020204" pitchFamily="34" charset="0"/>
          <a:ea typeface="Osaka" pitchFamily="48" charset="-128"/>
        </a:defRPr>
      </a:lvl3pPr>
      <a:lvl4pPr algn="l" rtl="0" eaLnBrk="0" fontAlgn="base" hangingPunct="0">
        <a:spcBef>
          <a:spcPct val="0"/>
        </a:spcBef>
        <a:spcAft>
          <a:spcPct val="0"/>
        </a:spcAft>
        <a:defRPr sz="3600">
          <a:solidFill>
            <a:srgbClr val="005580"/>
          </a:solidFill>
          <a:latin typeface="Arial" panose="020B0604020202020204" pitchFamily="34" charset="0"/>
          <a:ea typeface="Osaka" pitchFamily="48" charset="-128"/>
        </a:defRPr>
      </a:lvl4pPr>
      <a:lvl5pPr algn="l" rtl="0" eaLnBrk="0" fontAlgn="base" hangingPunct="0">
        <a:spcBef>
          <a:spcPct val="0"/>
        </a:spcBef>
        <a:spcAft>
          <a:spcPct val="0"/>
        </a:spcAft>
        <a:defRPr sz="3600">
          <a:solidFill>
            <a:srgbClr val="005580"/>
          </a:solidFill>
          <a:latin typeface="Arial" panose="020B0604020202020204" pitchFamily="34" charset="0"/>
          <a:ea typeface="Osaka" pitchFamily="48" charset="-128"/>
        </a:defRPr>
      </a:lvl5pPr>
      <a:lvl6pPr marL="457200" algn="l" rtl="0" fontAlgn="base">
        <a:spcBef>
          <a:spcPct val="0"/>
        </a:spcBef>
        <a:spcAft>
          <a:spcPct val="0"/>
        </a:spcAft>
        <a:defRPr sz="3600">
          <a:solidFill>
            <a:srgbClr val="005580"/>
          </a:solidFill>
          <a:latin typeface="Arial" panose="020B0604020202020204" pitchFamily="34" charset="0"/>
          <a:ea typeface="Osaka" pitchFamily="48" charset="-128"/>
        </a:defRPr>
      </a:lvl6pPr>
      <a:lvl7pPr marL="914400" algn="l" rtl="0" fontAlgn="base">
        <a:spcBef>
          <a:spcPct val="0"/>
        </a:spcBef>
        <a:spcAft>
          <a:spcPct val="0"/>
        </a:spcAft>
        <a:defRPr sz="3600">
          <a:solidFill>
            <a:srgbClr val="005580"/>
          </a:solidFill>
          <a:latin typeface="Arial" panose="020B0604020202020204" pitchFamily="34" charset="0"/>
          <a:ea typeface="Osaka" pitchFamily="48" charset="-128"/>
        </a:defRPr>
      </a:lvl7pPr>
      <a:lvl8pPr marL="1371600" algn="l" rtl="0" fontAlgn="base">
        <a:spcBef>
          <a:spcPct val="0"/>
        </a:spcBef>
        <a:spcAft>
          <a:spcPct val="0"/>
        </a:spcAft>
        <a:defRPr sz="3600">
          <a:solidFill>
            <a:srgbClr val="005580"/>
          </a:solidFill>
          <a:latin typeface="Arial" panose="020B0604020202020204" pitchFamily="34" charset="0"/>
          <a:ea typeface="Osaka" pitchFamily="48" charset="-128"/>
        </a:defRPr>
      </a:lvl8pPr>
      <a:lvl9pPr marL="1828800" algn="l" rtl="0" fontAlgn="base">
        <a:spcBef>
          <a:spcPct val="0"/>
        </a:spcBef>
        <a:spcAft>
          <a:spcPct val="0"/>
        </a:spcAft>
        <a:defRPr sz="3600">
          <a:solidFill>
            <a:srgbClr val="005580"/>
          </a:solidFill>
          <a:latin typeface="Arial" panose="020B0604020202020204" pitchFamily="34" charset="0"/>
          <a:ea typeface="Osaka" pitchFamily="48" charset="-128"/>
        </a:defRPr>
      </a:lvl9pPr>
    </p:titleStyle>
    <p:bodyStyle>
      <a:lvl1pPr marL="342900" indent="-342900" algn="l" rtl="0" eaLnBrk="0" fontAlgn="base" hangingPunct="0">
        <a:spcBef>
          <a:spcPct val="20000"/>
        </a:spcBef>
        <a:spcAft>
          <a:spcPct val="0"/>
        </a:spcAft>
        <a:buChar char="•"/>
        <a:defRPr sz="2800" kern="1200">
          <a:solidFill>
            <a:srgbClr val="005580"/>
          </a:solidFill>
          <a:latin typeface="+mn-lt"/>
          <a:ea typeface="+mn-ea"/>
          <a:cs typeface="+mn-cs"/>
        </a:defRPr>
      </a:lvl1pPr>
      <a:lvl2pPr marL="742950" indent="-285750" algn="l" rtl="0" eaLnBrk="0" fontAlgn="base" hangingPunct="0">
        <a:spcBef>
          <a:spcPct val="20000"/>
        </a:spcBef>
        <a:spcAft>
          <a:spcPct val="0"/>
        </a:spcAft>
        <a:buChar char="–"/>
        <a:defRPr sz="2400" kern="1200">
          <a:solidFill>
            <a:srgbClr val="005580"/>
          </a:solidFill>
          <a:latin typeface="+mn-lt"/>
          <a:ea typeface="+mn-ea"/>
          <a:cs typeface="+mn-cs"/>
        </a:defRPr>
      </a:lvl2pPr>
      <a:lvl3pPr marL="1143000" indent="-228600" algn="l" rtl="0" eaLnBrk="0" fontAlgn="base" hangingPunct="0">
        <a:spcBef>
          <a:spcPct val="20000"/>
        </a:spcBef>
        <a:spcAft>
          <a:spcPct val="0"/>
        </a:spcAft>
        <a:buChar char="•"/>
        <a:defRPr sz="2000" kern="1200">
          <a:solidFill>
            <a:srgbClr val="005580"/>
          </a:solidFill>
          <a:latin typeface="+mn-lt"/>
          <a:ea typeface="+mn-ea"/>
          <a:cs typeface="+mn-cs"/>
        </a:defRPr>
      </a:lvl3pPr>
      <a:lvl4pPr marL="1600200" indent="-228600" algn="l" rtl="0" eaLnBrk="0" fontAlgn="base" hangingPunct="0">
        <a:spcBef>
          <a:spcPct val="20000"/>
        </a:spcBef>
        <a:spcAft>
          <a:spcPct val="0"/>
        </a:spcAft>
        <a:buChar char="–"/>
        <a:defRPr kern="1200">
          <a:solidFill>
            <a:srgbClr val="005580"/>
          </a:solidFill>
          <a:latin typeface="+mn-lt"/>
          <a:ea typeface="+mn-ea"/>
          <a:cs typeface="+mn-cs"/>
        </a:defRPr>
      </a:lvl4pPr>
      <a:lvl5pPr marL="2057400" indent="-228600" algn="l" rtl="0" eaLnBrk="0" fontAlgn="base" hangingPunct="0">
        <a:spcBef>
          <a:spcPct val="20000"/>
        </a:spcBef>
        <a:spcAft>
          <a:spcPct val="0"/>
        </a:spcAft>
        <a:buChar char="»"/>
        <a:defRPr sz="1600" kern="1200">
          <a:solidFill>
            <a:srgbClr val="00558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276600"/>
            <a:ext cx="7772400" cy="1447800"/>
          </a:xfrm>
        </p:spPr>
        <p:txBody>
          <a:bodyPr/>
          <a:lstStyle/>
          <a:p>
            <a:pPr algn="ctr">
              <a:spcAft>
                <a:spcPts val="600"/>
              </a:spcAft>
            </a:pPr>
            <a:r>
              <a:rPr lang="en-US" sz="3000" b="1" dirty="0">
                <a:solidFill>
                  <a:srgbClr val="E77033"/>
                </a:solidFill>
                <a:latin typeface="Calibri" panose="020F0502020204030204" pitchFamily="34" charset="0"/>
              </a:rPr>
              <a:t>The Open Budget Survey 2017 </a:t>
            </a:r>
            <a:br>
              <a:rPr lang="en-US" sz="3000" dirty="0">
                <a:solidFill>
                  <a:srgbClr val="E77033"/>
                </a:solidFill>
                <a:latin typeface="Calibri" panose="020F0502020204030204" pitchFamily="34" charset="0"/>
              </a:rPr>
            </a:br>
            <a:r>
              <a:rPr lang="en-US" sz="3000" dirty="0">
                <a:solidFill>
                  <a:srgbClr val="E77033"/>
                </a:solidFill>
                <a:latin typeface="Calibri" panose="020F0502020204030204" pitchFamily="34" charset="0"/>
              </a:rPr>
              <a:t>What has changed and how will </a:t>
            </a:r>
            <a:br>
              <a:rPr lang="en-US" sz="3000" dirty="0">
                <a:solidFill>
                  <a:srgbClr val="E77033"/>
                </a:solidFill>
                <a:latin typeface="Calibri" panose="020F0502020204030204" pitchFamily="34" charset="0"/>
              </a:rPr>
            </a:br>
            <a:r>
              <a:rPr lang="en-US" sz="3000" dirty="0">
                <a:solidFill>
                  <a:srgbClr val="E77033"/>
                </a:solidFill>
                <a:latin typeface="Calibri" panose="020F0502020204030204" pitchFamily="34" charset="0"/>
              </a:rPr>
              <a:t>public participation be assessed?</a:t>
            </a:r>
            <a:endParaRPr lang="en-US" sz="2600" i="1" dirty="0">
              <a:solidFill>
                <a:srgbClr val="006598"/>
              </a:solidFill>
              <a:latin typeface="Calibri" panose="020F0502020204030204" pitchFamily="34" charset="0"/>
            </a:endParaRPr>
          </a:p>
        </p:txBody>
      </p:sp>
      <p:sp>
        <p:nvSpPr>
          <p:cNvPr id="3" name="Subtitle 2"/>
          <p:cNvSpPr>
            <a:spLocks noGrp="1"/>
          </p:cNvSpPr>
          <p:nvPr>
            <p:ph type="subTitle" idx="1"/>
          </p:nvPr>
        </p:nvSpPr>
        <p:spPr>
          <a:xfrm>
            <a:off x="990600" y="304800"/>
            <a:ext cx="7467600" cy="838200"/>
          </a:xfrm>
          <a:noFill/>
        </p:spPr>
        <p:txBody>
          <a:bodyPr/>
          <a:lstStyle/>
          <a:p>
            <a:pPr algn="ctr"/>
            <a:r>
              <a:rPr lang="en-US" b="1" dirty="0">
                <a:solidFill>
                  <a:schemeClr val="tx1"/>
                </a:solidFill>
                <a:latin typeface="Calibri" panose="020F0502020204030204" pitchFamily="34" charset="0"/>
              </a:rPr>
              <a:t>PEMPAL meeting, Day 2</a:t>
            </a:r>
          </a:p>
          <a:p>
            <a:pPr algn="ctr"/>
            <a:r>
              <a:rPr lang="en-US" dirty="0">
                <a:solidFill>
                  <a:schemeClr val="tx1"/>
                </a:solidFill>
                <a:latin typeface="Calibri" panose="020F0502020204030204" pitchFamily="34" charset="0"/>
              </a:rPr>
              <a:t>Budget Literacy and Transparency Working Group </a:t>
            </a:r>
          </a:p>
        </p:txBody>
      </p:sp>
      <p:sp>
        <p:nvSpPr>
          <p:cNvPr id="4" name="Rectangle 3"/>
          <p:cNvSpPr/>
          <p:nvPr/>
        </p:nvSpPr>
        <p:spPr bwMode="auto">
          <a:xfrm>
            <a:off x="5562600" y="5486400"/>
            <a:ext cx="457200" cy="10668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endParaRPr>
          </a:p>
        </p:txBody>
      </p:sp>
      <p:sp>
        <p:nvSpPr>
          <p:cNvPr id="6" name="Subtitle 2"/>
          <p:cNvSpPr txBox="1">
            <a:spLocks/>
          </p:cNvSpPr>
          <p:nvPr/>
        </p:nvSpPr>
        <p:spPr bwMode="auto">
          <a:xfrm>
            <a:off x="2438400" y="6172200"/>
            <a:ext cx="457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FontTx/>
              <a:buNone/>
              <a:defRPr sz="2000" kern="1200">
                <a:solidFill>
                  <a:srgbClr val="005580"/>
                </a:solidFill>
                <a:latin typeface="+mn-lt"/>
                <a:ea typeface="+mn-ea"/>
                <a:cs typeface="+mn-cs"/>
              </a:defRPr>
            </a:lvl1pPr>
            <a:lvl2pPr marL="742950" indent="-285750" algn="l" rtl="0" eaLnBrk="0" fontAlgn="base" hangingPunct="0">
              <a:spcBef>
                <a:spcPct val="20000"/>
              </a:spcBef>
              <a:spcAft>
                <a:spcPct val="0"/>
              </a:spcAft>
              <a:buChar char="–"/>
              <a:defRPr sz="2400" kern="1200">
                <a:solidFill>
                  <a:srgbClr val="005580"/>
                </a:solidFill>
                <a:latin typeface="+mn-lt"/>
                <a:ea typeface="+mn-ea"/>
                <a:cs typeface="+mn-cs"/>
              </a:defRPr>
            </a:lvl2pPr>
            <a:lvl3pPr marL="1143000" indent="-228600" algn="l" rtl="0" eaLnBrk="0" fontAlgn="base" hangingPunct="0">
              <a:spcBef>
                <a:spcPct val="20000"/>
              </a:spcBef>
              <a:spcAft>
                <a:spcPct val="0"/>
              </a:spcAft>
              <a:buChar char="•"/>
              <a:defRPr sz="2000" kern="1200">
                <a:solidFill>
                  <a:srgbClr val="005580"/>
                </a:solidFill>
                <a:latin typeface="+mn-lt"/>
                <a:ea typeface="+mn-ea"/>
                <a:cs typeface="+mn-cs"/>
              </a:defRPr>
            </a:lvl3pPr>
            <a:lvl4pPr marL="1600200" indent="-228600" algn="l" rtl="0" eaLnBrk="0" fontAlgn="base" hangingPunct="0">
              <a:spcBef>
                <a:spcPct val="20000"/>
              </a:spcBef>
              <a:spcAft>
                <a:spcPct val="0"/>
              </a:spcAft>
              <a:buChar char="–"/>
              <a:defRPr kern="1200">
                <a:solidFill>
                  <a:srgbClr val="005580"/>
                </a:solidFill>
                <a:latin typeface="+mn-lt"/>
                <a:ea typeface="+mn-ea"/>
                <a:cs typeface="+mn-cs"/>
              </a:defRPr>
            </a:lvl4pPr>
            <a:lvl5pPr marL="2057400" indent="-228600" algn="l" rtl="0" eaLnBrk="0" fontAlgn="base" hangingPunct="0">
              <a:spcBef>
                <a:spcPct val="20000"/>
              </a:spcBef>
              <a:spcAft>
                <a:spcPct val="0"/>
              </a:spcAft>
              <a:buChar char="»"/>
              <a:defRPr sz="1600" kern="1200">
                <a:solidFill>
                  <a:srgbClr val="00558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200" b="1" dirty="0">
                <a:solidFill>
                  <a:schemeClr val="tx1"/>
                </a:solidFill>
                <a:latin typeface="Calibri" panose="020F0502020204030204" pitchFamily="34" charset="0"/>
              </a:rPr>
              <a:t>Elena Mondo, April 13, 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buFontTx/>
              <a:buNone/>
            </a:pPr>
            <a:fld id="{55176D8D-2840-47C2-B3C8-CB3C7BDCBDE1}" type="slidenum">
              <a:rPr lang="en-US" altLang="en-US" sz="1200" smtClean="0"/>
              <a:pPr>
                <a:spcBef>
                  <a:spcPct val="0"/>
                </a:spcBef>
                <a:buFontTx/>
                <a:buNone/>
              </a:pPr>
              <a:t>10</a:t>
            </a:fld>
            <a:endParaRPr lang="en-US" altLang="en-US" sz="1200"/>
          </a:p>
        </p:txBody>
      </p:sp>
      <p:sp>
        <p:nvSpPr>
          <p:cNvPr id="14341" name="TextBox 5"/>
          <p:cNvSpPr txBox="1">
            <a:spLocks noChangeArrowheads="1"/>
          </p:cNvSpPr>
          <p:nvPr/>
        </p:nvSpPr>
        <p:spPr bwMode="auto">
          <a:xfrm>
            <a:off x="304800" y="1098352"/>
            <a:ext cx="8610600" cy="4616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marL="0" indent="0">
              <a:spcBef>
                <a:spcPct val="0"/>
              </a:spcBef>
              <a:buNone/>
            </a:pPr>
            <a:r>
              <a:rPr lang="en-US" altLang="en-US" sz="2100" dirty="0">
                <a:solidFill>
                  <a:srgbClr val="006598"/>
                </a:solidFill>
                <a:latin typeface="Calibri" panose="020F0502020204030204" pitchFamily="34" charset="0"/>
                <a:ea typeface="MS PGothic" panose="020B0600070205080204" pitchFamily="34" charset="-128"/>
              </a:rPr>
              <a:t>Does the executive use participation mechanisms through which the public can provide input during the </a:t>
            </a:r>
            <a:r>
              <a:rPr lang="en-US" altLang="en-US" sz="2100" b="1" dirty="0">
                <a:solidFill>
                  <a:srgbClr val="006598"/>
                </a:solidFill>
                <a:latin typeface="Calibri" panose="020F0502020204030204" pitchFamily="34" charset="0"/>
                <a:ea typeface="MS PGothic" panose="020B0600070205080204" pitchFamily="34" charset="-128"/>
              </a:rPr>
              <a:t>formulation</a:t>
            </a:r>
            <a:r>
              <a:rPr lang="en-US" altLang="en-US" sz="2100" dirty="0">
                <a:solidFill>
                  <a:srgbClr val="006598"/>
                </a:solidFill>
                <a:latin typeface="Calibri" panose="020F0502020204030204" pitchFamily="34" charset="0"/>
                <a:ea typeface="MS PGothic" panose="020B0600070205080204" pitchFamily="34" charset="-128"/>
              </a:rPr>
              <a:t> of the annual budget (prior to the budget being tabled in parliament)?</a:t>
            </a:r>
          </a:p>
          <a:p>
            <a:pPr marL="0" indent="0">
              <a:spcBef>
                <a:spcPct val="0"/>
              </a:spcBef>
              <a:buNone/>
            </a:pPr>
            <a:endParaRPr lang="en-US" altLang="en-US" sz="2100" dirty="0">
              <a:solidFill>
                <a:srgbClr val="006598"/>
              </a:solidFill>
              <a:latin typeface="Calibri" panose="020F0502020204030204" pitchFamily="34" charset="0"/>
              <a:ea typeface="MS PGothic" panose="020B0600070205080204" pitchFamily="34" charset="-128"/>
            </a:endParaRPr>
          </a:p>
          <a:p>
            <a:pPr marL="457200" indent="-457200">
              <a:spcBef>
                <a:spcPct val="0"/>
              </a:spcBef>
              <a:buFont typeface="+mj-lt"/>
              <a:buAutoNum type="alphaUcPeriod"/>
            </a:pPr>
            <a:r>
              <a:rPr lang="en-US" altLang="en-US" sz="2100" dirty="0">
                <a:solidFill>
                  <a:srgbClr val="006598"/>
                </a:solidFill>
                <a:latin typeface="Calibri" panose="020F0502020204030204" pitchFamily="34" charset="0"/>
                <a:ea typeface="MS PGothic" panose="020B0600070205080204" pitchFamily="34" charset="-128"/>
              </a:rPr>
              <a:t>Yes, the executive uses open participation mechanisms through which members of the public and government officials exchange views on the budget.   </a:t>
            </a:r>
          </a:p>
          <a:p>
            <a:pPr marL="457200" indent="-457200">
              <a:spcBef>
                <a:spcPct val="0"/>
              </a:spcBef>
              <a:buFont typeface="+mj-lt"/>
              <a:buAutoNum type="alphaUcPeriod"/>
            </a:pPr>
            <a:r>
              <a:rPr lang="en-US" altLang="en-US" sz="2100" dirty="0">
                <a:solidFill>
                  <a:srgbClr val="006598"/>
                </a:solidFill>
                <a:latin typeface="Calibri" panose="020F0502020204030204" pitchFamily="34" charset="0"/>
                <a:ea typeface="MS PGothic" panose="020B0600070205080204" pitchFamily="34" charset="-128"/>
              </a:rPr>
              <a:t>Yes, the executive uses open participation mechanisms through which members of the public provide their inputs on the budget.   </a:t>
            </a:r>
          </a:p>
          <a:p>
            <a:pPr marL="457200" indent="-457200">
              <a:spcBef>
                <a:spcPct val="0"/>
              </a:spcBef>
              <a:buFont typeface="+mj-lt"/>
              <a:buAutoNum type="alphaUcPeriod"/>
            </a:pPr>
            <a:r>
              <a:rPr lang="en-US" altLang="en-US" sz="2100" dirty="0">
                <a:solidFill>
                  <a:srgbClr val="006598"/>
                </a:solidFill>
                <a:latin typeface="Calibri" panose="020F0502020204030204" pitchFamily="34" charset="0"/>
                <a:ea typeface="MS PGothic" panose="020B0600070205080204" pitchFamily="34" charset="-128"/>
              </a:rPr>
              <a:t>Yes, the executive uses participation mechanisms during the budget formulation phase, but either these mechanisms capture only some ad-hoc views, or the executive invites specific individuals or groups for budget discussions (participation is not, in practice, opened to everyone).</a:t>
            </a:r>
          </a:p>
          <a:p>
            <a:pPr marL="457200" indent="-457200">
              <a:spcBef>
                <a:spcPct val="0"/>
              </a:spcBef>
              <a:buFont typeface="+mj-lt"/>
              <a:buAutoNum type="alphaUcPeriod"/>
            </a:pPr>
            <a:r>
              <a:rPr lang="en-US" altLang="en-US" sz="2100" dirty="0">
                <a:solidFill>
                  <a:srgbClr val="006598"/>
                </a:solidFill>
                <a:latin typeface="Calibri" panose="020F0502020204030204" pitchFamily="34" charset="0"/>
                <a:ea typeface="MS PGothic" panose="020B0600070205080204" pitchFamily="34" charset="-128"/>
              </a:rPr>
              <a:t>The requirements for a “c” response or above are not met.</a:t>
            </a:r>
          </a:p>
        </p:txBody>
      </p:sp>
      <p:sp>
        <p:nvSpPr>
          <p:cNvPr id="14342" name="Rectangle 7"/>
          <p:cNvSpPr>
            <a:spLocks noChangeArrowheads="1"/>
          </p:cNvSpPr>
          <p:nvPr/>
        </p:nvSpPr>
        <p:spPr bwMode="auto">
          <a:xfrm>
            <a:off x="76200" y="55602"/>
            <a:ext cx="89535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lgn="ctr">
              <a:spcBef>
                <a:spcPct val="0"/>
              </a:spcBef>
              <a:buNone/>
            </a:pPr>
            <a:r>
              <a:rPr lang="en-US" altLang="en-US" sz="3000" b="1" dirty="0">
                <a:solidFill>
                  <a:srgbClr val="E77033"/>
                </a:solidFill>
                <a:latin typeface="Calibri" panose="020F0502020204030204" pitchFamily="34" charset="0"/>
                <a:ea typeface="MS PGothic" panose="020B0600070205080204" pitchFamily="34" charset="-128"/>
              </a:rPr>
              <a:t>Question 125</a:t>
            </a:r>
          </a:p>
          <a:p>
            <a:pPr algn="ctr">
              <a:spcBef>
                <a:spcPct val="0"/>
              </a:spcBef>
              <a:buFontTx/>
              <a:buNone/>
            </a:pPr>
            <a:r>
              <a:rPr lang="en-US" altLang="en-US" sz="3000" dirty="0">
                <a:solidFill>
                  <a:srgbClr val="E77033"/>
                </a:solidFill>
                <a:latin typeface="Calibri" panose="020F0502020204030204" pitchFamily="34" charset="0"/>
                <a:ea typeface="MS PGothic" panose="020B0600070205080204" pitchFamily="34" charset="-128"/>
              </a:rPr>
              <a:t>Does participation exist and how well-established is it? </a:t>
            </a:r>
            <a:endParaRPr lang="en-US" altLang="en-US" sz="3000" b="1" dirty="0">
              <a:solidFill>
                <a:srgbClr val="E77033"/>
              </a:solidFill>
              <a:latin typeface="Calibri" panose="020F0502020204030204" pitchFamily="34" charset="0"/>
              <a:ea typeface="MS PGothic" panose="020B0600070205080204" pitchFamily="34" charset="-128"/>
            </a:endParaRPr>
          </a:p>
        </p:txBody>
      </p:sp>
    </p:spTree>
    <p:extLst>
      <p:ext uri="{BB962C8B-B14F-4D97-AF65-F5344CB8AC3E}">
        <p14:creationId xmlns:p14="http://schemas.microsoft.com/office/powerpoint/2010/main" val="1889532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buFontTx/>
              <a:buNone/>
            </a:pPr>
            <a:fld id="{55176D8D-2840-47C2-B3C8-CB3C7BDCBDE1}" type="slidenum">
              <a:rPr lang="en-US" altLang="en-US" sz="1200" smtClean="0"/>
              <a:pPr>
                <a:spcBef>
                  <a:spcPct val="0"/>
                </a:spcBef>
                <a:buFontTx/>
                <a:buNone/>
              </a:pPr>
              <a:t>11</a:t>
            </a:fld>
            <a:endParaRPr lang="en-US" altLang="en-US" sz="1200"/>
          </a:p>
        </p:txBody>
      </p:sp>
      <p:sp>
        <p:nvSpPr>
          <p:cNvPr id="14341" name="TextBox 5"/>
          <p:cNvSpPr txBox="1">
            <a:spLocks noChangeArrowheads="1"/>
          </p:cNvSpPr>
          <p:nvPr/>
        </p:nvSpPr>
        <p:spPr bwMode="auto">
          <a:xfrm>
            <a:off x="838200" y="1371600"/>
            <a:ext cx="7772400" cy="4154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marL="0" indent="0">
              <a:spcBef>
                <a:spcPct val="0"/>
              </a:spcBef>
              <a:buNone/>
            </a:pPr>
            <a:r>
              <a:rPr lang="en-US" altLang="en-US" sz="2200" dirty="0">
                <a:solidFill>
                  <a:srgbClr val="006598"/>
                </a:solidFill>
                <a:latin typeface="Calibri" panose="020F0502020204030204" pitchFamily="34" charset="0"/>
                <a:ea typeface="MS PGothic" panose="020B0600070205080204" pitchFamily="34" charset="-128"/>
              </a:rPr>
              <a:t>With regard to the mechanism identified in question 125, does the executive take concrete steps to </a:t>
            </a:r>
            <a:r>
              <a:rPr lang="en-US" altLang="en-US" sz="2200" b="1" dirty="0">
                <a:solidFill>
                  <a:srgbClr val="006598"/>
                </a:solidFill>
                <a:latin typeface="Calibri" panose="020F0502020204030204" pitchFamily="34" charset="0"/>
                <a:ea typeface="MS PGothic" panose="020B0600070205080204" pitchFamily="34" charset="-128"/>
              </a:rPr>
              <a:t>include</a:t>
            </a:r>
            <a:r>
              <a:rPr lang="en-US" altLang="en-US" sz="2200" dirty="0">
                <a:solidFill>
                  <a:srgbClr val="006598"/>
                </a:solidFill>
                <a:latin typeface="Calibri" panose="020F0502020204030204" pitchFamily="34" charset="0"/>
                <a:ea typeface="MS PGothic" panose="020B0600070205080204" pitchFamily="34" charset="-128"/>
              </a:rPr>
              <a:t> </a:t>
            </a:r>
            <a:r>
              <a:rPr lang="en-US" altLang="en-US" sz="2200" b="1" dirty="0">
                <a:solidFill>
                  <a:srgbClr val="006598"/>
                </a:solidFill>
                <a:latin typeface="Calibri" panose="020F0502020204030204" pitchFamily="34" charset="0"/>
                <a:ea typeface="MS PGothic" panose="020B0600070205080204" pitchFamily="34" charset="-128"/>
              </a:rPr>
              <a:t>vulnerable</a:t>
            </a:r>
            <a:r>
              <a:rPr lang="en-US" altLang="en-US" sz="2200" dirty="0">
                <a:solidFill>
                  <a:srgbClr val="006598"/>
                </a:solidFill>
                <a:latin typeface="Calibri" panose="020F0502020204030204" pitchFamily="34" charset="0"/>
                <a:ea typeface="MS PGothic" panose="020B0600070205080204" pitchFamily="34" charset="-128"/>
              </a:rPr>
              <a:t> </a:t>
            </a:r>
            <a:r>
              <a:rPr lang="en-US" altLang="en-US" sz="2200" b="1" dirty="0">
                <a:solidFill>
                  <a:srgbClr val="006598"/>
                </a:solidFill>
                <a:latin typeface="Calibri" panose="020F0502020204030204" pitchFamily="34" charset="0"/>
                <a:ea typeface="MS PGothic" panose="020B0600070205080204" pitchFamily="34" charset="-128"/>
              </a:rPr>
              <a:t>and under-represented</a:t>
            </a:r>
            <a:r>
              <a:rPr lang="en-US" altLang="en-US" sz="2200" dirty="0">
                <a:solidFill>
                  <a:srgbClr val="006598"/>
                </a:solidFill>
                <a:latin typeface="Calibri" panose="020F0502020204030204" pitchFamily="34" charset="0"/>
                <a:ea typeface="MS PGothic" panose="020B0600070205080204" pitchFamily="34" charset="-128"/>
              </a:rPr>
              <a:t> </a:t>
            </a:r>
            <a:r>
              <a:rPr lang="en-US" altLang="en-US" sz="2200" b="1" dirty="0">
                <a:solidFill>
                  <a:srgbClr val="006598"/>
                </a:solidFill>
                <a:latin typeface="Calibri" panose="020F0502020204030204" pitchFamily="34" charset="0"/>
                <a:ea typeface="MS PGothic" panose="020B0600070205080204" pitchFamily="34" charset="-128"/>
              </a:rPr>
              <a:t>parts of the population </a:t>
            </a:r>
            <a:r>
              <a:rPr lang="en-US" altLang="en-US" sz="2200" dirty="0">
                <a:solidFill>
                  <a:srgbClr val="006598"/>
                </a:solidFill>
                <a:latin typeface="Calibri" panose="020F0502020204030204" pitchFamily="34" charset="0"/>
                <a:ea typeface="MS PGothic" panose="020B0600070205080204" pitchFamily="34" charset="-128"/>
              </a:rPr>
              <a:t>in the formulation of the annual budget? </a:t>
            </a:r>
          </a:p>
          <a:p>
            <a:pPr marL="0" indent="0">
              <a:spcBef>
                <a:spcPct val="0"/>
              </a:spcBef>
              <a:buNone/>
            </a:pPr>
            <a:endParaRPr lang="en-US" altLang="en-US" sz="2200" dirty="0">
              <a:solidFill>
                <a:srgbClr val="006598"/>
              </a:solidFill>
              <a:latin typeface="Calibri" panose="020F0502020204030204" pitchFamily="34" charset="0"/>
              <a:ea typeface="MS PGothic" panose="020B0600070205080204" pitchFamily="34" charset="-128"/>
            </a:endParaRP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Yes, the executive takes concrete steps to include individuals and/or CSOs representing vulnerable and underrepresented parts of the population in the formulation of the annual budget.</a:t>
            </a:r>
          </a:p>
          <a:p>
            <a:pPr marL="457200" indent="-457200">
              <a:spcBef>
                <a:spcPct val="0"/>
              </a:spcBef>
              <a:buFont typeface="+mj-lt"/>
              <a:buAutoNum type="alphaUcPeriod"/>
            </a:pPr>
            <a:endParaRPr lang="en-US" altLang="en-US" sz="2200" dirty="0">
              <a:solidFill>
                <a:srgbClr val="006598"/>
              </a:solidFill>
              <a:latin typeface="Calibri" panose="020F0502020204030204" pitchFamily="34" charset="0"/>
              <a:ea typeface="MS PGothic" panose="020B0600070205080204" pitchFamily="34" charset="-128"/>
            </a:endParaRP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The requirements for an “a” response are not met.</a:t>
            </a:r>
          </a:p>
          <a:p>
            <a:pPr>
              <a:spcBef>
                <a:spcPct val="0"/>
              </a:spcBef>
            </a:pPr>
            <a:endParaRPr lang="en-US" altLang="en-US" sz="2200" dirty="0">
              <a:solidFill>
                <a:srgbClr val="006598"/>
              </a:solidFill>
              <a:latin typeface="Calibri" panose="020F0502020204030204" pitchFamily="34" charset="0"/>
              <a:ea typeface="MS PGothic" panose="020B0600070205080204" pitchFamily="34" charset="-128"/>
            </a:endParaRPr>
          </a:p>
        </p:txBody>
      </p:sp>
      <p:sp>
        <p:nvSpPr>
          <p:cNvPr id="14342" name="Rectangle 7"/>
          <p:cNvSpPr>
            <a:spLocks noChangeArrowheads="1"/>
          </p:cNvSpPr>
          <p:nvPr/>
        </p:nvSpPr>
        <p:spPr bwMode="auto">
          <a:xfrm>
            <a:off x="76200" y="228600"/>
            <a:ext cx="89535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lgn="ctr">
              <a:spcBef>
                <a:spcPct val="0"/>
              </a:spcBef>
              <a:buNone/>
            </a:pPr>
            <a:r>
              <a:rPr lang="en-US" altLang="en-US" sz="3000" b="1" dirty="0">
                <a:solidFill>
                  <a:srgbClr val="E77033"/>
                </a:solidFill>
                <a:latin typeface="Calibri" panose="020F0502020204030204" pitchFamily="34" charset="0"/>
                <a:ea typeface="MS PGothic" panose="020B0600070205080204" pitchFamily="34" charset="-128"/>
              </a:rPr>
              <a:t>Question 126:</a:t>
            </a:r>
          </a:p>
          <a:p>
            <a:pPr algn="ctr">
              <a:spcBef>
                <a:spcPct val="0"/>
              </a:spcBef>
              <a:buFontTx/>
              <a:buNone/>
            </a:pPr>
            <a:r>
              <a:rPr lang="en-US" altLang="en-US" sz="3000" dirty="0">
                <a:solidFill>
                  <a:srgbClr val="E77033"/>
                </a:solidFill>
                <a:latin typeface="Calibri" panose="020F0502020204030204" pitchFamily="34" charset="0"/>
                <a:ea typeface="MS PGothic" panose="020B0600070205080204" pitchFamily="34" charset="-128"/>
              </a:rPr>
              <a:t>Inclusiveness of the participation mechanism(s)</a:t>
            </a:r>
          </a:p>
        </p:txBody>
      </p:sp>
    </p:spTree>
    <p:extLst>
      <p:ext uri="{BB962C8B-B14F-4D97-AF65-F5344CB8AC3E}">
        <p14:creationId xmlns:p14="http://schemas.microsoft.com/office/powerpoint/2010/main" val="2720761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buFontTx/>
              <a:buNone/>
            </a:pPr>
            <a:fld id="{55176D8D-2840-47C2-B3C8-CB3C7BDCBDE1}" type="slidenum">
              <a:rPr lang="en-US" altLang="en-US" sz="1200" smtClean="0"/>
              <a:pPr>
                <a:spcBef>
                  <a:spcPct val="0"/>
                </a:spcBef>
                <a:buFontTx/>
                <a:buNone/>
              </a:pPr>
              <a:t>12</a:t>
            </a:fld>
            <a:endParaRPr lang="en-US" altLang="en-US" sz="1200"/>
          </a:p>
        </p:txBody>
      </p:sp>
      <p:sp>
        <p:nvSpPr>
          <p:cNvPr id="14341" name="TextBox 5"/>
          <p:cNvSpPr txBox="1">
            <a:spLocks noChangeArrowheads="1"/>
          </p:cNvSpPr>
          <p:nvPr/>
        </p:nvSpPr>
        <p:spPr bwMode="auto">
          <a:xfrm>
            <a:off x="685800" y="609600"/>
            <a:ext cx="8077200" cy="57861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marL="0" indent="0">
              <a:spcBef>
                <a:spcPct val="0"/>
              </a:spcBef>
              <a:buNone/>
            </a:pPr>
            <a:r>
              <a:rPr lang="en-US" altLang="en-US" sz="2200" dirty="0">
                <a:solidFill>
                  <a:srgbClr val="006598"/>
                </a:solidFill>
                <a:latin typeface="Calibri" panose="020F0502020204030204" pitchFamily="34" charset="0"/>
                <a:ea typeface="MS PGothic" panose="020B0600070205080204" pitchFamily="34" charset="-128"/>
              </a:rPr>
              <a:t>During the </a:t>
            </a:r>
            <a:r>
              <a:rPr lang="en-US" altLang="en-US" sz="2200" b="1" dirty="0">
                <a:solidFill>
                  <a:srgbClr val="006598"/>
                </a:solidFill>
                <a:latin typeface="Calibri" panose="020F0502020204030204" pitchFamily="34" charset="0"/>
                <a:ea typeface="MS PGothic" panose="020B0600070205080204" pitchFamily="34" charset="-128"/>
              </a:rPr>
              <a:t>budget formulation </a:t>
            </a:r>
            <a:r>
              <a:rPr lang="en-US" altLang="en-US" sz="2200" dirty="0">
                <a:solidFill>
                  <a:srgbClr val="006598"/>
                </a:solidFill>
                <a:latin typeface="Calibri" panose="020F0502020204030204" pitchFamily="34" charset="0"/>
                <a:ea typeface="MS PGothic" panose="020B0600070205080204" pitchFamily="34" charset="-128"/>
              </a:rPr>
              <a:t>stage, which of the following key </a:t>
            </a:r>
            <a:r>
              <a:rPr lang="en-US" altLang="en-US" sz="2200" b="1" dirty="0">
                <a:solidFill>
                  <a:srgbClr val="006598"/>
                </a:solidFill>
                <a:latin typeface="Calibri" panose="020F0502020204030204" pitchFamily="34" charset="0"/>
                <a:ea typeface="MS PGothic" panose="020B0600070205080204" pitchFamily="34" charset="-128"/>
              </a:rPr>
              <a:t>topics</a:t>
            </a:r>
            <a:r>
              <a:rPr lang="en-US" altLang="en-US" sz="2200" dirty="0">
                <a:solidFill>
                  <a:srgbClr val="006598"/>
                </a:solidFill>
                <a:latin typeface="Calibri" panose="020F0502020204030204" pitchFamily="34" charset="0"/>
                <a:ea typeface="MS PGothic" panose="020B0600070205080204" pitchFamily="34" charset="-128"/>
              </a:rPr>
              <a:t> does the executive’s engagement with citizens cover? </a:t>
            </a:r>
          </a:p>
          <a:p>
            <a:pPr marL="0" indent="0">
              <a:spcBef>
                <a:spcPct val="0"/>
              </a:spcBef>
              <a:buNone/>
            </a:pPr>
            <a:endParaRPr lang="en-US" altLang="en-US" sz="1000" dirty="0">
              <a:solidFill>
                <a:srgbClr val="006598"/>
              </a:solidFill>
              <a:latin typeface="Calibri" panose="020F0502020204030204" pitchFamily="34" charset="0"/>
              <a:ea typeface="MS PGothic" panose="020B0600070205080204" pitchFamily="34" charset="-128"/>
            </a:endParaRPr>
          </a:p>
          <a:p>
            <a:pPr marL="0" indent="0">
              <a:spcBef>
                <a:spcPct val="0"/>
              </a:spcBef>
              <a:buNone/>
            </a:pPr>
            <a:r>
              <a:rPr lang="en-US" altLang="en-US" sz="2000" i="1" dirty="0">
                <a:solidFill>
                  <a:srgbClr val="006598"/>
                </a:solidFill>
                <a:latin typeface="Calibri" panose="020F0502020204030204" pitchFamily="34" charset="0"/>
                <a:ea typeface="MS PGothic" panose="020B0600070205080204" pitchFamily="34" charset="-128"/>
              </a:rPr>
              <a:t>For the purpose of this question, key topics are considered to be: </a:t>
            </a:r>
          </a:p>
          <a:p>
            <a:pPr marL="457200" indent="-457200">
              <a:spcBef>
                <a:spcPct val="0"/>
              </a:spcBef>
              <a:buAutoNum type="arabicParenBoth"/>
            </a:pPr>
            <a:r>
              <a:rPr lang="en-US" altLang="en-US" sz="2000" i="1" dirty="0">
                <a:solidFill>
                  <a:srgbClr val="006598"/>
                </a:solidFill>
                <a:latin typeface="Calibri" panose="020F0502020204030204" pitchFamily="34" charset="0"/>
                <a:ea typeface="MS PGothic" panose="020B0600070205080204" pitchFamily="34" charset="-128"/>
              </a:rPr>
              <a:t>Macroeconomic projections; </a:t>
            </a:r>
          </a:p>
          <a:p>
            <a:pPr marL="457200" indent="-457200">
              <a:spcBef>
                <a:spcPct val="0"/>
              </a:spcBef>
              <a:buAutoNum type="arabicParenBoth"/>
            </a:pPr>
            <a:r>
              <a:rPr lang="en-US" altLang="en-US" sz="2000" i="1" dirty="0">
                <a:solidFill>
                  <a:srgbClr val="006598"/>
                </a:solidFill>
                <a:latin typeface="Calibri" panose="020F0502020204030204" pitchFamily="34" charset="0"/>
                <a:ea typeface="MS PGothic" panose="020B0600070205080204" pitchFamily="34" charset="-128"/>
              </a:rPr>
              <a:t>Revenue forecasts,  policies, and administration; </a:t>
            </a:r>
          </a:p>
          <a:p>
            <a:pPr marL="457200" indent="-457200">
              <a:spcBef>
                <a:spcPct val="0"/>
              </a:spcBef>
              <a:buAutoNum type="arabicParenBoth"/>
            </a:pPr>
            <a:r>
              <a:rPr lang="en-US" altLang="en-US" sz="2000" i="1" dirty="0">
                <a:solidFill>
                  <a:srgbClr val="006598"/>
                </a:solidFill>
                <a:latin typeface="Calibri" panose="020F0502020204030204" pitchFamily="34" charset="0"/>
                <a:ea typeface="MS PGothic" panose="020B0600070205080204" pitchFamily="34" charset="-128"/>
              </a:rPr>
              <a:t>Social spending policies; </a:t>
            </a:r>
          </a:p>
          <a:p>
            <a:pPr marL="457200" indent="-457200">
              <a:spcBef>
                <a:spcPct val="0"/>
              </a:spcBef>
              <a:buAutoNum type="arabicParenBoth"/>
            </a:pPr>
            <a:r>
              <a:rPr lang="en-US" altLang="en-US" sz="2000" i="1" dirty="0">
                <a:solidFill>
                  <a:srgbClr val="006598"/>
                </a:solidFill>
                <a:latin typeface="Calibri" panose="020F0502020204030204" pitchFamily="34" charset="0"/>
                <a:ea typeface="MS PGothic" panose="020B0600070205080204" pitchFamily="34" charset="-128"/>
              </a:rPr>
              <a:t>Deficit and debt levels; </a:t>
            </a:r>
          </a:p>
          <a:p>
            <a:pPr marL="457200" indent="-457200">
              <a:spcBef>
                <a:spcPct val="0"/>
              </a:spcBef>
              <a:buAutoNum type="arabicParenBoth"/>
            </a:pPr>
            <a:r>
              <a:rPr lang="en-US" altLang="en-US" sz="2000" i="1" dirty="0">
                <a:solidFill>
                  <a:srgbClr val="006598"/>
                </a:solidFill>
                <a:latin typeface="Calibri" panose="020F0502020204030204" pitchFamily="34" charset="0"/>
                <a:ea typeface="MS PGothic" panose="020B0600070205080204" pitchFamily="34" charset="-128"/>
              </a:rPr>
              <a:t>Public investment projects; </a:t>
            </a:r>
          </a:p>
          <a:p>
            <a:pPr marL="457200" indent="-457200">
              <a:spcBef>
                <a:spcPct val="0"/>
              </a:spcBef>
              <a:buAutoNum type="arabicParenBoth"/>
            </a:pPr>
            <a:r>
              <a:rPr lang="en-US" altLang="en-US" sz="2000" i="1" dirty="0">
                <a:solidFill>
                  <a:srgbClr val="006598"/>
                </a:solidFill>
                <a:latin typeface="Calibri" panose="020F0502020204030204" pitchFamily="34" charset="0"/>
                <a:ea typeface="MS PGothic" panose="020B0600070205080204" pitchFamily="34" charset="-128"/>
              </a:rPr>
              <a:t>Public services</a:t>
            </a:r>
          </a:p>
          <a:p>
            <a:pPr marL="0" indent="0">
              <a:spcBef>
                <a:spcPct val="0"/>
              </a:spcBef>
              <a:buNone/>
            </a:pPr>
            <a:r>
              <a:rPr lang="en-US" altLang="en-US" sz="2200" dirty="0">
                <a:solidFill>
                  <a:srgbClr val="006598"/>
                </a:solidFill>
                <a:latin typeface="Calibri" panose="020F0502020204030204" pitchFamily="34" charset="0"/>
                <a:ea typeface="MS PGothic" panose="020B0600070205080204" pitchFamily="34" charset="-128"/>
              </a:rPr>
              <a:t>	</a:t>
            </a: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The executive’s engagement with citizens covers all six topics</a:t>
            </a: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The executive’s engagement with citizens covers at least three (but less than six) of the above-mentioned topics</a:t>
            </a: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The executive’s engagement with citizens cover at least one (but less than three) of the above-mentioned topics</a:t>
            </a: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The requirements for a “c” response or above are not met.</a:t>
            </a:r>
          </a:p>
          <a:p>
            <a:pPr>
              <a:spcBef>
                <a:spcPct val="0"/>
              </a:spcBef>
            </a:pPr>
            <a:endParaRPr lang="en-US" altLang="en-US" sz="2200" dirty="0">
              <a:solidFill>
                <a:srgbClr val="006598"/>
              </a:solidFill>
              <a:latin typeface="Calibri" panose="020F0502020204030204" pitchFamily="34" charset="0"/>
              <a:ea typeface="MS PGothic" panose="020B0600070205080204" pitchFamily="34" charset="-128"/>
            </a:endParaRPr>
          </a:p>
        </p:txBody>
      </p:sp>
      <p:sp>
        <p:nvSpPr>
          <p:cNvPr id="14342" name="Rectangle 7"/>
          <p:cNvSpPr>
            <a:spLocks noChangeArrowheads="1"/>
          </p:cNvSpPr>
          <p:nvPr/>
        </p:nvSpPr>
        <p:spPr bwMode="auto">
          <a:xfrm>
            <a:off x="76200" y="55602"/>
            <a:ext cx="8953500"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lgn="ctr">
              <a:spcBef>
                <a:spcPct val="0"/>
              </a:spcBef>
              <a:buNone/>
            </a:pPr>
            <a:r>
              <a:rPr lang="en-US" altLang="en-US" sz="3000" b="1" dirty="0">
                <a:solidFill>
                  <a:srgbClr val="E77033"/>
                </a:solidFill>
                <a:latin typeface="Calibri" panose="020F0502020204030204" pitchFamily="34" charset="0"/>
                <a:ea typeface="MS PGothic" panose="020B0600070205080204" pitchFamily="34" charset="-128"/>
              </a:rPr>
              <a:t>Question 127</a:t>
            </a:r>
            <a:r>
              <a:rPr lang="en-US" altLang="en-US" sz="3000" dirty="0">
                <a:solidFill>
                  <a:srgbClr val="E77033"/>
                </a:solidFill>
                <a:latin typeface="Calibri" panose="020F0502020204030204" pitchFamily="34" charset="0"/>
                <a:ea typeface="MS PGothic" panose="020B0600070205080204" pitchFamily="34" charset="-128"/>
              </a:rPr>
              <a:t>:</a:t>
            </a:r>
            <a:r>
              <a:rPr lang="en-US" altLang="en-US" sz="3000" b="1" dirty="0">
                <a:solidFill>
                  <a:srgbClr val="E77033"/>
                </a:solidFill>
                <a:latin typeface="Calibri" panose="020F0502020204030204" pitchFamily="34" charset="0"/>
                <a:ea typeface="MS PGothic" panose="020B0600070205080204" pitchFamily="34" charset="-128"/>
              </a:rPr>
              <a:t> </a:t>
            </a:r>
            <a:r>
              <a:rPr lang="en-US" altLang="en-US" sz="3000" dirty="0">
                <a:solidFill>
                  <a:srgbClr val="E77033"/>
                </a:solidFill>
                <a:latin typeface="Calibri" panose="020F0502020204030204" pitchFamily="34" charset="0"/>
                <a:ea typeface="MS PGothic" panose="020B0600070205080204" pitchFamily="34" charset="-128"/>
              </a:rPr>
              <a:t>Topics covered by the engagement</a:t>
            </a:r>
            <a:endParaRPr lang="en-US" altLang="en-US" sz="3000" b="1" dirty="0">
              <a:solidFill>
                <a:srgbClr val="E77033"/>
              </a:solidFill>
              <a:latin typeface="Calibri" panose="020F0502020204030204" pitchFamily="34" charset="0"/>
              <a:ea typeface="MS PGothic" panose="020B0600070205080204" pitchFamily="34" charset="-128"/>
            </a:endParaRPr>
          </a:p>
        </p:txBody>
      </p:sp>
    </p:spTree>
    <p:extLst>
      <p:ext uri="{BB962C8B-B14F-4D97-AF65-F5344CB8AC3E}">
        <p14:creationId xmlns:p14="http://schemas.microsoft.com/office/powerpoint/2010/main" val="4055551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buFontTx/>
              <a:buNone/>
            </a:pPr>
            <a:fld id="{55176D8D-2840-47C2-B3C8-CB3C7BDCBDE1}" type="slidenum">
              <a:rPr lang="en-US" altLang="en-US" sz="1200" smtClean="0"/>
              <a:pPr>
                <a:spcBef>
                  <a:spcPct val="0"/>
                </a:spcBef>
                <a:buFontTx/>
                <a:buNone/>
              </a:pPr>
              <a:t>13</a:t>
            </a:fld>
            <a:endParaRPr lang="en-US" altLang="en-US" sz="1200"/>
          </a:p>
        </p:txBody>
      </p:sp>
      <p:sp>
        <p:nvSpPr>
          <p:cNvPr id="14341" name="TextBox 5"/>
          <p:cNvSpPr txBox="1">
            <a:spLocks noChangeArrowheads="1"/>
          </p:cNvSpPr>
          <p:nvPr/>
        </p:nvSpPr>
        <p:spPr bwMode="auto">
          <a:xfrm>
            <a:off x="762000" y="609600"/>
            <a:ext cx="7772400" cy="53245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marL="0" indent="0">
              <a:spcBef>
                <a:spcPct val="0"/>
              </a:spcBef>
              <a:buNone/>
            </a:pPr>
            <a:r>
              <a:rPr lang="en-US" altLang="en-US" sz="2000" dirty="0">
                <a:solidFill>
                  <a:srgbClr val="006598"/>
                </a:solidFill>
                <a:latin typeface="Calibri" panose="020F0502020204030204" pitchFamily="34" charset="0"/>
                <a:ea typeface="MS PGothic" panose="020B0600070205080204" pitchFamily="34" charset="-128"/>
              </a:rPr>
              <a:t>When the executive engages with the public, does it provide </a:t>
            </a:r>
            <a:r>
              <a:rPr lang="en-US" altLang="en-US" sz="2000" b="1" dirty="0">
                <a:solidFill>
                  <a:srgbClr val="006598"/>
                </a:solidFill>
                <a:latin typeface="Calibri" panose="020F0502020204030204" pitchFamily="34" charset="0"/>
                <a:ea typeface="MS PGothic" panose="020B0600070205080204" pitchFamily="34" charset="-128"/>
              </a:rPr>
              <a:t>comprehensive prior information </a:t>
            </a:r>
            <a:r>
              <a:rPr lang="en-US" altLang="en-US" sz="2000" dirty="0">
                <a:solidFill>
                  <a:srgbClr val="006598"/>
                </a:solidFill>
                <a:latin typeface="Calibri" panose="020F0502020204030204" pitchFamily="34" charset="0"/>
                <a:ea typeface="MS PGothic" panose="020B0600070205080204" pitchFamily="34" charset="-128"/>
              </a:rPr>
              <a:t>on the process of the engagement, so that the public can participate in an informed manner?</a:t>
            </a:r>
          </a:p>
          <a:p>
            <a:pPr marL="0" indent="0">
              <a:spcBef>
                <a:spcPct val="0"/>
              </a:spcBef>
              <a:buNone/>
            </a:pPr>
            <a:endParaRPr lang="en-US" altLang="en-US" sz="2000" dirty="0">
              <a:solidFill>
                <a:srgbClr val="006598"/>
              </a:solidFill>
              <a:latin typeface="Calibri" panose="020F0502020204030204" pitchFamily="34" charset="0"/>
              <a:ea typeface="MS PGothic" panose="020B0600070205080204" pitchFamily="34" charset="-128"/>
            </a:endParaRPr>
          </a:p>
          <a:p>
            <a:pPr marL="0" indent="0">
              <a:spcBef>
                <a:spcPct val="0"/>
              </a:spcBef>
              <a:buNone/>
            </a:pPr>
            <a:r>
              <a:rPr lang="en-US" altLang="en-US" sz="2000" i="1" dirty="0">
                <a:solidFill>
                  <a:srgbClr val="006598"/>
                </a:solidFill>
                <a:latin typeface="Calibri" panose="020F0502020204030204" pitchFamily="34" charset="0"/>
                <a:ea typeface="MS PGothic" panose="020B0600070205080204" pitchFamily="34" charset="-128"/>
              </a:rPr>
              <a:t>Comprehensive information must include at least three of the following elements: (1) Purpose; (2) Scope; (3) Constraints; (4) Intended outcomes; (5) Process and timeline</a:t>
            </a:r>
          </a:p>
          <a:p>
            <a:pPr marL="0" indent="0">
              <a:spcBef>
                <a:spcPct val="0"/>
              </a:spcBef>
              <a:buNone/>
            </a:pPr>
            <a:endParaRPr lang="en-US" altLang="en-US" sz="2000" dirty="0">
              <a:solidFill>
                <a:srgbClr val="006598"/>
              </a:solidFill>
              <a:latin typeface="Calibri" panose="020F0502020204030204" pitchFamily="34" charset="0"/>
              <a:ea typeface="MS PGothic" panose="020B0600070205080204" pitchFamily="34" charset="-128"/>
            </a:endParaRPr>
          </a:p>
          <a:p>
            <a:pPr marL="457200" indent="-457200">
              <a:spcBef>
                <a:spcPct val="0"/>
              </a:spcBef>
              <a:buFont typeface="+mj-lt"/>
              <a:buAutoNum type="alphaUcPeriod"/>
            </a:pPr>
            <a:r>
              <a:rPr lang="en-US" altLang="en-US" sz="2000" dirty="0">
                <a:solidFill>
                  <a:srgbClr val="006598"/>
                </a:solidFill>
                <a:latin typeface="Calibri" panose="020F0502020204030204" pitchFamily="34" charset="0"/>
                <a:ea typeface="MS PGothic" panose="020B0600070205080204" pitchFamily="34" charset="-128"/>
              </a:rPr>
              <a:t>Comprehensive information is provided in a timely manner prior to citizens engagement in both budget formulation and implementation phases</a:t>
            </a:r>
          </a:p>
          <a:p>
            <a:pPr marL="457200" indent="-457200">
              <a:spcBef>
                <a:spcPct val="0"/>
              </a:spcBef>
              <a:buFont typeface="+mj-lt"/>
              <a:buAutoNum type="alphaUcPeriod"/>
            </a:pPr>
            <a:r>
              <a:rPr lang="en-US" altLang="en-US" sz="2000" dirty="0">
                <a:solidFill>
                  <a:srgbClr val="006598"/>
                </a:solidFill>
                <a:latin typeface="Calibri" panose="020F0502020204030204" pitchFamily="34" charset="0"/>
                <a:ea typeface="MS PGothic" panose="020B0600070205080204" pitchFamily="34" charset="-128"/>
              </a:rPr>
              <a:t>Comprehensive information is provided in a timely manner prior to citizens engagement only prior to one of the two phases (formulation OR implementation)</a:t>
            </a:r>
          </a:p>
          <a:p>
            <a:pPr marL="457200" indent="-457200">
              <a:spcBef>
                <a:spcPct val="0"/>
              </a:spcBef>
              <a:buFont typeface="+mj-lt"/>
              <a:buAutoNum type="alphaUcPeriod"/>
            </a:pPr>
            <a:r>
              <a:rPr lang="en-US" altLang="en-US" sz="2000" dirty="0">
                <a:solidFill>
                  <a:srgbClr val="006598"/>
                </a:solidFill>
                <a:latin typeface="Calibri" panose="020F0502020204030204" pitchFamily="34" charset="0"/>
                <a:ea typeface="MS PGothic" panose="020B0600070205080204" pitchFamily="34" charset="-128"/>
              </a:rPr>
              <a:t>Information is provided in a timely manner in both or one of the two phases, but it is not comprehensive.</a:t>
            </a:r>
          </a:p>
          <a:p>
            <a:pPr marL="457200" indent="-457200">
              <a:spcBef>
                <a:spcPct val="0"/>
              </a:spcBef>
              <a:buFont typeface="+mj-lt"/>
              <a:buAutoNum type="alphaUcPeriod"/>
            </a:pPr>
            <a:r>
              <a:rPr lang="en-US" altLang="en-US" sz="2000" dirty="0">
                <a:solidFill>
                  <a:srgbClr val="006598"/>
                </a:solidFill>
                <a:latin typeface="Calibri" panose="020F0502020204030204" pitchFamily="34" charset="0"/>
                <a:ea typeface="MS PGothic" panose="020B0600070205080204" pitchFamily="34" charset="-128"/>
              </a:rPr>
              <a:t>The requirements for a “c” response or above are not met.</a:t>
            </a:r>
          </a:p>
        </p:txBody>
      </p:sp>
      <p:sp>
        <p:nvSpPr>
          <p:cNvPr id="14342" name="Rectangle 7"/>
          <p:cNvSpPr>
            <a:spLocks noChangeArrowheads="1"/>
          </p:cNvSpPr>
          <p:nvPr/>
        </p:nvSpPr>
        <p:spPr bwMode="auto">
          <a:xfrm>
            <a:off x="1257300" y="76200"/>
            <a:ext cx="6515100"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lgn="ctr">
              <a:spcBef>
                <a:spcPct val="0"/>
              </a:spcBef>
              <a:buFontTx/>
              <a:buNone/>
            </a:pPr>
            <a:r>
              <a:rPr lang="en-US" altLang="en-US" sz="3000" b="1" dirty="0">
                <a:solidFill>
                  <a:srgbClr val="E77033"/>
                </a:solidFill>
                <a:latin typeface="Calibri" panose="020F0502020204030204" pitchFamily="34" charset="0"/>
                <a:ea typeface="MS PGothic" panose="020B0600070205080204" pitchFamily="34" charset="-128"/>
              </a:rPr>
              <a:t>Question 131</a:t>
            </a:r>
            <a:r>
              <a:rPr lang="en-US" altLang="en-US" sz="3000" dirty="0">
                <a:solidFill>
                  <a:srgbClr val="E77033"/>
                </a:solidFill>
                <a:latin typeface="Calibri" panose="020F0502020204030204" pitchFamily="34" charset="0"/>
                <a:ea typeface="MS PGothic" panose="020B0600070205080204" pitchFamily="34" charset="-128"/>
              </a:rPr>
              <a:t>: Enabling participation</a:t>
            </a:r>
          </a:p>
        </p:txBody>
      </p:sp>
    </p:spTree>
    <p:extLst>
      <p:ext uri="{BB962C8B-B14F-4D97-AF65-F5344CB8AC3E}">
        <p14:creationId xmlns:p14="http://schemas.microsoft.com/office/powerpoint/2010/main" val="3867059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buFontTx/>
              <a:buNone/>
            </a:pPr>
            <a:fld id="{55176D8D-2840-47C2-B3C8-CB3C7BDCBDE1}" type="slidenum">
              <a:rPr lang="en-US" altLang="en-US" sz="1200" smtClean="0"/>
              <a:pPr>
                <a:spcBef>
                  <a:spcPct val="0"/>
                </a:spcBef>
                <a:buFontTx/>
                <a:buNone/>
              </a:pPr>
              <a:t>14</a:t>
            </a:fld>
            <a:endParaRPr lang="en-US" altLang="en-US" sz="1200"/>
          </a:p>
        </p:txBody>
      </p:sp>
      <p:sp>
        <p:nvSpPr>
          <p:cNvPr id="14341" name="TextBox 5"/>
          <p:cNvSpPr txBox="1">
            <a:spLocks noChangeArrowheads="1"/>
          </p:cNvSpPr>
          <p:nvPr/>
        </p:nvSpPr>
        <p:spPr bwMode="auto">
          <a:xfrm>
            <a:off x="685800" y="882908"/>
            <a:ext cx="7924800" cy="48320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marL="0" indent="0">
              <a:spcBef>
                <a:spcPct val="0"/>
              </a:spcBef>
              <a:buNone/>
            </a:pPr>
            <a:r>
              <a:rPr lang="en-US" altLang="en-US" sz="2200" dirty="0">
                <a:solidFill>
                  <a:srgbClr val="006598"/>
                </a:solidFill>
                <a:latin typeface="Calibri" panose="020F0502020204030204" pitchFamily="34" charset="0"/>
                <a:ea typeface="MS PGothic" panose="020B0600070205080204" pitchFamily="34" charset="-128"/>
              </a:rPr>
              <a:t>With regard to the mechanism identified in question 125, does the executive provide the public with feedback on how citizens’ inputs have been used into the formulation of the annual budget?</a:t>
            </a:r>
          </a:p>
          <a:p>
            <a:pPr marL="457200" indent="-457200">
              <a:spcBef>
                <a:spcPct val="0"/>
              </a:spcBef>
              <a:buFont typeface="+mj-lt"/>
              <a:buAutoNum type="alphaUcPeriod"/>
            </a:pPr>
            <a:endParaRPr lang="en-US" altLang="en-US" sz="2200" dirty="0">
              <a:solidFill>
                <a:srgbClr val="006598"/>
              </a:solidFill>
              <a:latin typeface="Calibri" panose="020F0502020204030204" pitchFamily="34" charset="0"/>
              <a:ea typeface="MS PGothic" panose="020B0600070205080204" pitchFamily="34" charset="-128"/>
            </a:endParaRP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Yes, the executive provides a written record which includes both the list of the inputs received and a detailed report of how the inputs were incorporated into the annual budget.</a:t>
            </a: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Yes, the executive provides a written record which includes both the list of inputs received and a summary of the how the inputs were incorporated into the annual budget. </a:t>
            </a: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Yes, the executive provides a written record which includes either the list of the inputs received or a report or summary on how they were used.</a:t>
            </a: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The requirements for a “c” response or above are not met.</a:t>
            </a:r>
          </a:p>
        </p:txBody>
      </p:sp>
      <p:sp>
        <p:nvSpPr>
          <p:cNvPr id="14342" name="Rectangle 7"/>
          <p:cNvSpPr>
            <a:spLocks noChangeArrowheads="1"/>
          </p:cNvSpPr>
          <p:nvPr/>
        </p:nvSpPr>
        <p:spPr bwMode="auto">
          <a:xfrm>
            <a:off x="1524000" y="208002"/>
            <a:ext cx="6286500"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lgn="ctr">
              <a:spcBef>
                <a:spcPct val="0"/>
              </a:spcBef>
              <a:buFontTx/>
              <a:buNone/>
            </a:pPr>
            <a:r>
              <a:rPr lang="en-US" altLang="en-US" sz="3000" b="1" dirty="0">
                <a:solidFill>
                  <a:srgbClr val="E77033"/>
                </a:solidFill>
                <a:latin typeface="Calibri" panose="020F0502020204030204" pitchFamily="34" charset="0"/>
                <a:ea typeface="MS PGothic" panose="020B0600070205080204" pitchFamily="34" charset="-128"/>
              </a:rPr>
              <a:t>Question 132</a:t>
            </a:r>
            <a:r>
              <a:rPr lang="en-US" altLang="en-US" sz="3000" dirty="0">
                <a:solidFill>
                  <a:srgbClr val="E77033"/>
                </a:solidFill>
                <a:latin typeface="Calibri" panose="020F0502020204030204" pitchFamily="34" charset="0"/>
                <a:ea typeface="MS PGothic" panose="020B0600070205080204" pitchFamily="34" charset="-128"/>
              </a:rPr>
              <a:t>: Feedback to citizens</a:t>
            </a:r>
          </a:p>
        </p:txBody>
      </p:sp>
    </p:spTree>
    <p:extLst>
      <p:ext uri="{BB962C8B-B14F-4D97-AF65-F5344CB8AC3E}">
        <p14:creationId xmlns:p14="http://schemas.microsoft.com/office/powerpoint/2010/main" val="3278239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buFontTx/>
              <a:buNone/>
            </a:pPr>
            <a:fld id="{55176D8D-2840-47C2-B3C8-CB3C7BDCBDE1}" type="slidenum">
              <a:rPr lang="en-US" altLang="en-US" sz="1200" smtClean="0"/>
              <a:pPr>
                <a:spcBef>
                  <a:spcPct val="0"/>
                </a:spcBef>
                <a:buFontTx/>
                <a:buNone/>
              </a:pPr>
              <a:t>15</a:t>
            </a:fld>
            <a:endParaRPr lang="en-US" altLang="en-US" sz="1200"/>
          </a:p>
        </p:txBody>
      </p:sp>
      <p:sp>
        <p:nvSpPr>
          <p:cNvPr id="14341" name="TextBox 5"/>
          <p:cNvSpPr txBox="1">
            <a:spLocks noChangeArrowheads="1"/>
          </p:cNvSpPr>
          <p:nvPr/>
        </p:nvSpPr>
        <p:spPr bwMode="auto">
          <a:xfrm>
            <a:off x="1066800" y="2109787"/>
            <a:ext cx="7162800" cy="2462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marL="0" indent="0">
              <a:spcBef>
                <a:spcPct val="0"/>
              </a:spcBef>
              <a:buNone/>
            </a:pPr>
            <a:r>
              <a:rPr lang="en-US" altLang="en-US" sz="2200" dirty="0">
                <a:solidFill>
                  <a:srgbClr val="006598"/>
                </a:solidFill>
                <a:latin typeface="Calibri" panose="020F0502020204030204" pitchFamily="34" charset="0"/>
                <a:ea typeface="MS PGothic" panose="020B0600070205080204" pitchFamily="34" charset="-128"/>
              </a:rPr>
              <a:t>Are participation mechanisms incorporated into the </a:t>
            </a:r>
            <a:r>
              <a:rPr lang="en-US" altLang="en-US" sz="2200" b="1" dirty="0">
                <a:solidFill>
                  <a:srgbClr val="006598"/>
                </a:solidFill>
                <a:latin typeface="Calibri" panose="020F0502020204030204" pitchFamily="34" charset="0"/>
                <a:ea typeface="MS PGothic" panose="020B0600070205080204" pitchFamily="34" charset="-128"/>
              </a:rPr>
              <a:t>timetable</a:t>
            </a:r>
            <a:r>
              <a:rPr lang="en-US" altLang="en-US" sz="2200" dirty="0">
                <a:solidFill>
                  <a:srgbClr val="006598"/>
                </a:solidFill>
                <a:latin typeface="Calibri" panose="020F0502020204030204" pitchFamily="34" charset="0"/>
                <a:ea typeface="MS PGothic" panose="020B0600070205080204" pitchFamily="34" charset="-128"/>
              </a:rPr>
              <a:t> for formulating the Executive’s Budget Proposal?</a:t>
            </a:r>
          </a:p>
          <a:p>
            <a:pPr marL="0" indent="0">
              <a:spcBef>
                <a:spcPct val="0"/>
              </a:spcBef>
              <a:buNone/>
            </a:pPr>
            <a:endParaRPr lang="en-US" altLang="en-US" sz="2200" dirty="0">
              <a:solidFill>
                <a:srgbClr val="006598"/>
              </a:solidFill>
              <a:latin typeface="Calibri" panose="020F0502020204030204" pitchFamily="34" charset="0"/>
              <a:ea typeface="MS PGothic" panose="020B0600070205080204" pitchFamily="34" charset="-128"/>
            </a:endParaRP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Yes, the executive incorporates participation into its timetable for formulating the Executive’s Budget Proposal and the timetable is available to the public.</a:t>
            </a:r>
          </a:p>
          <a:p>
            <a:pPr marL="457200" indent="-457200">
              <a:spcBef>
                <a:spcPct val="0"/>
              </a:spcBef>
              <a:buFont typeface="+mj-lt"/>
              <a:buAutoNum type="alphaUcPeriod"/>
            </a:pPr>
            <a:r>
              <a:rPr lang="en-US" altLang="en-US" sz="2200" dirty="0">
                <a:solidFill>
                  <a:srgbClr val="006598"/>
                </a:solidFill>
                <a:latin typeface="Calibri" panose="020F0502020204030204" pitchFamily="34" charset="0"/>
                <a:ea typeface="MS PGothic" panose="020B0600070205080204" pitchFamily="34" charset="-128"/>
              </a:rPr>
              <a:t>The requirements for an “a” response are not met.</a:t>
            </a:r>
          </a:p>
        </p:txBody>
      </p:sp>
      <p:sp>
        <p:nvSpPr>
          <p:cNvPr id="14342" name="Rectangle 7"/>
          <p:cNvSpPr>
            <a:spLocks noChangeArrowheads="1"/>
          </p:cNvSpPr>
          <p:nvPr/>
        </p:nvSpPr>
        <p:spPr bwMode="auto">
          <a:xfrm>
            <a:off x="1066800" y="351472"/>
            <a:ext cx="6934200"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lgn="ctr">
              <a:spcBef>
                <a:spcPct val="0"/>
              </a:spcBef>
              <a:buFontTx/>
              <a:buNone/>
            </a:pPr>
            <a:r>
              <a:rPr lang="en-US" altLang="en-US" sz="3000" b="1" dirty="0">
                <a:solidFill>
                  <a:srgbClr val="E77033"/>
                </a:solidFill>
                <a:latin typeface="Calibri" panose="020F0502020204030204" pitchFamily="34" charset="0"/>
                <a:ea typeface="MS PGothic" panose="020B0600070205080204" pitchFamily="34" charset="-128"/>
              </a:rPr>
              <a:t>Question 134:</a:t>
            </a:r>
            <a:r>
              <a:rPr lang="en-US" altLang="en-US" sz="3000" dirty="0">
                <a:solidFill>
                  <a:srgbClr val="E77033"/>
                </a:solidFill>
                <a:latin typeface="Calibri" panose="020F0502020204030204" pitchFamily="34" charset="0"/>
                <a:ea typeface="MS PGothic" panose="020B0600070205080204" pitchFamily="34" charset="-128"/>
              </a:rPr>
              <a:t> </a:t>
            </a:r>
          </a:p>
          <a:p>
            <a:pPr algn="ctr">
              <a:spcBef>
                <a:spcPct val="0"/>
              </a:spcBef>
              <a:buFontTx/>
              <a:buNone/>
            </a:pPr>
            <a:r>
              <a:rPr lang="en-US" altLang="en-US" sz="3000" dirty="0">
                <a:solidFill>
                  <a:srgbClr val="E77033"/>
                </a:solidFill>
                <a:latin typeface="Calibri" panose="020F0502020204030204" pitchFamily="34" charset="0"/>
                <a:ea typeface="MS PGothic" panose="020B0600070205080204" pitchFamily="34" charset="-128"/>
              </a:rPr>
              <a:t>How formal + accessible are these mechanisms?</a:t>
            </a:r>
          </a:p>
        </p:txBody>
      </p:sp>
    </p:spTree>
    <p:extLst>
      <p:ext uri="{BB962C8B-B14F-4D97-AF65-F5344CB8AC3E}">
        <p14:creationId xmlns:p14="http://schemas.microsoft.com/office/powerpoint/2010/main" val="559037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276600" y="3429000"/>
            <a:ext cx="2590800" cy="533400"/>
          </a:xfrm>
        </p:spPr>
        <p:txBody>
          <a:bodyPr/>
          <a:lstStyle/>
          <a:p>
            <a:pPr algn="ctr"/>
            <a:r>
              <a:rPr lang="en-US" sz="4200" b="1" dirty="0">
                <a:solidFill>
                  <a:srgbClr val="E77033"/>
                </a:solidFill>
                <a:latin typeface="Calibri" panose="020F0502020204030204" pitchFamily="34" charset="0"/>
              </a:rPr>
              <a:t>Thank you!</a:t>
            </a:r>
          </a:p>
        </p:txBody>
      </p:sp>
      <p:sp>
        <p:nvSpPr>
          <p:cNvPr id="8" name="Content Placeholder 7"/>
          <p:cNvSpPr>
            <a:spLocks noGrp="1"/>
          </p:cNvSpPr>
          <p:nvPr>
            <p:ph idx="1"/>
          </p:nvPr>
        </p:nvSpPr>
        <p:spPr>
          <a:xfrm>
            <a:off x="887506" y="457200"/>
            <a:ext cx="7772400" cy="2743200"/>
          </a:xfrm>
        </p:spPr>
        <p:txBody>
          <a:bodyPr/>
          <a:lstStyle/>
          <a:p>
            <a:pPr marL="0" indent="0">
              <a:buNone/>
            </a:pPr>
            <a:r>
              <a:rPr lang="en-US" sz="2600" b="1" dirty="0">
                <a:solidFill>
                  <a:srgbClr val="006598"/>
                </a:solidFill>
                <a:latin typeface="Calibri" panose="020F0502020204030204" pitchFamily="34" charset="0"/>
              </a:rPr>
              <a:t>For more information, please contact</a:t>
            </a:r>
            <a:r>
              <a:rPr lang="en-US" sz="2600" dirty="0">
                <a:solidFill>
                  <a:srgbClr val="006598"/>
                </a:solidFill>
                <a:latin typeface="Calibri" panose="020F0502020204030204" pitchFamily="34" charset="0"/>
              </a:rPr>
              <a:t>:</a:t>
            </a:r>
          </a:p>
          <a:p>
            <a:pPr marL="0" indent="0">
              <a:spcBef>
                <a:spcPts val="0"/>
              </a:spcBef>
              <a:buNone/>
            </a:pPr>
            <a:r>
              <a:rPr lang="en-US" sz="2600" u="sng" dirty="0">
                <a:solidFill>
                  <a:srgbClr val="006598"/>
                </a:solidFill>
                <a:latin typeface="Calibri" panose="020F0502020204030204" pitchFamily="34" charset="0"/>
              </a:rPr>
              <a:t>emondo@internationalbudget.org</a:t>
            </a:r>
          </a:p>
          <a:p>
            <a:pPr marL="0" indent="0">
              <a:spcBef>
                <a:spcPts val="0"/>
              </a:spcBef>
              <a:buNone/>
            </a:pPr>
            <a:r>
              <a:rPr lang="en-US" sz="2600" u="sng" dirty="0">
                <a:solidFill>
                  <a:srgbClr val="006598"/>
                </a:solidFill>
                <a:latin typeface="Calibri" panose="020F0502020204030204" pitchFamily="34" charset="0"/>
              </a:rPr>
              <a:t>info@internationalbudget.org</a:t>
            </a:r>
          </a:p>
          <a:p>
            <a:pPr marL="0" indent="0">
              <a:spcBef>
                <a:spcPts val="0"/>
              </a:spcBef>
              <a:buNone/>
            </a:pPr>
            <a:endParaRPr lang="en-US" sz="2600" u="sng" dirty="0">
              <a:solidFill>
                <a:srgbClr val="006598"/>
              </a:solidFill>
              <a:latin typeface="Calibri" panose="020F0502020204030204" pitchFamily="34" charset="0"/>
            </a:endParaRPr>
          </a:p>
          <a:p>
            <a:pPr marL="0" indent="0">
              <a:spcBef>
                <a:spcPts val="0"/>
              </a:spcBef>
              <a:buNone/>
            </a:pPr>
            <a:r>
              <a:rPr lang="en-US" sz="2600" b="1" dirty="0">
                <a:solidFill>
                  <a:srgbClr val="006598"/>
                </a:solidFill>
                <a:latin typeface="Calibri" panose="020F0502020204030204" pitchFamily="34" charset="0"/>
              </a:rPr>
              <a:t>And visit</a:t>
            </a:r>
            <a:r>
              <a:rPr lang="en-US" sz="2600" dirty="0">
                <a:solidFill>
                  <a:srgbClr val="006598"/>
                </a:solidFill>
                <a:latin typeface="Calibri" panose="020F0502020204030204" pitchFamily="34" charset="0"/>
              </a:rPr>
              <a:t>: </a:t>
            </a:r>
          </a:p>
          <a:p>
            <a:pPr marL="0" indent="0">
              <a:spcBef>
                <a:spcPts val="0"/>
              </a:spcBef>
              <a:buNone/>
            </a:pPr>
            <a:r>
              <a:rPr lang="en-US" sz="2600" u="sng" dirty="0">
                <a:solidFill>
                  <a:srgbClr val="006598"/>
                </a:solidFill>
                <a:latin typeface="Calibri" panose="020F0502020204030204" pitchFamily="34" charset="0"/>
              </a:rPr>
              <a:t>www.internationalbudget.org</a:t>
            </a:r>
          </a:p>
        </p:txBody>
      </p:sp>
      <p:sp>
        <p:nvSpPr>
          <p:cNvPr id="6" name="Slide Number Placeholder 5"/>
          <p:cNvSpPr>
            <a:spLocks noGrp="1"/>
          </p:cNvSpPr>
          <p:nvPr>
            <p:ph type="sldNum" sz="quarter" idx="12"/>
          </p:nvPr>
        </p:nvSpPr>
        <p:spPr/>
        <p:txBody>
          <a:bodyPr/>
          <a:lstStyle/>
          <a:p>
            <a:pPr>
              <a:defRPr/>
            </a:pPr>
            <a:fld id="{9142E66A-3126-44C2-BE25-B90C7E6F9CE4}" type="slidenum">
              <a:rPr lang="en-US" altLang="en-US" smtClean="0"/>
              <a:pPr>
                <a:defRPr/>
              </a:pPr>
              <a:t>16</a:t>
            </a:fld>
            <a:endParaRPr lang="en-US" altLang="en-US"/>
          </a:p>
        </p:txBody>
      </p:sp>
    </p:spTree>
    <p:extLst>
      <p:ext uri="{BB962C8B-B14F-4D97-AF65-F5344CB8AC3E}">
        <p14:creationId xmlns:p14="http://schemas.microsoft.com/office/powerpoint/2010/main" val="302878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533400"/>
          </a:xfrm>
        </p:spPr>
        <p:txBody>
          <a:bodyPr/>
          <a:lstStyle/>
          <a:p>
            <a:pPr algn="ctr"/>
            <a:r>
              <a:rPr lang="en-US" sz="3400" b="1" dirty="0">
                <a:solidFill>
                  <a:srgbClr val="E77033"/>
                </a:solidFill>
                <a:latin typeface="Calibri" panose="020F0502020204030204" pitchFamily="34" charset="0"/>
              </a:rPr>
              <a:t>Presentation Outline</a:t>
            </a:r>
          </a:p>
        </p:txBody>
      </p:sp>
      <p:sp>
        <p:nvSpPr>
          <p:cNvPr id="5" name="Slide Number Placeholder 4"/>
          <p:cNvSpPr>
            <a:spLocks noGrp="1"/>
          </p:cNvSpPr>
          <p:nvPr>
            <p:ph type="sldNum" sz="quarter" idx="12"/>
          </p:nvPr>
        </p:nvSpPr>
        <p:spPr/>
        <p:txBody>
          <a:bodyPr/>
          <a:lstStyle/>
          <a:p>
            <a:pPr>
              <a:defRPr/>
            </a:pPr>
            <a:fld id="{061DD270-E972-4555-A2C8-A9A296872A0C}" type="slidenum">
              <a:rPr lang="en-US" altLang="en-US" smtClean="0"/>
              <a:pPr>
                <a:defRPr/>
              </a:pPr>
              <a:t>2</a:t>
            </a:fld>
            <a:endParaRPr lang="en-US" altLang="en-US"/>
          </a:p>
        </p:txBody>
      </p:sp>
      <p:sp>
        <p:nvSpPr>
          <p:cNvPr id="6" name="TextBox 5"/>
          <p:cNvSpPr txBox="1">
            <a:spLocks noChangeArrowheads="1"/>
          </p:cNvSpPr>
          <p:nvPr/>
        </p:nvSpPr>
        <p:spPr bwMode="auto">
          <a:xfrm>
            <a:off x="914400" y="1295400"/>
            <a:ext cx="7543800" cy="40934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pPr>
            <a:r>
              <a:rPr lang="en-US" altLang="en-US" sz="2200" b="1" dirty="0">
                <a:solidFill>
                  <a:srgbClr val="006598"/>
                </a:solidFill>
                <a:latin typeface="Calibri" panose="020F0502020204030204" pitchFamily="34" charset="0"/>
                <a:ea typeface="MS PGothic" panose="020B0600070205080204" pitchFamily="34" charset="-128"/>
              </a:rPr>
              <a:t>Overview of the 2017 Open Budget Survey schedule</a:t>
            </a:r>
          </a:p>
          <a:p>
            <a:pPr lvl="1">
              <a:spcBef>
                <a:spcPct val="0"/>
              </a:spcBef>
              <a:buFont typeface="Wingdings" panose="05000000000000000000" pitchFamily="2" charset="2"/>
              <a:buChar char="Ø"/>
            </a:pPr>
            <a:r>
              <a:rPr lang="en-US" altLang="en-US" sz="2200" dirty="0">
                <a:solidFill>
                  <a:srgbClr val="006598"/>
                </a:solidFill>
                <a:latin typeface="Calibri" panose="020F0502020204030204" pitchFamily="34" charset="0"/>
                <a:ea typeface="MS PGothic" panose="020B0600070205080204" pitchFamily="34" charset="-128"/>
              </a:rPr>
              <a:t>Key milestones</a:t>
            </a:r>
          </a:p>
          <a:p>
            <a:pPr lvl="1">
              <a:spcBef>
                <a:spcPct val="0"/>
              </a:spcBef>
              <a:buFont typeface="Wingdings" panose="05000000000000000000" pitchFamily="2" charset="2"/>
              <a:buChar char="Ø"/>
            </a:pPr>
            <a:r>
              <a:rPr lang="en-US" altLang="en-US" sz="2200" dirty="0">
                <a:solidFill>
                  <a:srgbClr val="006598"/>
                </a:solidFill>
                <a:latin typeface="Calibri" panose="020F0502020204030204" pitchFamily="34" charset="0"/>
                <a:ea typeface="MS PGothic" panose="020B0600070205080204" pitchFamily="34" charset="-128"/>
              </a:rPr>
              <a:t>Where does governments input/collaboration comes in?</a:t>
            </a:r>
          </a:p>
          <a:p>
            <a:pPr lvl="1">
              <a:spcBef>
                <a:spcPct val="0"/>
              </a:spcBef>
              <a:buFont typeface="Wingdings" panose="05000000000000000000" pitchFamily="2" charset="2"/>
              <a:buChar char="Ø"/>
            </a:pPr>
            <a:endParaRPr lang="en-US" altLang="en-US" sz="2200" dirty="0">
              <a:solidFill>
                <a:srgbClr val="006598"/>
              </a:solidFill>
              <a:latin typeface="Calibri" panose="020F0502020204030204" pitchFamily="34" charset="0"/>
              <a:ea typeface="MS PGothic" panose="020B0600070205080204" pitchFamily="34" charset="-128"/>
            </a:endParaRPr>
          </a:p>
          <a:p>
            <a:pPr>
              <a:spcBef>
                <a:spcPct val="0"/>
              </a:spcBef>
            </a:pPr>
            <a:r>
              <a:rPr lang="en-US" altLang="en-US" sz="2200" b="1" dirty="0">
                <a:solidFill>
                  <a:srgbClr val="006598"/>
                </a:solidFill>
                <a:latin typeface="Calibri" panose="020F0502020204030204" pitchFamily="34" charset="0"/>
                <a:ea typeface="MS PGothic" panose="020B0600070205080204" pitchFamily="34" charset="-128"/>
              </a:rPr>
              <a:t>What has changed in this new round of the Survey?</a:t>
            </a:r>
          </a:p>
          <a:p>
            <a:pPr lvl="1">
              <a:spcBef>
                <a:spcPct val="0"/>
              </a:spcBef>
              <a:buFont typeface="Wingdings" panose="05000000000000000000" pitchFamily="2" charset="2"/>
              <a:buChar char="Ø"/>
            </a:pPr>
            <a:r>
              <a:rPr lang="en-US" altLang="en-US" sz="2200" dirty="0">
                <a:solidFill>
                  <a:srgbClr val="006598"/>
                </a:solidFill>
                <a:latin typeface="Calibri" panose="020F0502020204030204" pitchFamily="34" charset="0"/>
                <a:ea typeface="MS PGothic" panose="020B0600070205080204" pitchFamily="34" charset="-128"/>
              </a:rPr>
              <a:t>Coverage</a:t>
            </a:r>
          </a:p>
          <a:p>
            <a:pPr lvl="1">
              <a:spcBef>
                <a:spcPct val="0"/>
              </a:spcBef>
              <a:buFont typeface="Wingdings" panose="05000000000000000000" pitchFamily="2" charset="2"/>
              <a:buChar char="Ø"/>
            </a:pPr>
            <a:r>
              <a:rPr lang="en-US" altLang="en-US" sz="2200" dirty="0">
                <a:solidFill>
                  <a:srgbClr val="006598"/>
                </a:solidFill>
                <a:latin typeface="Calibri" panose="020F0502020204030204" pitchFamily="34" charset="0"/>
                <a:ea typeface="MS PGothic" panose="020B0600070205080204" pitchFamily="34" charset="-128"/>
              </a:rPr>
              <a:t>Methodology</a:t>
            </a:r>
          </a:p>
          <a:p>
            <a:pPr lvl="1">
              <a:spcBef>
                <a:spcPct val="0"/>
              </a:spcBef>
              <a:buFont typeface="Wingdings" panose="05000000000000000000" pitchFamily="2" charset="2"/>
              <a:buChar char="Ø"/>
            </a:pPr>
            <a:r>
              <a:rPr lang="en-US" altLang="en-US" sz="2200" dirty="0">
                <a:solidFill>
                  <a:srgbClr val="006598"/>
                </a:solidFill>
                <a:latin typeface="Calibri" panose="020F0502020204030204" pitchFamily="34" charset="0"/>
                <a:ea typeface="MS PGothic" panose="020B0600070205080204" pitchFamily="34" charset="-128"/>
              </a:rPr>
              <a:t>Structure</a:t>
            </a:r>
          </a:p>
          <a:p>
            <a:pPr>
              <a:spcBef>
                <a:spcPct val="0"/>
              </a:spcBef>
            </a:pPr>
            <a:endParaRPr lang="en-US" altLang="en-US" sz="2200" dirty="0">
              <a:solidFill>
                <a:srgbClr val="006598"/>
              </a:solidFill>
              <a:latin typeface="Calibri" panose="020F0502020204030204" pitchFamily="34" charset="0"/>
              <a:ea typeface="MS PGothic" panose="020B0600070205080204" pitchFamily="34" charset="-128"/>
            </a:endParaRPr>
          </a:p>
          <a:p>
            <a:pPr>
              <a:spcBef>
                <a:spcPct val="0"/>
              </a:spcBef>
            </a:pPr>
            <a:r>
              <a:rPr lang="en-US" altLang="en-US" sz="2200" b="1" dirty="0">
                <a:solidFill>
                  <a:srgbClr val="006598"/>
                </a:solidFill>
                <a:latin typeface="Calibri" panose="020F0502020204030204" pitchFamily="34" charset="0"/>
                <a:ea typeface="MS PGothic" panose="020B0600070205080204" pitchFamily="34" charset="-128"/>
              </a:rPr>
              <a:t>Special focus on the changes in the Public Participation section</a:t>
            </a:r>
            <a:endParaRPr lang="en-US" altLang="en-US" sz="1800" dirty="0">
              <a:solidFill>
                <a:schemeClr val="tx1"/>
              </a:solidFill>
              <a:latin typeface="Calibri" panose="020F0502020204030204" pitchFamily="34" charset="0"/>
              <a:ea typeface="MS PGothic" panose="020B0600070205080204" pitchFamily="34" charset="-128"/>
            </a:endParaRPr>
          </a:p>
          <a:p>
            <a:pPr>
              <a:spcBef>
                <a:spcPct val="0"/>
              </a:spcBef>
            </a:pPr>
            <a:endParaRPr lang="en-US" altLang="en-US" sz="1800" dirty="0">
              <a:solidFill>
                <a:srgbClr val="006598"/>
              </a:solidFill>
              <a:latin typeface="Calibri" panose="020F0502020204030204" pitchFamily="34" charset="0"/>
              <a:ea typeface="MS PGothic" panose="020B0600070205080204" pitchFamily="34" charset="-128"/>
            </a:endParaRPr>
          </a:p>
        </p:txBody>
      </p:sp>
    </p:spTree>
    <p:extLst>
      <p:ext uri="{BB962C8B-B14F-4D97-AF65-F5344CB8AC3E}">
        <p14:creationId xmlns:p14="http://schemas.microsoft.com/office/powerpoint/2010/main" val="4165719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9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09600"/>
          </a:xfrm>
        </p:spPr>
        <p:txBody>
          <a:bodyPr/>
          <a:lstStyle/>
          <a:p>
            <a:pPr algn="ctr"/>
            <a:r>
              <a:rPr lang="en-US" altLang="en-US" sz="3400" dirty="0">
                <a:solidFill>
                  <a:srgbClr val="E77033"/>
                </a:solidFill>
                <a:latin typeface="Calibri" panose="020F0502020204030204" pitchFamily="34" charset="0"/>
                <a:ea typeface="MS PGothic" panose="020B0600070205080204" pitchFamily="34" charset="-128"/>
              </a:rPr>
              <a:t>2017 Open Budget Survey:</a:t>
            </a:r>
            <a:r>
              <a:rPr lang="en-US" altLang="en-US" sz="3400" b="1" dirty="0">
                <a:solidFill>
                  <a:srgbClr val="E77033"/>
                </a:solidFill>
                <a:latin typeface="Calibri" panose="020F0502020204030204" pitchFamily="34" charset="0"/>
                <a:ea typeface="MS PGothic" panose="020B0600070205080204" pitchFamily="34" charset="-128"/>
              </a:rPr>
              <a:t> Schedule</a:t>
            </a:r>
            <a:endParaRPr lang="en-US" sz="3400" dirty="0">
              <a:solidFill>
                <a:srgbClr val="E77033"/>
              </a:solidFill>
            </a:endParaRPr>
          </a:p>
        </p:txBody>
      </p:sp>
      <p:sp>
        <p:nvSpPr>
          <p:cNvPr id="5" name="Slide Number Placeholder 4"/>
          <p:cNvSpPr>
            <a:spLocks noGrp="1"/>
          </p:cNvSpPr>
          <p:nvPr>
            <p:ph type="sldNum" sz="quarter" idx="12"/>
          </p:nvPr>
        </p:nvSpPr>
        <p:spPr/>
        <p:txBody>
          <a:bodyPr/>
          <a:lstStyle/>
          <a:p>
            <a:pPr>
              <a:defRPr/>
            </a:pPr>
            <a:fld id="{061DD270-E972-4555-A2C8-A9A296872A0C}" type="slidenum">
              <a:rPr lang="en-US" altLang="en-US" smtClean="0"/>
              <a:pPr>
                <a:defRPr/>
              </a:pPr>
              <a:t>3</a:t>
            </a:fld>
            <a:endParaRPr lang="en-US" altLang="en-US"/>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27766153"/>
              </p:ext>
            </p:extLst>
          </p:nvPr>
        </p:nvGraphicFramePr>
        <p:xfrm>
          <a:off x="457200" y="914400"/>
          <a:ext cx="8382000" cy="4677374"/>
        </p:xfrm>
        <a:graphic>
          <a:graphicData uri="http://schemas.openxmlformats.org/drawingml/2006/table">
            <a:tbl>
              <a:tblPr firstRow="1" bandRow="1"/>
              <a:tblGrid>
                <a:gridCol w="5899952">
                  <a:extLst>
                    <a:ext uri="{9D8B030D-6E8A-4147-A177-3AD203B41FA5}">
                      <a16:colId xmlns:a16="http://schemas.microsoft.com/office/drawing/2014/main" val="20000"/>
                    </a:ext>
                  </a:extLst>
                </a:gridCol>
                <a:gridCol w="2482048">
                  <a:extLst>
                    <a:ext uri="{9D8B030D-6E8A-4147-A177-3AD203B41FA5}">
                      <a16:colId xmlns:a16="http://schemas.microsoft.com/office/drawing/2014/main" val="20001"/>
                    </a:ext>
                  </a:extLst>
                </a:gridCol>
              </a:tblGrid>
              <a:tr h="463316">
                <a:tc>
                  <a:txBody>
                    <a:bodyPr/>
                    <a:lstStyle/>
                    <a:p>
                      <a:pPr algn="l" fontAlgn="b"/>
                      <a:r>
                        <a:rPr lang="en-US" sz="1800" b="1" i="0" u="none" strike="noStrike" dirty="0">
                          <a:solidFill>
                            <a:srgbClr val="000000"/>
                          </a:solidFill>
                          <a:effectLst/>
                          <a:latin typeface="Calibri" panose="020F0502020204030204" pitchFamily="34" charset="0"/>
                        </a:rPr>
                        <a:t>MILESTONE IN THE 2017 OBS SURVEY PROCESS</a:t>
                      </a:r>
                    </a:p>
                  </a:txBody>
                  <a:tcPr marL="7620" marR="7620" marT="7620" marB="0" anchor="ctr">
                    <a:lnL>
                      <a:noFill/>
                    </a:lnL>
                    <a:lnR>
                      <a:noFill/>
                    </a:lnR>
                    <a:lnT>
                      <a:noFill/>
                    </a:lnT>
                    <a:lnB>
                      <a:noFill/>
                    </a:lnB>
                  </a:tcPr>
                </a:tc>
                <a:tc>
                  <a:txBody>
                    <a:bodyPr/>
                    <a:lstStyle/>
                    <a:p>
                      <a:pPr algn="l" fontAlgn="b"/>
                      <a:r>
                        <a:rPr lang="en-US" sz="1800" b="1" i="0" u="none" strike="noStrike" dirty="0">
                          <a:solidFill>
                            <a:srgbClr val="000000"/>
                          </a:solidFill>
                          <a:effectLst/>
                          <a:latin typeface="Calibri" panose="020F0502020204030204" pitchFamily="34" charset="0"/>
                        </a:rPr>
                        <a:t>WHEN</a:t>
                      </a:r>
                      <a:r>
                        <a:rPr lang="en-US" sz="1800" b="1" i="0" u="none" strike="noStrike" baseline="0" dirty="0">
                          <a:solidFill>
                            <a:srgbClr val="000000"/>
                          </a:solidFill>
                          <a:effectLst/>
                          <a:latin typeface="Calibri" panose="020F0502020204030204" pitchFamily="34" charset="0"/>
                        </a:rPr>
                        <a:t> WILL IT HAPPEN?</a:t>
                      </a:r>
                      <a:endParaRPr lang="en-US" sz="1800" b="1" i="0" u="none" strike="noStrike" dirty="0">
                        <a:solidFill>
                          <a:srgbClr val="000000"/>
                        </a:solidFill>
                        <a:effectLst/>
                        <a:latin typeface="Calibri" panose="020F0502020204030204" pitchFamily="34" charset="0"/>
                      </a:endParaRPr>
                    </a:p>
                  </a:txBody>
                  <a:tcPr marL="7620" marR="7620" marT="7620" marB="0" anchor="ctr">
                    <a:lnL>
                      <a:noFill/>
                    </a:lnL>
                    <a:lnR>
                      <a:noFill/>
                    </a:lnR>
                    <a:lnT>
                      <a:noFill/>
                    </a:lnT>
                    <a:lnB>
                      <a:noFill/>
                    </a:lnB>
                  </a:tcPr>
                </a:tc>
                <a:extLst>
                  <a:ext uri="{0D108BD9-81ED-4DB2-BD59-A6C34878D82A}">
                    <a16:rowId xmlns:a16="http://schemas.microsoft.com/office/drawing/2014/main" val="10000"/>
                  </a:ext>
                </a:extLst>
              </a:tr>
              <a:tr h="463316">
                <a:tc>
                  <a:txBody>
                    <a:bodyPr/>
                    <a:lstStyle/>
                    <a:p>
                      <a:pPr algn="l" fontAlgn="b"/>
                      <a:r>
                        <a:rPr lang="en-US" sz="1800" b="1" i="0" u="none" strike="noStrike" dirty="0">
                          <a:solidFill>
                            <a:srgbClr val="FF0000"/>
                          </a:solidFill>
                          <a:effectLst/>
                          <a:latin typeface="Calibri" panose="020F0502020204030204" pitchFamily="34" charset="0"/>
                        </a:rPr>
                        <a:t>Cut-off date </a:t>
                      </a:r>
                      <a:r>
                        <a:rPr lang="en-US" sz="1800" b="0" i="0" u="none" strike="noStrike" dirty="0">
                          <a:solidFill>
                            <a:srgbClr val="FF0000"/>
                          </a:solidFill>
                          <a:effectLst/>
                          <a:latin typeface="Calibri" panose="020F0502020204030204" pitchFamily="34" charset="0"/>
                        </a:rPr>
                        <a:t>for accepting documents for OBS 2017</a:t>
                      </a:r>
                    </a:p>
                  </a:txBody>
                  <a:tcPr marL="7620" marR="7620" marT="7620" marB="0" anchor="ctr">
                    <a:lnL>
                      <a:noFill/>
                    </a:lnL>
                    <a:lnR>
                      <a:noFill/>
                    </a:lnR>
                    <a:lnT>
                      <a:noFill/>
                    </a:lnT>
                    <a:lnB>
                      <a:noFill/>
                    </a:lnB>
                  </a:tcPr>
                </a:tc>
                <a:tc>
                  <a:txBody>
                    <a:bodyPr/>
                    <a:lstStyle/>
                    <a:p>
                      <a:pPr algn="l" fontAlgn="b"/>
                      <a:r>
                        <a:rPr lang="en-US" sz="1800" b="0" i="0" u="none" strike="noStrike" dirty="0">
                          <a:solidFill>
                            <a:srgbClr val="006598"/>
                          </a:solidFill>
                          <a:effectLst/>
                          <a:latin typeface="Calibri" panose="020F0502020204030204" pitchFamily="34" charset="0"/>
                        </a:rPr>
                        <a:t>31 December 2016 </a:t>
                      </a:r>
                    </a:p>
                  </a:txBody>
                  <a:tcPr marL="7620" marR="7620" marT="7620" marB="0" anchor="ctr">
                    <a:lnL>
                      <a:noFill/>
                    </a:lnL>
                    <a:lnR>
                      <a:noFill/>
                    </a:lnR>
                    <a:lnT>
                      <a:noFill/>
                    </a:lnT>
                    <a:lnB>
                      <a:noFill/>
                    </a:lnB>
                  </a:tcPr>
                </a:tc>
                <a:extLst>
                  <a:ext uri="{0D108BD9-81ED-4DB2-BD59-A6C34878D82A}">
                    <a16:rowId xmlns:a16="http://schemas.microsoft.com/office/drawing/2014/main" val="10001"/>
                  </a:ext>
                </a:extLst>
              </a:tr>
              <a:tr h="414488">
                <a:tc>
                  <a:txBody>
                    <a:bodyPr/>
                    <a:lstStyle/>
                    <a:p>
                      <a:pPr algn="l" fontAlgn="b"/>
                      <a:r>
                        <a:rPr lang="en-US" sz="1800" b="0" i="0" u="none" strike="noStrike" dirty="0">
                          <a:solidFill>
                            <a:srgbClr val="006598"/>
                          </a:solidFill>
                          <a:effectLst/>
                          <a:latin typeface="Calibri" panose="020F0502020204030204" pitchFamily="34" charset="0"/>
                        </a:rPr>
                        <a:t>OBI team reviews the OBS draft questionnaires</a:t>
                      </a:r>
                    </a:p>
                  </a:txBody>
                  <a:tcPr marL="7620" marR="7620" marT="7620" marB="0" anchor="ctr">
                    <a:lnL>
                      <a:noFill/>
                    </a:lnL>
                    <a:lnR>
                      <a:noFill/>
                    </a:lnR>
                    <a:lnT>
                      <a:noFill/>
                    </a:lnT>
                    <a:lnB>
                      <a:noFill/>
                    </a:lnB>
                  </a:tcPr>
                </a:tc>
                <a:tc>
                  <a:txBody>
                    <a:bodyPr/>
                    <a:lstStyle/>
                    <a:p>
                      <a:pPr algn="l" fontAlgn="b"/>
                      <a:r>
                        <a:rPr lang="en-US" sz="1800" b="0" i="0" u="none" strike="noStrike" dirty="0">
                          <a:solidFill>
                            <a:srgbClr val="006598"/>
                          </a:solidFill>
                          <a:effectLst/>
                          <a:latin typeface="Calibri" panose="020F0502020204030204" pitchFamily="34" charset="0"/>
                        </a:rPr>
                        <a:t>1 Jan to 28 Feb 2017</a:t>
                      </a:r>
                    </a:p>
                  </a:txBody>
                  <a:tcPr marL="7620" marR="7620" marT="7620" marB="0" anchor="ctr">
                    <a:lnL>
                      <a:noFill/>
                    </a:lnL>
                    <a:lnR>
                      <a:noFill/>
                    </a:lnR>
                    <a:lnT>
                      <a:noFill/>
                    </a:lnT>
                    <a:lnB>
                      <a:noFill/>
                    </a:lnB>
                  </a:tcPr>
                </a:tc>
                <a:extLst>
                  <a:ext uri="{0D108BD9-81ED-4DB2-BD59-A6C34878D82A}">
                    <a16:rowId xmlns:a16="http://schemas.microsoft.com/office/drawing/2014/main" val="10002"/>
                  </a:ext>
                </a:extLst>
              </a:tr>
              <a:tr h="432934">
                <a:tc>
                  <a:txBody>
                    <a:bodyPr/>
                    <a:lstStyle/>
                    <a:p>
                      <a:pPr algn="l" fontAlgn="b"/>
                      <a:r>
                        <a:rPr lang="en-US" sz="2000" b="1" i="0" u="none" strike="noStrike" dirty="0">
                          <a:solidFill>
                            <a:srgbClr val="E77033"/>
                          </a:solidFill>
                          <a:effectLst/>
                          <a:latin typeface="Calibri" panose="020F0502020204030204" pitchFamily="34" charset="0"/>
                        </a:rPr>
                        <a:t>Governments</a:t>
                      </a:r>
                      <a:r>
                        <a:rPr lang="en-US" sz="1800" b="1" i="0" u="none" strike="noStrike" dirty="0">
                          <a:solidFill>
                            <a:srgbClr val="E77033"/>
                          </a:solidFill>
                          <a:effectLst/>
                          <a:latin typeface="Calibri" panose="020F0502020204030204" pitchFamily="34" charset="0"/>
                        </a:rPr>
                        <a:t> </a:t>
                      </a:r>
                      <a:r>
                        <a:rPr lang="en-US" sz="1800" b="0" i="0" u="none" strike="noStrike" dirty="0">
                          <a:solidFill>
                            <a:srgbClr val="006598"/>
                          </a:solidFill>
                          <a:effectLst/>
                          <a:latin typeface="Calibri" panose="020F0502020204030204" pitchFamily="34" charset="0"/>
                        </a:rPr>
                        <a:t>and Peer Reviewers complete+ submit review</a:t>
                      </a:r>
                    </a:p>
                  </a:txBody>
                  <a:tcPr marL="7620" marR="7620" marT="7620" marB="0" anchor="ctr">
                    <a:lnL>
                      <a:noFill/>
                    </a:lnL>
                    <a:lnR>
                      <a:noFill/>
                    </a:lnR>
                    <a:lnT>
                      <a:noFill/>
                    </a:lnT>
                    <a:lnB>
                      <a:noFill/>
                    </a:lnB>
                    <a:solidFill>
                      <a:srgbClr val="FFFF00">
                        <a:alpha val="83000"/>
                      </a:srgbClr>
                    </a:solidFill>
                  </a:tcPr>
                </a:tc>
                <a:tc>
                  <a:txBody>
                    <a:bodyPr/>
                    <a:lstStyle/>
                    <a:p>
                      <a:pPr algn="l" fontAlgn="b"/>
                      <a:r>
                        <a:rPr lang="en-US" sz="1800" b="0" i="0" u="none" strike="noStrike" dirty="0">
                          <a:solidFill>
                            <a:srgbClr val="000000"/>
                          </a:solidFill>
                          <a:effectLst/>
                          <a:latin typeface="Calibri" panose="020F0502020204030204" pitchFamily="34" charset="0"/>
                        </a:rPr>
                        <a:t>1 March to 30 April 2017</a:t>
                      </a:r>
                    </a:p>
                  </a:txBody>
                  <a:tcPr marL="7620" marR="7620" marT="7620" marB="0" anchor="ctr">
                    <a:lnL>
                      <a:noFill/>
                    </a:lnL>
                    <a:lnR>
                      <a:noFill/>
                    </a:lnR>
                    <a:lnT>
                      <a:noFill/>
                    </a:lnT>
                    <a:lnB>
                      <a:noFill/>
                    </a:lnB>
                    <a:solidFill>
                      <a:srgbClr val="FFFF00">
                        <a:alpha val="83000"/>
                      </a:srgbClr>
                    </a:solidFill>
                  </a:tcPr>
                </a:tc>
                <a:extLst>
                  <a:ext uri="{0D108BD9-81ED-4DB2-BD59-A6C34878D82A}">
                    <a16:rowId xmlns:a16="http://schemas.microsoft.com/office/drawing/2014/main" val="10003"/>
                  </a:ext>
                </a:extLst>
              </a:tr>
              <a:tr h="463316">
                <a:tc>
                  <a:txBody>
                    <a:bodyPr/>
                    <a:lstStyle/>
                    <a:p>
                      <a:pPr algn="l" fontAlgn="b"/>
                      <a:r>
                        <a:rPr lang="en-US" sz="1800" b="0" i="0" u="none" strike="noStrike" dirty="0">
                          <a:solidFill>
                            <a:srgbClr val="006598"/>
                          </a:solidFill>
                          <a:effectLst/>
                          <a:latin typeface="Calibri" panose="020F0502020204030204" pitchFamily="34" charset="0"/>
                        </a:rPr>
                        <a:t>OBI team referees questionnaires</a:t>
                      </a:r>
                    </a:p>
                  </a:txBody>
                  <a:tcPr marL="7620" marR="7620" marT="7620" marB="0" anchor="ctr">
                    <a:lnL>
                      <a:noFill/>
                    </a:lnL>
                    <a:lnR>
                      <a:noFill/>
                    </a:lnR>
                    <a:lnT>
                      <a:noFill/>
                    </a:lnT>
                    <a:lnB>
                      <a:noFill/>
                    </a:lnB>
                  </a:tcPr>
                </a:tc>
                <a:tc>
                  <a:txBody>
                    <a:bodyPr/>
                    <a:lstStyle/>
                    <a:p>
                      <a:pPr algn="l" fontAlgn="b"/>
                      <a:r>
                        <a:rPr lang="en-US" sz="1800" b="0" i="0" u="none" strike="noStrike" dirty="0">
                          <a:solidFill>
                            <a:srgbClr val="006598"/>
                          </a:solidFill>
                          <a:effectLst/>
                          <a:latin typeface="Calibri" panose="020F0502020204030204" pitchFamily="34" charset="0"/>
                        </a:rPr>
                        <a:t>1 May to 30 June 2017</a:t>
                      </a:r>
                    </a:p>
                  </a:txBody>
                  <a:tcPr marL="7620" marR="7620" marT="7620" marB="0" anchor="ctr">
                    <a:lnL>
                      <a:noFill/>
                    </a:lnL>
                    <a:lnR>
                      <a:noFill/>
                    </a:lnR>
                    <a:lnT>
                      <a:noFill/>
                    </a:lnT>
                    <a:lnB>
                      <a:noFill/>
                    </a:lnB>
                  </a:tcPr>
                </a:tc>
                <a:extLst>
                  <a:ext uri="{0D108BD9-81ED-4DB2-BD59-A6C34878D82A}">
                    <a16:rowId xmlns:a16="http://schemas.microsoft.com/office/drawing/2014/main" val="10004"/>
                  </a:ext>
                </a:extLst>
              </a:tr>
              <a:tr h="463316">
                <a:tc>
                  <a:txBody>
                    <a:bodyPr/>
                    <a:lstStyle/>
                    <a:p>
                      <a:pPr algn="l" fontAlgn="b"/>
                      <a:r>
                        <a:rPr lang="en-US" sz="1800" b="0" i="0" u="none" strike="noStrike" dirty="0">
                          <a:solidFill>
                            <a:srgbClr val="006598"/>
                          </a:solidFill>
                          <a:effectLst/>
                          <a:latin typeface="Calibri" panose="020F0502020204030204" pitchFamily="34" charset="0"/>
                        </a:rPr>
                        <a:t>Database is</a:t>
                      </a:r>
                      <a:r>
                        <a:rPr lang="en-US" sz="1800" b="0" i="0" u="none" strike="noStrike" baseline="0" dirty="0">
                          <a:solidFill>
                            <a:srgbClr val="006598"/>
                          </a:solidFill>
                          <a:effectLst/>
                          <a:latin typeface="Calibri" panose="020F0502020204030204" pitchFamily="34" charset="0"/>
                        </a:rPr>
                        <a:t> finalized and analyzed [</a:t>
                      </a:r>
                      <a:r>
                        <a:rPr lang="en-US" sz="1800" b="1" i="0" u="none" strike="noStrike" baseline="0" dirty="0">
                          <a:solidFill>
                            <a:srgbClr val="006598"/>
                          </a:solidFill>
                          <a:effectLst/>
                          <a:latin typeface="Calibri" panose="020F0502020204030204" pitchFamily="34" charset="0"/>
                        </a:rPr>
                        <a:t>embargoed</a:t>
                      </a:r>
                      <a:r>
                        <a:rPr lang="en-US" sz="1800" b="0" i="0" u="none" strike="noStrike" baseline="0" dirty="0">
                          <a:solidFill>
                            <a:srgbClr val="006598"/>
                          </a:solidFill>
                          <a:effectLst/>
                          <a:latin typeface="Calibri" panose="020F0502020204030204" pitchFamily="34" charset="0"/>
                        </a:rPr>
                        <a:t>]</a:t>
                      </a:r>
                      <a:endParaRPr lang="en-US" sz="1800" b="0" i="0" u="none" strike="noStrike" dirty="0">
                        <a:solidFill>
                          <a:srgbClr val="006598"/>
                        </a:solidFill>
                        <a:effectLst/>
                        <a:latin typeface="Calibri" panose="020F0502020204030204" pitchFamily="34" charset="0"/>
                      </a:endParaRPr>
                    </a:p>
                  </a:txBody>
                  <a:tcPr marL="7620" marR="7620" marT="7620" marB="0" anchor="ctr">
                    <a:lnL>
                      <a:noFill/>
                    </a:lnL>
                    <a:lnR>
                      <a:noFill/>
                    </a:lnR>
                    <a:lnT>
                      <a:noFill/>
                    </a:lnT>
                    <a:lnB>
                      <a:noFill/>
                    </a:lnB>
                  </a:tcPr>
                </a:tc>
                <a:tc>
                  <a:txBody>
                    <a:bodyPr/>
                    <a:lstStyle/>
                    <a:p>
                      <a:pPr algn="l" fontAlgn="b"/>
                      <a:r>
                        <a:rPr lang="en-US" sz="1800" b="0" i="0" u="none" strike="noStrike" dirty="0">
                          <a:solidFill>
                            <a:srgbClr val="006598"/>
                          </a:solidFill>
                          <a:effectLst/>
                          <a:latin typeface="Calibri" panose="020F0502020204030204" pitchFamily="34" charset="0"/>
                        </a:rPr>
                        <a:t>1 June to 31 July 2017</a:t>
                      </a:r>
                    </a:p>
                  </a:txBody>
                  <a:tcPr marL="7620" marR="7620" marT="7620" marB="0" anchor="ctr">
                    <a:lnL>
                      <a:noFill/>
                    </a:lnL>
                    <a:lnR>
                      <a:noFill/>
                    </a:lnR>
                    <a:lnT>
                      <a:noFill/>
                    </a:lnT>
                    <a:lnB>
                      <a:noFill/>
                    </a:lnB>
                  </a:tcPr>
                </a:tc>
                <a:extLst>
                  <a:ext uri="{0D108BD9-81ED-4DB2-BD59-A6C34878D82A}">
                    <a16:rowId xmlns:a16="http://schemas.microsoft.com/office/drawing/2014/main" val="10005"/>
                  </a:ext>
                </a:extLst>
              </a:tr>
              <a:tr h="463316">
                <a:tc>
                  <a:txBody>
                    <a:bodyPr/>
                    <a:lstStyle/>
                    <a:p>
                      <a:pPr algn="l" fontAlgn="b"/>
                      <a:r>
                        <a:rPr lang="en-US" sz="1800" b="0" i="0" u="none" strike="noStrike" dirty="0">
                          <a:solidFill>
                            <a:srgbClr val="006598"/>
                          </a:solidFill>
                          <a:effectLst/>
                          <a:latin typeface="Calibri" panose="020F0502020204030204" pitchFamily="34" charset="0"/>
                        </a:rPr>
                        <a:t>Report writing and drafting/finalizing all material</a:t>
                      </a:r>
                    </a:p>
                  </a:txBody>
                  <a:tcPr marL="7620" marR="7620" marT="7620" marB="0" anchor="ctr">
                    <a:lnL>
                      <a:noFill/>
                    </a:lnL>
                    <a:lnR>
                      <a:noFill/>
                    </a:lnR>
                    <a:lnT>
                      <a:noFill/>
                    </a:lnT>
                    <a:lnB>
                      <a:noFill/>
                    </a:lnB>
                  </a:tcPr>
                </a:tc>
                <a:tc>
                  <a:txBody>
                    <a:bodyPr/>
                    <a:lstStyle/>
                    <a:p>
                      <a:pPr algn="l" fontAlgn="b"/>
                      <a:r>
                        <a:rPr lang="en-US" sz="1800" b="0" i="0" u="none" strike="noStrike" dirty="0">
                          <a:solidFill>
                            <a:srgbClr val="006598"/>
                          </a:solidFill>
                          <a:effectLst/>
                          <a:latin typeface="Calibri" panose="020F0502020204030204" pitchFamily="34" charset="0"/>
                        </a:rPr>
                        <a:t>1 Aug to 31 Oct 2017</a:t>
                      </a:r>
                    </a:p>
                  </a:txBody>
                  <a:tcPr marL="7620" marR="7620" marT="7620" marB="0" anchor="ctr">
                    <a:lnL>
                      <a:noFill/>
                    </a:lnL>
                    <a:lnR>
                      <a:noFill/>
                    </a:lnR>
                    <a:lnT>
                      <a:noFill/>
                    </a:lnT>
                    <a:lnB>
                      <a:noFill/>
                    </a:lnB>
                  </a:tcPr>
                </a:tc>
                <a:extLst>
                  <a:ext uri="{0D108BD9-81ED-4DB2-BD59-A6C34878D82A}">
                    <a16:rowId xmlns:a16="http://schemas.microsoft.com/office/drawing/2014/main" val="10006"/>
                  </a:ext>
                </a:extLst>
              </a:tr>
              <a:tr h="463316">
                <a:tc>
                  <a:txBody>
                    <a:bodyPr/>
                    <a:lstStyle/>
                    <a:p>
                      <a:pPr algn="l" fontAlgn="b"/>
                      <a:r>
                        <a:rPr lang="en-US" sz="1800" b="0" i="0" u="none" strike="noStrike" dirty="0">
                          <a:solidFill>
                            <a:srgbClr val="006598"/>
                          </a:solidFill>
                          <a:effectLst/>
                          <a:latin typeface="Calibri" panose="020F0502020204030204" pitchFamily="34" charset="0"/>
                        </a:rPr>
                        <a:t>Translation and printing of the material [</a:t>
                      </a:r>
                      <a:r>
                        <a:rPr lang="en-US" sz="1800" b="1" i="0" u="none" strike="noStrike" dirty="0">
                          <a:solidFill>
                            <a:srgbClr val="006598"/>
                          </a:solidFill>
                          <a:effectLst/>
                          <a:latin typeface="Calibri" panose="020F0502020204030204" pitchFamily="34" charset="0"/>
                        </a:rPr>
                        <a:t>embargoed</a:t>
                      </a:r>
                      <a:r>
                        <a:rPr lang="en-US" sz="1800" b="0" i="0" u="none" strike="noStrike" dirty="0">
                          <a:solidFill>
                            <a:srgbClr val="006598"/>
                          </a:solidFill>
                          <a:effectLst/>
                          <a:latin typeface="Calibri" panose="020F0502020204030204" pitchFamily="34" charset="0"/>
                        </a:rPr>
                        <a:t>]</a:t>
                      </a:r>
                    </a:p>
                  </a:txBody>
                  <a:tcPr marL="7620" marR="7620" marT="7620" marB="0" anchor="ctr">
                    <a:lnL>
                      <a:noFill/>
                    </a:lnL>
                    <a:lnR>
                      <a:noFill/>
                    </a:lnR>
                    <a:lnT>
                      <a:noFill/>
                    </a:lnT>
                    <a:lnB>
                      <a:noFill/>
                    </a:lnB>
                  </a:tcPr>
                </a:tc>
                <a:tc>
                  <a:txBody>
                    <a:bodyPr/>
                    <a:lstStyle/>
                    <a:p>
                      <a:pPr algn="l" fontAlgn="b"/>
                      <a:r>
                        <a:rPr lang="en-US" sz="1800" b="0" i="0" u="none" strike="noStrike" dirty="0">
                          <a:solidFill>
                            <a:srgbClr val="006598"/>
                          </a:solidFill>
                          <a:effectLst/>
                          <a:latin typeface="Calibri" panose="020F0502020204030204" pitchFamily="34" charset="0"/>
                        </a:rPr>
                        <a:t>1-30 November 2017</a:t>
                      </a:r>
                    </a:p>
                  </a:txBody>
                  <a:tcPr marL="7620" marR="7620" marT="7620" marB="0" anchor="ctr">
                    <a:lnL>
                      <a:noFill/>
                    </a:lnL>
                    <a:lnR>
                      <a:noFill/>
                    </a:lnR>
                    <a:lnT>
                      <a:noFill/>
                    </a:lnT>
                    <a:lnB>
                      <a:noFill/>
                    </a:lnB>
                  </a:tcPr>
                </a:tc>
                <a:extLst>
                  <a:ext uri="{0D108BD9-81ED-4DB2-BD59-A6C34878D82A}">
                    <a16:rowId xmlns:a16="http://schemas.microsoft.com/office/drawing/2014/main" val="10007"/>
                  </a:ext>
                </a:extLst>
              </a:tr>
              <a:tr h="463316">
                <a:tc>
                  <a:txBody>
                    <a:bodyPr/>
                    <a:lstStyle/>
                    <a:p>
                      <a:pPr algn="l" fontAlgn="b"/>
                      <a:r>
                        <a:rPr lang="en-US" sz="1800" b="0" i="0" u="none" strike="noStrike" dirty="0">
                          <a:solidFill>
                            <a:srgbClr val="006598"/>
                          </a:solidFill>
                          <a:effectLst/>
                          <a:latin typeface="Calibri" panose="020F0502020204030204" pitchFamily="34" charset="0"/>
                        </a:rPr>
                        <a:t>Formal international launch of the 2017 OBS results </a:t>
                      </a:r>
                    </a:p>
                  </a:txBody>
                  <a:tcPr marL="7620" marR="7620" marT="7620" marB="0" anchor="ctr">
                    <a:lnL>
                      <a:noFill/>
                    </a:lnL>
                    <a:lnR>
                      <a:noFill/>
                    </a:lnR>
                    <a:lnT>
                      <a:noFill/>
                    </a:lnT>
                    <a:lnB>
                      <a:noFill/>
                    </a:lnB>
                  </a:tcPr>
                </a:tc>
                <a:tc>
                  <a:txBody>
                    <a:bodyPr/>
                    <a:lstStyle/>
                    <a:p>
                      <a:pPr algn="l" fontAlgn="b"/>
                      <a:r>
                        <a:rPr lang="en-US" sz="1800" b="0" i="0" u="none" strike="noStrike" dirty="0">
                          <a:solidFill>
                            <a:srgbClr val="006598"/>
                          </a:solidFill>
                          <a:effectLst/>
                          <a:latin typeface="Calibri" panose="020F0502020204030204" pitchFamily="34" charset="0"/>
                        </a:rPr>
                        <a:t>Mid-December 2017</a:t>
                      </a:r>
                    </a:p>
                  </a:txBody>
                  <a:tcPr marL="7620" marR="7620" marT="7620" marB="0" anchor="ctr">
                    <a:lnL>
                      <a:noFill/>
                    </a:lnL>
                    <a:lnR>
                      <a:noFill/>
                    </a:lnR>
                    <a:lnT>
                      <a:noFill/>
                    </a:lnT>
                    <a:lnB>
                      <a:noFill/>
                    </a:lnB>
                  </a:tcPr>
                </a:tc>
                <a:extLst>
                  <a:ext uri="{0D108BD9-81ED-4DB2-BD59-A6C34878D82A}">
                    <a16:rowId xmlns:a16="http://schemas.microsoft.com/office/drawing/2014/main" val="10008"/>
                  </a:ext>
                </a:extLst>
              </a:tr>
              <a:tr h="554460">
                <a:tc>
                  <a:txBody>
                    <a:bodyPr/>
                    <a:lstStyle/>
                    <a:p>
                      <a:pPr algn="l" fontAlgn="b"/>
                      <a:r>
                        <a:rPr lang="en-US" sz="1800" b="0" i="0" u="none" strike="noStrike" dirty="0">
                          <a:solidFill>
                            <a:srgbClr val="006598"/>
                          </a:solidFill>
                          <a:effectLst/>
                          <a:latin typeface="Calibri" panose="020F0502020204030204" pitchFamily="34" charset="0"/>
                        </a:rPr>
                        <a:t>National, regional and international events            (</a:t>
                      </a:r>
                      <a:r>
                        <a:rPr lang="en-US" sz="2000" b="1" i="0" u="none" strike="noStrike" dirty="0">
                          <a:solidFill>
                            <a:srgbClr val="E77033"/>
                          </a:solidFill>
                          <a:effectLst/>
                          <a:latin typeface="Calibri" panose="020F0502020204030204" pitchFamily="34" charset="0"/>
                        </a:rPr>
                        <a:t>Governments</a:t>
                      </a:r>
                      <a:r>
                        <a:rPr lang="en-US" sz="1800" b="0" i="0" u="none" strike="noStrike" dirty="0">
                          <a:solidFill>
                            <a:srgbClr val="E77033"/>
                          </a:solidFill>
                          <a:effectLst/>
                          <a:latin typeface="Calibri" panose="020F0502020204030204" pitchFamily="34" charset="0"/>
                        </a:rPr>
                        <a:t> </a:t>
                      </a:r>
                      <a:r>
                        <a:rPr lang="en-US" sz="1800" b="0" i="0" u="none" strike="noStrike" dirty="0">
                          <a:solidFill>
                            <a:srgbClr val="006598"/>
                          </a:solidFill>
                          <a:effectLst/>
                          <a:latin typeface="Calibri" panose="020F0502020204030204" pitchFamily="34" charset="0"/>
                        </a:rPr>
                        <a:t>welcome to co-host or</a:t>
                      </a:r>
                      <a:r>
                        <a:rPr lang="en-US" sz="1800" b="0" i="0" u="none" strike="noStrike" baseline="0" dirty="0">
                          <a:solidFill>
                            <a:srgbClr val="006598"/>
                          </a:solidFill>
                          <a:effectLst/>
                          <a:latin typeface="Calibri" panose="020F0502020204030204" pitchFamily="34" charset="0"/>
                        </a:rPr>
                        <a:t> simply attend</a:t>
                      </a:r>
                      <a:r>
                        <a:rPr lang="en-US" sz="1800" b="0" i="0" u="none" strike="noStrike" dirty="0">
                          <a:solidFill>
                            <a:srgbClr val="006598"/>
                          </a:solidFill>
                          <a:effectLst/>
                          <a:latin typeface="Calibri" panose="020F0502020204030204" pitchFamily="34" charset="0"/>
                        </a:rPr>
                        <a:t>)</a:t>
                      </a:r>
                    </a:p>
                  </a:txBody>
                  <a:tcPr marL="7620" marR="7620" marT="7620" marB="0" anchor="ctr">
                    <a:lnL>
                      <a:noFill/>
                    </a:lnL>
                    <a:lnR>
                      <a:noFill/>
                    </a:lnR>
                    <a:lnT>
                      <a:noFill/>
                    </a:lnT>
                    <a:lnB>
                      <a:noFill/>
                    </a:lnB>
                  </a:tcPr>
                </a:tc>
                <a:tc>
                  <a:txBody>
                    <a:bodyPr/>
                    <a:lstStyle/>
                    <a:p>
                      <a:pPr algn="l" fontAlgn="b"/>
                      <a:r>
                        <a:rPr lang="en-US" sz="1800" b="0" i="0" u="none" strike="noStrike" dirty="0">
                          <a:solidFill>
                            <a:srgbClr val="006598"/>
                          </a:solidFill>
                          <a:effectLst/>
                          <a:latin typeface="Calibri" panose="020F0502020204030204" pitchFamily="34" charset="0"/>
                        </a:rPr>
                        <a:t>Throughout 2018</a:t>
                      </a:r>
                    </a:p>
                  </a:txBody>
                  <a:tcPr marL="7620" marR="7620" marT="7620" marB="0" anchor="ctr">
                    <a:lnL>
                      <a:noFill/>
                    </a:lnL>
                    <a:lnR>
                      <a:noFill/>
                    </a:lnR>
                    <a:lnT>
                      <a:noFill/>
                    </a:lnT>
                    <a:lnB>
                      <a:noFill/>
                    </a:lnB>
                  </a:tcPr>
                </a:tc>
                <a:extLst>
                  <a:ext uri="{0D108BD9-81ED-4DB2-BD59-A6C34878D82A}">
                    <a16:rowId xmlns:a16="http://schemas.microsoft.com/office/drawing/2014/main" val="10009"/>
                  </a:ext>
                </a:extLst>
              </a:tr>
            </a:tbl>
          </a:graphicData>
        </a:graphic>
      </p:graphicFrame>
      <p:cxnSp>
        <p:nvCxnSpPr>
          <p:cNvPr id="13" name="Straight Connector 12"/>
          <p:cNvCxnSpPr/>
          <p:nvPr/>
        </p:nvCxnSpPr>
        <p:spPr bwMode="auto">
          <a:xfrm>
            <a:off x="6248400" y="1066800"/>
            <a:ext cx="0" cy="4648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83032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533400"/>
          </a:xfrm>
        </p:spPr>
        <p:txBody>
          <a:bodyPr/>
          <a:lstStyle/>
          <a:p>
            <a:pPr algn="ctr"/>
            <a:r>
              <a:rPr lang="en-US" sz="3200" b="1" dirty="0">
                <a:solidFill>
                  <a:srgbClr val="E77033"/>
                </a:solidFill>
                <a:latin typeface="Calibri" panose="020F0502020204030204" pitchFamily="34" charset="0"/>
              </a:rPr>
              <a:t>What is new </a:t>
            </a:r>
            <a:r>
              <a:rPr lang="en-US" sz="3200" dirty="0">
                <a:solidFill>
                  <a:srgbClr val="E77033"/>
                </a:solidFill>
                <a:latin typeface="Calibri" panose="020F0502020204030204" pitchFamily="34" charset="0"/>
              </a:rPr>
              <a:t>in the 2017 OBS?</a:t>
            </a:r>
          </a:p>
        </p:txBody>
      </p:sp>
      <p:sp>
        <p:nvSpPr>
          <p:cNvPr id="3" name="Content Placeholder 2"/>
          <p:cNvSpPr>
            <a:spLocks noGrp="1"/>
          </p:cNvSpPr>
          <p:nvPr>
            <p:ph idx="1"/>
          </p:nvPr>
        </p:nvSpPr>
        <p:spPr>
          <a:xfrm>
            <a:off x="381000" y="609600"/>
            <a:ext cx="8534400" cy="5638800"/>
          </a:xfrm>
        </p:spPr>
        <p:txBody>
          <a:bodyPr/>
          <a:lstStyle/>
          <a:p>
            <a:r>
              <a:rPr lang="en-US" sz="2000" b="1" dirty="0">
                <a:latin typeface="Calibri" panose="020F0502020204030204" pitchFamily="34" charset="0"/>
              </a:rPr>
              <a:t>Coverage</a:t>
            </a:r>
            <a:r>
              <a:rPr lang="en-US" sz="2000" dirty="0">
                <a:latin typeface="Calibri" panose="020F0502020204030204" pitchFamily="34" charset="0"/>
              </a:rPr>
              <a:t>: </a:t>
            </a:r>
          </a:p>
          <a:p>
            <a:pPr marL="341313" indent="0">
              <a:buNone/>
            </a:pPr>
            <a:r>
              <a:rPr lang="en-US" sz="2000" dirty="0">
                <a:latin typeface="Calibri" panose="020F0502020204030204" pitchFamily="34" charset="0"/>
              </a:rPr>
              <a:t>Increased, from 102 to 115 countries (Australia, Burundi, Canada, Comoros, Cote d’Ivoire, Japan, Lesotho, Madagascar, Moldova, Paraguay, Somalia, South Sudan, Swaziland).</a:t>
            </a:r>
          </a:p>
          <a:p>
            <a:pPr marL="341313" indent="0">
              <a:buNone/>
            </a:pPr>
            <a:endParaRPr lang="en-US" sz="700" dirty="0">
              <a:latin typeface="Calibri" panose="020F0502020204030204" pitchFamily="34" charset="0"/>
            </a:endParaRPr>
          </a:p>
          <a:p>
            <a:r>
              <a:rPr lang="en-US" sz="2000" b="1" dirty="0">
                <a:latin typeface="Calibri" panose="020F0502020204030204" pitchFamily="34" charset="0"/>
              </a:rPr>
              <a:t>Methodology</a:t>
            </a:r>
            <a:r>
              <a:rPr lang="en-US" sz="2000" dirty="0">
                <a:latin typeface="Calibri" panose="020F0502020204030204" pitchFamily="34" charset="0"/>
              </a:rPr>
              <a:t>: </a:t>
            </a:r>
          </a:p>
          <a:p>
            <a:pPr marL="341313" indent="-341313">
              <a:buNone/>
              <a:tabLst>
                <a:tab pos="341313" algn="l"/>
              </a:tabLst>
            </a:pPr>
            <a:r>
              <a:rPr lang="en-US" sz="2000" dirty="0">
                <a:latin typeface="Calibri" panose="020F0502020204030204" pitchFamily="34" charset="0"/>
              </a:rPr>
              <a:t>	Change in assessment of “public availability” of key budget documents: online requirement, i.e., OBS 2017 (and future Surveys) will consider “publicly available” only documents that are published on an official government site</a:t>
            </a:r>
          </a:p>
          <a:p>
            <a:pPr marL="341313" indent="-341313">
              <a:buNone/>
              <a:tabLst>
                <a:tab pos="341313" algn="l"/>
              </a:tabLst>
            </a:pPr>
            <a:endParaRPr lang="en-US" sz="700" dirty="0">
              <a:latin typeface="Calibri" panose="020F0502020204030204" pitchFamily="34" charset="0"/>
            </a:endParaRPr>
          </a:p>
          <a:p>
            <a:r>
              <a:rPr lang="en-US" sz="2000" b="1" dirty="0">
                <a:latin typeface="Calibri" panose="020F0502020204030204" pitchFamily="34" charset="0"/>
              </a:rPr>
              <a:t>Structure</a:t>
            </a:r>
            <a:r>
              <a:rPr lang="en-US" sz="2000" dirty="0">
                <a:latin typeface="Calibri" panose="020F0502020204030204" pitchFamily="34" charset="0"/>
              </a:rPr>
              <a:t>:</a:t>
            </a:r>
          </a:p>
          <a:p>
            <a:pPr marL="341313" indent="0">
              <a:buNone/>
            </a:pPr>
            <a:r>
              <a:rPr lang="en-US" sz="2000" dirty="0">
                <a:latin typeface="Calibri" panose="020F0502020204030204" pitchFamily="34" charset="0"/>
              </a:rPr>
              <a:t>- Broadly unchanged (still 5 sections, three of which on budget docs)</a:t>
            </a:r>
          </a:p>
          <a:p>
            <a:pPr marL="512763" indent="-171450">
              <a:buNone/>
            </a:pPr>
            <a:r>
              <a:rPr lang="en-US" sz="2000" dirty="0">
                <a:latin typeface="Calibri" panose="020F0502020204030204" pitchFamily="34" charset="0"/>
              </a:rPr>
              <a:t>- Individual indicators on oversight and participation were added or revised, to reflect the importance of all 3 pillars of accountability	       </a:t>
            </a:r>
          </a:p>
          <a:p>
            <a:pPr marL="512763" indent="-171450">
              <a:buNone/>
            </a:pPr>
            <a:r>
              <a:rPr lang="en-US" sz="2000" dirty="0">
                <a:latin typeface="Calibri" panose="020F0502020204030204" pitchFamily="34" charset="0"/>
              </a:rPr>
              <a:t>- Different angle for assessing oversight: from “strength of oversight” to “role                  and effectiveness of formal oversight institutions”</a:t>
            </a:r>
          </a:p>
        </p:txBody>
      </p:sp>
      <p:sp>
        <p:nvSpPr>
          <p:cNvPr id="5" name="Slide Number Placeholder 4"/>
          <p:cNvSpPr>
            <a:spLocks noGrp="1"/>
          </p:cNvSpPr>
          <p:nvPr>
            <p:ph type="sldNum" sz="quarter" idx="12"/>
          </p:nvPr>
        </p:nvSpPr>
        <p:spPr/>
        <p:txBody>
          <a:bodyPr/>
          <a:lstStyle/>
          <a:p>
            <a:pPr>
              <a:defRPr/>
            </a:pPr>
            <a:fld id="{061DD270-E972-4555-A2C8-A9A296872A0C}" type="slidenum">
              <a:rPr lang="en-US" altLang="en-US" smtClean="0"/>
              <a:pPr>
                <a:defRPr/>
              </a:pPr>
              <a:t>4</a:t>
            </a:fld>
            <a:endParaRPr lang="en-US" altLang="en-US"/>
          </a:p>
        </p:txBody>
      </p:sp>
    </p:spTree>
    <p:extLst>
      <p:ext uri="{BB962C8B-B14F-4D97-AF65-F5344CB8AC3E}">
        <p14:creationId xmlns:p14="http://schemas.microsoft.com/office/powerpoint/2010/main" val="3121568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838200"/>
          </a:xfrm>
        </p:spPr>
        <p:txBody>
          <a:bodyPr/>
          <a:lstStyle/>
          <a:p>
            <a:pPr algn="ctr"/>
            <a:r>
              <a:rPr lang="en-US" sz="3000" b="1" dirty="0">
                <a:solidFill>
                  <a:srgbClr val="E77033"/>
                </a:solidFill>
                <a:latin typeface="Calibri" panose="020F0502020204030204" pitchFamily="34" charset="0"/>
              </a:rPr>
              <a:t>A closer look at the Oversight indicators</a:t>
            </a:r>
            <a:br>
              <a:rPr lang="en-US" sz="3000" b="1" dirty="0">
                <a:solidFill>
                  <a:srgbClr val="E77033"/>
                </a:solidFill>
                <a:latin typeface="Calibri" panose="020F0502020204030204" pitchFamily="34" charset="0"/>
              </a:rPr>
            </a:br>
            <a:r>
              <a:rPr lang="en-US" sz="3000" dirty="0">
                <a:solidFill>
                  <a:srgbClr val="E77033"/>
                </a:solidFill>
                <a:latin typeface="Calibri" panose="020F0502020204030204" pitchFamily="34" charset="0"/>
              </a:rPr>
              <a:t>Section 4 of the OBS</a:t>
            </a:r>
          </a:p>
        </p:txBody>
      </p:sp>
      <p:sp>
        <p:nvSpPr>
          <p:cNvPr id="3" name="Content Placeholder 2"/>
          <p:cNvSpPr>
            <a:spLocks noGrp="1"/>
          </p:cNvSpPr>
          <p:nvPr>
            <p:ph idx="1"/>
          </p:nvPr>
        </p:nvSpPr>
        <p:spPr>
          <a:xfrm>
            <a:off x="609600" y="1066800"/>
            <a:ext cx="8077200" cy="4953000"/>
          </a:xfrm>
        </p:spPr>
        <p:txBody>
          <a:bodyPr/>
          <a:lstStyle/>
          <a:p>
            <a:r>
              <a:rPr lang="en-US" sz="2200" dirty="0">
                <a:latin typeface="Calibri" panose="020F0502020204030204" pitchFamily="34" charset="0"/>
              </a:rPr>
              <a:t>New indicators have been included to evaluate the role of the Independent Fiscal Institutions</a:t>
            </a:r>
          </a:p>
          <a:p>
            <a:r>
              <a:rPr lang="en-US" sz="2200" dirty="0">
                <a:latin typeface="Calibri" panose="020F0502020204030204" pitchFamily="34" charset="0"/>
              </a:rPr>
              <a:t>Additional indicators on the interaction between institutions (Parliament, in plenary and finance/sectoral committees, Supreme Audit Institutions, IFIs)</a:t>
            </a:r>
          </a:p>
          <a:p>
            <a:r>
              <a:rPr lang="en-US" sz="2200" dirty="0">
                <a:latin typeface="Calibri" panose="020F0502020204030204" pitchFamily="34" charset="0"/>
              </a:rPr>
              <a:t>Clearer wording around questions and response options</a:t>
            </a:r>
          </a:p>
          <a:p>
            <a:r>
              <a:rPr lang="en-US" sz="2200" dirty="0">
                <a:latin typeface="Calibri" panose="020F0502020204030204" pitchFamily="34" charset="0"/>
              </a:rPr>
              <a:t>Kept focus on both legal requirements and what happens in practice </a:t>
            </a:r>
          </a:p>
          <a:p>
            <a:r>
              <a:rPr lang="en-US" sz="2200" dirty="0">
                <a:latin typeface="Calibri" panose="020F0502020204030204" pitchFamily="34" charset="0"/>
              </a:rPr>
              <a:t>Stronger questions on the extent to which Parliament is consulted during budget formulation and implementation (e.g., when additional resources become available, or shifts between budget lines are required)</a:t>
            </a:r>
          </a:p>
          <a:p>
            <a:r>
              <a:rPr lang="en-US" sz="2200" dirty="0">
                <a:latin typeface="Calibri" panose="020F0502020204030204" pitchFamily="34" charset="0"/>
              </a:rPr>
              <a:t>22 indicators are included in this section (10 identical, 11 new, 5 dropped, 1 modified from 2015)</a:t>
            </a:r>
          </a:p>
          <a:p>
            <a:br>
              <a:rPr lang="en-US" sz="2200" dirty="0">
                <a:latin typeface="Calibri" panose="020F0502020204030204" pitchFamily="34" charset="0"/>
              </a:rPr>
            </a:br>
            <a:endParaRPr lang="en-US" sz="2200" dirty="0">
              <a:latin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061DD270-E972-4555-A2C8-A9A296872A0C}" type="slidenum">
              <a:rPr lang="en-US" altLang="en-US" smtClean="0"/>
              <a:pPr>
                <a:defRPr/>
              </a:pPr>
              <a:t>5</a:t>
            </a:fld>
            <a:endParaRPr lang="en-US" altLang="en-US"/>
          </a:p>
        </p:txBody>
      </p:sp>
    </p:spTree>
    <p:extLst>
      <p:ext uri="{BB962C8B-B14F-4D97-AF65-F5344CB8AC3E}">
        <p14:creationId xmlns:p14="http://schemas.microsoft.com/office/powerpoint/2010/main" val="1708260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buFontTx/>
              <a:buNone/>
            </a:pPr>
            <a:fld id="{55176D8D-2840-47C2-B3C8-CB3C7BDCBDE1}" type="slidenum">
              <a:rPr lang="en-US" altLang="en-US" sz="1200" smtClean="0"/>
              <a:pPr>
                <a:spcBef>
                  <a:spcPct val="0"/>
                </a:spcBef>
                <a:buFontTx/>
                <a:buNone/>
              </a:pPr>
              <a:t>6</a:t>
            </a:fld>
            <a:endParaRPr lang="en-US" altLang="en-US" sz="1200"/>
          </a:p>
        </p:txBody>
      </p:sp>
      <p:sp>
        <p:nvSpPr>
          <p:cNvPr id="14341" name="TextBox 5"/>
          <p:cNvSpPr txBox="1">
            <a:spLocks noChangeArrowheads="1"/>
          </p:cNvSpPr>
          <p:nvPr/>
        </p:nvSpPr>
        <p:spPr bwMode="auto">
          <a:xfrm>
            <a:off x="304800" y="1143000"/>
            <a:ext cx="8610600" cy="47397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pPr>
            <a:r>
              <a:rPr lang="en-US" altLang="en-US" sz="2200" dirty="0">
                <a:solidFill>
                  <a:srgbClr val="006598"/>
                </a:solidFill>
                <a:latin typeface="Calibri" panose="020F0502020204030204" pitchFamily="34" charset="0"/>
                <a:ea typeface="MS PGothic" panose="020B0600070205080204" pitchFamily="34" charset="-128"/>
              </a:rPr>
              <a:t>The Open Budget Survey should help highlight </a:t>
            </a:r>
            <a:r>
              <a:rPr lang="en-US" sz="2200" dirty="0">
                <a:solidFill>
                  <a:srgbClr val="006598"/>
                </a:solidFill>
                <a:latin typeface="Calibri" panose="020F0502020204030204" pitchFamily="34" charset="0"/>
                <a:ea typeface="MS PGothic" panose="020B0600070205080204" pitchFamily="34" charset="-128"/>
              </a:rPr>
              <a:t>the importance of all three pillars of a well-functioning accountability ecosystem: budget transparency, public participation, and the effectiveness of oversight institutions.</a:t>
            </a:r>
          </a:p>
          <a:p>
            <a:pPr marL="0" indent="0">
              <a:spcBef>
                <a:spcPct val="0"/>
              </a:spcBef>
              <a:buNone/>
            </a:pPr>
            <a:endParaRPr lang="en-US" altLang="en-US" sz="1000" dirty="0">
              <a:solidFill>
                <a:srgbClr val="006598"/>
              </a:solidFill>
              <a:latin typeface="Calibri" panose="020F0502020204030204" pitchFamily="34" charset="0"/>
              <a:ea typeface="MS PGothic" panose="020B0600070205080204" pitchFamily="34" charset="-128"/>
            </a:endParaRPr>
          </a:p>
          <a:p>
            <a:pPr>
              <a:spcBef>
                <a:spcPct val="0"/>
              </a:spcBef>
            </a:pPr>
            <a:r>
              <a:rPr lang="en-US" altLang="en-US" sz="2200" dirty="0">
                <a:solidFill>
                  <a:srgbClr val="006598"/>
                </a:solidFill>
                <a:latin typeface="Calibri" panose="020F0502020204030204" pitchFamily="34" charset="0"/>
                <a:ea typeface="MS PGothic" panose="020B0600070205080204" pitchFamily="34" charset="-128"/>
              </a:rPr>
              <a:t>Why? Access to budget information is a necessary but insufficient condition to increase the level of accountability for governments to raise and spend public funds efficiently and effectively</a:t>
            </a:r>
            <a:endParaRPr lang="en-US" altLang="en-US" sz="1800" dirty="0">
              <a:solidFill>
                <a:schemeClr val="tx1"/>
              </a:solidFill>
              <a:latin typeface="Calibri" panose="020F0502020204030204" pitchFamily="34" charset="0"/>
              <a:ea typeface="MS PGothic" panose="020B0600070205080204" pitchFamily="34" charset="-128"/>
            </a:endParaRPr>
          </a:p>
          <a:p>
            <a:pPr marL="0" indent="0">
              <a:spcBef>
                <a:spcPct val="0"/>
              </a:spcBef>
              <a:buNone/>
            </a:pPr>
            <a:endParaRPr lang="en-US" altLang="en-US" sz="1000" dirty="0">
              <a:solidFill>
                <a:schemeClr val="tx1"/>
              </a:solidFill>
              <a:latin typeface="Calibri" panose="020F0502020204030204" pitchFamily="34" charset="0"/>
              <a:ea typeface="MS PGothic" panose="020B0600070205080204" pitchFamily="34" charset="-128"/>
            </a:endParaRPr>
          </a:p>
          <a:p>
            <a:pPr>
              <a:spcBef>
                <a:spcPct val="0"/>
              </a:spcBef>
            </a:pPr>
            <a:r>
              <a:rPr lang="en-US" altLang="en-US" sz="2200" dirty="0">
                <a:solidFill>
                  <a:srgbClr val="006598"/>
                </a:solidFill>
                <a:latin typeface="Calibri" panose="020F0502020204030204" pitchFamily="34" charset="0"/>
                <a:ea typeface="MS PGothic" panose="020B0600070205080204" pitchFamily="34" charset="-128"/>
              </a:rPr>
              <a:t>For this to happen, transparency must be accompanied by meaningful opportunities for the public to participate in the budget process</a:t>
            </a:r>
            <a:endParaRPr lang="en-US" altLang="en-US" sz="1800" dirty="0">
              <a:solidFill>
                <a:srgbClr val="006598"/>
              </a:solidFill>
              <a:latin typeface="Calibri" panose="020F0502020204030204" pitchFamily="34" charset="0"/>
              <a:ea typeface="MS PGothic" panose="020B0600070205080204" pitchFamily="34" charset="-128"/>
            </a:endParaRPr>
          </a:p>
          <a:p>
            <a:pPr>
              <a:spcBef>
                <a:spcPct val="0"/>
              </a:spcBef>
            </a:pPr>
            <a:endParaRPr lang="en-US" altLang="en-US" sz="1800" dirty="0">
              <a:solidFill>
                <a:srgbClr val="006598"/>
              </a:solidFill>
              <a:latin typeface="Calibri" panose="020F0502020204030204" pitchFamily="34" charset="0"/>
              <a:ea typeface="MS PGothic" panose="020B0600070205080204" pitchFamily="34" charset="-128"/>
            </a:endParaRPr>
          </a:p>
          <a:p>
            <a:pPr>
              <a:spcBef>
                <a:spcPct val="0"/>
              </a:spcBef>
            </a:pPr>
            <a:r>
              <a:rPr lang="en-US" altLang="en-US" sz="2200" dirty="0">
                <a:solidFill>
                  <a:srgbClr val="006598"/>
                </a:solidFill>
                <a:latin typeface="Calibri" panose="020F0502020204030204" pitchFamily="34" charset="0"/>
                <a:ea typeface="MS PGothic" panose="020B0600070205080204" pitchFamily="34" charset="-128"/>
              </a:rPr>
              <a:t>For this reason, over the last six years, IBP has introduced and refined a set of indicators on public participation for the Open Budget Survey (OBS) that could complement existing indicators on transparency</a:t>
            </a:r>
          </a:p>
        </p:txBody>
      </p:sp>
      <p:sp>
        <p:nvSpPr>
          <p:cNvPr id="14342" name="Rectangle 7"/>
          <p:cNvSpPr>
            <a:spLocks noChangeArrowheads="1"/>
          </p:cNvSpPr>
          <p:nvPr/>
        </p:nvSpPr>
        <p:spPr bwMode="auto">
          <a:xfrm>
            <a:off x="990600" y="152400"/>
            <a:ext cx="68580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lgn="ctr">
              <a:spcBef>
                <a:spcPct val="0"/>
              </a:spcBef>
              <a:buFontTx/>
              <a:buNone/>
            </a:pPr>
            <a:r>
              <a:rPr lang="en-US" altLang="en-US" sz="3000" b="1" dirty="0">
                <a:solidFill>
                  <a:srgbClr val="E77033"/>
                </a:solidFill>
                <a:latin typeface="Calibri" panose="020F0502020204030204" pitchFamily="34" charset="0"/>
                <a:ea typeface="MS PGothic" panose="020B0600070205080204" pitchFamily="34" charset="-128"/>
              </a:rPr>
              <a:t>Special focus</a:t>
            </a:r>
            <a:r>
              <a:rPr lang="en-US" altLang="en-US" sz="3000" dirty="0">
                <a:solidFill>
                  <a:srgbClr val="E77033"/>
                </a:solidFill>
                <a:latin typeface="Calibri" panose="020F0502020204030204" pitchFamily="34" charset="0"/>
                <a:ea typeface="MS PGothic" panose="020B0600070205080204" pitchFamily="34" charset="-128"/>
              </a:rPr>
              <a:t>: Public Participation in National Budgeting</a:t>
            </a:r>
          </a:p>
        </p:txBody>
      </p:sp>
    </p:spTree>
    <p:extLst>
      <p:ext uri="{BB962C8B-B14F-4D97-AF65-F5344CB8AC3E}">
        <p14:creationId xmlns:p14="http://schemas.microsoft.com/office/powerpoint/2010/main" val="2655963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buFontTx/>
              <a:buNone/>
            </a:pPr>
            <a:fld id="{55176D8D-2840-47C2-B3C8-CB3C7BDCBDE1}" type="slidenum">
              <a:rPr lang="en-US" altLang="en-US" sz="1200" smtClean="0"/>
              <a:pPr>
                <a:spcBef>
                  <a:spcPct val="0"/>
                </a:spcBef>
                <a:buFontTx/>
                <a:buNone/>
              </a:pPr>
              <a:t>7</a:t>
            </a:fld>
            <a:endParaRPr lang="en-US" altLang="en-US" sz="1200"/>
          </a:p>
        </p:txBody>
      </p:sp>
      <p:sp>
        <p:nvSpPr>
          <p:cNvPr id="14341" name="TextBox 5"/>
          <p:cNvSpPr txBox="1">
            <a:spLocks noChangeArrowheads="1"/>
          </p:cNvSpPr>
          <p:nvPr/>
        </p:nvSpPr>
        <p:spPr bwMode="auto">
          <a:xfrm>
            <a:off x="381000" y="1161395"/>
            <a:ext cx="8610600" cy="45858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pPr>
            <a:r>
              <a:rPr lang="en-US" altLang="en-US" sz="2200" dirty="0">
                <a:solidFill>
                  <a:srgbClr val="006598"/>
                </a:solidFill>
                <a:latin typeface="Calibri" panose="020F0502020204030204" pitchFamily="34" charset="0"/>
                <a:ea typeface="MS PGothic" panose="020B0600070205080204" pitchFamily="34" charset="-128"/>
              </a:rPr>
              <a:t>Indicators on public participation in the </a:t>
            </a:r>
            <a:r>
              <a:rPr lang="en-US" altLang="en-US" sz="2200" i="1" dirty="0">
                <a:solidFill>
                  <a:srgbClr val="006598"/>
                </a:solidFill>
                <a:latin typeface="Calibri" panose="020F0502020204030204" pitchFamily="34" charset="0"/>
                <a:ea typeface="MS PGothic" panose="020B0600070205080204" pitchFamily="34" charset="-128"/>
              </a:rPr>
              <a:t>national</a:t>
            </a:r>
            <a:r>
              <a:rPr lang="en-US" altLang="en-US" sz="2200" dirty="0">
                <a:solidFill>
                  <a:srgbClr val="006598"/>
                </a:solidFill>
                <a:latin typeface="Calibri" panose="020F0502020204030204" pitchFamily="34" charset="0"/>
                <a:ea typeface="MS PGothic" panose="020B0600070205080204" pitchFamily="34" charset="-128"/>
              </a:rPr>
              <a:t> budget process were introduced in the OBS 2012, as the first attempt to articulate a set of guidelines on how public participation ought to be structured.</a:t>
            </a:r>
          </a:p>
          <a:p>
            <a:pPr>
              <a:spcBef>
                <a:spcPct val="0"/>
              </a:spcBef>
            </a:pPr>
            <a:endParaRPr lang="en-US" altLang="en-US" sz="1800" dirty="0">
              <a:solidFill>
                <a:schemeClr val="tx1"/>
              </a:solidFill>
              <a:latin typeface="Calibri" panose="020F0502020204030204" pitchFamily="34" charset="0"/>
              <a:ea typeface="MS PGothic" panose="020B0600070205080204" pitchFamily="34" charset="-128"/>
            </a:endParaRPr>
          </a:p>
          <a:p>
            <a:pPr>
              <a:spcBef>
                <a:spcPct val="0"/>
              </a:spcBef>
            </a:pPr>
            <a:r>
              <a:rPr lang="en-US" altLang="en-US" sz="2200" dirty="0">
                <a:solidFill>
                  <a:srgbClr val="006598"/>
                </a:solidFill>
                <a:latin typeface="Calibri" panose="020F0502020204030204" pitchFamily="34" charset="0"/>
                <a:ea typeface="MS PGothic" panose="020B0600070205080204" pitchFamily="34" charset="-128"/>
              </a:rPr>
              <a:t>Indicators were based on six principles:</a:t>
            </a:r>
          </a:p>
          <a:p>
            <a:pPr marL="0" indent="0">
              <a:spcBef>
                <a:spcPct val="0"/>
              </a:spcBef>
              <a:buNone/>
            </a:pPr>
            <a:endParaRPr lang="en-US" altLang="en-US" sz="1200" dirty="0">
              <a:solidFill>
                <a:srgbClr val="006598"/>
              </a:solidFill>
              <a:latin typeface="Calibri" panose="020F0502020204030204" pitchFamily="34" charset="0"/>
              <a:ea typeface="MS PGothic" panose="020B0600070205080204" pitchFamily="34" charset="-128"/>
            </a:endParaRPr>
          </a:p>
          <a:p>
            <a:pPr marL="800100" lvl="1" indent="-342900">
              <a:spcBef>
                <a:spcPct val="0"/>
              </a:spcBef>
              <a:buFont typeface="+mj-lt"/>
              <a:buAutoNum type="arabicPeriod"/>
            </a:pPr>
            <a:r>
              <a:rPr lang="en-US" altLang="en-US" sz="2000" dirty="0">
                <a:solidFill>
                  <a:schemeClr val="tx1"/>
                </a:solidFill>
                <a:latin typeface="Calibri" panose="020F0502020204030204" pitchFamily="34" charset="0"/>
                <a:ea typeface="MS PGothic" panose="020B0600070205080204" pitchFamily="34" charset="-128"/>
              </a:rPr>
              <a:t>Participation should occur throughout the budget process</a:t>
            </a:r>
          </a:p>
          <a:p>
            <a:pPr marL="800100" lvl="1" indent="-342900">
              <a:spcBef>
                <a:spcPct val="0"/>
              </a:spcBef>
              <a:buFont typeface="+mj-lt"/>
              <a:buAutoNum type="arabicPeriod"/>
            </a:pPr>
            <a:r>
              <a:rPr lang="en-US" altLang="en-US" sz="2000" dirty="0">
                <a:solidFill>
                  <a:schemeClr val="tx1"/>
                </a:solidFill>
                <a:latin typeface="Calibri" panose="020F0502020204030204" pitchFamily="34" charset="0"/>
                <a:ea typeface="MS PGothic" panose="020B0600070205080204" pitchFamily="34" charset="-128"/>
              </a:rPr>
              <a:t>Participation should occur with all parts of the government </a:t>
            </a:r>
          </a:p>
          <a:p>
            <a:pPr marL="800100" lvl="1" indent="-342900">
              <a:spcBef>
                <a:spcPct val="0"/>
              </a:spcBef>
              <a:buFont typeface="+mj-lt"/>
              <a:buAutoNum type="arabicPeriod"/>
            </a:pPr>
            <a:r>
              <a:rPr lang="en-US" altLang="en-US" sz="2000" dirty="0">
                <a:solidFill>
                  <a:schemeClr val="tx1"/>
                </a:solidFill>
                <a:latin typeface="Calibri" panose="020F0502020204030204" pitchFamily="34" charset="0"/>
                <a:ea typeface="MS PGothic" panose="020B0600070205080204" pitchFamily="34" charset="-128"/>
              </a:rPr>
              <a:t>Participation should have a legal basis</a:t>
            </a:r>
          </a:p>
          <a:p>
            <a:pPr marL="800100" lvl="1" indent="-342900">
              <a:spcBef>
                <a:spcPct val="0"/>
              </a:spcBef>
              <a:buFont typeface="+mj-lt"/>
              <a:buAutoNum type="arabicPeriod"/>
            </a:pPr>
            <a:r>
              <a:rPr lang="en-US" altLang="en-US" sz="2000" dirty="0">
                <a:solidFill>
                  <a:schemeClr val="tx1"/>
                </a:solidFill>
                <a:latin typeface="Calibri" panose="020F0502020204030204" pitchFamily="34" charset="0"/>
                <a:ea typeface="MS PGothic" panose="020B0600070205080204" pitchFamily="34" charset="-128"/>
              </a:rPr>
              <a:t>The purpose of public engagement should be publicized in advance</a:t>
            </a:r>
          </a:p>
          <a:p>
            <a:pPr marL="800100" lvl="1" indent="-342900">
              <a:spcBef>
                <a:spcPct val="0"/>
              </a:spcBef>
              <a:buFont typeface="+mj-lt"/>
              <a:buAutoNum type="arabicPeriod"/>
            </a:pPr>
            <a:r>
              <a:rPr lang="en-US" altLang="en-US" sz="2000" dirty="0">
                <a:solidFill>
                  <a:schemeClr val="tx1"/>
                </a:solidFill>
                <a:latin typeface="Calibri" panose="020F0502020204030204" pitchFamily="34" charset="0"/>
                <a:ea typeface="MS PGothic" panose="020B0600070205080204" pitchFamily="34" charset="-128"/>
              </a:rPr>
              <a:t>Multiple mechanisms for public engagement should be implemented</a:t>
            </a:r>
          </a:p>
          <a:p>
            <a:pPr marL="800100" lvl="1" indent="-342900">
              <a:spcBef>
                <a:spcPct val="0"/>
              </a:spcBef>
              <a:buFont typeface="+mj-lt"/>
              <a:buAutoNum type="arabicPeriod"/>
            </a:pPr>
            <a:r>
              <a:rPr lang="en-US" altLang="en-US" sz="2000" dirty="0">
                <a:solidFill>
                  <a:schemeClr val="tx1"/>
                </a:solidFill>
                <a:latin typeface="Calibri" panose="020F0502020204030204" pitchFamily="34" charset="0"/>
                <a:ea typeface="MS PGothic" panose="020B0600070205080204" pitchFamily="34" charset="-128"/>
              </a:rPr>
              <a:t>The public should be provided with feedback on their inputs</a:t>
            </a:r>
          </a:p>
          <a:p>
            <a:pPr marL="0" indent="0">
              <a:spcBef>
                <a:spcPct val="0"/>
              </a:spcBef>
              <a:buNone/>
            </a:pPr>
            <a:endParaRPr lang="en-US" altLang="en-US" sz="2200" dirty="0">
              <a:solidFill>
                <a:schemeClr val="tx1"/>
              </a:solidFill>
              <a:latin typeface="Calibri" panose="020F0502020204030204" pitchFamily="34" charset="0"/>
              <a:ea typeface="MS PGothic" panose="020B0600070205080204" pitchFamily="34" charset="-128"/>
            </a:endParaRPr>
          </a:p>
          <a:p>
            <a:pPr>
              <a:spcBef>
                <a:spcPct val="0"/>
              </a:spcBef>
            </a:pPr>
            <a:r>
              <a:rPr lang="en-US" altLang="en-US" sz="2200" dirty="0">
                <a:solidFill>
                  <a:srgbClr val="006598"/>
                </a:solidFill>
                <a:latin typeface="Calibri" panose="020F0502020204030204" pitchFamily="34" charset="0"/>
                <a:ea typeface="MS PGothic" panose="020B0600070205080204" pitchFamily="34" charset="-128"/>
              </a:rPr>
              <a:t>Indicators were implemented in the OBS 2012 and OBS 2015</a:t>
            </a:r>
            <a:endParaRPr lang="en-US" altLang="en-US" sz="1800" dirty="0">
              <a:solidFill>
                <a:srgbClr val="006598"/>
              </a:solidFill>
              <a:latin typeface="Calibri" panose="020F0502020204030204" pitchFamily="34" charset="0"/>
              <a:ea typeface="MS PGothic" panose="020B0600070205080204" pitchFamily="34" charset="-128"/>
            </a:endParaRPr>
          </a:p>
        </p:txBody>
      </p:sp>
      <p:sp>
        <p:nvSpPr>
          <p:cNvPr id="14342" name="Rectangle 7"/>
          <p:cNvSpPr>
            <a:spLocks noChangeArrowheads="1"/>
          </p:cNvSpPr>
          <p:nvPr/>
        </p:nvSpPr>
        <p:spPr bwMode="auto">
          <a:xfrm>
            <a:off x="76200" y="76200"/>
            <a:ext cx="89535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lgn="ctr">
              <a:spcBef>
                <a:spcPct val="0"/>
              </a:spcBef>
              <a:buFontTx/>
              <a:buNone/>
            </a:pPr>
            <a:r>
              <a:rPr lang="en-US" altLang="en-US" sz="3000" dirty="0">
                <a:solidFill>
                  <a:srgbClr val="E77033"/>
                </a:solidFill>
                <a:latin typeface="Calibri" panose="020F0502020204030204" pitchFamily="34" charset="0"/>
                <a:ea typeface="MS PGothic" panose="020B0600070205080204" pitchFamily="34" charset="-128"/>
              </a:rPr>
              <a:t>OBS Indicators on Public Participation </a:t>
            </a:r>
          </a:p>
          <a:p>
            <a:pPr algn="ctr">
              <a:spcBef>
                <a:spcPct val="0"/>
              </a:spcBef>
              <a:buFontTx/>
              <a:buNone/>
            </a:pPr>
            <a:r>
              <a:rPr lang="en-US" altLang="en-US" sz="3000" b="1" dirty="0">
                <a:solidFill>
                  <a:srgbClr val="E77033"/>
                </a:solidFill>
                <a:latin typeface="Calibri" panose="020F0502020204030204" pitchFamily="34" charset="0"/>
                <a:ea typeface="MS PGothic" panose="020B0600070205080204" pitchFamily="34" charset="-128"/>
              </a:rPr>
              <a:t>What we used to do: </a:t>
            </a:r>
            <a:r>
              <a:rPr lang="en-US" altLang="en-US" sz="3000" dirty="0">
                <a:solidFill>
                  <a:srgbClr val="E77033"/>
                </a:solidFill>
                <a:latin typeface="Calibri" panose="020F0502020204030204" pitchFamily="34" charset="0"/>
                <a:ea typeface="MS PGothic" panose="020B0600070205080204" pitchFamily="34" charset="-128"/>
              </a:rPr>
              <a:t>OBS 2012/2015</a:t>
            </a:r>
          </a:p>
        </p:txBody>
      </p:sp>
    </p:spTree>
    <p:extLst>
      <p:ext uri="{BB962C8B-B14F-4D97-AF65-F5344CB8AC3E}">
        <p14:creationId xmlns:p14="http://schemas.microsoft.com/office/powerpoint/2010/main" val="3309778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19200"/>
            <a:ext cx="7772400" cy="4648200"/>
          </a:xfrm>
        </p:spPr>
        <p:txBody>
          <a:bodyPr/>
          <a:lstStyle/>
          <a:p>
            <a:r>
              <a:rPr lang="en-US" altLang="en-US" sz="2200" b="1" dirty="0">
                <a:solidFill>
                  <a:srgbClr val="006598"/>
                </a:solidFill>
                <a:latin typeface="Calibri" panose="020F0502020204030204" pitchFamily="34" charset="0"/>
                <a:ea typeface="MS PGothic" panose="020B0600070205080204" pitchFamily="34" charset="-128"/>
              </a:rPr>
              <a:t>Why the changes?</a:t>
            </a:r>
            <a:r>
              <a:rPr lang="en-US" altLang="en-US" sz="2200" dirty="0">
                <a:solidFill>
                  <a:srgbClr val="006598"/>
                </a:solidFill>
                <a:latin typeface="Calibri" panose="020F0502020204030204" pitchFamily="34" charset="0"/>
                <a:ea typeface="MS PGothic" panose="020B0600070205080204" pitchFamily="34" charset="-128"/>
              </a:rPr>
              <a:t> Growing consensus that public participation is an essential component of a well-functioning, accountable budget system. GIFT members reached consensus on principles for public participation: basis for widely accepted norms around and guidance on what should be assessed.</a:t>
            </a:r>
          </a:p>
          <a:p>
            <a:endParaRPr lang="en-US" sz="1000" dirty="0">
              <a:latin typeface="Calibri" panose="020F0502020204030204" pitchFamily="34" charset="0"/>
            </a:endParaRPr>
          </a:p>
          <a:p>
            <a:r>
              <a:rPr lang="en-US" sz="2200" b="1" dirty="0">
                <a:solidFill>
                  <a:srgbClr val="006598"/>
                </a:solidFill>
                <a:latin typeface="Calibri" panose="020F0502020204030204" pitchFamily="34" charset="0"/>
                <a:ea typeface="MS PGothic" panose="020B0600070205080204" pitchFamily="34" charset="-128"/>
              </a:rPr>
              <a:t>What changed?</a:t>
            </a:r>
            <a:r>
              <a:rPr lang="en-US" sz="2200" dirty="0">
                <a:solidFill>
                  <a:srgbClr val="006598"/>
                </a:solidFill>
                <a:latin typeface="Calibri" panose="020F0502020204030204" pitchFamily="34" charset="0"/>
                <a:ea typeface="MS PGothic" panose="020B0600070205080204" pitchFamily="34" charset="-128"/>
              </a:rPr>
              <a:t> Section 5 of the questionnaire has been revised and expanded, to make sure indicators were covering all the items that would need to be assessed, when assessing public participation, reflecting GIFT’s principles.</a:t>
            </a:r>
          </a:p>
          <a:p>
            <a:pPr marL="0" indent="0">
              <a:buNone/>
            </a:pPr>
            <a:endParaRPr lang="en-US" sz="1000" dirty="0">
              <a:solidFill>
                <a:srgbClr val="006598"/>
              </a:solidFill>
              <a:latin typeface="Calibri" panose="020F0502020204030204" pitchFamily="34" charset="0"/>
              <a:ea typeface="MS PGothic" panose="020B0600070205080204" pitchFamily="34" charset="-128"/>
            </a:endParaRPr>
          </a:p>
          <a:p>
            <a:r>
              <a:rPr lang="en-US" sz="2200" b="1" dirty="0">
                <a:solidFill>
                  <a:srgbClr val="006598"/>
                </a:solidFill>
                <a:latin typeface="Calibri" panose="020F0502020204030204" pitchFamily="34" charset="0"/>
                <a:ea typeface="MS PGothic" panose="020B0600070205080204" pitchFamily="34" charset="-128"/>
              </a:rPr>
              <a:t>Implications? </a:t>
            </a:r>
            <a:r>
              <a:rPr lang="en-US" sz="2200" dirty="0">
                <a:solidFill>
                  <a:srgbClr val="006598"/>
                </a:solidFill>
                <a:latin typeface="Calibri" panose="020F0502020204030204" pitchFamily="34" charset="0"/>
                <a:ea typeface="MS PGothic" panose="020B0600070205080204" pitchFamily="34" charset="-128"/>
              </a:rPr>
              <a:t> Comparability with 2012/2015 is compromised, but indicators are better aligned with global consensus on the issue, and more comprehensive.  </a:t>
            </a:r>
            <a:endParaRPr lang="en-US" sz="2200" b="1" dirty="0">
              <a:solidFill>
                <a:srgbClr val="006598"/>
              </a:solidFill>
              <a:latin typeface="Calibri" panose="020F0502020204030204" pitchFamily="34" charset="0"/>
              <a:ea typeface="MS PGothic" panose="020B0600070205080204" pitchFamily="34" charset="-128"/>
            </a:endParaRPr>
          </a:p>
        </p:txBody>
      </p:sp>
      <p:sp>
        <p:nvSpPr>
          <p:cNvPr id="14339" name="Slide Number Placeholder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spcBef>
                <a:spcPct val="0"/>
              </a:spcBef>
              <a:buFontTx/>
              <a:buNone/>
            </a:pPr>
            <a:fld id="{55176D8D-2840-47C2-B3C8-CB3C7BDCBDE1}" type="slidenum">
              <a:rPr lang="en-US" altLang="en-US" sz="1200" smtClean="0"/>
              <a:pPr>
                <a:spcBef>
                  <a:spcPct val="0"/>
                </a:spcBef>
                <a:buFontTx/>
                <a:buNone/>
              </a:pPr>
              <a:t>8</a:t>
            </a:fld>
            <a:endParaRPr lang="en-US" altLang="en-US" sz="1200"/>
          </a:p>
        </p:txBody>
      </p:sp>
      <p:sp>
        <p:nvSpPr>
          <p:cNvPr id="14342" name="Rectangle 7"/>
          <p:cNvSpPr>
            <a:spLocks noChangeArrowheads="1"/>
          </p:cNvSpPr>
          <p:nvPr/>
        </p:nvSpPr>
        <p:spPr bwMode="auto">
          <a:xfrm>
            <a:off x="1409700" y="152400"/>
            <a:ext cx="64389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2800">
                <a:solidFill>
                  <a:srgbClr val="005580"/>
                </a:solidFill>
                <a:latin typeface="Arial" panose="020B0604020202020204" pitchFamily="34" charset="0"/>
                <a:ea typeface="Osaka" pitchFamily="2" charset="-128"/>
              </a:defRPr>
            </a:lvl1pPr>
            <a:lvl2pPr marL="742950" indent="-285750">
              <a:spcBef>
                <a:spcPct val="20000"/>
              </a:spcBef>
              <a:buChar char="–"/>
              <a:defRPr sz="2400">
                <a:solidFill>
                  <a:srgbClr val="005580"/>
                </a:solidFill>
                <a:latin typeface="Arial" panose="020B0604020202020204" pitchFamily="34" charset="0"/>
                <a:ea typeface="Osaka" pitchFamily="2" charset="-128"/>
              </a:defRPr>
            </a:lvl2pPr>
            <a:lvl3pPr marL="1143000" indent="-228600">
              <a:spcBef>
                <a:spcPct val="20000"/>
              </a:spcBef>
              <a:buChar char="•"/>
              <a:defRPr sz="2000">
                <a:solidFill>
                  <a:srgbClr val="005580"/>
                </a:solidFill>
                <a:latin typeface="Arial" panose="020B0604020202020204" pitchFamily="34" charset="0"/>
                <a:ea typeface="Osaka" pitchFamily="2" charset="-128"/>
              </a:defRPr>
            </a:lvl3pPr>
            <a:lvl4pPr marL="1600200" indent="-228600">
              <a:spcBef>
                <a:spcPct val="20000"/>
              </a:spcBef>
              <a:buChar char="–"/>
              <a:defRPr>
                <a:solidFill>
                  <a:srgbClr val="005580"/>
                </a:solidFill>
                <a:latin typeface="Arial" panose="020B0604020202020204" pitchFamily="34" charset="0"/>
                <a:ea typeface="Osaka" pitchFamily="2" charset="-128"/>
              </a:defRPr>
            </a:lvl4pPr>
            <a:lvl5pPr marL="2057400" indent="-228600">
              <a:spcBef>
                <a:spcPct val="20000"/>
              </a:spcBef>
              <a:buChar char="»"/>
              <a:defRPr sz="1600">
                <a:solidFill>
                  <a:srgbClr val="005580"/>
                </a:solidFill>
                <a:latin typeface="Arial" panose="020B0604020202020204" pitchFamily="34" charset="0"/>
                <a:ea typeface="Osaka" pitchFamily="2" charset="-128"/>
              </a:defRPr>
            </a:lvl5pPr>
            <a:lvl6pPr marL="25146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6pPr>
            <a:lvl7pPr marL="29718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7pPr>
            <a:lvl8pPr marL="34290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8pPr>
            <a:lvl9pPr marL="3886200" indent="-228600" eaLnBrk="0" fontAlgn="base" hangingPunct="0">
              <a:spcBef>
                <a:spcPct val="20000"/>
              </a:spcBef>
              <a:spcAft>
                <a:spcPct val="0"/>
              </a:spcAft>
              <a:buChar char="»"/>
              <a:defRPr sz="1600">
                <a:solidFill>
                  <a:srgbClr val="005580"/>
                </a:solidFill>
                <a:latin typeface="Arial" panose="020B0604020202020204" pitchFamily="34" charset="0"/>
                <a:ea typeface="Osaka" pitchFamily="2" charset="-128"/>
              </a:defRPr>
            </a:lvl9pPr>
          </a:lstStyle>
          <a:p>
            <a:pPr algn="ctr">
              <a:spcBef>
                <a:spcPct val="0"/>
              </a:spcBef>
              <a:buFontTx/>
              <a:buNone/>
            </a:pPr>
            <a:r>
              <a:rPr lang="en-US" altLang="en-US" sz="3000" dirty="0">
                <a:solidFill>
                  <a:srgbClr val="E77033"/>
                </a:solidFill>
                <a:latin typeface="Calibri" panose="020F0502020204030204" pitchFamily="34" charset="0"/>
                <a:ea typeface="MS PGothic" panose="020B0600070205080204" pitchFamily="34" charset="-128"/>
              </a:rPr>
              <a:t>OBS Indicators on Public Participation </a:t>
            </a:r>
          </a:p>
          <a:p>
            <a:pPr algn="ctr">
              <a:spcBef>
                <a:spcPct val="0"/>
              </a:spcBef>
              <a:buFontTx/>
              <a:buNone/>
            </a:pPr>
            <a:r>
              <a:rPr lang="en-US" altLang="en-US" sz="3000" b="1" dirty="0">
                <a:solidFill>
                  <a:srgbClr val="E77033"/>
                </a:solidFill>
                <a:latin typeface="Calibri" panose="020F0502020204030204" pitchFamily="34" charset="0"/>
                <a:ea typeface="MS PGothic" panose="020B0600070205080204" pitchFamily="34" charset="-128"/>
              </a:rPr>
              <a:t>Changes in the 2017 OBS</a:t>
            </a:r>
            <a:endParaRPr lang="en-US" altLang="en-US" sz="3000" dirty="0">
              <a:solidFill>
                <a:srgbClr val="E77033"/>
              </a:solidFill>
              <a:latin typeface="Calibri" panose="020F0502020204030204" pitchFamily="34" charset="0"/>
              <a:ea typeface="MS PGothic" panose="020B0600070205080204" pitchFamily="34" charset="-128"/>
            </a:endParaRPr>
          </a:p>
        </p:txBody>
      </p:sp>
    </p:spTree>
    <p:extLst>
      <p:ext uri="{BB962C8B-B14F-4D97-AF65-F5344CB8AC3E}">
        <p14:creationId xmlns:p14="http://schemas.microsoft.com/office/powerpoint/2010/main" val="968586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762000"/>
          </a:xfrm>
        </p:spPr>
        <p:txBody>
          <a:bodyPr/>
          <a:lstStyle/>
          <a:p>
            <a:pPr algn="ctr"/>
            <a:r>
              <a:rPr lang="en-US" sz="2900" b="1" dirty="0">
                <a:solidFill>
                  <a:srgbClr val="E77033"/>
                </a:solidFill>
                <a:latin typeface="Calibri  "/>
              </a:rPr>
              <a:t>Structure of the Public Participation section</a:t>
            </a:r>
            <a:br>
              <a:rPr lang="en-US" sz="2900" dirty="0">
                <a:solidFill>
                  <a:srgbClr val="E77033"/>
                </a:solidFill>
                <a:latin typeface="Calibri  "/>
              </a:rPr>
            </a:br>
            <a:r>
              <a:rPr lang="en-US" sz="2900" dirty="0">
                <a:solidFill>
                  <a:srgbClr val="E77033"/>
                </a:solidFill>
                <a:latin typeface="Calibri  "/>
              </a:rPr>
              <a:t>(OBS Section 5)</a:t>
            </a:r>
          </a:p>
        </p:txBody>
      </p:sp>
      <p:sp>
        <p:nvSpPr>
          <p:cNvPr id="3" name="Content Placeholder 2"/>
          <p:cNvSpPr>
            <a:spLocks noGrp="1"/>
          </p:cNvSpPr>
          <p:nvPr>
            <p:ph idx="1"/>
          </p:nvPr>
        </p:nvSpPr>
        <p:spPr>
          <a:xfrm>
            <a:off x="457200" y="1066800"/>
            <a:ext cx="8305800" cy="5029200"/>
          </a:xfrm>
        </p:spPr>
        <p:txBody>
          <a:bodyPr/>
          <a:lstStyle/>
          <a:p>
            <a:r>
              <a:rPr lang="en-US" sz="2100" dirty="0">
                <a:solidFill>
                  <a:srgbClr val="006598"/>
                </a:solidFill>
                <a:latin typeface="Calibri" panose="020F0502020204030204" pitchFamily="34" charset="0"/>
                <a:ea typeface="MS PGothic" panose="020B0600070205080204" pitchFamily="34" charset="-128"/>
              </a:rPr>
              <a:t>18 indicators are included in this section </a:t>
            </a:r>
            <a:r>
              <a:rPr lang="en-US" sz="2100" i="1" dirty="0">
                <a:solidFill>
                  <a:schemeClr val="tx1"/>
                </a:solidFill>
                <a:latin typeface="Calibri" panose="020F0502020204030204" pitchFamily="34" charset="0"/>
                <a:ea typeface="MS PGothic" panose="020B0600070205080204" pitchFamily="34" charset="-128"/>
              </a:rPr>
              <a:t>[expanded: 8 new questions, 4 dropped, the rest modified]</a:t>
            </a:r>
          </a:p>
          <a:p>
            <a:r>
              <a:rPr lang="en-US" sz="2100" dirty="0">
                <a:solidFill>
                  <a:srgbClr val="006598"/>
                </a:solidFill>
                <a:latin typeface="Calibri" panose="020F0502020204030204" pitchFamily="34" charset="0"/>
                <a:ea typeface="MS PGothic" panose="020B0600070205080204" pitchFamily="34" charset="-128"/>
              </a:rPr>
              <a:t>Questions are grouped around the institution who leads the participation mechanism(s), depending on the phase of the budget process: the executive, the legislative, and the Supreme Audit Institution</a:t>
            </a:r>
          </a:p>
          <a:p>
            <a:r>
              <a:rPr lang="en-US" sz="2100" dirty="0">
                <a:solidFill>
                  <a:srgbClr val="006598"/>
                </a:solidFill>
                <a:latin typeface="Calibri" panose="020F0502020204030204" pitchFamily="34" charset="0"/>
                <a:ea typeface="MS PGothic" panose="020B0600070205080204" pitchFamily="34" charset="-128"/>
              </a:rPr>
              <a:t>Executive sub-section: questions focus is on the lead budget agency in the country; an additional question gives space to showcase mechanism led by line ministries </a:t>
            </a:r>
            <a:r>
              <a:rPr lang="en-US" sz="2100" i="1" dirty="0">
                <a:solidFill>
                  <a:schemeClr val="tx1"/>
                </a:solidFill>
                <a:latin typeface="Calibri" panose="020F0502020204030204" pitchFamily="34" charset="0"/>
                <a:ea typeface="MS PGothic" panose="020B0600070205080204" pitchFamily="34" charset="-128"/>
              </a:rPr>
              <a:t>[new-more clarity]</a:t>
            </a:r>
          </a:p>
          <a:p>
            <a:r>
              <a:rPr lang="en-US" sz="2100" dirty="0">
                <a:solidFill>
                  <a:srgbClr val="006598"/>
                </a:solidFill>
                <a:latin typeface="Calibri" panose="020F0502020204030204" pitchFamily="34" charset="0"/>
                <a:ea typeface="MS PGothic" panose="020B0600070205080204" pitchFamily="34" charset="-128"/>
              </a:rPr>
              <a:t>For each institution, we evaluate practices pre-, during and post-participation: e.g., comprehensiveness and timeliness of information; description of the mechanism(s); feedback options</a:t>
            </a:r>
          </a:p>
          <a:p>
            <a:r>
              <a:rPr lang="en-US" sz="2100" dirty="0">
                <a:solidFill>
                  <a:srgbClr val="006598"/>
                </a:solidFill>
                <a:latin typeface="Calibri" panose="020F0502020204030204" pitchFamily="34" charset="0"/>
                <a:ea typeface="MS PGothic" panose="020B0600070205080204" pitchFamily="34" charset="-128"/>
              </a:rPr>
              <a:t>For budget formulation, approval and implementation, we developed indicators on the topics covered during public participation </a:t>
            </a:r>
            <a:r>
              <a:rPr lang="en-US" sz="2100" i="1" dirty="0">
                <a:solidFill>
                  <a:schemeClr val="tx1"/>
                </a:solidFill>
                <a:latin typeface="Calibri" panose="020F0502020204030204" pitchFamily="34" charset="0"/>
                <a:ea typeface="MS PGothic" panose="020B0600070205080204" pitchFamily="34" charset="-128"/>
              </a:rPr>
              <a:t>[new]</a:t>
            </a:r>
          </a:p>
          <a:p>
            <a:pPr marL="0" indent="0" algn="ctr">
              <a:buNone/>
            </a:pPr>
            <a:endParaRPr lang="en-US" sz="300" b="1" i="1" dirty="0">
              <a:solidFill>
                <a:schemeClr val="tx1"/>
              </a:solidFill>
              <a:latin typeface="Calibri" panose="020F0502020204030204" pitchFamily="34" charset="0"/>
              <a:ea typeface="MS PGothic" panose="020B0600070205080204" pitchFamily="34" charset="-128"/>
            </a:endParaRPr>
          </a:p>
          <a:p>
            <a:pPr marL="0" indent="0" algn="ctr">
              <a:buNone/>
            </a:pPr>
            <a:r>
              <a:rPr lang="en-US" sz="2200" b="1" i="1" dirty="0">
                <a:solidFill>
                  <a:schemeClr val="tx1"/>
                </a:solidFill>
                <a:latin typeface="Calibri" panose="020F0502020204030204" pitchFamily="34" charset="0"/>
                <a:ea typeface="MS PGothic" panose="020B0600070205080204" pitchFamily="34" charset="-128"/>
              </a:rPr>
              <a:t>Let’s look at a few sample questions:</a:t>
            </a:r>
          </a:p>
        </p:txBody>
      </p:sp>
      <p:sp>
        <p:nvSpPr>
          <p:cNvPr id="5" name="Slide Number Placeholder 4"/>
          <p:cNvSpPr>
            <a:spLocks noGrp="1"/>
          </p:cNvSpPr>
          <p:nvPr>
            <p:ph type="sldNum" sz="quarter" idx="12"/>
          </p:nvPr>
        </p:nvSpPr>
        <p:spPr/>
        <p:txBody>
          <a:bodyPr/>
          <a:lstStyle/>
          <a:p>
            <a:pPr>
              <a:defRPr/>
            </a:pPr>
            <a:fld id="{061DD270-E972-4555-A2C8-A9A296872A0C}" type="slidenum">
              <a:rPr lang="en-US" altLang="en-US" smtClean="0"/>
              <a:pPr>
                <a:defRPr/>
              </a:pPr>
              <a:t>9</a:t>
            </a:fld>
            <a:endParaRPr lang="en-US" altLang="en-US"/>
          </a:p>
        </p:txBody>
      </p:sp>
    </p:spTree>
    <p:extLst>
      <p:ext uri="{BB962C8B-B14F-4D97-AF65-F5344CB8AC3E}">
        <p14:creationId xmlns:p14="http://schemas.microsoft.com/office/powerpoint/2010/main" val="1412799125"/>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HD:Users:rkilmer:Desktop:Microsoft Office 2004:Templates:Presentations:Designs:Blank Presentation</Template>
  <TotalTime>7612</TotalTime>
  <Words>1568</Words>
  <Application>Microsoft Office PowerPoint</Application>
  <PresentationFormat>On-screen Show (4:3)</PresentationFormat>
  <Paragraphs>179</Paragraphs>
  <Slides>16</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MS PGothic</vt:lpstr>
      <vt:lpstr>MS PGothic</vt:lpstr>
      <vt:lpstr>Arial</vt:lpstr>
      <vt:lpstr>Calibri</vt:lpstr>
      <vt:lpstr>Calibri  </vt:lpstr>
      <vt:lpstr>Osaka</vt:lpstr>
      <vt:lpstr>Wingdings</vt:lpstr>
      <vt:lpstr>Blank Presentation</vt:lpstr>
      <vt:lpstr>The Open Budget Survey 2017  What has changed and how will  public participation be assessed?</vt:lpstr>
      <vt:lpstr>Presentation Outline</vt:lpstr>
      <vt:lpstr>2017 Open Budget Survey: Schedule</vt:lpstr>
      <vt:lpstr>What is new in the 2017 OBS?</vt:lpstr>
      <vt:lpstr>A closer look at the Oversight indicators Section 4 of the OBS</vt:lpstr>
      <vt:lpstr>PowerPoint Presentation</vt:lpstr>
      <vt:lpstr>PowerPoint Presentation</vt:lpstr>
      <vt:lpstr>PowerPoint Presentation</vt:lpstr>
      <vt:lpstr>Structure of the Public Participation section (OBS Section 5)</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Matrix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Goes Here</dc:title>
  <dc:creator>Matrix</dc:creator>
  <cp:lastModifiedBy>Ksenia Galantsova</cp:lastModifiedBy>
  <cp:revision>230</cp:revision>
  <dcterms:created xsi:type="dcterms:W3CDTF">2008-06-23T16:25:12Z</dcterms:created>
  <dcterms:modified xsi:type="dcterms:W3CDTF">2017-03-30T07:59:17Z</dcterms:modified>
</cp:coreProperties>
</file>