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1"/>
  </p:sldMasterIdLst>
  <p:notesMasterIdLst>
    <p:notesMasterId r:id="rId18"/>
  </p:notesMasterIdLst>
  <p:handoutMasterIdLst>
    <p:handoutMasterId r:id="rId19"/>
  </p:handoutMasterIdLst>
  <p:sldIdLst>
    <p:sldId id="279" r:id="rId2"/>
    <p:sldId id="330" r:id="rId3"/>
    <p:sldId id="347" r:id="rId4"/>
    <p:sldId id="348" r:id="rId5"/>
    <p:sldId id="350" r:id="rId6"/>
    <p:sldId id="335" r:id="rId7"/>
    <p:sldId id="338" r:id="rId8"/>
    <p:sldId id="337" r:id="rId9"/>
    <p:sldId id="349" r:id="rId10"/>
    <p:sldId id="339" r:id="rId11"/>
    <p:sldId id="340" r:id="rId12"/>
    <p:sldId id="341" r:id="rId13"/>
    <p:sldId id="343" r:id="rId14"/>
    <p:sldId id="344" r:id="rId15"/>
    <p:sldId id="345" r:id="rId16"/>
    <p:sldId id="326" r:id="rId17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033"/>
    <a:srgbClr val="006598"/>
    <a:srgbClr val="236D80"/>
    <a:srgbClr val="005580"/>
    <a:srgbClr val="00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" autoAdjust="0"/>
    <p:restoredTop sz="89236" autoAdjust="0"/>
  </p:normalViewPr>
  <p:slideViewPr>
    <p:cSldViewPr showGuides="1">
      <p:cViewPr varScale="1">
        <p:scale>
          <a:sx n="104" d="100"/>
          <a:sy n="104" d="100"/>
        </p:scale>
        <p:origin x="2538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13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13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648335-4948-4FFB-81A3-2945370BBD85}" type="datetimeFigureOut">
              <a:rPr lang="en-US"/>
              <a:pPr>
                <a:defRPr/>
              </a:pPr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60" cy="498134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1"/>
            <a:ext cx="2945660" cy="498134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BC72EF7-DF6E-4F39-B735-5F14BFB97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54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60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60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60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EE33695-974B-40B7-B13A-21CFAB45F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24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804BAC5-7E8D-4584-81EC-07F94CCABDC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 dirty="0"/>
          </a:p>
        </p:txBody>
      </p:sp>
    </p:spTree>
    <p:extLst>
      <p:ext uri="{BB962C8B-B14F-4D97-AF65-F5344CB8AC3E}">
        <p14:creationId xmlns:p14="http://schemas.microsoft.com/office/powerpoint/2010/main" val="2160281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53168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449195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32050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8843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E33695-974B-40B7-B13A-21CFAB45F8C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326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E33695-974B-40B7-B13A-21CFAB45F8C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21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E33695-974B-40B7-B13A-21CFAB45F8C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9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495526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31515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54871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0984">
              <a:defRPr/>
            </a:pPr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17826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8299" indent="-287807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51230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11721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72213" indent="-230246" defTabSz="936973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32705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93197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53689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14181" indent="-230246" defTabSz="9369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3747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woosh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7011988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BP_logo_rgb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2484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5791200" y="5594350"/>
            <a:ext cx="0" cy="682625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 userDrawn="1"/>
        </p:nvSpPr>
        <p:spPr bwMode="auto">
          <a:xfrm>
            <a:off x="5029200" y="4953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581400"/>
            <a:ext cx="6400800" cy="457200"/>
          </a:xfrm>
        </p:spPr>
        <p:txBody>
          <a:bodyPr lIns="91440" rIns="91440"/>
          <a:lstStyle>
            <a:lvl1pPr>
              <a:defRPr sz="2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038600"/>
            <a:ext cx="6400800" cy="457200"/>
          </a:xfrm>
        </p:spPr>
        <p:txBody>
          <a:bodyPr lIns="91440" rIns="91440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B26F-E43B-4509-A33C-701D020FD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36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876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5317-B016-4827-BA32-713366F88E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64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E66A-3126-44C2-BE25-B90C7E6F9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24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D270-E972-4555-A2C8-A9A296872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3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CC13A-426C-4837-8934-B56621C06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37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45BE-0F17-46A1-BCDD-050C2B8CD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15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76A7-45AA-4D74-B5E3-646A26E8D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9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710-8CD5-4907-BC41-186DFD16C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96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24B6-EB81-47B5-82F8-BF13F9EAF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34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3B63-DAF3-4AE3-8DF7-A15A07D8B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36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86B3-8A84-4811-B560-57B8196D7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swoosh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28600"/>
            <a:ext cx="55451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96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5580">
                    <a:alpha val="27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558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fld id="{4C07E9AF-DB3A-448B-8B38-25540319B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0" descr="IBP_logo_rgb_300dp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56263"/>
            <a:ext cx="373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4"/>
          <p:cNvSpPr>
            <a:spLocks noChangeShapeType="1"/>
          </p:cNvSpPr>
          <p:nvPr userDrawn="1"/>
        </p:nvSpPr>
        <p:spPr bwMode="auto">
          <a:xfrm>
            <a:off x="8610600" y="6096000"/>
            <a:ext cx="0" cy="304800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5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0055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558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00558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00558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55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276600"/>
            <a:ext cx="7772400" cy="1447800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ru-RU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Обследование открытости бюджета за 2017 г.</a:t>
            </a:r>
            <a:r>
              <a:rPr 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/>
            </a:r>
            <a:br>
              <a:rPr lang="en-US" sz="3000" dirty="0">
                <a:solidFill>
                  <a:srgbClr val="E77033"/>
                </a:solidFill>
                <a:latin typeface="Calibri" panose="020F0502020204030204" pitchFamily="34" charset="0"/>
              </a:rPr>
            </a:br>
            <a:r>
              <a:rPr lang="ru-RU" sz="3000" dirty="0">
                <a:solidFill>
                  <a:srgbClr val="E77033"/>
                </a:solidFill>
                <a:latin typeface="Calibri" panose="020F0502020204030204" pitchFamily="34" charset="0"/>
              </a:rPr>
              <a:t>Что изменилось и как будет проводиться оценка гражданского участия</a:t>
            </a:r>
            <a:r>
              <a:rPr 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?</a:t>
            </a:r>
            <a:endParaRPr lang="en-US" sz="2600" i="1" dirty="0">
              <a:solidFill>
                <a:srgbClr val="006598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57166"/>
            <a:ext cx="7467600" cy="1071570"/>
          </a:xfrm>
          <a:noFill/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PEMPAL </a:t>
            </a:r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</a:rPr>
              <a:t>день 2-й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</a:rPr>
              <a:t>Рабочая группа по бюджетной грамотности и прозрачности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</a:rPr>
              <a:t>бюджета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562600" y="5486400"/>
            <a:ext cx="4572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438400" y="61722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Елена </a:t>
            </a:r>
            <a:r>
              <a:rPr lang="ru-RU" sz="2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Мондо</a:t>
            </a: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, 13</a:t>
            </a:r>
            <a:r>
              <a:rPr lang="ru-RU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 апреля</a:t>
            </a: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 2016</a:t>
            </a:r>
            <a:r>
              <a:rPr lang="ru-RU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 г.</a:t>
            </a:r>
            <a:endParaRPr lang="en-US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1098352"/>
            <a:ext cx="86106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Используют ли исполнительные органы власти механизмы участия, посредством которых граждане могут внести свой вклад в </a:t>
            </a:r>
            <a:r>
              <a:rPr lang="ru-RU" altLang="en-US" sz="18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разработку</a:t>
            </a: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годового бюджета (до того, как проект бюджета будет подан на рассмотрение парламента)?</a:t>
            </a: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использует открытые механизмы участия, посредством которых граждане и государственные должностные лица обмениваются мнениями по бюджету.</a:t>
            </a:r>
            <a:r>
              <a:rPr lang="en-US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 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использует открытые механизмы участия, посредством которых граждане вносят свой вклад в разработку бюджета.</a:t>
            </a:r>
            <a:r>
              <a:rPr lang="en-US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 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использует открытые механизмы участия на этапе разработки бюджета, но в данных механизмах отражаются лишь некоторые ситуативные мнения, либо исполнительный орган приглашает для обсуждений бюджета отдельных лиц или группы (таким образом, участие не является доступным для всех)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Ни один из вышеперечисленных вариантов не подходит для ответа на вопрос.</a:t>
            </a: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3"/>
            <a:ext cx="8953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Вопрос 125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Имеет ли место гражданское участие и насколько хорошо оно организовано?</a:t>
            </a:r>
            <a:endParaRPr lang="en-US" altLang="en-US" sz="2400" b="1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5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838200" y="1371600"/>
            <a:ext cx="7772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отношении механизма, указанного в вопросе 125, предпринимает ли исполнительный орган конкретные меры </a:t>
            </a:r>
            <a:r>
              <a:rPr lang="ru-RU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 включению наиболее уязвимых и недостаточно представленных слоев населения </a:t>
            </a: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процесс разработки годового бюджета?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предпринимает конкретные шаги по включению отдельных лиц и/или организаций гражданского общества, выступающих от имени уязвимых и недостаточно представленных слоев общества в разработку годового бюджета. 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Вариант А не подходит для ответа на данный вопрос.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228600"/>
            <a:ext cx="8953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Вопрос 126.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en-US" sz="2400" b="1" dirty="0" err="1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Инклюзивность</a:t>
            </a: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механизма (механизмов) участия</a:t>
            </a:r>
            <a:endParaRPr lang="en-US" altLang="en-US" sz="24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7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685800" y="609600"/>
            <a:ext cx="80772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Какие из нижеприведенных ключевых </a:t>
            </a:r>
            <a:r>
              <a:rPr lang="ru-RU" altLang="en-US" sz="16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тем</a:t>
            </a: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затрагиваются в рамках совместного участия исполнительной власти и граждан на </a:t>
            </a:r>
            <a:r>
              <a:rPr lang="ru-RU" altLang="en-US" sz="16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этапе разработки бюджета?</a:t>
            </a:r>
            <a:endParaRPr lang="en-US" altLang="en-US" sz="1600" b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Для данного вопроса рассматриваются следующие ключевые темы</a:t>
            </a:r>
            <a:r>
              <a:rPr lang="en-US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Макроэкономическое прогнозирование</a:t>
            </a:r>
            <a:r>
              <a:rPr lang="en-US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Прогнозирование доходов, меры экономической политики и администрирование</a:t>
            </a:r>
            <a:r>
              <a:rPr lang="en-US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Политика в области социальных расходов</a:t>
            </a:r>
            <a:r>
              <a:rPr lang="en-US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Уровни дефицита и государственного долга</a:t>
            </a:r>
            <a:r>
              <a:rPr lang="en-US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Государственные инвестиционные проекты</a:t>
            </a:r>
            <a:r>
              <a:rPr lang="en-US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Государственные услуги</a:t>
            </a:r>
            <a:endParaRPr lang="en-US" altLang="en-US" sz="1600" i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	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Совместное участие исполнительной власти и граждан охватывает все 6 тем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Совместное участие исполнительной власти и граждан охватывает по крайней мере 3 (менее 6) вышеуказанных тем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Совместное участие исполнительной власти и граждан охватывает по крайней мере 1 (менее 3) из вышеуказанных тем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Ни один из вышеперечисленных вариантов не подходит для ответа на вопрос.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Вопрос 127. Какие темы охватывает участие граждан</a:t>
            </a:r>
            <a:endParaRPr lang="en-US" altLang="en-US" sz="2400" b="1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5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785786" y="1142984"/>
            <a:ext cx="7772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том случае, если исполнительный орган вовлекает граждан в работу, предоставляет ли он заблаговременно необходимую полноценную информацию о процессе участия с целью обеспечения информированности граждан?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altLang="en-US" sz="16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Полноценная информация должна включать не менее 3 нижеследующих элементов: (1) цель; (2) масштаб; (3) сдерживающие факторы; (4) ожидаемые результаты; (5) процесс и сроки</a:t>
            </a:r>
            <a:endParaRPr lang="en-US" altLang="en-US" sz="1600" i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Полноценная информация предоставляется своевременно, до начала участия граждан в разработке и исполнении бюджета 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Полноценная информация предоставляется своевременно, до начала участия граждан, но только до начала одного из двух этапов (разработка или исполнение)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Информация предоставляется своевременно до начала обоих этапов или одного из двух этапов бюджетирования, но она не является полноценной.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Ни один из вышеперечисленных вариантов не подходит для ответа на вопрос.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257300" y="76200"/>
            <a:ext cx="6515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Вопрос 131. Создание благоприятных условий для гражданского участия</a:t>
            </a:r>
            <a:endParaRPr lang="en-US" altLang="en-US" sz="24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70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714348" y="1142984"/>
            <a:ext cx="7924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отношении механизмов, указанных в вопросе 125, обеспечивает ли исполнительный орган обратную связь с населением, а именно, как предложения граждан были использованы в разработке годового бюджета?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предоставляет письменный документ, включающий список полученных предложений граждан и подробный отчет об использовании предложений граждан в разработке годового бюджета.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предоставляет письменный документ, включающий список полученных предложений граждан и краткий итоговый обзор использования предложений граждан в разработке годового бюджета.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предоставляет письменный документ, включающий либо список полученных им предложений граждан, либо отчет, либо краткий отчет об использовании предложений граждан в разработке годового бюджета.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Ни один из вышеперечисленных вариантов не подходит для ответа на вопрос.</a:t>
            </a: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ru-RU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en-US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524000" y="208002"/>
            <a:ext cx="6286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Вопрос 132. Обеспечение обратной связи для граждан</a:t>
            </a:r>
            <a:endParaRPr lang="en-US" altLang="en-US" sz="24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823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1066800" y="2109787"/>
            <a:ext cx="7162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Включены ли механизмы гражданского участия в </a:t>
            </a:r>
            <a:r>
              <a:rPr lang="ru-RU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график</a:t>
            </a: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разработки проекта бюджета?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Да, исполнительный орган включает гражданское участие в свой график разработки проекта бюджета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Вариант А не подходит для ответа на данный вопрос.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066800" y="351472"/>
            <a:ext cx="6934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Вопрос 134.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Степень </a:t>
            </a:r>
            <a:r>
              <a:rPr lang="ru-RU" altLang="en-US" sz="2400" b="1" dirty="0" err="1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формализованности</a:t>
            </a: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и доступности данных механизмов?</a:t>
            </a:r>
            <a:endParaRPr lang="en-US" altLang="en-US" sz="24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0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76600" y="3429000"/>
            <a:ext cx="2590800" cy="533400"/>
          </a:xfrm>
        </p:spPr>
        <p:txBody>
          <a:bodyPr/>
          <a:lstStyle/>
          <a:p>
            <a:pPr algn="ctr"/>
            <a:r>
              <a:rPr lang="ru-RU" sz="4200" b="1" dirty="0">
                <a:solidFill>
                  <a:srgbClr val="E77033"/>
                </a:solidFill>
                <a:latin typeface="Calibri" panose="020F0502020204030204" pitchFamily="34" charset="0"/>
              </a:rPr>
              <a:t>Спасибо!</a:t>
            </a:r>
            <a:endParaRPr lang="en-US" sz="42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87506" y="457200"/>
            <a:ext cx="7772400" cy="2743200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>
                <a:solidFill>
                  <a:srgbClr val="006598"/>
                </a:solidFill>
                <a:latin typeface="Calibri" panose="020F0502020204030204" pitchFamily="34" charset="0"/>
              </a:rPr>
              <a:t>Для получения более подробной информации просьба обращаться по адресу</a:t>
            </a:r>
            <a:r>
              <a:rPr lang="en-US" sz="2600" dirty="0">
                <a:solidFill>
                  <a:srgbClr val="006598"/>
                </a:solidFill>
                <a:latin typeface="Calibri" panose="020F050202020403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>
                <a:solidFill>
                  <a:srgbClr val="006598"/>
                </a:solidFill>
                <a:latin typeface="Calibri" panose="020F0502020204030204" pitchFamily="34" charset="0"/>
              </a:rPr>
              <a:t>emondo@internationalbudget.org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>
                <a:solidFill>
                  <a:srgbClr val="006598"/>
                </a:solidFill>
                <a:latin typeface="Calibri" panose="020F0502020204030204" pitchFamily="34" charset="0"/>
              </a:rPr>
              <a:t>info@internationalbudget.org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u="sng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6598"/>
                </a:solidFill>
                <a:latin typeface="Calibri" panose="020F0502020204030204" pitchFamily="34" charset="0"/>
              </a:rPr>
              <a:t>Адрес в Интернете</a:t>
            </a:r>
            <a:r>
              <a:rPr lang="en-US" sz="2600" dirty="0">
                <a:solidFill>
                  <a:srgbClr val="006598"/>
                </a:solidFill>
                <a:latin typeface="Calibri" panose="020F050202020403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>
                <a:solidFill>
                  <a:srgbClr val="006598"/>
                </a:solidFill>
                <a:latin typeface="Calibri" panose="020F0502020204030204" pitchFamily="34" charset="0"/>
              </a:rPr>
              <a:t>www.internationalbudget.org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E66A-3126-44C2-BE25-B90C7E6F9CE4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7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algn="ctr"/>
            <a:r>
              <a:rPr lang="ru-RU" sz="3400" b="1" dirty="0">
                <a:solidFill>
                  <a:srgbClr val="E77033"/>
                </a:solidFill>
                <a:latin typeface="Calibri" panose="020F0502020204030204" pitchFamily="34" charset="0"/>
              </a:rPr>
              <a:t>План презентации</a:t>
            </a:r>
            <a:endParaRPr lang="en-US" sz="34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4400" y="1295400"/>
            <a:ext cx="75438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Общий обзор основных этапов Обследования открытости бюджета за 2017 г.</a:t>
            </a:r>
            <a:endParaRPr lang="en-US" altLang="en-US" sz="2200" b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Ключевые стадии 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чем заключается вклад государства/сотрудничество с государственными органами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?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Что изменилось в новом раунде Обследования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?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Охват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Методология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Структура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Особый акцент на изменениях в разделе об участии граждан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7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algn="ctr"/>
            <a:r>
              <a:rPr lang="ru-RU" altLang="en-US" sz="24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Обследование открытости бюджета за 2017 г.: план-график</a:t>
            </a:r>
            <a:endParaRPr lang="en-US" sz="2400" dirty="0">
              <a:solidFill>
                <a:srgbClr val="E77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640699"/>
              </p:ext>
            </p:extLst>
          </p:nvPr>
        </p:nvGraphicFramePr>
        <p:xfrm>
          <a:off x="539552" y="914400"/>
          <a:ext cx="8147248" cy="4863996"/>
        </p:xfrm>
        <a:graphic>
          <a:graphicData uri="http://schemas.openxmlformats.org/drawingml/2006/table">
            <a:tbl>
              <a:tblPr firstRow="1" bandRow="1"/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4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ИОБ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 2017 г.: ОСНОВНЫЕ 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ЭТАПЫ ПРОЦЕССА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ДАТЫ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Финальная дата приема документов по ООБ за 2017 г.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декабря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2016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44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Группа ИОБ рецензирует предварительную</a:t>
                      </a:r>
                      <a:r>
                        <a:rPr lang="ru-RU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версию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анкет по ООБ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января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по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28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февраля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2017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93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E77033"/>
                          </a:solidFill>
                          <a:effectLst/>
                          <a:latin typeface="Calibri" panose="020F0502020204030204" pitchFamily="34" charset="0"/>
                        </a:rPr>
                        <a:t>Правительства</a:t>
                      </a:r>
                      <a:r>
                        <a:rPr lang="ru-RU" sz="1400" b="1" i="0" u="none" strike="noStrike" baseline="0" dirty="0">
                          <a:solidFill>
                            <a:srgbClr val="E77033"/>
                          </a:solidFill>
                          <a:effectLst/>
                          <a:latin typeface="Calibri" panose="020F0502020204030204" pitchFamily="34" charset="0"/>
                        </a:rPr>
                        <a:t> и 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эксперты-рецензенты завершают работу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над анкетами и подают окончательный вариант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8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марта по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апреля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8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Группа ИОБ рецензирует анкеты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мая по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30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июня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2017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Доработка </a:t>
                      </a:r>
                      <a:r>
                        <a:rPr lang="ru-RU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базы данных и ее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анализ </a:t>
                      </a:r>
                      <a:r>
                        <a:rPr lang="en-US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ru-RU" sz="1400" b="1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запрещено для публикации</a:t>
                      </a:r>
                      <a:r>
                        <a:rPr lang="en-US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июня по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31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июля 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Написание отчета и подготовка /доработка всех материалов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августа по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31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октября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2017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Перевод</a:t>
                      </a:r>
                      <a:r>
                        <a:rPr lang="ru-RU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и распечатка материалов 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ru-RU" sz="1400" b="1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запрещено для публикации</a:t>
                      </a:r>
                      <a:r>
                        <a:rPr lang="en-US" sz="1400" b="1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1-30 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ноября 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Официальная</a:t>
                      </a:r>
                      <a:r>
                        <a:rPr lang="ru-RU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международная презентация результатов ООБ за 2017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Середина декабря 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4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Национальные,</a:t>
                      </a:r>
                      <a:r>
                        <a:rPr lang="ru-RU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региональные и международные мероприятия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приветствуются пожелания </a:t>
                      </a:r>
                      <a:r>
                        <a:rPr lang="ru-RU" sz="1400" b="1" i="0" u="none" strike="noStrike" dirty="0">
                          <a:solidFill>
                            <a:srgbClr val="E77033"/>
                          </a:solidFill>
                          <a:effectLst/>
                          <a:latin typeface="Calibri" panose="020F0502020204030204" pitchFamily="34" charset="0"/>
                        </a:rPr>
                        <a:t>правительств разных стран</a:t>
                      </a:r>
                      <a:r>
                        <a:rPr lang="ru-RU" sz="1400" b="1" i="0" u="none" strike="noStrike" baseline="0" dirty="0">
                          <a:solidFill>
                            <a:srgbClr val="E7703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выступить в роли принимающих сторон либо</a:t>
                      </a:r>
                      <a:r>
                        <a:rPr lang="ru-RU" sz="14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в качестве участников мероприятий)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В течение </a:t>
                      </a:r>
                      <a:r>
                        <a:rPr lang="en-US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r>
                        <a:rPr lang="ru-RU" sz="14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г.</a:t>
                      </a:r>
                      <a:endParaRPr lang="en-US" sz="14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 bwMode="auto">
          <a:xfrm>
            <a:off x="5364088" y="914400"/>
            <a:ext cx="0" cy="4648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303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E77033"/>
                </a:solidFill>
                <a:latin typeface="Calibri" panose="020F0502020204030204" pitchFamily="34" charset="0"/>
              </a:rPr>
              <a:t>Что нового в ООБ за 2017 г.</a:t>
            </a:r>
            <a:r>
              <a:rPr lang="en-US" sz="3200" dirty="0">
                <a:solidFill>
                  <a:srgbClr val="E77033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534400" cy="5638800"/>
          </a:xfrm>
        </p:spPr>
        <p:txBody>
          <a:bodyPr/>
          <a:lstStyle/>
          <a:p>
            <a:r>
              <a:rPr lang="ru-RU" sz="1600" b="1" dirty="0">
                <a:latin typeface="Calibri" panose="020F0502020204030204" pitchFamily="34" charset="0"/>
              </a:rPr>
              <a:t>Охват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</a:p>
          <a:p>
            <a:pPr marL="341313" indent="0">
              <a:buNone/>
            </a:pPr>
            <a:r>
              <a:rPr lang="ru-RU" sz="1600" dirty="0">
                <a:latin typeface="Calibri" panose="020F0502020204030204" pitchFamily="34" charset="0"/>
              </a:rPr>
              <a:t>Увеличение числа стран со 102 до 115 (Австралия, Бурунди, Канада, Коморские острова, Кот </a:t>
            </a:r>
            <a:r>
              <a:rPr lang="ru-RU" sz="1600" dirty="0" err="1">
                <a:latin typeface="Calibri" panose="020F0502020204030204" pitchFamily="34" charset="0"/>
              </a:rPr>
              <a:t>Дивуар</a:t>
            </a:r>
            <a:r>
              <a:rPr lang="ru-RU" sz="1600" dirty="0">
                <a:latin typeface="Calibri" panose="020F0502020204030204" pitchFamily="34" charset="0"/>
              </a:rPr>
              <a:t>, Япония, Лесото, Мадагаскар, Молдова, Парагвай, Сомали, Южный Судан, Свазиленд)</a:t>
            </a:r>
            <a:endParaRPr lang="en-US" sz="1600" dirty="0">
              <a:latin typeface="Calibri" panose="020F0502020204030204" pitchFamily="34" charset="0"/>
            </a:endParaRPr>
          </a:p>
          <a:p>
            <a:pPr marL="341313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r>
              <a:rPr lang="ru-RU" sz="1600" b="1" dirty="0">
                <a:latin typeface="Calibri" panose="020F0502020204030204" pitchFamily="34" charset="0"/>
              </a:rPr>
              <a:t>Методология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</a:p>
          <a:p>
            <a:pPr marL="341313" indent="-341313">
              <a:buNone/>
              <a:tabLst>
                <a:tab pos="341313" algn="l"/>
              </a:tabLst>
            </a:pPr>
            <a:r>
              <a:rPr lang="en-US" sz="1600" dirty="0">
                <a:latin typeface="Calibri" panose="020F0502020204030204" pitchFamily="34" charset="0"/>
              </a:rPr>
              <a:t>	</a:t>
            </a:r>
            <a:r>
              <a:rPr lang="ru-RU" sz="1600" dirty="0">
                <a:latin typeface="Calibri" panose="020F0502020204030204" pitchFamily="34" charset="0"/>
              </a:rPr>
              <a:t>Изменения в оценке «доступности для общественности» основных бюджетных документов: требование для онлайн публикаций, т.е., согласно ООБ за 2017 г. (а также  в будущих обследованиях), считаются «доступными для общественности» только те документы, которые опубликованы на официальном правительственном сайте</a:t>
            </a:r>
            <a:endParaRPr lang="en-US" sz="1600" dirty="0">
              <a:latin typeface="Calibri" panose="020F0502020204030204" pitchFamily="34" charset="0"/>
            </a:endParaRPr>
          </a:p>
          <a:p>
            <a:pPr marL="341313" indent="-341313">
              <a:buNone/>
              <a:tabLst>
                <a:tab pos="341313" algn="l"/>
              </a:tabLst>
            </a:pPr>
            <a:endParaRPr lang="en-US" sz="1600" dirty="0">
              <a:latin typeface="Calibri" panose="020F0502020204030204" pitchFamily="34" charset="0"/>
            </a:endParaRPr>
          </a:p>
          <a:p>
            <a:r>
              <a:rPr lang="ru-RU" sz="1600" b="1" dirty="0">
                <a:latin typeface="Calibri" panose="020F0502020204030204" pitchFamily="34" charset="0"/>
              </a:rPr>
              <a:t>Структура</a:t>
            </a:r>
            <a:r>
              <a:rPr lang="en-US" sz="1600" dirty="0">
                <a:latin typeface="Calibri" panose="020F0502020204030204" pitchFamily="34" charset="0"/>
              </a:rPr>
              <a:t>:</a:t>
            </a:r>
          </a:p>
          <a:p>
            <a:pPr marL="341313" indent="0">
              <a:buNone/>
            </a:pPr>
            <a:r>
              <a:rPr lang="en-US" sz="1600" dirty="0">
                <a:latin typeface="Calibri" panose="020F0502020204030204" pitchFamily="34" charset="0"/>
              </a:rPr>
              <a:t>- </a:t>
            </a:r>
            <a:r>
              <a:rPr lang="ru-RU" sz="1600" dirty="0">
                <a:latin typeface="Calibri" panose="020F0502020204030204" pitchFamily="34" charset="0"/>
              </a:rPr>
              <a:t>В целом без изменений (те же 5 разделов, 3 из которых посвящены бюджетной документации)</a:t>
            </a:r>
            <a:endParaRPr lang="en-US" sz="1600" dirty="0">
              <a:latin typeface="Calibri" panose="020F0502020204030204" pitchFamily="34" charset="0"/>
            </a:endParaRPr>
          </a:p>
          <a:p>
            <a:pPr marL="512763" indent="-171450">
              <a:buNone/>
            </a:pPr>
            <a:r>
              <a:rPr lang="en-US" sz="1600" dirty="0">
                <a:latin typeface="Calibri" panose="020F0502020204030204" pitchFamily="34" charset="0"/>
              </a:rPr>
              <a:t>- </a:t>
            </a:r>
            <a:r>
              <a:rPr lang="ru-RU" sz="1600" dirty="0">
                <a:latin typeface="Calibri" panose="020F0502020204030204" pitchFamily="34" charset="0"/>
              </a:rPr>
              <a:t>были добавлены либо пересмотрены индивидуальные показатели по надзору и участию общественности, чтобы подчеркнуть значимость всех 3 основ подотчетности</a:t>
            </a:r>
            <a:r>
              <a:rPr lang="en-US" sz="1600" dirty="0">
                <a:latin typeface="Calibri" panose="020F0502020204030204" pitchFamily="34" charset="0"/>
              </a:rPr>
              <a:t>	       </a:t>
            </a:r>
          </a:p>
          <a:p>
            <a:pPr marL="512763" indent="-171450">
              <a:buNone/>
            </a:pPr>
            <a:r>
              <a:rPr lang="en-US" sz="1600" dirty="0">
                <a:latin typeface="Calibri" panose="020F0502020204030204" pitchFamily="34" charset="0"/>
              </a:rPr>
              <a:t>- </a:t>
            </a:r>
            <a:r>
              <a:rPr lang="ru-RU" sz="1600" dirty="0">
                <a:latin typeface="Calibri" panose="020F0502020204030204" pitchFamily="34" charset="0"/>
              </a:rPr>
              <a:t>оценка надзора производится с другой точки зрения: охватывает весь диапазон от «строгости надзора» до «роли и эффективности официальных надзорных органов»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56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E77033"/>
                </a:solidFill>
                <a:latin typeface="Calibri" panose="020F0502020204030204" pitchFamily="34" charset="0"/>
              </a:rPr>
              <a:t>Более детальное рассмотрение </a:t>
            </a:r>
            <a:br>
              <a:rPr lang="ru-RU" sz="2400" b="1" dirty="0">
                <a:solidFill>
                  <a:srgbClr val="E77033"/>
                </a:solidFill>
                <a:latin typeface="Calibri" panose="020F0502020204030204" pitchFamily="34" charset="0"/>
              </a:rPr>
            </a:br>
            <a:r>
              <a:rPr lang="ru-RU" sz="2400" b="1" dirty="0">
                <a:solidFill>
                  <a:srgbClr val="E77033"/>
                </a:solidFill>
                <a:latin typeface="Calibri" panose="020F0502020204030204" pitchFamily="34" charset="0"/>
              </a:rPr>
              <a:t>показателей по надзору</a:t>
            </a:r>
            <a:br>
              <a:rPr lang="ru-RU" sz="2400" b="1" dirty="0">
                <a:solidFill>
                  <a:srgbClr val="E77033"/>
                </a:solidFill>
                <a:latin typeface="Calibri" panose="020F0502020204030204" pitchFamily="34" charset="0"/>
              </a:rPr>
            </a:br>
            <a:r>
              <a:rPr lang="ru-RU" sz="2400" b="1" dirty="0">
                <a:solidFill>
                  <a:srgbClr val="E77033"/>
                </a:solidFill>
                <a:latin typeface="Calibri" panose="020F0502020204030204" pitchFamily="34" charset="0"/>
              </a:rPr>
              <a:t>Раздел 4 ООБ</a:t>
            </a:r>
            <a:endParaRPr lang="en-US" sz="2400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077200" cy="4953000"/>
          </a:xfrm>
        </p:spPr>
        <p:txBody>
          <a:bodyPr/>
          <a:lstStyle/>
          <a:p>
            <a:r>
              <a:rPr lang="ru-RU" sz="1800" dirty="0">
                <a:latin typeface="Calibri" panose="020F0502020204030204" pitchFamily="34" charset="0"/>
              </a:rPr>
              <a:t>В Обследование включены новые показатели с целью оценки роли независимых бюджетных организаций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ru-RU" sz="1800" dirty="0">
                <a:latin typeface="Calibri" panose="020F0502020204030204" pitchFamily="34" charset="0"/>
              </a:rPr>
              <a:t>Дополнительные показатели взаимодействия между различными организациями (парламент, как в целом так и по финансовым/отраслевым комитетам, высшие органы финансового контроля, МФО)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ru-RU" sz="1800" dirty="0">
                <a:latin typeface="Calibri" panose="020F0502020204030204" pitchFamily="34" charset="0"/>
              </a:rPr>
              <a:t>Более четко сформулированы вопросы и варианты ответов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ru-RU" sz="1800" dirty="0">
                <a:latin typeface="Calibri" panose="020F0502020204030204" pitchFamily="34" charset="0"/>
              </a:rPr>
              <a:t>Особое внимание к правовым требованиям и практическим результатам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ru-RU" sz="1800" dirty="0">
                <a:latin typeface="Calibri" panose="020F0502020204030204" pitchFamily="34" charset="0"/>
              </a:rPr>
              <a:t>Более предметные вопросы о степени вовлечения парламента в процесс консультирования в ходе разработки и исполнения бюджета (например, в тех случаях, когда появляются дополнительные ресурсы, либо необходимо перераспределить средства между статьями бюджета)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ru-RU" sz="1800" dirty="0">
                <a:latin typeface="Calibri" panose="020F0502020204030204" pitchFamily="34" charset="0"/>
              </a:rPr>
              <a:t>В данный раздел ООБ включены 22 показателя (10 оставлены без изменений, 11 новых, 5 исключены, 1 изменен по сравнению с 2015 г.)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</a:rPr>
              <a:t/>
            </a:r>
            <a:br>
              <a:rPr lang="en-US" sz="1800" dirty="0">
                <a:latin typeface="Calibri" panose="020F0502020204030204" pitchFamily="34" charset="0"/>
              </a:rPr>
            </a:b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2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1143000"/>
            <a:ext cx="8610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ООБ призван подчеркнуть особую значимость трех базовых элементов должным образом функционирующей экосистемы подотчетности: бюджетная прозрачность, гражданское участие и эффективность органов надзора.</a:t>
            </a:r>
            <a:endParaRPr 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Почему так? Дело в том, что сам по себе доступ к бюджетной информации является необходимым, но недостаточным условием для усиления ответственности госорганов за более эффективное и результативное расходование государственных средств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Для того чтобы достичь этих целей, необходимо дополнить прозрачность, предоставив гражданам реальные возможности для участия в бюджетном процессе</a:t>
            </a: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Именно в силу этих причин в течение последних 6 лет МБП занималось внедрением и доработкой целого ряда показателей гражданского участия в ООБ, которые могли бы дополнить существующие показатели прозрачности</a:t>
            </a: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990600" y="152400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Особый акцент на участии граждан в разработке национального бюджета</a:t>
            </a:r>
            <a:endParaRPr lang="en-US" altLang="en-US" sz="24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596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81000" y="1161395"/>
            <a:ext cx="8610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Показатели гражданского участия в разработке </a:t>
            </a:r>
            <a:r>
              <a:rPr lang="ru-RU" altLang="en-US" sz="1800" i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национального </a:t>
            </a: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бюджета были введены в ООБ в 2012 г</a:t>
            </a:r>
            <a:r>
              <a:rPr lang="en-US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.</a:t>
            </a: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в качестве первой попытки сформулировать набор ориентиров для создания структуры гражданского участия. </a:t>
            </a: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Данные показатели основывались на 6 принципах</a:t>
            </a:r>
            <a:r>
              <a:rPr lang="en-US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ru-RU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Участие должно осуществляться на всех этапах бюджетного процесса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ru-RU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Участие должно касаться всех уровней государственного управления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ru-RU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Участие должно иметь правовые основы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ru-RU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Цели вовлечения общественности в процесс должны быть заблаговременно и открыто заявлены 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ru-RU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Необходимо использовать разнообразные механизмы гражданского участия 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ru-RU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Общество должно получать обратную связь по результатам своей деятельности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Показатели были включены в ООБ за 2012 г. и в ООБ за 2015 г.</a:t>
            </a: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76200"/>
            <a:ext cx="89535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Показатели гражданского участия в ООБ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b="1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Как мы делали это раньше</a:t>
            </a:r>
            <a:r>
              <a:rPr lang="ru-RU" altLang="en-US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ООБ за 2012/2015 гг.</a:t>
            </a:r>
            <a:endParaRPr lang="en-US" altLang="en-US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77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648200"/>
          </a:xfrm>
        </p:spPr>
        <p:txBody>
          <a:bodyPr/>
          <a:lstStyle/>
          <a:p>
            <a:r>
              <a:rPr lang="ru-RU" altLang="en-US" sz="18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Зачем внесли изменения? </a:t>
            </a: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Растущее понимание того, что гражданское участие является важнейшим элементом должным образом функционирующей подотчетной бюджетной системы.  Члены </a:t>
            </a:r>
            <a:r>
              <a:rPr lang="en-US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GIFT</a:t>
            </a: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достигли консенсуса по принципам гражданского участия, что может служить основой для широкого принятия соответствующих норм и ориентиром для последующих оценок.</a:t>
            </a:r>
            <a:endParaRPr lang="en-US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r>
              <a:rPr lang="ru-RU" sz="18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Что изменилось?</a:t>
            </a:r>
            <a:r>
              <a:rPr 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Пересмотрен и расширен Раздел 5 опросной анкеты, с тем, чтобы показатели охватывали все аспекты, подлежащие оценке с точки зрения </a:t>
            </a:r>
            <a:r>
              <a:rPr lang="ru-RU" alt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гражданского </a:t>
            </a:r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участия и одновременно отражали принципы </a:t>
            </a:r>
            <a:r>
              <a:rPr 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GIFT</a:t>
            </a:r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.</a:t>
            </a:r>
            <a:endParaRPr 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ru-RU" sz="18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Что получилось?</a:t>
            </a:r>
            <a:r>
              <a:rPr lang="en-US" sz="18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Сравнимость с показателями 2012/2015 гг. ухудшилась, но при этом показатели лучше соответствуют глобальному консенсусу по данному вопросу и являются более всеобъемлющими.</a:t>
            </a:r>
            <a:r>
              <a:rPr lang="en-US" sz="22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endParaRPr lang="en-US" sz="2200" b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409700" y="152400"/>
            <a:ext cx="6438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Показатели гражданского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участия в ООБ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Изменения в ООБ за 2017 г.</a:t>
            </a:r>
            <a:endParaRPr lang="en-US" altLang="en-US" sz="24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58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76200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E77033"/>
                </a:solidFill>
                <a:latin typeface="Calibri  "/>
              </a:rPr>
              <a:t>Структура раздела о гражданском участии</a:t>
            </a:r>
            <a:br>
              <a:rPr lang="ru-RU" sz="2400" b="1" dirty="0">
                <a:solidFill>
                  <a:srgbClr val="E77033"/>
                </a:solidFill>
                <a:latin typeface="Calibri  "/>
              </a:rPr>
            </a:br>
            <a:r>
              <a:rPr lang="ru-RU" sz="2400" b="1" dirty="0">
                <a:solidFill>
                  <a:srgbClr val="E77033"/>
                </a:solidFill>
                <a:latin typeface="Calibri  "/>
              </a:rPr>
              <a:t>(ОББ Раздел 5)</a:t>
            </a:r>
            <a:endParaRPr lang="en-US" sz="2400" dirty="0">
              <a:solidFill>
                <a:srgbClr val="E77033"/>
              </a:solidFill>
              <a:latin typeface="Calibri 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данный раздел включены 18 показателей</a:t>
            </a:r>
            <a:r>
              <a:rPr lang="en-US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[</a:t>
            </a:r>
            <a:r>
              <a:rPr lang="ru-RU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8 новых вопросов, 4 исключены, остальное отредактировано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]</a:t>
            </a:r>
          </a:p>
          <a:p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Вопросы сгруппированы вокруг организации, реализующей механизмы участия, в зависимости от этапа разработки бюджета: на уровне исполнительной, законодательной власти и на уровне высшего органа финансового контроля</a:t>
            </a:r>
            <a:endParaRPr 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Подраздел документа: вопросы касаются ведущего бюджетного ведомства в стране; в дополнительном вопросе отводится место для освещения механизма, используемого отраслевыми министерствами 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[</a:t>
            </a:r>
            <a:r>
              <a:rPr lang="ru-RU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новизна заключается в большей ясности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]</a:t>
            </a:r>
          </a:p>
          <a:p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Для каждой организации мы проводим оценку степени участия до, во время и после завершения бюджетного процесса: например, полнота и своевременность предоставления информации; описание механизмов; варианты обратной связи</a:t>
            </a:r>
            <a:endParaRPr 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ru-RU" sz="1800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Для разработки, утверждения и исполнения бюджета мы выработали ряд показателей по темам, обсуждавшимся в ходе гражданского участия 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[</a:t>
            </a:r>
            <a:r>
              <a:rPr lang="ru-RU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новое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]</a:t>
            </a:r>
          </a:p>
          <a:p>
            <a:pPr marL="0" indent="0" algn="ctr">
              <a:buNone/>
            </a:pPr>
            <a:endParaRPr lang="en-US" sz="300" b="1" i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ru-RU" sz="2200" b="1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Далее выборочно приводятся некоторые вопросы</a:t>
            </a:r>
            <a:r>
              <a:rPr lang="en-US" sz="2200" b="1" i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7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HD:Users:rkilmer:Desktop:Microsoft Office 2004:Templates:Presentations:Designs:Blank Presentation</Template>
  <TotalTime>9361</TotalTime>
  <Words>1548</Words>
  <Application>Microsoft Office PowerPoint</Application>
  <PresentationFormat>On-screen Show (4:3)</PresentationFormat>
  <Paragraphs>187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PGothic</vt:lpstr>
      <vt:lpstr>MS PGothic</vt:lpstr>
      <vt:lpstr>Arial</vt:lpstr>
      <vt:lpstr>Calibri</vt:lpstr>
      <vt:lpstr>Calibri  </vt:lpstr>
      <vt:lpstr>Osaka</vt:lpstr>
      <vt:lpstr>Wingdings</vt:lpstr>
      <vt:lpstr>Blank Presentation</vt:lpstr>
      <vt:lpstr>Обследование открытости бюджета за 2017 г. Что изменилось и как будет проводиться оценка гражданского участия?</vt:lpstr>
      <vt:lpstr>План презентации</vt:lpstr>
      <vt:lpstr>Обследование открытости бюджета за 2017 г.: план-график</vt:lpstr>
      <vt:lpstr>Что нового в ООБ за 2017 г.?</vt:lpstr>
      <vt:lpstr>Более детальное рассмотрение  показателей по надзору Раздел 4 ООБ</vt:lpstr>
      <vt:lpstr>PowerPoint Presentation</vt:lpstr>
      <vt:lpstr>PowerPoint Presentation</vt:lpstr>
      <vt:lpstr>PowerPoint Presentation</vt:lpstr>
      <vt:lpstr>Структура раздела о гражданском участии (ОББ Раздел 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Спасибо!</vt:lpstr>
    </vt:vector>
  </TitlesOfParts>
  <Company>Matrix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Matrix</dc:creator>
  <cp:lastModifiedBy>Maya V. Gusarova</cp:lastModifiedBy>
  <cp:revision>282</cp:revision>
  <cp:lastPrinted>2017-03-22T10:05:36Z</cp:lastPrinted>
  <dcterms:created xsi:type="dcterms:W3CDTF">2008-06-23T16:25:12Z</dcterms:created>
  <dcterms:modified xsi:type="dcterms:W3CDTF">2017-04-05T13:02:33Z</dcterms:modified>
</cp:coreProperties>
</file>