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44" r:id="rId4"/>
    <p:sldId id="365" r:id="rId5"/>
    <p:sldId id="401" r:id="rId6"/>
    <p:sldId id="393" r:id="rId7"/>
    <p:sldId id="388" r:id="rId8"/>
    <p:sldId id="370" r:id="rId9"/>
    <p:sldId id="288" r:id="rId10"/>
    <p:sldId id="384" r:id="rId11"/>
    <p:sldId id="398" r:id="rId12"/>
    <p:sldId id="385" r:id="rId13"/>
    <p:sldId id="399" r:id="rId14"/>
    <p:sldId id="379" r:id="rId15"/>
    <p:sldId id="392" r:id="rId16"/>
    <p:sldId id="386" r:id="rId17"/>
    <p:sldId id="375" r:id="rId18"/>
    <p:sldId id="400" r:id="rId19"/>
    <p:sldId id="316" r:id="rId20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втор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1" autoAdjust="0"/>
    <p:restoredTop sz="94673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0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ИОБ в 2008 г.</c:v>
                </c:pt>
                <c:pt idx="1">
                  <c:v>ИОБ в 2010 г.</c:v>
                </c:pt>
                <c:pt idx="2">
                  <c:v>ИОБ в 2012 г.</c:v>
                </c:pt>
                <c:pt idx="3">
                  <c:v>ИОБ в 2015 г.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15</c:v>
                </c:pt>
                <c:pt idx="2">
                  <c:v>20</c:v>
                </c:pt>
                <c:pt idx="3">
                  <c:v>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66560"/>
        <c:axId val="4468096"/>
      </c:barChart>
      <c:catAx>
        <c:axId val="4466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468096"/>
        <c:crosses val="autoZero"/>
        <c:auto val="1"/>
        <c:lblAlgn val="ctr"/>
        <c:lblOffset val="100"/>
        <c:noMultiLvlLbl val="0"/>
      </c:catAx>
      <c:valAx>
        <c:axId val="4468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66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Таджикистан</c:v>
                </c:pt>
                <c:pt idx="1">
                  <c:v>Турция</c:v>
                </c:pt>
                <c:pt idx="2">
                  <c:v>Украина</c:v>
                </c:pt>
                <c:pt idx="3">
                  <c:v>Венгрия</c:v>
                </c:pt>
                <c:pt idx="4">
                  <c:v>Азербайджан</c:v>
                </c:pt>
                <c:pt idx="5">
                  <c:v>Казахстан</c:v>
                </c:pt>
                <c:pt idx="6">
                  <c:v>Кыргызская Республика</c:v>
                </c:pt>
                <c:pt idx="7">
                  <c:v>Грузия</c:v>
                </c:pt>
                <c:pt idx="8">
                  <c:v>Россия</c:v>
                </c:pt>
                <c:pt idx="9">
                  <c:v>Среднемировой показатель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25</c:v>
                </c:pt>
                <c:pt idx="1">
                  <c:v>44</c:v>
                </c:pt>
                <c:pt idx="2">
                  <c:v>46</c:v>
                </c:pt>
                <c:pt idx="3">
                  <c:v>49</c:v>
                </c:pt>
                <c:pt idx="4">
                  <c:v>51</c:v>
                </c:pt>
                <c:pt idx="5">
                  <c:v>51</c:v>
                </c:pt>
                <c:pt idx="7">
                  <c:v>65</c:v>
                </c:pt>
                <c:pt idx="8">
                  <c:v>74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Таджикистан</c:v>
                </c:pt>
                <c:pt idx="1">
                  <c:v>Турция</c:v>
                </c:pt>
                <c:pt idx="2">
                  <c:v>Украина</c:v>
                </c:pt>
                <c:pt idx="3">
                  <c:v>Венгрия</c:v>
                </c:pt>
                <c:pt idx="4">
                  <c:v>Азербайджан</c:v>
                </c:pt>
                <c:pt idx="5">
                  <c:v>Казахстан</c:v>
                </c:pt>
                <c:pt idx="6">
                  <c:v>Кыргызская Республика</c:v>
                </c:pt>
                <c:pt idx="7">
                  <c:v>Грузия</c:v>
                </c:pt>
                <c:pt idx="8">
                  <c:v>Россия</c:v>
                </c:pt>
                <c:pt idx="9">
                  <c:v>Среднемировой показатель</c:v>
                </c:pt>
              </c:strCache>
            </c:strRef>
          </c:cat>
          <c:val>
            <c:numRef>
              <c:f>Лист1!$C$2:$C$11</c:f>
              <c:numCache>
                <c:formatCode>General</c:formatCode>
                <c:ptCount val="10"/>
                <c:pt idx="6">
                  <c:v>54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Лист1!$A$2:$A$11</c:f>
              <c:strCache>
                <c:ptCount val="10"/>
                <c:pt idx="0">
                  <c:v>Таджикистан</c:v>
                </c:pt>
                <c:pt idx="1">
                  <c:v>Турция</c:v>
                </c:pt>
                <c:pt idx="2">
                  <c:v>Украина</c:v>
                </c:pt>
                <c:pt idx="3">
                  <c:v>Венгрия</c:v>
                </c:pt>
                <c:pt idx="4">
                  <c:v>Азербайджан</c:v>
                </c:pt>
                <c:pt idx="5">
                  <c:v>Казахстан</c:v>
                </c:pt>
                <c:pt idx="6">
                  <c:v>Кыргызская Республика</c:v>
                </c:pt>
                <c:pt idx="7">
                  <c:v>Грузия</c:v>
                </c:pt>
                <c:pt idx="8">
                  <c:v>Россия</c:v>
                </c:pt>
                <c:pt idx="9">
                  <c:v>Среднемировой показатель</c:v>
                </c:pt>
              </c:strCache>
            </c:strRef>
          </c:cat>
          <c:val>
            <c:numRef>
              <c:f>Лист1!$D$2:$D$11</c:f>
              <c:numCache>
                <c:formatCode>General</c:formatCode>
                <c:ptCount val="10"/>
                <c:pt idx="9">
                  <c:v>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493120"/>
        <c:axId val="37229312"/>
      </c:barChart>
      <c:catAx>
        <c:axId val="3149312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7229312"/>
        <c:crosses val="autoZero"/>
        <c:auto val="1"/>
        <c:lblAlgn val="ctr"/>
        <c:lblOffset val="100"/>
        <c:noMultiLvlLbl val="0"/>
      </c:catAx>
      <c:valAx>
        <c:axId val="372293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314931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2F2955-1307-4DEE-A01C-6BD7FE72604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CA9EC0-43F3-4A01-B727-7F53BB0A50AD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2012 год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5CB0CE5-20B6-44C3-A875-CE6351BA02F7}" type="parTrans" cxnId="{14E26DD8-D976-4334-994D-13D165856A5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57C25692-AB4F-40A3-85CE-EABD898B6120}" type="sibTrans" cxnId="{14E26DD8-D976-4334-994D-13D165856A5B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F65194B4-1EFA-4C1A-AF64-E8CEF79FA6D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2013 год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47BBD516-8BD5-440F-B53D-0095071426D0}" type="parTrans" cxnId="{23D9D291-B3C9-4C98-A097-113F07CE76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272370DA-BBF2-4E78-AEA4-40349EF054D9}" type="sibTrans" cxnId="{23D9D291-B3C9-4C98-A097-113F07CE767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AB8A7D9F-9DEE-4773-9F11-1F7415CB23B2}">
      <dgm:prSet phldrT="[Текст]" custT="1"/>
      <dgm:spPr/>
      <dgm:t>
        <a:bodyPr/>
        <a:lstStyle/>
        <a:p>
          <a:pPr algn="just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Внедрение практики проведения общественных слушаний по бюджетному предложению исполнительной власти до внесения в законодательный орган.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9FAA9FD9-20D5-4B8F-B8CA-E0EFEC79B1A0}" type="parTrans" cxnId="{7124DB69-ED1A-4E07-8287-B78CBF5AE54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E6678254-C4EE-4419-B97B-CDB7150F9C7E}" type="sibTrans" cxnId="{7124DB69-ED1A-4E07-8287-B78CBF5AE549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8636B8F8-C628-49B7-8A4E-774E6E8EDD6A}">
      <dgm:prSet phldrT="[Текст]" custT="1"/>
      <dgm:spPr/>
      <dgm:t>
        <a:bodyPr/>
        <a:lstStyle/>
        <a:p>
          <a:pPr marL="171450" indent="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None/>
          </a:pP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9BDBDFD9-9C65-451B-8968-8ABF1E9F46D9}" type="parTrans" cxnId="{06DE9A4B-0BF8-4EBA-A7F0-AFCBF5F1E34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DCC1B979-0B6D-4402-B014-D511BF174744}" type="sibTrans" cxnId="{06DE9A4B-0BF8-4EBA-A7F0-AFCBF5F1E343}">
      <dgm:prSet/>
      <dgm:spPr/>
      <dgm:t>
        <a:bodyPr/>
        <a:lstStyle/>
        <a:p>
          <a:endParaRPr lang="ru-RU" sz="1800">
            <a:latin typeface="Times New Roman" pitchFamily="18" charset="0"/>
            <a:cs typeface="Times New Roman" pitchFamily="18" charset="0"/>
          </a:endParaRPr>
        </a:p>
      </dgm:t>
    </dgm:pt>
    <dgm:pt modelId="{18A4A50E-1686-4CC3-BC26-6AD103880668}">
      <dgm:prSet phldrT="[Текст]" custT="1"/>
      <dgm:spPr/>
      <dgm:t>
        <a:bodyPr/>
        <a:lstStyle/>
        <a:p>
          <a:pPr algn="just"/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Опубликование и распространение гражданского бюджета по проекту бюджета и утвержденному бюджету 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2A0B9026-E08E-42FB-A1B5-F1CFA8FF747B}" type="parTrans" cxnId="{91B618D2-CBED-43DD-A889-66CBAA6C897A}">
      <dgm:prSet/>
      <dgm:spPr/>
      <dgm:t>
        <a:bodyPr/>
        <a:lstStyle/>
        <a:p>
          <a:endParaRPr lang="ru-RU"/>
        </a:p>
      </dgm:t>
    </dgm:pt>
    <dgm:pt modelId="{535D13DE-04BA-43DF-8239-591C99EF34E0}" type="sibTrans" cxnId="{91B618D2-CBED-43DD-A889-66CBAA6C897A}">
      <dgm:prSet/>
      <dgm:spPr/>
      <dgm:t>
        <a:bodyPr/>
        <a:lstStyle/>
        <a:p>
          <a:endParaRPr lang="ru-RU"/>
        </a:p>
      </dgm:t>
    </dgm:pt>
    <dgm:pt modelId="{128AACA1-9EA2-4A6B-B906-5DB2179F40A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Активизация сотрудничества с организациями гражданского общества и представителями партнеров по развитию по вопросам обеспечения бюджетной прозрачности.  </a:t>
          </a:r>
        </a:p>
      </dgm:t>
    </dgm:pt>
    <dgm:pt modelId="{3F5E0739-5053-4C79-93CD-D8ACCAF78629}" type="parTrans" cxnId="{74947E59-ECB3-4679-8CEE-18C010088820}">
      <dgm:prSet/>
      <dgm:spPr/>
      <dgm:t>
        <a:bodyPr/>
        <a:lstStyle/>
        <a:p>
          <a:endParaRPr lang="ru-RU"/>
        </a:p>
      </dgm:t>
    </dgm:pt>
    <dgm:pt modelId="{F2AD2D38-3C7E-468F-ABF2-9DE3B3244EFA}" type="sibTrans" cxnId="{74947E59-ECB3-4679-8CEE-18C010088820}">
      <dgm:prSet/>
      <dgm:spPr/>
      <dgm:t>
        <a:bodyPr/>
        <a:lstStyle/>
        <a:p>
          <a:endParaRPr lang="ru-RU"/>
        </a:p>
      </dgm:t>
    </dgm:pt>
    <dgm:pt modelId="{098F4A1A-3F4C-41C6-9F96-CACDC8A3F456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 smtClean="0">
            <a:latin typeface="Times New Roman" pitchFamily="18" charset="0"/>
            <a:cs typeface="Times New Roman" pitchFamily="18" charset="0"/>
          </a:endParaRPr>
        </a:p>
      </dgm:t>
    </dgm:pt>
    <dgm:pt modelId="{84E760AE-ADED-4728-90DE-2D4C0091844C}" type="parTrans" cxnId="{4938057D-858A-49ED-8516-AA48CB6D9E43}">
      <dgm:prSet/>
      <dgm:spPr/>
      <dgm:t>
        <a:bodyPr/>
        <a:lstStyle/>
        <a:p>
          <a:endParaRPr lang="ru-RU"/>
        </a:p>
      </dgm:t>
    </dgm:pt>
    <dgm:pt modelId="{5DE317B6-15B1-4978-B132-43187874CF06}" type="sibTrans" cxnId="{4938057D-858A-49ED-8516-AA48CB6D9E43}">
      <dgm:prSet/>
      <dgm:spPr/>
      <dgm:t>
        <a:bodyPr/>
        <a:lstStyle/>
        <a:p>
          <a:endParaRPr lang="ru-RU"/>
        </a:p>
      </dgm:t>
    </dgm:pt>
    <dgm:pt modelId="{09734575-4EB0-43EF-B6A7-3C270F081A0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Внедрение практики формирования и опубликования Гражданского бюджета по утвержденному бюджету . </a:t>
          </a:r>
        </a:p>
      </dgm:t>
    </dgm:pt>
    <dgm:pt modelId="{D87908F3-131F-4132-BFE2-B792133543CB}" type="parTrans" cxnId="{6953C6FF-7601-440E-A0B0-00EDA86E3BF0}">
      <dgm:prSet/>
      <dgm:spPr/>
      <dgm:t>
        <a:bodyPr/>
        <a:lstStyle/>
        <a:p>
          <a:endParaRPr lang="ru-RU"/>
        </a:p>
      </dgm:t>
    </dgm:pt>
    <dgm:pt modelId="{2A410499-4B4D-461C-910D-9B8831EE2D7F}" type="sibTrans" cxnId="{6953C6FF-7601-440E-A0B0-00EDA86E3BF0}">
      <dgm:prSet/>
      <dgm:spPr/>
      <dgm:t>
        <a:bodyPr/>
        <a:lstStyle/>
        <a:p>
          <a:endParaRPr lang="ru-RU"/>
        </a:p>
      </dgm:t>
    </dgm:pt>
    <dgm:pt modelId="{0A490463-F341-4741-8503-F855FF48CFF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dirty="0" smtClean="0">
            <a:latin typeface="Times New Roman" pitchFamily="18" charset="0"/>
            <a:cs typeface="Times New Roman" pitchFamily="18" charset="0"/>
          </a:endParaRPr>
        </a:p>
      </dgm:t>
    </dgm:pt>
    <dgm:pt modelId="{28AC1941-2C9C-4EC5-8472-C37E8E002AD8}" type="parTrans" cxnId="{44D397F1-36D5-41CD-A054-D8E93634CAD8}">
      <dgm:prSet/>
      <dgm:spPr/>
      <dgm:t>
        <a:bodyPr/>
        <a:lstStyle/>
        <a:p>
          <a:endParaRPr lang="ru-RU"/>
        </a:p>
      </dgm:t>
    </dgm:pt>
    <dgm:pt modelId="{6D65C4D8-2318-4EFD-B663-1A59C658798B}" type="sibTrans" cxnId="{44D397F1-36D5-41CD-A054-D8E93634CAD8}">
      <dgm:prSet/>
      <dgm:spPr/>
      <dgm:t>
        <a:bodyPr/>
        <a:lstStyle/>
        <a:p>
          <a:endParaRPr lang="ru-RU"/>
        </a:p>
      </dgm:t>
    </dgm:pt>
    <dgm:pt modelId="{D71E16BD-6E2F-4C5D-B830-49C7276977E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Проведение общественных бюджетных слушаний в парламенте. </a:t>
          </a:r>
        </a:p>
      </dgm:t>
    </dgm:pt>
    <dgm:pt modelId="{F87F299E-4362-4174-99F9-C5162FD97EA7}" type="parTrans" cxnId="{187F4073-6FEF-490A-955E-CC11B8A6971C}">
      <dgm:prSet/>
      <dgm:spPr/>
      <dgm:t>
        <a:bodyPr/>
        <a:lstStyle/>
        <a:p>
          <a:endParaRPr lang="ru-RU"/>
        </a:p>
      </dgm:t>
    </dgm:pt>
    <dgm:pt modelId="{F3655015-00ED-479A-AFF9-985A8748C9C5}" type="sibTrans" cxnId="{187F4073-6FEF-490A-955E-CC11B8A6971C}">
      <dgm:prSet/>
      <dgm:spPr/>
      <dgm:t>
        <a:bodyPr/>
        <a:lstStyle/>
        <a:p>
          <a:endParaRPr lang="ru-RU"/>
        </a:p>
      </dgm:t>
    </dgm:pt>
    <dgm:pt modelId="{211371BE-0362-4190-BA49-D1C6C46AA75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  Утверждение методики формирования гражданского бюджета на основе  перечня информации, интересующей население.</a:t>
          </a:r>
        </a:p>
      </dgm:t>
    </dgm:pt>
    <dgm:pt modelId="{3E2DFBA3-2A2B-43BF-A8EA-E69EFC1B770C}" type="parTrans" cxnId="{E78B8EB8-D90E-4E53-9742-C8138A461BED}">
      <dgm:prSet/>
      <dgm:spPr/>
      <dgm:t>
        <a:bodyPr/>
        <a:lstStyle/>
        <a:p>
          <a:endParaRPr lang="ru-RU"/>
        </a:p>
      </dgm:t>
    </dgm:pt>
    <dgm:pt modelId="{BF26C750-B25C-4BBF-8ECE-93C1DF525E09}" type="sibTrans" cxnId="{E78B8EB8-D90E-4E53-9742-C8138A461BED}">
      <dgm:prSet/>
      <dgm:spPr/>
      <dgm:t>
        <a:bodyPr/>
        <a:lstStyle/>
        <a:p>
          <a:endParaRPr lang="ru-RU"/>
        </a:p>
      </dgm:t>
    </dgm:pt>
    <dgm:pt modelId="{CE23C8FE-494F-4CDF-8CB0-29C07B298539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Утверждение стратегии по предоставлению информации и практике регулярного опубликования бюджетных документов; </a:t>
          </a:r>
          <a:endParaRPr lang="ru-RU" sz="1200" dirty="0" smtClean="0">
            <a:latin typeface="Times New Roman" pitchFamily="18" charset="0"/>
            <a:cs typeface="Times New Roman" pitchFamily="18" charset="0"/>
          </a:endParaRPr>
        </a:p>
      </dgm:t>
    </dgm:pt>
    <dgm:pt modelId="{89139146-F0EB-44D8-82FE-2B244D3351CE}" type="parTrans" cxnId="{9F8AFAE9-F226-4863-96A0-773BA6AB6DDE}">
      <dgm:prSet/>
      <dgm:spPr/>
    </dgm:pt>
    <dgm:pt modelId="{B4C81344-8E71-4D48-AC95-6F25ECCD7843}" type="sibTrans" cxnId="{9F8AFAE9-F226-4863-96A0-773BA6AB6DDE}">
      <dgm:prSet/>
      <dgm:spPr/>
    </dgm:pt>
    <dgm:pt modelId="{BBC17360-A247-425F-B0DB-8D9443B1A6BE}" type="pres">
      <dgm:prSet presAssocID="{672F2955-1307-4DEE-A01C-6BD7FE72604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28E5F41-9765-43DF-A345-2326773B3622}" type="pres">
      <dgm:prSet presAssocID="{0CCA9EC0-43F3-4A01-B727-7F53BB0A50AD}" presName="parentText" presStyleLbl="node1" presStyleIdx="0" presStyleCnt="2" custScaleY="44500" custLinFactNeighborX="183" custLinFactNeighborY="-1386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F54CEC-0874-44BC-BCC3-917AFE88CBF9}" type="pres">
      <dgm:prSet presAssocID="{0CCA9EC0-43F3-4A01-B727-7F53BB0A50AD}" presName="childText" presStyleLbl="revTx" presStyleIdx="0" presStyleCnt="2" custScaleY="88835" custLinFactNeighborX="378" custLinFactNeighborY="-386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2536E1-E470-45B6-A8CB-389D0EFBC8FC}" type="pres">
      <dgm:prSet presAssocID="{F65194B4-1EFA-4C1A-AF64-E8CEF79FA6D1}" presName="parentText" presStyleLbl="node1" presStyleIdx="1" presStyleCnt="2" custScaleY="43305" custLinFactNeighborX="-431" custLinFactNeighborY="-148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1919AC-93FB-436E-B970-97F8F68BFE5A}" type="pres">
      <dgm:prSet presAssocID="{F65194B4-1EFA-4C1A-AF64-E8CEF79FA6D1}" presName="childText" presStyleLbl="revTx" presStyleIdx="1" presStyleCnt="2" custLinFactNeighborX="396" custLinFactNeighborY="-25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938057D-858A-49ED-8516-AA48CB6D9E43}" srcId="{0CCA9EC0-43F3-4A01-B727-7F53BB0A50AD}" destId="{098F4A1A-3F4C-41C6-9F96-CACDC8A3F456}" srcOrd="6" destOrd="0" parTransId="{84E760AE-ADED-4728-90DE-2D4C0091844C}" sibTransId="{5DE317B6-15B1-4978-B132-43187874CF06}"/>
    <dgm:cxn modelId="{06DE9A4B-0BF8-4EBA-A7F0-AFCBF5F1E343}" srcId="{0CCA9EC0-43F3-4A01-B727-7F53BB0A50AD}" destId="{8636B8F8-C628-49B7-8A4E-774E6E8EDD6A}" srcOrd="7" destOrd="0" parTransId="{9BDBDFD9-9C65-451B-8968-8ABF1E9F46D9}" sibTransId="{DCC1B979-0B6D-4402-B014-D511BF174744}"/>
    <dgm:cxn modelId="{44D397F1-36D5-41CD-A054-D8E93634CAD8}" srcId="{0CCA9EC0-43F3-4A01-B727-7F53BB0A50AD}" destId="{0A490463-F341-4741-8503-F855FF48CFFF}" srcOrd="0" destOrd="0" parTransId="{28AC1941-2C9C-4EC5-8472-C37E8E002AD8}" sibTransId="{6D65C4D8-2318-4EFD-B663-1A59C658798B}"/>
    <dgm:cxn modelId="{E7456FCA-8408-4C99-B37B-167F29353AF9}" type="presOf" srcId="{D71E16BD-6E2F-4C5D-B830-49C7276977E8}" destId="{49F54CEC-0874-44BC-BCC3-917AFE88CBF9}" srcOrd="0" destOrd="5" presId="urn:microsoft.com/office/officeart/2005/8/layout/vList2"/>
    <dgm:cxn modelId="{9F40177D-58C5-4D0F-9F02-9CEE5065872E}" type="presOf" srcId="{211371BE-0362-4190-BA49-D1C6C46AA755}" destId="{49F54CEC-0874-44BC-BCC3-917AFE88CBF9}" srcOrd="0" destOrd="3" presId="urn:microsoft.com/office/officeart/2005/8/layout/vList2"/>
    <dgm:cxn modelId="{187F4073-6FEF-490A-955E-CC11B8A6971C}" srcId="{0CCA9EC0-43F3-4A01-B727-7F53BB0A50AD}" destId="{D71E16BD-6E2F-4C5D-B830-49C7276977E8}" srcOrd="5" destOrd="0" parTransId="{F87F299E-4362-4174-99F9-C5162FD97EA7}" sibTransId="{F3655015-00ED-479A-AFF9-985A8748C9C5}"/>
    <dgm:cxn modelId="{23D9D291-B3C9-4C98-A097-113F07CE7673}" srcId="{672F2955-1307-4DEE-A01C-6BD7FE726046}" destId="{F65194B4-1EFA-4C1A-AF64-E8CEF79FA6D1}" srcOrd="1" destOrd="0" parTransId="{47BBD516-8BD5-440F-B53D-0095071426D0}" sibTransId="{272370DA-BBF2-4E78-AEA4-40349EF054D9}"/>
    <dgm:cxn modelId="{6D6BF9E5-7269-41B1-A4D0-D56E660E4514}" type="presOf" srcId="{0CCA9EC0-43F3-4A01-B727-7F53BB0A50AD}" destId="{628E5F41-9765-43DF-A345-2326773B3622}" srcOrd="0" destOrd="0" presId="urn:microsoft.com/office/officeart/2005/8/layout/vList2"/>
    <dgm:cxn modelId="{46A4B301-3493-450C-81C5-7ADC5C73022D}" type="presOf" srcId="{672F2955-1307-4DEE-A01C-6BD7FE726046}" destId="{BBC17360-A247-425F-B0DB-8D9443B1A6BE}" srcOrd="0" destOrd="0" presId="urn:microsoft.com/office/officeart/2005/8/layout/vList2"/>
    <dgm:cxn modelId="{E78B8EB8-D90E-4E53-9742-C8138A461BED}" srcId="{0CCA9EC0-43F3-4A01-B727-7F53BB0A50AD}" destId="{211371BE-0362-4190-BA49-D1C6C46AA755}" srcOrd="3" destOrd="0" parTransId="{3E2DFBA3-2A2B-43BF-A8EA-E69EFC1B770C}" sibTransId="{BF26C750-B25C-4BBF-8ECE-93C1DF525E09}"/>
    <dgm:cxn modelId="{7124DB69-ED1A-4E07-8287-B78CBF5AE549}" srcId="{F65194B4-1EFA-4C1A-AF64-E8CEF79FA6D1}" destId="{AB8A7D9F-9DEE-4773-9F11-1F7415CB23B2}" srcOrd="0" destOrd="0" parTransId="{9FAA9FD9-20D5-4B8F-B8CA-E0EFEC79B1A0}" sibTransId="{E6678254-C4EE-4419-B97B-CDB7150F9C7E}"/>
    <dgm:cxn modelId="{0732F111-66BA-4615-AB87-2A3D0B0F1AB0}" type="presOf" srcId="{098F4A1A-3F4C-41C6-9F96-CACDC8A3F456}" destId="{49F54CEC-0874-44BC-BCC3-917AFE88CBF9}" srcOrd="0" destOrd="6" presId="urn:microsoft.com/office/officeart/2005/8/layout/vList2"/>
    <dgm:cxn modelId="{B9580E6D-8065-4285-9FEF-8F4B2B268DA1}" type="presOf" srcId="{F65194B4-1EFA-4C1A-AF64-E8CEF79FA6D1}" destId="{5E2536E1-E470-45B6-A8CB-389D0EFBC8FC}" srcOrd="0" destOrd="0" presId="urn:microsoft.com/office/officeart/2005/8/layout/vList2"/>
    <dgm:cxn modelId="{248AFAE3-E09A-4D80-AB92-B70AD3663E2D}" type="presOf" srcId="{09734575-4EB0-43EF-B6A7-3C270F081A04}" destId="{49F54CEC-0874-44BC-BCC3-917AFE88CBF9}" srcOrd="0" destOrd="4" presId="urn:microsoft.com/office/officeart/2005/8/layout/vList2"/>
    <dgm:cxn modelId="{91B618D2-CBED-43DD-A889-66CBAA6C897A}" srcId="{F65194B4-1EFA-4C1A-AF64-E8CEF79FA6D1}" destId="{18A4A50E-1686-4CC3-BC26-6AD103880668}" srcOrd="1" destOrd="0" parTransId="{2A0B9026-E08E-42FB-A1B5-F1CFA8FF747B}" sibTransId="{535D13DE-04BA-43DF-8239-591C99EF34E0}"/>
    <dgm:cxn modelId="{C2D9B647-A74D-4E72-900E-292D03C32A58}" type="presOf" srcId="{128AACA1-9EA2-4A6B-B906-5DB2179F40A4}" destId="{49F54CEC-0874-44BC-BCC3-917AFE88CBF9}" srcOrd="0" destOrd="2" presId="urn:microsoft.com/office/officeart/2005/8/layout/vList2"/>
    <dgm:cxn modelId="{EEE81757-E1FA-4947-8B5E-6A8B4DAB6D30}" type="presOf" srcId="{8636B8F8-C628-49B7-8A4E-774E6E8EDD6A}" destId="{49F54CEC-0874-44BC-BCC3-917AFE88CBF9}" srcOrd="0" destOrd="7" presId="urn:microsoft.com/office/officeart/2005/8/layout/vList2"/>
    <dgm:cxn modelId="{ED69EB34-D242-4641-A215-472C23EB871B}" type="presOf" srcId="{0A490463-F341-4741-8503-F855FF48CFFF}" destId="{49F54CEC-0874-44BC-BCC3-917AFE88CBF9}" srcOrd="0" destOrd="0" presId="urn:microsoft.com/office/officeart/2005/8/layout/vList2"/>
    <dgm:cxn modelId="{647399E8-7A26-4235-86EA-18159C8E9DEA}" type="presOf" srcId="{CE23C8FE-494F-4CDF-8CB0-29C07B298539}" destId="{49F54CEC-0874-44BC-BCC3-917AFE88CBF9}" srcOrd="0" destOrd="1" presId="urn:microsoft.com/office/officeart/2005/8/layout/vList2"/>
    <dgm:cxn modelId="{6953C6FF-7601-440E-A0B0-00EDA86E3BF0}" srcId="{0CCA9EC0-43F3-4A01-B727-7F53BB0A50AD}" destId="{09734575-4EB0-43EF-B6A7-3C270F081A04}" srcOrd="4" destOrd="0" parTransId="{D87908F3-131F-4132-BFE2-B792133543CB}" sibTransId="{2A410499-4B4D-461C-910D-9B8831EE2D7F}"/>
    <dgm:cxn modelId="{9F8AFAE9-F226-4863-96A0-773BA6AB6DDE}" srcId="{0CCA9EC0-43F3-4A01-B727-7F53BB0A50AD}" destId="{CE23C8FE-494F-4CDF-8CB0-29C07B298539}" srcOrd="1" destOrd="0" parTransId="{89139146-F0EB-44D8-82FE-2B244D3351CE}" sibTransId="{B4C81344-8E71-4D48-AC95-6F25ECCD7843}"/>
    <dgm:cxn modelId="{D192CAC7-371D-4216-A182-4E090FEFF9DF}" type="presOf" srcId="{AB8A7D9F-9DEE-4773-9F11-1F7415CB23B2}" destId="{7A1919AC-93FB-436E-B970-97F8F68BFE5A}" srcOrd="0" destOrd="0" presId="urn:microsoft.com/office/officeart/2005/8/layout/vList2"/>
    <dgm:cxn modelId="{14E26DD8-D976-4334-994D-13D165856A5B}" srcId="{672F2955-1307-4DEE-A01C-6BD7FE726046}" destId="{0CCA9EC0-43F3-4A01-B727-7F53BB0A50AD}" srcOrd="0" destOrd="0" parTransId="{B5CB0CE5-20B6-44C3-A875-CE6351BA02F7}" sibTransId="{57C25692-AB4F-40A3-85CE-EABD898B6120}"/>
    <dgm:cxn modelId="{74947E59-ECB3-4679-8CEE-18C010088820}" srcId="{0CCA9EC0-43F3-4A01-B727-7F53BB0A50AD}" destId="{128AACA1-9EA2-4A6B-B906-5DB2179F40A4}" srcOrd="2" destOrd="0" parTransId="{3F5E0739-5053-4C79-93CD-D8ACCAF78629}" sibTransId="{F2AD2D38-3C7E-468F-ABF2-9DE3B3244EFA}"/>
    <dgm:cxn modelId="{8370F8FD-AA7F-4BF1-B094-37629F05711D}" type="presOf" srcId="{18A4A50E-1686-4CC3-BC26-6AD103880668}" destId="{7A1919AC-93FB-436E-B970-97F8F68BFE5A}" srcOrd="0" destOrd="1" presId="urn:microsoft.com/office/officeart/2005/8/layout/vList2"/>
    <dgm:cxn modelId="{591DF44F-36AA-4124-B030-82D7B080ECA3}" type="presParOf" srcId="{BBC17360-A247-425F-B0DB-8D9443B1A6BE}" destId="{628E5F41-9765-43DF-A345-2326773B3622}" srcOrd="0" destOrd="0" presId="urn:microsoft.com/office/officeart/2005/8/layout/vList2"/>
    <dgm:cxn modelId="{399AA471-17BA-4D86-A7E1-C810DA21A496}" type="presParOf" srcId="{BBC17360-A247-425F-B0DB-8D9443B1A6BE}" destId="{49F54CEC-0874-44BC-BCC3-917AFE88CBF9}" srcOrd="1" destOrd="0" presId="urn:microsoft.com/office/officeart/2005/8/layout/vList2"/>
    <dgm:cxn modelId="{11BAA191-2C4E-4442-B4DF-6156325E45D5}" type="presParOf" srcId="{BBC17360-A247-425F-B0DB-8D9443B1A6BE}" destId="{5E2536E1-E470-45B6-A8CB-389D0EFBC8FC}" srcOrd="2" destOrd="0" presId="urn:microsoft.com/office/officeart/2005/8/layout/vList2"/>
    <dgm:cxn modelId="{9D53742B-D0C9-4068-8D23-6ABC2D4BFCA8}" type="presParOf" srcId="{BBC17360-A247-425F-B0DB-8D9443B1A6BE}" destId="{7A1919AC-93FB-436E-B970-97F8F68BFE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51FDE2-C594-4F48-BB73-3E63581D3910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6AF488-8B89-447B-AB8F-AA42CFEEAF59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Официальный сайт Министерства финансов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051ED-4BB8-48B5-9809-7977E074BAB6}" type="parTrans" cxnId="{91BA1116-AD5E-4FB2-8A02-CBA443D310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5A311D-5FE5-4B0F-83F6-020EBE61B49F}" type="sibTrans" cxnId="{91BA1116-AD5E-4FB2-8A02-CBA443D310E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915AE7-CBC4-4EAD-ABEE-C7FF0A36CEA1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Портал государственных закупок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A12CC3-8928-41BD-B574-CD2FC37AD5B3}" type="parTrans" cxnId="{98FCDD67-6DBC-4950-B78A-9E130B9E43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64BC0B-C301-459D-B4A0-77702D5FF81B}" type="sibTrans" cxnId="{98FCDD67-6DBC-4950-B78A-9E130B9E433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594007-8A46-4AD8-BC5C-28E3D1B11438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Портал «Открытый бюджет»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F2BD1-75C9-4DD9-B16D-6FF3F191E3DC}" type="parTrans" cxnId="{63BB3C79-D39D-49F9-9BA3-8629949CF98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EF9C0-BBBD-4624-952B-4967098DF81C}" type="sibTrans" cxnId="{63BB3C79-D39D-49F9-9BA3-8629949CF98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2E0BD0-9048-4829-9425-B66B9C1B3EA3}">
      <dgm:prSet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Официальный сайт Центрального казначейства Министерства финансов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EF548BC-94CA-417A-94AA-0E1239A55104}" type="parTrans" cxnId="{81FB715B-20C2-4939-A056-481CD7CDCC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179D766-E286-4C0B-B953-3EDA0FF634FB}" type="sibTrans" cxnId="{81FB715B-20C2-4939-A056-481CD7CDCC6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B311EF-09C0-4A57-84FA-CDBE46A6DE32}" type="pres">
      <dgm:prSet presAssocID="{0251FDE2-C594-4F48-BB73-3E63581D391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0913CB-6844-49EA-9A5A-29236D74EDCB}" type="pres">
      <dgm:prSet presAssocID="{386AF488-8B89-447B-AB8F-AA42CFEEAF5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9EDF6C-3C75-4753-A67B-B0FF071DE154}" type="pres">
      <dgm:prSet presAssocID="{8E5A311D-5FE5-4B0F-83F6-020EBE61B49F}" presName="sibTrans" presStyleCnt="0"/>
      <dgm:spPr/>
    </dgm:pt>
    <dgm:pt modelId="{967EFF27-E752-4BE2-8868-ADA5E8590E88}" type="pres">
      <dgm:prSet presAssocID="{D32E0BD0-9048-4829-9425-B66B9C1B3EA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41E4D6-2F8F-4E72-95A2-60B2C4D9414B}" type="pres">
      <dgm:prSet presAssocID="{A179D766-E286-4C0B-B953-3EDA0FF634FB}" presName="sibTrans" presStyleCnt="0"/>
      <dgm:spPr/>
    </dgm:pt>
    <dgm:pt modelId="{A2FB2BA9-FD0A-46B6-93AC-EEA384A982E7}" type="pres">
      <dgm:prSet presAssocID="{92915AE7-CBC4-4EAD-ABEE-C7FF0A36CEA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E6A4AE-9F54-4E53-9BB6-598917F429EE}" type="pres">
      <dgm:prSet presAssocID="{F164BC0B-C301-459D-B4A0-77702D5FF81B}" presName="sibTrans" presStyleCnt="0"/>
      <dgm:spPr/>
    </dgm:pt>
    <dgm:pt modelId="{E79456D5-AB51-4DC3-8D92-CE22C10DA175}" type="pres">
      <dgm:prSet presAssocID="{CA594007-8A46-4AD8-BC5C-28E3D1B1143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FB715B-20C2-4939-A056-481CD7CDCC6D}" srcId="{0251FDE2-C594-4F48-BB73-3E63581D3910}" destId="{D32E0BD0-9048-4829-9425-B66B9C1B3EA3}" srcOrd="1" destOrd="0" parTransId="{2EF548BC-94CA-417A-94AA-0E1239A55104}" sibTransId="{A179D766-E286-4C0B-B953-3EDA0FF634FB}"/>
    <dgm:cxn modelId="{3CC8CE51-17D9-4D8B-BB10-02E4B493BC35}" type="presOf" srcId="{D32E0BD0-9048-4829-9425-B66B9C1B3EA3}" destId="{967EFF27-E752-4BE2-8868-ADA5E8590E88}" srcOrd="0" destOrd="0" presId="urn:microsoft.com/office/officeart/2005/8/layout/hList6"/>
    <dgm:cxn modelId="{91BA1116-AD5E-4FB2-8A02-CBA443D310E1}" srcId="{0251FDE2-C594-4F48-BB73-3E63581D3910}" destId="{386AF488-8B89-447B-AB8F-AA42CFEEAF59}" srcOrd="0" destOrd="0" parTransId="{7E4051ED-4BB8-48B5-9809-7977E074BAB6}" sibTransId="{8E5A311D-5FE5-4B0F-83F6-020EBE61B49F}"/>
    <dgm:cxn modelId="{5D5B29C3-063A-493E-B6E2-BADCE3A3B03B}" type="presOf" srcId="{92915AE7-CBC4-4EAD-ABEE-C7FF0A36CEA1}" destId="{A2FB2BA9-FD0A-46B6-93AC-EEA384A982E7}" srcOrd="0" destOrd="0" presId="urn:microsoft.com/office/officeart/2005/8/layout/hList6"/>
    <dgm:cxn modelId="{63BB3C79-D39D-49F9-9BA3-8629949CF981}" srcId="{0251FDE2-C594-4F48-BB73-3E63581D3910}" destId="{CA594007-8A46-4AD8-BC5C-28E3D1B11438}" srcOrd="3" destOrd="0" parTransId="{CA1F2BD1-75C9-4DD9-B16D-6FF3F191E3DC}" sibTransId="{E4EEF9C0-BBBD-4624-952B-4967098DF81C}"/>
    <dgm:cxn modelId="{E6359329-B872-4407-A814-C4DF496AD6FF}" type="presOf" srcId="{0251FDE2-C594-4F48-BB73-3E63581D3910}" destId="{2DB311EF-09C0-4A57-84FA-CDBE46A6DE32}" srcOrd="0" destOrd="0" presId="urn:microsoft.com/office/officeart/2005/8/layout/hList6"/>
    <dgm:cxn modelId="{C2B36D23-A9C9-4ACA-8E12-1145626F06BC}" type="presOf" srcId="{386AF488-8B89-447B-AB8F-AA42CFEEAF59}" destId="{DD0913CB-6844-49EA-9A5A-29236D74EDCB}" srcOrd="0" destOrd="0" presId="urn:microsoft.com/office/officeart/2005/8/layout/hList6"/>
    <dgm:cxn modelId="{98FCDD67-6DBC-4950-B78A-9E130B9E4332}" srcId="{0251FDE2-C594-4F48-BB73-3E63581D3910}" destId="{92915AE7-CBC4-4EAD-ABEE-C7FF0A36CEA1}" srcOrd="2" destOrd="0" parTransId="{85A12CC3-8928-41BD-B574-CD2FC37AD5B3}" sibTransId="{F164BC0B-C301-459D-B4A0-77702D5FF81B}"/>
    <dgm:cxn modelId="{31A0CB5A-AD39-4465-A1EB-D57E6C26CB02}" type="presOf" srcId="{CA594007-8A46-4AD8-BC5C-28E3D1B11438}" destId="{E79456D5-AB51-4DC3-8D92-CE22C10DA175}" srcOrd="0" destOrd="0" presId="urn:microsoft.com/office/officeart/2005/8/layout/hList6"/>
    <dgm:cxn modelId="{D478FB17-54DD-464B-A036-B893066F54C5}" type="presParOf" srcId="{2DB311EF-09C0-4A57-84FA-CDBE46A6DE32}" destId="{DD0913CB-6844-49EA-9A5A-29236D74EDCB}" srcOrd="0" destOrd="0" presId="urn:microsoft.com/office/officeart/2005/8/layout/hList6"/>
    <dgm:cxn modelId="{1CD63CFB-7A6E-4D0B-983E-1D7E8854EB26}" type="presParOf" srcId="{2DB311EF-09C0-4A57-84FA-CDBE46A6DE32}" destId="{D69EDF6C-3C75-4753-A67B-B0FF071DE154}" srcOrd="1" destOrd="0" presId="urn:microsoft.com/office/officeart/2005/8/layout/hList6"/>
    <dgm:cxn modelId="{4462EF8F-5B61-4591-9D9C-296C2D724062}" type="presParOf" srcId="{2DB311EF-09C0-4A57-84FA-CDBE46A6DE32}" destId="{967EFF27-E752-4BE2-8868-ADA5E8590E88}" srcOrd="2" destOrd="0" presId="urn:microsoft.com/office/officeart/2005/8/layout/hList6"/>
    <dgm:cxn modelId="{BD4635EE-6339-4F85-9D76-199D182DADB1}" type="presParOf" srcId="{2DB311EF-09C0-4A57-84FA-CDBE46A6DE32}" destId="{6041E4D6-2F8F-4E72-95A2-60B2C4D9414B}" srcOrd="3" destOrd="0" presId="urn:microsoft.com/office/officeart/2005/8/layout/hList6"/>
    <dgm:cxn modelId="{149BCE5E-1F6D-47F8-B030-32037E2E9C06}" type="presParOf" srcId="{2DB311EF-09C0-4A57-84FA-CDBE46A6DE32}" destId="{A2FB2BA9-FD0A-46B6-93AC-EEA384A982E7}" srcOrd="4" destOrd="0" presId="urn:microsoft.com/office/officeart/2005/8/layout/hList6"/>
    <dgm:cxn modelId="{2B899A0B-B5C8-42A3-935B-00DBEC251C2D}" type="presParOf" srcId="{2DB311EF-09C0-4A57-84FA-CDBE46A6DE32}" destId="{79E6A4AE-9F54-4E53-9BB6-598917F429EE}" srcOrd="5" destOrd="0" presId="urn:microsoft.com/office/officeart/2005/8/layout/hList6"/>
    <dgm:cxn modelId="{0C651CEE-63CC-4FEF-996C-D2C012903801}" type="presParOf" srcId="{2DB311EF-09C0-4A57-84FA-CDBE46A6DE32}" destId="{E79456D5-AB51-4DC3-8D92-CE22C10DA175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8E5F41-9765-43DF-A345-2326773B3622}">
      <dsp:nvSpPr>
        <dsp:cNvPr id="0" name=""/>
        <dsp:cNvSpPr/>
      </dsp:nvSpPr>
      <dsp:spPr>
        <a:xfrm>
          <a:off x="0" y="0"/>
          <a:ext cx="8640960" cy="332890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2012 год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250" y="16250"/>
        <a:ext cx="8608460" cy="300390"/>
      </dsp:txXfrm>
    </dsp:sp>
    <dsp:sp modelId="{49F54CEC-0874-44BC-BCC3-917AFE88CBF9}">
      <dsp:nvSpPr>
        <dsp:cNvPr id="0" name=""/>
        <dsp:cNvSpPr/>
      </dsp:nvSpPr>
      <dsp:spPr>
        <a:xfrm>
          <a:off x="0" y="51947"/>
          <a:ext cx="8640960" cy="3380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t" anchorCtr="0">
          <a:noAutofit/>
        </a:bodyPr>
        <a:lstStyle/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20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Утверждение стратегии по предоставлению информации и практике регулярного опубликования бюджетных документов; </a:t>
          </a:r>
          <a:endParaRPr lang="ru-RU" sz="1200" kern="1200" dirty="0" smtClean="0">
            <a:latin typeface="Times New Roman" pitchFamily="18" charset="0"/>
            <a:cs typeface="Times New Roman" pitchFamily="18" charset="0"/>
          </a:endParaRP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Активизация сотрудничества с организациями гражданского общества и представителями партнеров по развитию по вопросам обеспечения бюджетной прозрачности.  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Утверждение методики формирования гражданского бюджета на основе  перечня информации, интересующей население.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Внедрение практики формирования и опубликования Гражданского бюджета по утвержденному бюджету . 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  Проведение общественных бюджетных слушаний в парламенте. </a:t>
          </a:r>
        </a:p>
        <a:p>
          <a:pPr marL="0" marR="0" lvl="1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ru-RU" sz="1800" kern="1200" dirty="0" smtClean="0">
            <a:latin typeface="Times New Roman" pitchFamily="18" charset="0"/>
            <a:cs typeface="Times New Roman" pitchFamily="18" charset="0"/>
          </a:endParaRP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1947"/>
        <a:ext cx="8640960" cy="3380243"/>
      </dsp:txXfrm>
    </dsp:sp>
    <dsp:sp modelId="{5E2536E1-E470-45B6-A8CB-389D0EFBC8FC}">
      <dsp:nvSpPr>
        <dsp:cNvPr id="0" name=""/>
        <dsp:cNvSpPr/>
      </dsp:nvSpPr>
      <dsp:spPr>
        <a:xfrm>
          <a:off x="0" y="3505978"/>
          <a:ext cx="8640960" cy="323951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itchFamily="18" charset="0"/>
              <a:cs typeface="Times New Roman" pitchFamily="18" charset="0"/>
            </a:rPr>
            <a:t>2013 год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814" y="3521792"/>
        <a:ext cx="8609332" cy="292323"/>
      </dsp:txXfrm>
    </dsp:sp>
    <dsp:sp modelId="{7A1919AC-93FB-436E-B970-97F8F68BFE5A}">
      <dsp:nvSpPr>
        <dsp:cNvPr id="0" name=""/>
        <dsp:cNvSpPr/>
      </dsp:nvSpPr>
      <dsp:spPr>
        <a:xfrm>
          <a:off x="0" y="3853547"/>
          <a:ext cx="8640960" cy="1447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4350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Внедрение практики проведения общественных слушаний по бюджетному предложению исполнительной власти до внесения в законодательный орган.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Опубликование и распространение гражданского бюджета по проекту бюджета и утвержденному бюджету 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853547"/>
        <a:ext cx="8640960" cy="14475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0913CB-6844-49EA-9A5A-29236D74EDCB}">
      <dsp:nvSpPr>
        <dsp:cNvPr id="0" name=""/>
        <dsp:cNvSpPr/>
      </dsp:nvSpPr>
      <dsp:spPr>
        <a:xfrm rot="16200000">
          <a:off x="-1560624" y="1562608"/>
          <a:ext cx="5072111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73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Официальный сайт Министерства финансов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1984" y="1014422"/>
        <a:ext cx="1946895" cy="3043267"/>
      </dsp:txXfrm>
    </dsp:sp>
    <dsp:sp modelId="{967EFF27-E752-4BE2-8868-ADA5E8590E88}">
      <dsp:nvSpPr>
        <dsp:cNvPr id="0" name=""/>
        <dsp:cNvSpPr/>
      </dsp:nvSpPr>
      <dsp:spPr>
        <a:xfrm rot="16200000">
          <a:off x="532287" y="1562608"/>
          <a:ext cx="5072111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73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Официальный сайт Центрального казначейства Министерства финансов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2094895" y="1014422"/>
        <a:ext cx="1946895" cy="3043267"/>
      </dsp:txXfrm>
    </dsp:sp>
    <dsp:sp modelId="{A2FB2BA9-FD0A-46B6-93AC-EEA384A982E7}">
      <dsp:nvSpPr>
        <dsp:cNvPr id="0" name=""/>
        <dsp:cNvSpPr/>
      </dsp:nvSpPr>
      <dsp:spPr>
        <a:xfrm rot="16200000">
          <a:off x="2625200" y="1562608"/>
          <a:ext cx="5072111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73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Портал государственных закупок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187808" y="1014422"/>
        <a:ext cx="1946895" cy="3043267"/>
      </dsp:txXfrm>
    </dsp:sp>
    <dsp:sp modelId="{E79456D5-AB51-4DC3-8D92-CE22C10DA175}">
      <dsp:nvSpPr>
        <dsp:cNvPr id="0" name=""/>
        <dsp:cNvSpPr/>
      </dsp:nvSpPr>
      <dsp:spPr>
        <a:xfrm rot="16200000">
          <a:off x="4718112" y="1562608"/>
          <a:ext cx="5072111" cy="1946895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3373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Портал «Открытый бюджет»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6280720" y="1014422"/>
        <a:ext cx="1946895" cy="30432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2317" cy="49410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8221" y="1"/>
            <a:ext cx="2922317" cy="494107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F82B371C-5AFC-4086-A447-D61C7304716E}" type="datetimeFigureOut">
              <a:rPr lang="ru-RU" smtClean="0"/>
              <a:pPr/>
              <a:t>23.03.2017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979"/>
            <a:ext cx="2922317" cy="49410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8221" y="9376979"/>
            <a:ext cx="2922317" cy="494107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628ED761-D9AA-4CB3-B0F5-A38F88BE61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12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21582" cy="49363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2" y="1"/>
            <a:ext cx="2921582" cy="493633"/>
          </a:xfrm>
          <a:prstGeom prst="rect">
            <a:avLst/>
          </a:prstGeom>
        </p:spPr>
        <p:txBody>
          <a:bodyPr vert="horz" lIns="90946" tIns="45473" rIns="90946" bIns="45473" rtlCol="0"/>
          <a:lstStyle>
            <a:lvl1pPr algn="r">
              <a:defRPr sz="1200"/>
            </a:lvl1pPr>
          </a:lstStyle>
          <a:p>
            <a:fld id="{6DCC9987-AE10-4685-9B5B-4577F1D5BB4C}" type="datetimeFigureOut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46" tIns="45473" rIns="90946" bIns="4547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689516"/>
            <a:ext cx="5393690" cy="4442698"/>
          </a:xfrm>
          <a:prstGeom prst="rect">
            <a:avLst/>
          </a:prstGeom>
        </p:spPr>
        <p:txBody>
          <a:bodyPr vert="horz" lIns="90946" tIns="45473" rIns="90946" bIns="4547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7318"/>
            <a:ext cx="2921582" cy="493633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2" y="9377318"/>
            <a:ext cx="2921582" cy="493633"/>
          </a:xfrm>
          <a:prstGeom prst="rect">
            <a:avLst/>
          </a:prstGeom>
        </p:spPr>
        <p:txBody>
          <a:bodyPr vert="horz" lIns="90946" tIns="45473" rIns="90946" bIns="45473" rtlCol="0" anchor="b"/>
          <a:lstStyle>
            <a:lvl1pPr algn="r">
              <a:defRPr sz="1200"/>
            </a:lvl1pPr>
          </a:lstStyle>
          <a:p>
            <a:fld id="{77D8454A-404F-4DF1-8F43-7DDF83BF3B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2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642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4C54B-ECA4-4783-A200-5B08677644A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03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1CB7-EA29-4D15-8357-BA90D7E6826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8454A-404F-4DF1-8F43-7DDF83BF3B6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8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F1CCF-7666-4D44-83CF-B1D9081B196F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C977-30FA-477C-9A84-AFCB3E072BCA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317-6CCF-44A4-B99C-75730E0DA706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1"/>
            <a:ext cx="4038600" cy="472440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514FD-1763-45C1-AED0-FF855CD2E095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BA6BE-7F97-411F-9CC5-5AB35133F2B3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E4E52-550E-4B84-9D4F-14979F5A0D6E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1A9FF-1E9C-4B66-B4A0-EADB765782FB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6A02F-3A95-4944-9ABC-E1DA10A11467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7A8D-4D3E-4B4C-B199-3FF96543B789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67121-7AB3-44A9-B455-30D9FB40A79E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7799-E3A9-4516-B428-D2DCE16620CD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688B-20E5-4279-9389-143F269CFCDC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BAC977-30FA-477C-9A84-AFCB3E072BCA}" type="datetime1">
              <a:rPr lang="en-US" smtClean="0"/>
              <a:pPr/>
              <a:t>3/23/2017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Your logo here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46FD205-8D79-439C-A802-2377436AEC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662" r:id="rId12"/>
    <p:sldLayoutId id="2147483664" r:id="rId13"/>
    <p:sldLayoutId id="2147483670" r:id="rId14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280" y="1412776"/>
            <a:ext cx="8132167" cy="2334121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itchFamily="18" charset="0"/>
              </a:rPr>
              <a:t>Обеспечение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бюджетной прозрачности </a:t>
            </a:r>
            <a:b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в Кыргызской Республики</a:t>
            </a:r>
            <a:endParaRPr lang="ru-RU" sz="3200" b="1" noProof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635896" y="6093296"/>
            <a:ext cx="2079112" cy="365125"/>
          </a:xfrm>
        </p:spPr>
        <p:txBody>
          <a:bodyPr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г. Бишкек – 2017 г.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4910" y="325606"/>
            <a:ext cx="77768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Министерство финансов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Кыргызской Республики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48" y="142852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Законодательные основы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 бюджетной прозрачности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9694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Документы, обязательные к опубликованию на официальном сайте Министерства финансов согласно Бюджетного кодекса: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направления фискальной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политики;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бюджета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гражданский бюджет;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утвержденный бюджет;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полугодовой обзор исполнения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аудиторский отчет об исполнении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бюджета;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утвержденный годовой отчет об исполнении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ежемесячные отчеты об исполнении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бюджета;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spcBef>
                <a:spcPts val="400"/>
              </a:spcBef>
              <a:buFont typeface="+mj-lt"/>
              <a:buAutoNum type="arabicPeriod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отчеты о достижении индикаторов результативности бюджетных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программ.</a:t>
            </a:r>
          </a:p>
        </p:txBody>
      </p:sp>
    </p:spTree>
    <p:extLst>
      <p:ext uri="{BB962C8B-B14F-4D97-AF65-F5344CB8AC3E}">
        <p14:creationId xmlns:p14="http://schemas.microsoft.com/office/powerpoint/2010/main" val="4042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Законодательные основы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 бюджетной прозрачности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24936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документы публикуются на  официальных сайтах государственных органов с учетом обеспечения режима секретности, защиты государственной или иной охраняемой законом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тайны. 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Предварительное бюджетное заявление, проект бюджета, утвержденный бюджет, гражданский бюджет публикуются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течение 15 дней после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одобрения/утверждения.</a:t>
            </a: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Отчеты об исполнении бюджета и аудиторский отчет публикуются 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течение месяца после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утверждения.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9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Законодательные основы 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обеспечения бюджетной прозрачности</a:t>
            </a:r>
            <a:endParaRPr lang="ru-RU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2493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214422"/>
            <a:ext cx="8286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Органы местного самоуправления обязаны проводить общественные слушания по проектам местных бюджетов и размещать на своих официальных сайтах следующие документы: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проект местного бюджета;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утвержденный местный бюджет;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ежемесячные отчеты об исполнении местного бюджета;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годовой отчет об исполнении местного бюджета.</a:t>
            </a:r>
          </a:p>
          <a:p>
            <a:pPr indent="-342900" algn="just">
              <a:spcBef>
                <a:spcPts val="400"/>
              </a:spcBef>
              <a:spcAft>
                <a:spcPts val="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99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Условия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участия граждан в бюджетном процессе, предусмотренные законодательством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64896" y="1124744"/>
            <a:ext cx="849694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3000"/>
              </a:lnSpc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Общественные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бюджетные слушания - это мероприятие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обсуждению вопросов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формирования и исполнения бюджетов бюджетной системы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целях изучения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общественного мнения, получения предложений, рекомендаций и принятия решений с учетом интересов населения.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Законодательно предусмотрено обеспечение обратной связи по результатам слушаний.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настоящее время общественные слушания проводятся: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бюджетному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предложению исполнительной властью 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рассмотрении проекта бюджета в парламенте;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проектам среднесрочных секторальных стратегий бюджетных расходов;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отдельным проектам нормативных правовых актов в бюджетной сфере. </a:t>
            </a:r>
          </a:p>
          <a:p>
            <a:pPr marL="342900" indent="-342900" algn="just">
              <a:lnSpc>
                <a:spcPts val="3000"/>
              </a:lnSpc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ts val="3000"/>
              </a:lnSpc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7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8586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defRPr/>
            </a:pPr>
            <a:r>
              <a:rPr lang="ru-RU" b="1" cap="none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Деятельность общественных советов </a:t>
            </a:r>
            <a:br>
              <a:rPr lang="ru-RU" b="1" cap="none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b="1" cap="none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государственных органов: 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4282" y="1285860"/>
            <a:ext cx="8460940" cy="5097178"/>
          </a:xfrm>
        </p:spPr>
        <p:txBody>
          <a:bodyPr>
            <a:normAutofit/>
          </a:bodyPr>
          <a:lstStyle/>
          <a:p>
            <a:pPr algn="just">
              <a:spcBef>
                <a:spcPts val="400"/>
              </a:spcBef>
              <a:spcAft>
                <a:spcPts val="400"/>
              </a:spcAft>
            </a:pPr>
            <a:endParaRPr lang="ru-RU" sz="20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продвижение и обсуждение общественных инициатив, связанных с деятельностью государственного органа;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содействие государственным органам в подготовке и принятии качественных решений;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повышение прозрачности и эффективности использования государственных средств;</a:t>
            </a:r>
          </a:p>
          <a:p>
            <a:pPr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улучшение качества предоставляемых государственных услуг.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119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53073341"/>
              </p:ext>
            </p:extLst>
          </p:nvPr>
        </p:nvGraphicFramePr>
        <p:xfrm>
          <a:off x="457200" y="1124744"/>
          <a:ext cx="8229600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ресурсы </a:t>
            </a:r>
            <a:endParaRPr lang="ru-RU" sz="2800" b="1" dirty="0" smtClean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государственным финансам </a:t>
            </a:r>
          </a:p>
        </p:txBody>
      </p:sp>
    </p:spTree>
    <p:extLst>
      <p:ext uri="{BB962C8B-B14F-4D97-AF65-F5344CB8AC3E}">
        <p14:creationId xmlns:p14="http://schemas.microsoft.com/office/powerpoint/2010/main" val="389488904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071546"/>
            <a:ext cx="8568952" cy="528641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57150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Совершенствование бюджетного законодательства и улучшение качества и полноты предоставления бюджетной информации.  </a:t>
            </a:r>
          </a:p>
          <a:p>
            <a:pPr marL="57150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практики опубликования гражданского бюджета на трех этапах бюджетного процесса: планирование, утверждение и  исполнение. 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общественных бюджетных слушаний </a:t>
            </a: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трех этапах бюджетного процесса: планирование, утверждение и  исполнение с обеспечением обратной связи.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Внедрение практики проведения оценки муниципального индекса бюджетной прозрачности.</a:t>
            </a:r>
          </a:p>
          <a:p>
            <a:pPr marL="571500" lvl="0" indent="-571500" algn="just">
              <a:lnSpc>
                <a:spcPct val="120000"/>
              </a:lnSpc>
              <a:buFont typeface="Wingdings" pitchFamily="2" charset="2"/>
              <a:buChar char="Ø"/>
            </a:pPr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бюджетной грамотности населения для активизации участия общественности в бюджетном процессе. 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Планируемые меры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8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улучшению бюджетной </a:t>
            </a:r>
            <a:r>
              <a:rPr lang="ru-RU" sz="2800" b="1" dirty="0" smtClean="0">
                <a:solidFill>
                  <a:schemeClr val="tx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прозрачности: </a:t>
            </a:r>
            <a:endParaRPr lang="ru-RU" sz="2800" b="1" dirty="0">
              <a:solidFill>
                <a:schemeClr val="tx1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0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b="1" cap="none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Источники информации:</a:t>
            </a:r>
            <a:endParaRPr lang="ru-RU" b="1" cap="none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1071546"/>
            <a:ext cx="7520940" cy="357984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Данные Министерства финансов </a:t>
            </a:r>
            <a:r>
              <a:rPr lang="ru-RU" sz="2000" b="0" dirty="0" err="1" smtClean="0">
                <a:latin typeface="Times New Roman" pitchFamily="18" charset="0"/>
                <a:cs typeface="Times New Roman" pitchFamily="18" charset="0"/>
              </a:rPr>
              <a:t>Кыргызской</a:t>
            </a: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 Республики;</a:t>
            </a:r>
          </a:p>
          <a:p>
            <a:pPr>
              <a:buFont typeface="Wingdings" pitchFamily="2" charset="2"/>
              <a:buChar char="§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Результаты исследования индекса открытости бюджета 2015 года 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logo here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 algn="ctr"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marL="109728" indent="0">
              <a:buNone/>
            </a:pPr>
            <a:endParaRPr 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69948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537868"/>
              </p:ext>
            </p:extLst>
          </p:nvPr>
        </p:nvGraphicFramePr>
        <p:xfrm>
          <a:off x="482860" y="1090812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8203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Индекс открытости бюджета </a:t>
            </a:r>
            <a:b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dirty="0">
                <a:latin typeface="Times New Roman" pitchFamily="18" charset="0"/>
                <a:ea typeface="+mn-ea"/>
                <a:cs typeface="Times New Roman" pitchFamily="18" charset="0"/>
              </a:rPr>
              <a:t>Кыргызской Республики</a:t>
            </a:r>
          </a:p>
        </p:txBody>
      </p:sp>
    </p:spTree>
    <p:extLst>
      <p:ext uri="{BB962C8B-B14F-4D97-AF65-F5344CB8AC3E}">
        <p14:creationId xmlns:p14="http://schemas.microsoft.com/office/powerpoint/2010/main" val="33020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21770"/>
              </p:ext>
            </p:extLst>
          </p:nvPr>
        </p:nvGraphicFramePr>
        <p:xfrm>
          <a:off x="176328" y="980728"/>
          <a:ext cx="878497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8203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Times New Roman" pitchFamily="18" charset="0"/>
                <a:ea typeface="+mn-ea"/>
                <a:cs typeface="Times New Roman" pitchFamily="18" charset="0"/>
              </a:rPr>
              <a:t>Сравнение 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индекса открытости бюджета </a:t>
            </a:r>
          </a:p>
          <a:p>
            <a:r>
              <a:rPr lang="ru-RU" sz="2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Кыргызской</a:t>
            </a:r>
            <a:r>
              <a:rPr lang="ru-RU" sz="28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Республики (баллы)</a:t>
            </a:r>
            <a:endParaRPr lang="ru-RU" sz="28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7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Доступность бюджетных документов </a:t>
            </a:r>
            <a:r>
              <a:rPr lang="ru-RU" sz="32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Кыргызской</a:t>
            </a:r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 Республики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1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8997951"/>
              </p:ext>
            </p:extLst>
          </p:nvPr>
        </p:nvGraphicFramePr>
        <p:xfrm>
          <a:off x="1475656" y="1196752"/>
          <a:ext cx="6624736" cy="4354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649"/>
                <a:gridCol w="997272"/>
                <a:gridCol w="997272"/>
                <a:gridCol w="997272"/>
                <a:gridCol w="997271"/>
              </a:tblGrid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Документ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2008</a:t>
                      </a:r>
                      <a:endParaRPr lang="ru-RU" sz="1600" u="none" strike="noStrike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2010</a:t>
                      </a:r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2012</a:t>
                      </a:r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2015</a:t>
                      </a:r>
                      <a:r>
                        <a:rPr lang="ru-RU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Предварительное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бюджетное заявление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Бюджетное предложение исполнительной</a:t>
                      </a:r>
                      <a:r>
                        <a:rPr lang="ru-RU" sz="16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власти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Принятый бюджет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Гражданский бюджет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Текущие отчеты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Полугодовой обзор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Годовой отчет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6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Аудиторский отчет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Овал 8"/>
          <p:cNvSpPr/>
          <p:nvPr/>
        </p:nvSpPr>
        <p:spPr>
          <a:xfrm>
            <a:off x="7454414" y="1772816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75656" y="5560414"/>
            <a:ext cx="6624736" cy="7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Не разработан/опубликован поздно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Разработан для внутреннего пользования 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Опубликован 	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444208" y="1772816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430981" y="2271020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430981" y="177281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441506" y="2271023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6448275" y="227102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7454414" y="227102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7454414" y="2774379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449554" y="2773629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5436096" y="177281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427984" y="2774504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4430981" y="3264006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5441506" y="3280685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6449554" y="3280685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7454414" y="3264007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430981" y="371758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5436096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6444208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7454414" y="371758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7454414" y="4207162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5441506" y="2767705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4427984" y="4207161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5436096" y="4207162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449554" y="4207162"/>
            <a:ext cx="288032" cy="231191"/>
          </a:xfrm>
          <a:prstGeom prst="ellipse">
            <a:avLst/>
          </a:prstGeom>
          <a:solidFill>
            <a:srgbClr val="C000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7454414" y="4716466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6444208" y="4716465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5441506" y="4716464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4427984" y="4716463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7454414" y="5195171"/>
            <a:ext cx="288032" cy="231191"/>
          </a:xfrm>
          <a:prstGeom prst="ellipse">
            <a:avLst/>
          </a:prstGeom>
          <a:solidFill>
            <a:srgbClr val="00B05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6449554" y="5195171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436096" y="5195171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4430981" y="5195170"/>
            <a:ext cx="288032" cy="231191"/>
          </a:xfrm>
          <a:prstGeom prst="ellipse">
            <a:avLst/>
          </a:prstGeom>
          <a:solidFill>
            <a:srgbClr val="FFFF00"/>
          </a:solidFill>
          <a:ln w="3175" cmpd="dbl">
            <a:solidFill>
              <a:schemeClr val="tx1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9" name="Овал 48"/>
          <p:cNvSpPr/>
          <p:nvPr/>
        </p:nvSpPr>
        <p:spPr>
          <a:xfrm>
            <a:off x="1692707" y="5862616"/>
            <a:ext cx="144016" cy="115595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1692340" y="6056308"/>
            <a:ext cx="144016" cy="115595"/>
          </a:xfrm>
          <a:prstGeom prst="ellipse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1692340" y="5661248"/>
            <a:ext cx="144016" cy="115595"/>
          </a:xfrm>
          <a:prstGeom prst="ellipse">
            <a:avLst/>
          </a:prstGeom>
          <a:solidFill>
            <a:srgbClr val="C000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77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Сравнение степени участия общественности </a:t>
            </a:r>
          </a:p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в бюджетном процессе (баллы)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480" t="18429" r="5927" b="12304"/>
          <a:stretch/>
        </p:blipFill>
        <p:spPr>
          <a:xfrm>
            <a:off x="3051" y="936104"/>
            <a:ext cx="8982236" cy="48245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0" y="1772816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Средний мировой показатель в 2015 г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2213248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Кыргызская Республика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2621310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Грузия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0" y="3065959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Казахстан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0" y="3479007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0" y="3919439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Монголия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0" y="4346773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Азербайджан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087" y="4764285"/>
            <a:ext cx="284380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Таджикистан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814861" y="5108400"/>
            <a:ext cx="1296144" cy="5760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Недостаточная или отсутствует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11005" y="5108400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Минимальная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361781" y="5103628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Ограниченная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537895" y="5101855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Существенная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789017" y="5108400"/>
            <a:ext cx="1253083" cy="43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Высокая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75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071546"/>
            <a:ext cx="8435280" cy="492941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правительственная политика, направленная на повышение открытости и прозрачности бюджетного процесса;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повышенное внимание со стороны организаций гражданского общества и партнеров по развитию;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необходимость совершенствования системы управления государственными финансами с учетом передовой практики;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функционирование общественных советов.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Предпосылки роста </a:t>
            </a:r>
          </a:p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Индекса открытости бюджета: 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21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42984"/>
            <a:ext cx="8357281" cy="487830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активизация взаимодействия государственных органов с гражданским обществом;</a:t>
            </a:r>
          </a:p>
          <a:p>
            <a:pPr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обеспечение доступа к бюджетной информации;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создание условий для участия граждан в бюджетном процессе;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совершенствование бюджетного законодательства;</a:t>
            </a:r>
          </a:p>
          <a:p>
            <a:pPr lvl="0" algn="just">
              <a:lnSpc>
                <a:spcPct val="150000"/>
              </a:lnSpc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ru-RU" sz="2000" b="0" dirty="0" smtClean="0">
                <a:latin typeface="Times New Roman" pitchFamily="18" charset="0"/>
                <a:cs typeface="Times New Roman" pitchFamily="18" charset="0"/>
              </a:rPr>
              <a:t>функционирование информационных порталов по государственным финансам.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647"/>
            <a:ext cx="792088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l"/>
            <a:endParaRPr lang="en-US" sz="2000" dirty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79512" y="44624"/>
            <a:ext cx="871296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latin typeface="Times New Roman" pitchFamily="18" charset="0"/>
                <a:ea typeface="+mn-ea"/>
                <a:cs typeface="Times New Roman" pitchFamily="18" charset="0"/>
              </a:rPr>
              <a:t>Направления деятельности:</a:t>
            </a:r>
            <a:endParaRPr lang="ru-RU" sz="3200" b="1" dirty="0"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96683"/>
              </p:ext>
            </p:extLst>
          </p:nvPr>
        </p:nvGraphicFramePr>
        <p:xfrm>
          <a:off x="251520" y="1071546"/>
          <a:ext cx="864096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254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>
              <a:spcBef>
                <a:spcPct val="0"/>
              </a:spcBef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мероприятия, 2012-2013 годы 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2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-6368" y="0"/>
            <a:ext cx="9150368" cy="98072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мероприятия, 2014 -2016 годы: 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85720" y="107154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включение норм по обеспечению гласности и прозрачности бюджетного процесса в Бюджетный кодекс; 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повышение полноты и качества бюджетных документов;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публикация предварительного бюджетного заявления;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проведение общественных слушаний по бюджетному предложению исполнительной властью в г.Бишкек и в регионах; </a:t>
            </a:r>
          </a:p>
          <a:p>
            <a:pPr marL="34290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проведение общественных слушаний при рассмотрении  бюджетного предложения  в парламенте; 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создание возможностей обращения граждан в режиме реального времени на официальном сайте Министерства финансов и на портале «Государственные закупки»;</a:t>
            </a:r>
          </a:p>
          <a:p>
            <a:pPr marL="342900" lvl="0" indent="-342900" algn="just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q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разработка и реализация плана мероприятий по противодействию коррупции в сфере управления государственными финансами и государственных закупок. </a:t>
            </a:r>
          </a:p>
        </p:txBody>
      </p:sp>
    </p:spTree>
    <p:extLst>
      <p:ext uri="{BB962C8B-B14F-4D97-AF65-F5344CB8AC3E}">
        <p14:creationId xmlns:p14="http://schemas.microsoft.com/office/powerpoint/2010/main" val="40423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6B55985-99B3-41D5-912D-A6EAD4152E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800</Words>
  <Application>Microsoft Office PowerPoint</Application>
  <PresentationFormat>Экран (4:3)</PresentationFormat>
  <Paragraphs>174</Paragraphs>
  <Slides>18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Углы</vt:lpstr>
      <vt:lpstr>   Обеспечение  бюджетной прозрачности  в Кыргызской Республики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Деятельность общественных советов  государственных органов: </vt:lpstr>
      <vt:lpstr>Презентация PowerPoint</vt:lpstr>
      <vt:lpstr>Презентация PowerPoint</vt:lpstr>
      <vt:lpstr>Источники информации: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2016-04-26T05:58:37Z</dcterms:created>
  <dcterms:modified xsi:type="dcterms:W3CDTF">2017-03-23T10:47:02Z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TC102202139990</vt:lpwstr>
  </property>
</Properties>
</file>