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71" r:id="rId2"/>
    <p:sldId id="368" r:id="rId3"/>
    <p:sldId id="370" r:id="rId4"/>
    <p:sldId id="376" r:id="rId5"/>
    <p:sldId id="379" r:id="rId6"/>
    <p:sldId id="377" r:id="rId7"/>
    <p:sldId id="378" r:id="rId8"/>
    <p:sldId id="373" r:id="rId9"/>
    <p:sldId id="312" r:id="rId10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62" autoAdjust="0"/>
    <p:restoredTop sz="91553" autoAdjust="0"/>
  </p:normalViewPr>
  <p:slideViewPr>
    <p:cSldViewPr>
      <p:cViewPr>
        <p:scale>
          <a:sx n="50" d="100"/>
          <a:sy n="50" d="100"/>
        </p:scale>
        <p:origin x="834" y="6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2556C4-530E-4E88-9603-E9A8C14490A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0AE841B6-3C42-4DA0-8E87-005175F8A89A}">
      <dgm:prSet phldrT="[Text]"/>
      <dgm:spPr/>
      <dgm:t>
        <a:bodyPr/>
        <a:lstStyle/>
        <a:p>
          <a:r>
            <a:rPr lang="en-US" b="1" dirty="0"/>
            <a:t>Pokretanje-</a:t>
          </a:r>
        </a:p>
        <a:p>
          <a:r>
            <a:rPr lang="en-US" b="1" dirty="0"/>
            <a:t> Minsk 2016.</a:t>
          </a:r>
          <a:endParaRPr lang="hr-HR" b="1" dirty="0"/>
        </a:p>
      </dgm:t>
    </dgm:pt>
    <dgm:pt modelId="{E3D3DF57-11A0-4C7B-90A1-D24E85E4E3C7}" type="parTrans" cxnId="{9D645E29-13BF-42FA-9420-51A4A43B94E5}">
      <dgm:prSet/>
      <dgm:spPr/>
      <dgm:t>
        <a:bodyPr/>
        <a:lstStyle/>
        <a:p>
          <a:endParaRPr lang="en-US"/>
        </a:p>
      </dgm:t>
    </dgm:pt>
    <dgm:pt modelId="{615059A6-14AA-4CAF-9D1E-DFA4AC215C99}" type="sibTrans" cxnId="{9D645E29-13BF-42FA-9420-51A4A43B94E5}">
      <dgm:prSet/>
      <dgm:spPr/>
      <dgm:t>
        <a:bodyPr/>
        <a:lstStyle/>
        <a:p>
          <a:endParaRPr lang="en-US"/>
        </a:p>
      </dgm:t>
    </dgm:pt>
    <dgm:pt modelId="{0671E6DF-5522-4357-85B9-508640F52DA3}">
      <dgm:prSet phldrT="[Text]"/>
      <dgm:spPr/>
      <dgm:t>
        <a:bodyPr/>
        <a:lstStyle/>
        <a:p>
          <a:r>
            <a:rPr lang="en-US" b="1" dirty="0"/>
            <a:t>Prvi sastanak - Ljubljana, lipanj 2016.</a:t>
          </a:r>
          <a:endParaRPr lang="hr-HR" dirty="0"/>
        </a:p>
      </dgm:t>
    </dgm:pt>
    <dgm:pt modelId="{A17A12A5-2A91-4738-967E-8A9E1699423D}" type="parTrans" cxnId="{FCE03A41-1B40-4D39-9B45-F7A2E557A975}">
      <dgm:prSet/>
      <dgm:spPr/>
      <dgm:t>
        <a:bodyPr/>
        <a:lstStyle/>
        <a:p>
          <a:endParaRPr lang="en-US"/>
        </a:p>
      </dgm:t>
    </dgm:pt>
    <dgm:pt modelId="{259A2300-79A0-4D1D-9961-ADB3A0683457}" type="sibTrans" cxnId="{FCE03A41-1B40-4D39-9B45-F7A2E557A975}">
      <dgm:prSet/>
      <dgm:spPr/>
      <dgm:t>
        <a:bodyPr/>
        <a:lstStyle/>
        <a:p>
          <a:endParaRPr lang="en-US"/>
        </a:p>
      </dgm:t>
    </dgm:pt>
    <dgm:pt modelId="{8E33AFD9-DB97-4AAE-8BD9-F32451CC6D94}">
      <dgm:prSet phldrT="[Text]"/>
      <dgm:spPr/>
      <dgm:t>
        <a:bodyPr/>
        <a:lstStyle/>
        <a:p>
          <a:r>
            <a:rPr lang="en-US" b="1" dirty="0"/>
            <a:t>Drugi sastanak – Pariz, studeni 2016.</a:t>
          </a:r>
          <a:endParaRPr lang="hr-HR" b="1" dirty="0"/>
        </a:p>
      </dgm:t>
    </dgm:pt>
    <dgm:pt modelId="{14D2765B-C884-47AA-8D12-4827ADC7DCF3}" type="parTrans" cxnId="{C28AA8EC-9ADC-4A8D-97F8-01899CCDD51C}">
      <dgm:prSet/>
      <dgm:spPr/>
      <dgm:t>
        <a:bodyPr/>
        <a:lstStyle/>
        <a:p>
          <a:endParaRPr lang="en-US"/>
        </a:p>
      </dgm:t>
    </dgm:pt>
    <dgm:pt modelId="{A6E0D11B-020D-44E7-BF51-1137EB5685C2}" type="sibTrans" cxnId="{C28AA8EC-9ADC-4A8D-97F8-01899CCDD51C}">
      <dgm:prSet/>
      <dgm:spPr/>
      <dgm:t>
        <a:bodyPr/>
        <a:lstStyle/>
        <a:p>
          <a:endParaRPr lang="en-US"/>
        </a:p>
      </dgm:t>
    </dgm:pt>
    <dgm:pt modelId="{B0E0A123-80F1-4CE7-9C42-02903566C281}" type="pres">
      <dgm:prSet presAssocID="{CC2556C4-530E-4E88-9603-E9A8C14490A1}" presName="Name0" presStyleCnt="0">
        <dgm:presLayoutVars>
          <dgm:dir/>
          <dgm:resizeHandles val="exact"/>
        </dgm:presLayoutVars>
      </dgm:prSet>
      <dgm:spPr/>
    </dgm:pt>
    <dgm:pt modelId="{09C8DCF4-9E2D-421A-A125-F8D2F8852BFB}" type="pres">
      <dgm:prSet presAssocID="{0AE841B6-3C42-4DA0-8E87-005175F8A89A}" presName="composite" presStyleCnt="0"/>
      <dgm:spPr/>
    </dgm:pt>
    <dgm:pt modelId="{ADA78F2F-B7D5-4A4F-BE21-3D8C8554716F}" type="pres">
      <dgm:prSet presAssocID="{0AE841B6-3C42-4DA0-8E87-005175F8A89A}" presName="bgChev" presStyleLbl="node1" presStyleIdx="0" presStyleCnt="3" custLinFactNeighborX="1267" custLinFactNeighborY="1585"/>
      <dgm:spPr/>
    </dgm:pt>
    <dgm:pt modelId="{D1F81A9F-6333-48B9-87F8-F620D7A5CE73}" type="pres">
      <dgm:prSet presAssocID="{0AE841B6-3C42-4DA0-8E87-005175F8A89A}" presName="txNode" presStyleLbl="fgAcc1" presStyleIdx="0" presStyleCnt="3">
        <dgm:presLayoutVars>
          <dgm:bulletEnabled val="1"/>
        </dgm:presLayoutVars>
      </dgm:prSet>
      <dgm:spPr/>
    </dgm:pt>
    <dgm:pt modelId="{785B17E8-3557-4B8D-B496-165D0CC1A743}" type="pres">
      <dgm:prSet presAssocID="{615059A6-14AA-4CAF-9D1E-DFA4AC215C99}" presName="compositeSpace" presStyleCnt="0"/>
      <dgm:spPr/>
    </dgm:pt>
    <dgm:pt modelId="{B0AE94B2-F5BB-418D-86C6-A79126A759E9}" type="pres">
      <dgm:prSet presAssocID="{0671E6DF-5522-4357-85B9-508640F52DA3}" presName="composite" presStyleCnt="0"/>
      <dgm:spPr/>
    </dgm:pt>
    <dgm:pt modelId="{B3E0133A-55D5-4B73-A533-D95687AAAD89}" type="pres">
      <dgm:prSet presAssocID="{0671E6DF-5522-4357-85B9-508640F52DA3}" presName="bgChev" presStyleLbl="node1" presStyleIdx="1" presStyleCnt="3"/>
      <dgm:spPr/>
    </dgm:pt>
    <dgm:pt modelId="{082F2FBF-C16A-47F2-8DE3-CB586115C676}" type="pres">
      <dgm:prSet presAssocID="{0671E6DF-5522-4357-85B9-508640F52DA3}" presName="txNode" presStyleLbl="fgAcc1" presStyleIdx="1" presStyleCnt="3">
        <dgm:presLayoutVars>
          <dgm:bulletEnabled val="1"/>
        </dgm:presLayoutVars>
      </dgm:prSet>
      <dgm:spPr/>
    </dgm:pt>
    <dgm:pt modelId="{B2BA74C9-CD68-46E2-B4C2-7CDD1CC2444F}" type="pres">
      <dgm:prSet presAssocID="{259A2300-79A0-4D1D-9961-ADB3A0683457}" presName="compositeSpace" presStyleCnt="0"/>
      <dgm:spPr/>
    </dgm:pt>
    <dgm:pt modelId="{4FC9BEC4-5E82-47DC-A81E-5EBD32C1C402}" type="pres">
      <dgm:prSet presAssocID="{8E33AFD9-DB97-4AAE-8BD9-F32451CC6D94}" presName="composite" presStyleCnt="0"/>
      <dgm:spPr/>
    </dgm:pt>
    <dgm:pt modelId="{81192C53-EB38-4897-9B40-97AE340D89E9}" type="pres">
      <dgm:prSet presAssocID="{8E33AFD9-DB97-4AAE-8BD9-F32451CC6D94}" presName="bgChev" presStyleLbl="node1" presStyleIdx="2" presStyleCnt="3"/>
      <dgm:spPr/>
    </dgm:pt>
    <dgm:pt modelId="{95BF7DBA-BD77-4C79-AF1A-EA3434802524}" type="pres">
      <dgm:prSet presAssocID="{8E33AFD9-DB97-4AAE-8BD9-F32451CC6D94}" presName="txNode" presStyleLbl="fgAcc1" presStyleIdx="2" presStyleCnt="3">
        <dgm:presLayoutVars>
          <dgm:bulletEnabled val="1"/>
        </dgm:presLayoutVars>
      </dgm:prSet>
      <dgm:spPr/>
    </dgm:pt>
  </dgm:ptLst>
  <dgm:cxnLst>
    <dgm:cxn modelId="{9D645E29-13BF-42FA-9420-51A4A43B94E5}" srcId="{CC2556C4-530E-4E88-9603-E9A8C14490A1}" destId="{0AE841B6-3C42-4DA0-8E87-005175F8A89A}" srcOrd="0" destOrd="0" parTransId="{E3D3DF57-11A0-4C7B-90A1-D24E85E4E3C7}" sibTransId="{615059A6-14AA-4CAF-9D1E-DFA4AC215C99}"/>
    <dgm:cxn modelId="{FCE03A41-1B40-4D39-9B45-F7A2E557A975}" srcId="{CC2556C4-530E-4E88-9603-E9A8C14490A1}" destId="{0671E6DF-5522-4357-85B9-508640F52DA3}" srcOrd="1" destOrd="0" parTransId="{A17A12A5-2A91-4738-967E-8A9E1699423D}" sibTransId="{259A2300-79A0-4D1D-9961-ADB3A0683457}"/>
    <dgm:cxn modelId="{BB198246-B944-4FFF-A849-D2E92C461046}" type="presOf" srcId="{CC2556C4-530E-4E88-9603-E9A8C14490A1}" destId="{B0E0A123-80F1-4CE7-9C42-02903566C281}" srcOrd="0" destOrd="0" presId="urn:microsoft.com/office/officeart/2005/8/layout/chevronAccent+Icon"/>
    <dgm:cxn modelId="{8C6EEA82-F02F-403B-841F-2537F372F603}" type="presOf" srcId="{8E33AFD9-DB97-4AAE-8BD9-F32451CC6D94}" destId="{95BF7DBA-BD77-4C79-AF1A-EA3434802524}" srcOrd="0" destOrd="0" presId="urn:microsoft.com/office/officeart/2005/8/layout/chevronAccent+Icon"/>
    <dgm:cxn modelId="{417EDDAB-7B18-4884-97AE-6DABC7FF3B29}" type="presOf" srcId="{0AE841B6-3C42-4DA0-8E87-005175F8A89A}" destId="{D1F81A9F-6333-48B9-87F8-F620D7A5CE73}" srcOrd="0" destOrd="0" presId="urn:microsoft.com/office/officeart/2005/8/layout/chevronAccent+Icon"/>
    <dgm:cxn modelId="{C28AA8EC-9ADC-4A8D-97F8-01899CCDD51C}" srcId="{CC2556C4-530E-4E88-9603-E9A8C14490A1}" destId="{8E33AFD9-DB97-4AAE-8BD9-F32451CC6D94}" srcOrd="2" destOrd="0" parTransId="{14D2765B-C884-47AA-8D12-4827ADC7DCF3}" sibTransId="{A6E0D11B-020D-44E7-BF51-1137EB5685C2}"/>
    <dgm:cxn modelId="{307357F5-D1D0-49E5-9511-0835A460F298}" type="presOf" srcId="{0671E6DF-5522-4357-85B9-508640F52DA3}" destId="{082F2FBF-C16A-47F2-8DE3-CB586115C676}" srcOrd="0" destOrd="0" presId="urn:microsoft.com/office/officeart/2005/8/layout/chevronAccent+Icon"/>
    <dgm:cxn modelId="{8CA4D4A7-E5B0-4938-B26F-C680AC50BC60}" type="presParOf" srcId="{B0E0A123-80F1-4CE7-9C42-02903566C281}" destId="{09C8DCF4-9E2D-421A-A125-F8D2F8852BFB}" srcOrd="0" destOrd="0" presId="urn:microsoft.com/office/officeart/2005/8/layout/chevronAccent+Icon"/>
    <dgm:cxn modelId="{4FC59867-89D4-4B84-AFDC-7C03D1044731}" type="presParOf" srcId="{09C8DCF4-9E2D-421A-A125-F8D2F8852BFB}" destId="{ADA78F2F-B7D5-4A4F-BE21-3D8C8554716F}" srcOrd="0" destOrd="0" presId="urn:microsoft.com/office/officeart/2005/8/layout/chevronAccent+Icon"/>
    <dgm:cxn modelId="{1C64E5A5-A094-4709-8944-9ECF530F6936}" type="presParOf" srcId="{09C8DCF4-9E2D-421A-A125-F8D2F8852BFB}" destId="{D1F81A9F-6333-48B9-87F8-F620D7A5CE73}" srcOrd="1" destOrd="0" presId="urn:microsoft.com/office/officeart/2005/8/layout/chevronAccent+Icon"/>
    <dgm:cxn modelId="{41507D6B-E40E-4B49-BAD0-F78DBF6339ED}" type="presParOf" srcId="{B0E0A123-80F1-4CE7-9C42-02903566C281}" destId="{785B17E8-3557-4B8D-B496-165D0CC1A743}" srcOrd="1" destOrd="0" presId="urn:microsoft.com/office/officeart/2005/8/layout/chevronAccent+Icon"/>
    <dgm:cxn modelId="{F021A75E-85B0-4F6B-8AB5-4903D0318FCB}" type="presParOf" srcId="{B0E0A123-80F1-4CE7-9C42-02903566C281}" destId="{B0AE94B2-F5BB-418D-86C6-A79126A759E9}" srcOrd="2" destOrd="0" presId="urn:microsoft.com/office/officeart/2005/8/layout/chevronAccent+Icon"/>
    <dgm:cxn modelId="{345F2932-D56D-4525-89DA-417C6A653E8E}" type="presParOf" srcId="{B0AE94B2-F5BB-418D-86C6-A79126A759E9}" destId="{B3E0133A-55D5-4B73-A533-D95687AAAD89}" srcOrd="0" destOrd="0" presId="urn:microsoft.com/office/officeart/2005/8/layout/chevronAccent+Icon"/>
    <dgm:cxn modelId="{14898A09-4D0B-48DD-849E-446E9B9A80B6}" type="presParOf" srcId="{B0AE94B2-F5BB-418D-86C6-A79126A759E9}" destId="{082F2FBF-C16A-47F2-8DE3-CB586115C676}" srcOrd="1" destOrd="0" presId="urn:microsoft.com/office/officeart/2005/8/layout/chevronAccent+Icon"/>
    <dgm:cxn modelId="{6C5054C8-4382-4A72-9A3B-9A8D0813968F}" type="presParOf" srcId="{B0E0A123-80F1-4CE7-9C42-02903566C281}" destId="{B2BA74C9-CD68-46E2-B4C2-7CDD1CC2444F}" srcOrd="3" destOrd="0" presId="urn:microsoft.com/office/officeart/2005/8/layout/chevronAccent+Icon"/>
    <dgm:cxn modelId="{13475823-E8DB-483B-9031-8BDFB9981D8E}" type="presParOf" srcId="{B0E0A123-80F1-4CE7-9C42-02903566C281}" destId="{4FC9BEC4-5E82-47DC-A81E-5EBD32C1C402}" srcOrd="4" destOrd="0" presId="urn:microsoft.com/office/officeart/2005/8/layout/chevronAccent+Icon"/>
    <dgm:cxn modelId="{E1ADDB3A-82B2-4ED6-ABAA-8E95CA1185BE}" type="presParOf" srcId="{4FC9BEC4-5E82-47DC-A81E-5EBD32C1C402}" destId="{81192C53-EB38-4897-9B40-97AE340D89E9}" srcOrd="0" destOrd="0" presId="urn:microsoft.com/office/officeart/2005/8/layout/chevronAccent+Icon"/>
    <dgm:cxn modelId="{A2CD1470-2A07-4235-B347-FD724BE42DFE}" type="presParOf" srcId="{4FC9BEC4-5E82-47DC-A81E-5EBD32C1C402}" destId="{95BF7DBA-BD77-4C79-AF1A-EA3434802524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78F2F-B7D5-4A4F-BE21-3D8C8554716F}">
      <dsp:nvSpPr>
        <dsp:cNvPr id="0" name=""/>
        <dsp:cNvSpPr/>
      </dsp:nvSpPr>
      <dsp:spPr>
        <a:xfrm>
          <a:off x="25409" y="300566"/>
          <a:ext cx="1944439" cy="75055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81A9F-6333-48B9-87F8-F620D7A5CE73}">
      <dsp:nvSpPr>
        <dsp:cNvPr id="0" name=""/>
        <dsp:cNvSpPr/>
      </dsp:nvSpPr>
      <dsp:spPr>
        <a:xfrm>
          <a:off x="519291" y="476308"/>
          <a:ext cx="1641971" cy="7505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Pokretanje-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 Minsk 2016.</a:t>
          </a:r>
          <a:endParaRPr lang="hr-HR" sz="1200" b="1" kern="1200" dirty="0"/>
        </a:p>
      </dsp:txBody>
      <dsp:txXfrm>
        <a:off x="541274" y="498291"/>
        <a:ext cx="1598005" cy="706587"/>
      </dsp:txXfrm>
    </dsp:sp>
    <dsp:sp modelId="{B3E0133A-55D5-4B73-A533-D95687AAAD89}">
      <dsp:nvSpPr>
        <dsp:cNvPr id="0" name=""/>
        <dsp:cNvSpPr/>
      </dsp:nvSpPr>
      <dsp:spPr>
        <a:xfrm>
          <a:off x="2221755" y="288670"/>
          <a:ext cx="1944439" cy="75055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F2FBF-C16A-47F2-8DE3-CB586115C676}">
      <dsp:nvSpPr>
        <dsp:cNvPr id="0" name=""/>
        <dsp:cNvSpPr/>
      </dsp:nvSpPr>
      <dsp:spPr>
        <a:xfrm>
          <a:off x="2740273" y="476308"/>
          <a:ext cx="1641971" cy="7505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Prvi sastanak - Ljubljana, lipanj 2016.</a:t>
          </a:r>
          <a:endParaRPr lang="hr-HR" sz="1200" kern="1200" dirty="0"/>
        </a:p>
      </dsp:txBody>
      <dsp:txXfrm>
        <a:off x="2762256" y="498291"/>
        <a:ext cx="1598005" cy="706587"/>
      </dsp:txXfrm>
    </dsp:sp>
    <dsp:sp modelId="{81192C53-EB38-4897-9B40-97AE340D89E9}">
      <dsp:nvSpPr>
        <dsp:cNvPr id="0" name=""/>
        <dsp:cNvSpPr/>
      </dsp:nvSpPr>
      <dsp:spPr>
        <a:xfrm>
          <a:off x="4442737" y="288670"/>
          <a:ext cx="1944439" cy="750553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F7DBA-BD77-4C79-AF1A-EA3434802524}">
      <dsp:nvSpPr>
        <dsp:cNvPr id="0" name=""/>
        <dsp:cNvSpPr/>
      </dsp:nvSpPr>
      <dsp:spPr>
        <a:xfrm>
          <a:off x="4961255" y="476308"/>
          <a:ext cx="1641971" cy="7505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Drugi sastanak – Pariz, studeni 2016.</a:t>
          </a:r>
          <a:endParaRPr lang="hr-HR" sz="1200" b="1" kern="1200" dirty="0"/>
        </a:p>
      </dsp:txBody>
      <dsp:txXfrm>
        <a:off x="4983238" y="498291"/>
        <a:ext cx="1598005" cy="706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4/8/2017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4/8/2017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31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85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971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4660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4/8/2017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mpal.org/events/program-and-performance-budgeting-working-group-workshop-and-meeting-oecd-senior-budge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Pregled Radne skupine za programsko planiranje i planiranje proračuna prema učinku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PEMPAL-ova Zajednica prakse za proračun (BCOP)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Radna skupina za programsko planiranje i planiranje proračuna prema učinku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514600" y="5562600"/>
            <a:ext cx="4953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r-HR" dirty="0">
              <a:latin typeface="Calibri" pitchFamily="34" charset="0"/>
            </a:endParaRPr>
          </a:p>
          <a:p>
            <a:pPr algn="ctr"/>
            <a:r>
              <a:rPr lang="hr-HR" dirty="0">
                <a:latin typeface="Calibri" pitchFamily="34" charset="0"/>
              </a:rPr>
              <a:t>Nicolay Begchin, Ministarstvo financija Ruske Federacije</a:t>
            </a:r>
          </a:p>
          <a:p>
            <a:pPr algn="ctr"/>
            <a:r>
              <a:rPr lang="hr-HR" dirty="0">
                <a:latin typeface="Calibri" pitchFamily="34" charset="0"/>
              </a:rPr>
              <a:t>14. travnja 2017.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/>
              <a:t> </a:t>
            </a:r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+mj-lt"/>
              </a:rPr>
              <a:t>Informacije o Radnoj skupini </a:t>
            </a:r>
            <a:endParaRPr lang="hr-HR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95656" y="798732"/>
            <a:ext cx="90662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800"/>
              </a:spcBef>
            </a:pPr>
            <a:r>
              <a:rPr lang="hr-HR" sz="1800" b="1" dirty="0">
                <a:solidFill>
                  <a:schemeClr val="accent6">
                    <a:lumMod val="50000"/>
                  </a:schemeClr>
                </a:solidFill>
              </a:rPr>
              <a:t>Cilj:</a:t>
            </a:r>
            <a:r>
              <a:rPr lang="hr-HR" sz="1800" dirty="0"/>
              <a:t> </a:t>
            </a:r>
            <a:r>
              <a:rPr lang="hr-HR" sz="1800" b="1" dirty="0">
                <a:solidFill>
                  <a:schemeClr val="accent6">
                    <a:lumMod val="50000"/>
                  </a:schemeClr>
                </a:solidFill>
              </a:rPr>
              <a:t>Utvrditi glavne trendove uočene u programskom planiranju proračuna i dubinskoj analizi rashoda u razvijenim zemljama i zemljama PEMPAL-a radi naknadnog razvoja učinkovitih pristupa takvim praksama i poboljšanja učinkovitosti rashoda. </a:t>
            </a:r>
          </a:p>
          <a:p>
            <a:pPr algn="just">
              <a:spcBef>
                <a:spcPts val="800"/>
              </a:spcBef>
            </a:pPr>
            <a:r>
              <a:rPr lang="hr-HR" sz="1800" b="1" dirty="0">
                <a:solidFill>
                  <a:schemeClr val="accent6">
                    <a:lumMod val="50000"/>
                  </a:schemeClr>
                </a:solidFill>
              </a:rPr>
              <a:t>Članovi Zajednice prakse za proračun (BCOP) su dosljedni u izdvajanju programskog planiranja i planiranja proračuna prema učinku kao prioritetnog područja u proračunu svojih zemalja.</a:t>
            </a:r>
          </a:p>
          <a:p>
            <a:pPr algn="just">
              <a:spcBef>
                <a:spcPts val="800"/>
              </a:spcBef>
            </a:pP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Ciljevi: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Utvrditi ključne trendove u provedbi programskog planiranja i dubinskim analizama rashoda. 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Učiti iz pojedinih primjera zemalja PEMPAL-a i drugih zemalja u tim područjima.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Sudjelovati u Anketi OECD-a o planiranju proračuna prema učinku radi osiguravanja osnovnih podataka o statusu reformi te radi utvrđivanja dobrih praksi.</a:t>
            </a:r>
          </a:p>
          <a:p>
            <a:pPr marL="0" lvl="1" algn="just">
              <a:spcBef>
                <a:spcPts val="800"/>
              </a:spcBef>
            </a:pPr>
            <a:endParaRPr lang="hr-HR" sz="18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r>
              <a:rPr lang="hr-HR" sz="1800" b="1" dirty="0">
                <a:solidFill>
                  <a:schemeClr val="tx1"/>
                </a:solidFill>
              </a:rPr>
              <a:t>Opsežno partnerstvo s OECD-om</a:t>
            </a:r>
            <a:r>
              <a:rPr lang="hr-HR" sz="1800" dirty="0">
                <a:solidFill>
                  <a:schemeClr val="tx1"/>
                </a:solidFill>
              </a:rPr>
              <a:t>: sudjelovanje u anketi OECD-a o planiranju proračuna prema učinku, sudjelovanje i doprinos OECD-ovoj mreži posvećenoj učinku i sastancima OECD-a za zemlje srednje, istočne i jugoistočne Europe (CESEE).  </a:t>
            </a:r>
            <a:endParaRPr lang="hr-HR" sz="1800" b="1" i="1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r>
              <a:rPr lang="hr-HR" sz="1800" b="1" i="1" dirty="0">
                <a:solidFill>
                  <a:schemeClr val="tx1"/>
                </a:solidFill>
              </a:rPr>
              <a:t>Članovi radne skupine (15 zemalja):</a:t>
            </a:r>
            <a:r>
              <a:rPr lang="hr-HR" sz="1800" i="1" dirty="0">
                <a:solidFill>
                  <a:schemeClr val="tx1"/>
                </a:solidFill>
              </a:rPr>
              <a:t>  Armenija, Azerbajdžan, Bjelarus, Bosna i Hercegovina, Bugarska, Hrvatska, Gruzija, Kosovo, Kirgiska Republika, Moldova, Ruska Federacija, Srbija, Turska, Ukrajina i Uzbekistan.  </a:t>
            </a:r>
          </a:p>
          <a:p>
            <a:pPr marL="0" lvl="1" algn="just">
              <a:spcBef>
                <a:spcPts val="800"/>
              </a:spcBef>
            </a:pPr>
            <a:endParaRPr lang="hr-H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hr-HR" sz="18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263562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dirty="0"/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100" b="1" dirty="0">
                <a:solidFill>
                  <a:schemeClr val="tx1"/>
                </a:solidFill>
              </a:rPr>
              <a:t>Drugi sastanak, radionica Radne skupine za programsko planiranje i planiranje proračuna prema učinku i sudjelovanje na 12. sastanku OECD-ove mreže visokih dužnosnika odgovornih za proračun posvećene učinku i rezultatima, Pariz, Francuska, studeni 2016</a:t>
            </a:r>
            <a:r>
              <a:rPr lang="hr-HR" sz="2100" dirty="0">
                <a:solidFill>
                  <a:schemeClr val="tx1"/>
                </a:solidFill>
              </a:rPr>
              <a:t>.</a:t>
            </a:r>
            <a:r>
              <a:rPr lang="hr-HR" sz="2100" b="1" dirty="0">
                <a:solidFill>
                  <a:schemeClr val="tx1"/>
                </a:solidFill>
              </a:rPr>
              <a:t> </a:t>
            </a:r>
            <a:r>
              <a:rPr lang="hr-HR" sz="2100" dirty="0">
                <a:solidFill>
                  <a:schemeClr val="tx1"/>
                </a:solidFill>
              </a:rPr>
              <a:t>– prisustvovalo je 13 zemalja.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1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100" dirty="0">
                <a:solidFill>
                  <a:prstClr val="black"/>
                </a:solidFill>
              </a:rPr>
              <a:t>Provedena analiza nalaza izvještaja Svjetske banke pod nazivom Ususret novoj eri planiranja proračuna prema učinku: Osvrti na iskustvo sedam zemalja koje provode reformu (</a:t>
            </a:r>
            <a:r>
              <a:rPr lang="hr-HR" sz="2100" i="1" dirty="0">
                <a:solidFill>
                  <a:prstClr val="black"/>
                </a:solidFill>
              </a:rPr>
              <a:t>engl</a:t>
            </a:r>
            <a:r>
              <a:rPr lang="hr-HR" sz="2100" dirty="0">
                <a:solidFill>
                  <a:prstClr val="black"/>
                </a:solidFill>
              </a:rPr>
              <a:t>. </a:t>
            </a:r>
            <a:r>
              <a:rPr lang="hr-HR" sz="2100" i="1" dirty="0">
                <a:solidFill>
                  <a:prstClr val="black"/>
                </a:solidFill>
              </a:rPr>
              <a:t>Towards Next Generation Performance Budgeting: Reflections on the Experience of Seven Reforming Countries</a:t>
            </a:r>
            <a:r>
              <a:rPr lang="hr-HR" sz="2100" dirty="0">
                <a:solidFill>
                  <a:prstClr val="black"/>
                </a:solidFill>
              </a:rPr>
              <a:t>).</a:t>
            </a:r>
          </a:p>
          <a:p>
            <a:pPr marL="285750" indent="-28575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100" dirty="0">
                <a:solidFill>
                  <a:prstClr val="black"/>
                </a:solidFill>
              </a:rPr>
              <a:t>Provedena detaljna analiza iskustva iz provedbe planiranja proračuna prema učinku u Francuskoj.</a:t>
            </a:r>
          </a:p>
          <a:p>
            <a:pPr marL="285750" indent="-28575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100" dirty="0">
                <a:solidFill>
                  <a:prstClr val="black"/>
                </a:solidFill>
              </a:rPr>
              <a:t>Provedena analiza ključnih trendova u pogledu dubinske analize rashoda u Irskoj i Nizozemskoj.</a:t>
            </a:r>
          </a:p>
          <a:p>
            <a:pPr marL="285750" indent="-28575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100" dirty="0">
                <a:solidFill>
                  <a:prstClr val="black"/>
                </a:solidFill>
              </a:rPr>
              <a:t>Održan okrugli stol u svrhu rasprave o lekcijama naučenim od naprednih zemalja, razmijenjene najnovije informacije o najnovijim događanjima u zemljama članicama Radne skupine i donesene odluke o budućim aktivnostima Radne skupine.</a:t>
            </a:r>
          </a:p>
          <a:p>
            <a:pPr marL="285750" indent="-28575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100" dirty="0">
                <a:solidFill>
                  <a:prstClr val="black"/>
                </a:solidFill>
              </a:rPr>
              <a:t>Sudjelovanje i doprinos 12. sastanku OECD-ove mreže visokih dužnosnika odgovornih za proračun posvećene učinku i rezultatima.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1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100" b="1" dirty="0">
                <a:solidFill>
                  <a:prstClr val="black"/>
                </a:solidFill>
              </a:rPr>
              <a:t>Anketa OECD-a na temu planiranja proračuna prema učinku: 13 zemalja članica PEMPAL-a iz Radne skupine ispunilo je anketu (rezultati će se iznijeti kasnije danas, a kratko će se izvješće pripremiti i objaviti sljedećeg mjeseca): </a:t>
            </a:r>
            <a:r>
              <a:rPr lang="hr-HR" sz="2100" i="1" dirty="0">
                <a:solidFill>
                  <a:schemeClr val="tx1"/>
                </a:solidFill>
              </a:rPr>
              <a:t>Armenija, Bjelarus, Bosna i Hercegovina, Bugarska, Hrvatska, Gruzija, Kosovo, Kirgiska Republika, Moldova, Ruska Federacija, Srbija, Ukrajina i Uzbekistan. </a:t>
            </a:r>
            <a:endParaRPr lang="hr-HR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hr-HR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hr-HR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95400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Calibri"/>
              </a:rPr>
              <a:t>Kratki prikaz aktivnosti Radne skupine (1)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57641656"/>
              </p:ext>
            </p:extLst>
          </p:nvPr>
        </p:nvGraphicFramePr>
        <p:xfrm>
          <a:off x="1676400" y="917167"/>
          <a:ext cx="6604000" cy="1515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9025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988" y="723900"/>
            <a:ext cx="8763000" cy="6096000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just" fontAlgn="auto">
              <a:spcAft>
                <a:spcPts val="0"/>
              </a:spcAft>
              <a:defRPr/>
            </a:pPr>
            <a:r>
              <a:rPr lang="hr-HR" sz="1900" b="1" dirty="0">
                <a:solidFill>
                  <a:prstClr val="black"/>
                </a:solidFill>
              </a:rPr>
              <a:t>Programsko planiranje / planiranje proračuna prema učinku (I)</a:t>
            </a:r>
          </a:p>
          <a:p>
            <a:pPr lvl="0" algn="just" fontAlgn="auto">
              <a:spcAft>
                <a:spcPts val="0"/>
              </a:spcAft>
              <a:defRPr/>
            </a:pPr>
            <a:endParaRPr lang="hr-HR" sz="1900" dirty="0">
              <a:solidFill>
                <a:prstClr val="black"/>
              </a:solidFill>
            </a:endParaRP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1900" dirty="0">
                <a:solidFill>
                  <a:prstClr val="black"/>
                </a:solidFill>
              </a:rPr>
              <a:t>Budućnost planiranja proračuna prema učinku krije se u pojednostavnjenju sustava planiranja proračuna prema učinku kako bi se pružile jasnije i značajnije informacije o učinku kojima se bolje upravlja, za bolju podršku donošenja odluka u pogledu politike.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1900" dirty="0">
                <a:solidFill>
                  <a:prstClr val="black"/>
                </a:solidFill>
              </a:rPr>
              <a:t>Potreba da se „prijeđe s revolucionarnog na razvojni pristup” i da se uzmu u obzir opasnosti od gubitka političke podrške, nedovoljan broj zaposlenih u Ministarstvu financija, složeni moderan sustav programskog planiranja i kulturološke prepreke koji mogu rezultirati nedostatkom uspjeha u provođenju reforme. 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1900" dirty="0">
                <a:solidFill>
                  <a:prstClr val="black"/>
                </a:solidFill>
              </a:rPr>
              <a:t>Važnost izrade prilagođenih pristupa koji bi uzimali u obzir posebnosti zemalja, njihove kapacitete i ciljeve, umjesto čistog prenošenja najboljih praksi iz druge zemlje. 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1900" dirty="0">
                <a:solidFill>
                  <a:prstClr val="black"/>
                </a:solidFill>
              </a:rPr>
              <a:t>Zemlje ne bi trebale srljati u programsko planiranje proračuna prije nego što se provedu reforme ključnih dijelova javnih financija i javnog upravljanja. Te reforme uključuju, ali nisu ograničene na, uvođenje strateškog planiranja na razini države, ispunjenje zahtjeva građana za podacima o učinku i većoj odgovornosti, provedbu reforme javne uprave, srednjoročno planiranje, uvođenje strateških planova za ministarstva i reformiranje sustava unutarnjih kontrola.</a:t>
            </a: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-152400" y="8709"/>
            <a:ext cx="1059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700" dirty="0">
                <a:solidFill>
                  <a:srgbClr val="002060"/>
                </a:solidFill>
                <a:latin typeface="Calibri"/>
              </a:rPr>
              <a:t>Ključne lekcije naučene na radionici održanoj u</a:t>
            </a:r>
          </a:p>
          <a:p>
            <a:pPr algn="ctr"/>
            <a:r>
              <a:rPr lang="hr-HR" sz="2700" dirty="0">
                <a:solidFill>
                  <a:srgbClr val="002060"/>
                </a:solidFill>
                <a:latin typeface="Calibri"/>
              </a:rPr>
              <a:t> studenome 2016. </a:t>
            </a:r>
          </a:p>
        </p:txBody>
      </p:sp>
    </p:spTree>
    <p:extLst>
      <p:ext uri="{BB962C8B-B14F-4D97-AF65-F5344CB8AC3E}">
        <p14:creationId xmlns:p14="http://schemas.microsoft.com/office/powerpoint/2010/main" val="280761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988" y="762000"/>
            <a:ext cx="8763000" cy="6096000"/>
          </a:xfrm>
        </p:spPr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just" fontAlgn="auto">
              <a:spcAft>
                <a:spcPts val="0"/>
              </a:spcAft>
              <a:defRPr/>
            </a:pPr>
            <a:r>
              <a:rPr lang="hr-HR" sz="2200" b="1" dirty="0">
                <a:solidFill>
                  <a:prstClr val="black"/>
                </a:solidFill>
              </a:rPr>
              <a:t>Programsko planiranje / planiranje proračuna prema učinku (II)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hr-HR" sz="2200" dirty="0">
              <a:solidFill>
                <a:prstClr val="black"/>
              </a:solidFill>
            </a:endParaRP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Osim ključnog preduvjeta u obliku postojanja političke volje (s obzirom na to da se programsko planiranje proračuna ne može uspješno provesti samo na tehničkoj i birokratskoj razini), ne treba podcjenjivati važnost izgradnje kapaciteta osoblja i važnost IT sustava za programsko planiranje proračuna.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Pristup programskog planiranja proračuna / planiranja proračuna prema učinku trebao bi biti fleksibilan kako bi se omogućilo neprestano poboljšanje sustava na temelju nalaza iz provedbe.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Nekoliko je zemalja sudionica PEMPAL-a već započelo pojednostavnjenje svojih pristupa programskog planiranja proračuna, uključujući programsku strukturu, iznos podataka pruženih za svaki program i broj pokazatelja učinka. 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Prema pokazateljima učinka važnima za državu i javnost treba se odnositi drugačije nego prema onima koji su potrebni za unutarnje upravljanje. 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Izravna poveznica između rashoda i svakog pokazatelja nije potrebna. </a:t>
            </a: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-152400" y="8709"/>
            <a:ext cx="1059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700" dirty="0">
                <a:solidFill>
                  <a:srgbClr val="002060"/>
                </a:solidFill>
                <a:latin typeface="Calibri"/>
              </a:rPr>
              <a:t>Ključne lekcije naučene na radionici održanoj u </a:t>
            </a:r>
          </a:p>
          <a:p>
            <a:pPr algn="ctr"/>
            <a:r>
              <a:rPr lang="hr-HR" sz="2700" dirty="0">
                <a:solidFill>
                  <a:srgbClr val="002060"/>
                </a:solidFill>
                <a:latin typeface="Calibri"/>
              </a:rPr>
              <a:t>studenome 2016. </a:t>
            </a:r>
          </a:p>
        </p:txBody>
      </p:sp>
    </p:spTree>
    <p:extLst>
      <p:ext uri="{BB962C8B-B14F-4D97-AF65-F5344CB8AC3E}">
        <p14:creationId xmlns:p14="http://schemas.microsoft.com/office/powerpoint/2010/main" val="66747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988" y="704850"/>
            <a:ext cx="8763000" cy="6172200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200" b="1" dirty="0">
                <a:solidFill>
                  <a:prstClr val="black"/>
                </a:solidFill>
              </a:rPr>
              <a:t>Dubinske analize rashoda</a:t>
            </a:r>
          </a:p>
          <a:p>
            <a:pPr lvl="0" algn="just" fontAlgn="auto">
              <a:spcAft>
                <a:spcPts val="0"/>
              </a:spcAft>
              <a:defRPr/>
            </a:pPr>
            <a:endParaRPr lang="hr-HR" sz="2200" dirty="0">
              <a:solidFill>
                <a:prstClr val="black"/>
              </a:solidFill>
            </a:endParaRP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Većina zemalja PEMPAL-a nije provela dubinsku analizu rashoda tako opširno kao zemlje OECD-a.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Lekcije naučene iz iskustava Nizozemske i Irske bile su korisne s obzirom na to da zemlje PEMPAL-a planiraju razmotriti provedbu elemenata dubinske analize rashoda. Konkretno, naučene su lekcije uključivale važnost srednjoročnih pristupa i jasno definiranje očekivanja od dubinskih analiza rashoda.</a:t>
            </a:r>
          </a:p>
          <a:p>
            <a:pPr marL="34290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Analize su se trebale uključiti u postupke planiranja proračuna i dubinske analize rashoda nisu se trebale provesti </a:t>
            </a:r>
            <a:r>
              <a:rPr lang="hr-HR" sz="2200" i="1" dirty="0">
                <a:solidFill>
                  <a:prstClr val="black"/>
                </a:solidFill>
              </a:rPr>
              <a:t>ad hoc</a:t>
            </a:r>
            <a:r>
              <a:rPr lang="hr-HR" sz="2200" dirty="0">
                <a:solidFill>
                  <a:prstClr val="black"/>
                </a:solidFill>
              </a:rPr>
              <a:t>, već kao sustavne vježbe.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Ne treba podcjenjivati važnost izgradnje kapaciteta osoblja, kao ni potrebu za vanjskim stručnjacima i neovisnim vanjskim ocjenjivačima radi ujednačenijeg stajališta ministarstva financija.</a:t>
            </a:r>
          </a:p>
          <a:p>
            <a:pPr marL="342900" lvl="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200" dirty="0">
                <a:solidFill>
                  <a:prstClr val="black"/>
                </a:solidFill>
              </a:rPr>
              <a:t>Dvije zemlje PEMPAL-a, Hrvatska i Bugarska, započele su provedbu dubinskih analiza rashoda, a rasprave na toj radionici rezultirale su korisnim idejama za poboljšanje njihovih pristupa, uključujući potrebu za dužim razdobljem za provedbu analize visoke kvalitete. O slučajevima obaju zemalja govorit će se danas. </a:t>
            </a:r>
            <a:endParaRPr lang="hr-HR" sz="1800" b="1" dirty="0">
              <a:solidFill>
                <a:prstClr val="black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hr-HR" sz="1800" b="1" dirty="0">
              <a:solidFill>
                <a:prstClr val="black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hr-HR" sz="1800" b="1" dirty="0">
                <a:solidFill>
                  <a:prstClr val="black"/>
                </a:solidFill>
              </a:rPr>
              <a:t>Cjelovito izvješće s ovog skupa i sve prezentacije dostupne su na poveznici: </a:t>
            </a:r>
            <a:r>
              <a:rPr lang="hr-HR" sz="1800" b="1" dirty="0">
                <a:solidFill>
                  <a:prstClr val="black"/>
                </a:solidFill>
                <a:hlinkClick r:id="rId3"/>
              </a:rPr>
              <a:t>https://www.pempal.org/events/program-and-performance-budgeting-working-group-workshop-and-meeting-oecd-senior-budget</a:t>
            </a:r>
            <a:r>
              <a:rPr lang="hr-HR" dirty="0"/>
              <a:t> </a:t>
            </a:r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1800" dirty="0">
              <a:solidFill>
                <a:prstClr val="black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hr-HR" sz="18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-152400" y="0"/>
            <a:ext cx="1059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700" dirty="0">
                <a:solidFill>
                  <a:srgbClr val="002060"/>
                </a:solidFill>
                <a:latin typeface="Calibri"/>
              </a:rPr>
              <a:t>Ključne lekcije naučene na radionici održanoj </a:t>
            </a:r>
          </a:p>
          <a:p>
            <a:pPr algn="ctr"/>
            <a:r>
              <a:rPr lang="hr-HR" sz="2700" dirty="0">
                <a:solidFill>
                  <a:srgbClr val="002060"/>
                </a:solidFill>
                <a:latin typeface="Calibri"/>
              </a:rPr>
              <a:t>u studenome 2016.</a:t>
            </a:r>
          </a:p>
        </p:txBody>
      </p:sp>
    </p:spTree>
    <p:extLst>
      <p:ext uri="{BB962C8B-B14F-4D97-AF65-F5344CB8AC3E}">
        <p14:creationId xmlns:p14="http://schemas.microsoft.com/office/powerpoint/2010/main" val="873193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8686800" cy="876300"/>
          </a:xfrm>
        </p:spPr>
        <p:txBody>
          <a:bodyPr/>
          <a:lstStyle/>
          <a:p>
            <a:r>
              <a:rPr lang="hr-HR" sz="3600" dirty="0">
                <a:solidFill>
                  <a:srgbClr val="002060"/>
                </a:solidFill>
              </a:rPr>
              <a:t>Planovi za buduće aktivnosti Radne skupine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68679" y="685800"/>
            <a:ext cx="8763000" cy="5715000"/>
          </a:xfrm>
        </p:spPr>
        <p:txBody>
          <a:bodyPr rtlCol="0"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Proizvodi znanja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600" dirty="0">
              <a:solidFill>
                <a:schemeClr val="tx1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600" dirty="0">
                <a:solidFill>
                  <a:schemeClr val="tx1"/>
                </a:solidFill>
              </a:rPr>
              <a:t>Prikupljanje propisa / metodologija svih zemalja članica, struktura programa i pokazatelja učinka. </a:t>
            </a:r>
          </a:p>
          <a:p>
            <a:pPr marL="34290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hr-HR" sz="2600" dirty="0">
                <a:solidFill>
                  <a:schemeClr val="tx1"/>
                </a:solidFill>
              </a:rPr>
              <a:t>Naglasak će biti i na najboljim praksama i izvorima koji se odnose na ključne nacionalne pokazatelje u svrhu povezivanja nacionalnog strateškog planiranja s planiranjem proračuna.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600" i="1" dirty="0">
              <a:solidFill>
                <a:srgbClr val="FF0000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600" i="1" dirty="0">
                <a:solidFill>
                  <a:srgbClr val="FF0000"/>
                </a:solidFill>
              </a:rPr>
              <a:t>Željeli bismo podsjetiti sve zemlje članice da pošalju popise pokazatelja učinka Tajništvu PEMPAL-a!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600" b="1" dirty="0">
                <a:solidFill>
                  <a:schemeClr val="tx1"/>
                </a:solidFill>
              </a:rPr>
              <a:t>Suradnja s OECD-om</a:t>
            </a:r>
            <a:r>
              <a:rPr lang="hr-HR" sz="2600" dirty="0">
                <a:solidFill>
                  <a:schemeClr val="tx1"/>
                </a:solidFill>
              </a:rPr>
              <a:t> će se nastaviti, uključujući moguće sudjelovanje na OECD-ovu godišnjem sastanku visokih dužnosnika odgovornih za proračun na temu učinka i rezultata.  </a:t>
            </a:r>
          </a:p>
          <a:p>
            <a:pPr algn="just" fontAlgn="auto">
              <a:spcAft>
                <a:spcPts val="0"/>
              </a:spcAft>
              <a:defRPr/>
            </a:pPr>
            <a:endParaRPr lang="hr-HR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600" b="1" dirty="0">
                <a:solidFill>
                  <a:schemeClr val="tx1"/>
                </a:solidFill>
              </a:rPr>
              <a:t>Analiza korisnosti sudjelovanja u OECD-ovoj Anketi o planiranju proračuna</a:t>
            </a:r>
            <a:r>
              <a:rPr lang="hr-HR" sz="2600" dirty="0">
                <a:solidFill>
                  <a:schemeClr val="tx1"/>
                </a:solidFill>
              </a:rPr>
              <a:t> i izvješće proizašlo iz toga / baza podataka proizvoda znanja provest će se i u FG 2018. te će se naučene lekcije primijeniti na buduće aktivnosti razvoja proizvoda znanja.</a:t>
            </a:r>
            <a:endParaRPr lang="hr-HR" sz="2600" b="1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04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8686800" cy="876300"/>
          </a:xfrm>
        </p:spPr>
        <p:txBody>
          <a:bodyPr/>
          <a:lstStyle/>
          <a:p>
            <a:r>
              <a:rPr lang="hr-HR" sz="3600" dirty="0">
                <a:solidFill>
                  <a:srgbClr val="002060"/>
                </a:solidFill>
              </a:rPr>
              <a:t>Planovi za buduće aktivnosti Radne skupine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252355"/>
              </p:ext>
            </p:extLst>
          </p:nvPr>
        </p:nvGraphicFramePr>
        <p:xfrm>
          <a:off x="846909" y="1295400"/>
          <a:ext cx="8830491" cy="3590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5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3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69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dirty="0" err="1">
                          <a:solidFill>
                            <a:schemeClr val="tx1"/>
                          </a:solidFill>
                        </a:rPr>
                        <a:t>Izrada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chemeClr val="tx1"/>
                          </a:solidFill>
                        </a:rPr>
                        <a:t>nacrta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chemeClr val="tx1"/>
                          </a:solidFill>
                        </a:rPr>
                        <a:t>Akcijskog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chemeClr val="tx1"/>
                          </a:solidFill>
                        </a:rPr>
                        <a:t>plana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chemeClr val="tx1"/>
                          </a:solidFill>
                        </a:rPr>
                        <a:t>za</a:t>
                      </a:r>
                      <a:r>
                        <a:rPr dirty="0">
                          <a:solidFill>
                            <a:schemeClr val="tx1"/>
                          </a:solidFill>
                        </a:rPr>
                        <a:t> 2017. – 2018.</a:t>
                      </a:r>
                      <a:endParaRPr lang="hr-H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1600" b="1" kern="1200" dirty="0">
                          <a:solidFill>
                            <a:schemeClr val="tx1"/>
                          </a:solidFill>
                          <a:latin typeface="+mn-lt"/>
                        </a:rPr>
                        <a:t>Provizorni vremenski okvir </a:t>
                      </a:r>
                      <a:endParaRPr lang="hr-H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110">
                <a:tc>
                  <a:txBody>
                    <a:bodyPr/>
                    <a:lstStyle/>
                    <a:p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+mj-lt"/>
                        </a:rPr>
                        <a:t>1.</a:t>
                      </a:r>
                      <a:endParaRPr lang="hr-HR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Videokonferencija za razmjenu znanja </a:t>
                      </a:r>
                      <a:endParaRPr lang="hr-HR" sz="18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+mj-lt"/>
                        </a:rPr>
                        <a:t>rujan 2017.</a:t>
                      </a:r>
                      <a:endParaRPr lang="hr-HR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980">
                <a:tc>
                  <a:txBody>
                    <a:bodyPr/>
                    <a:lstStyle/>
                    <a:p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+mj-lt"/>
                        </a:rPr>
                        <a:t>2.</a:t>
                      </a:r>
                      <a:endParaRPr lang="hr-HR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+mj-lt"/>
                        </a:rPr>
                        <a:t>Mali grupni sastanak na temu proizvodu znanja koji će se baviti prikupljanjem podataka i moguće sudjelovanje na sastanku OECD-ove mreže visokih dužnosnika odgovornih za proračun posvećene učinku i rezultatima.</a:t>
                      </a:r>
                      <a:endParaRPr lang="hr-HR" sz="180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+mj-lt"/>
                        </a:rPr>
                        <a:t>studeni/prosinac 2017.</a:t>
                      </a:r>
                      <a:endParaRPr lang="hr-HR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460">
                <a:tc>
                  <a:txBody>
                    <a:bodyPr/>
                    <a:lstStyle/>
                    <a:p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+mj-lt"/>
                        </a:rPr>
                        <a:t>3.</a:t>
                      </a:r>
                      <a:endParaRPr lang="hr-HR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+mj-lt"/>
                        </a:rPr>
                        <a:t>Moguće održavanje skupa paralelno s plenarnom sjednicom ili godišnjim OECD-ovim sastankom visokih dužnosnika odgovornih za proračun za zemlje srednje, istočne i jugoistočne Europe (CESEE).</a:t>
                      </a:r>
                      <a:endParaRPr lang="hr-HR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latin typeface="+mj-lt"/>
                        </a:rPr>
                        <a:t>veljača 2018. ili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kern="1200" baseline="0" dirty="0">
                          <a:solidFill>
                            <a:schemeClr val="tx1"/>
                          </a:solidFill>
                          <a:latin typeface="+mj-lt"/>
                        </a:rPr>
                        <a:t>svibanj/lipanj 2018.</a:t>
                      </a:r>
                      <a:endParaRPr lang="hr-HR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57942" y="4761128"/>
            <a:ext cx="8719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r-HR" i="1" dirty="0">
              <a:solidFill>
                <a:srgbClr val="FF0000"/>
              </a:solidFill>
            </a:endParaRPr>
          </a:p>
          <a:p>
            <a:pPr algn="ctr"/>
            <a:r>
              <a:rPr lang="hr-HR" i="1" dirty="0">
                <a:solidFill>
                  <a:srgbClr val="FF0000"/>
                </a:solidFill>
              </a:rPr>
              <a:t>Zemlje članice dobrodošle su podnijeti prijedloge na videokonferenciji za razmjenu znanja (predložiti temu ili prezentaciju koju žele održati) resursnom timu BCOP-a. </a:t>
            </a:r>
          </a:p>
        </p:txBody>
      </p:sp>
    </p:spTree>
    <p:extLst>
      <p:ext uri="{BB962C8B-B14F-4D97-AF65-F5344CB8AC3E}">
        <p14:creationId xmlns:p14="http://schemas.microsoft.com/office/powerpoint/2010/main" val="35836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3600" dirty="0">
                <a:solidFill>
                  <a:srgbClr val="000000"/>
                </a:solidFill>
              </a:rPr>
              <a:t>Hvala na pažnji!</a:t>
            </a: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2000" dirty="0">
                <a:solidFill>
                  <a:srgbClr val="000000"/>
                </a:solidFill>
              </a:rPr>
              <a:t>Svi materijali Radne skupine dostupni su na engleskom, ruskom i bosansko-hrvatsko-srpskom na adresi </a:t>
            </a:r>
            <a:r>
              <a:rPr lang="hr-HR" sz="2000" dirty="0">
                <a:solidFill>
                  <a:srgbClr val="000000"/>
                </a:solidFill>
                <a:hlinkClick r:id="rId4"/>
              </a:rPr>
              <a:t>www.pempal.org</a:t>
            </a:r>
            <a:r>
              <a:rPr lang="hr-HR" sz="2000" dirty="0">
                <a:solidFill>
                  <a:schemeClr val="tx1"/>
                </a:solidFill>
              </a:rPr>
              <a:t>, a ostali materijali dostupni su na </a:t>
            </a:r>
            <a:r>
              <a:rPr lang="hr-HR" sz="2000" dirty="0" err="1">
                <a:solidFill>
                  <a:schemeClr val="tx1"/>
                </a:solidFill>
              </a:rPr>
              <a:t>wiki</a:t>
            </a:r>
            <a:r>
              <a:rPr lang="hr-HR" sz="2000" dirty="0">
                <a:solidFill>
                  <a:schemeClr val="tx1"/>
                </a:solidFill>
              </a:rPr>
              <a:t> stranici BCOP-a.</a:t>
            </a:r>
          </a:p>
          <a:p>
            <a:pPr fontAlgn="auto">
              <a:spcAft>
                <a:spcPts val="0"/>
              </a:spcAft>
              <a:defRPr/>
            </a:pPr>
            <a:endParaRPr lang="hr-HR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5406</TotalTime>
  <Words>1333</Words>
  <Application>Microsoft Office PowerPoint</Application>
  <PresentationFormat>A4 Paper (210x297 mm)</PresentationFormat>
  <Paragraphs>117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Lucida Grande CY</vt:lpstr>
      <vt:lpstr>Wingdings</vt:lpstr>
      <vt:lpstr>Office Theme</vt:lpstr>
      <vt:lpstr>Pregled Radne skupine za programsko planiranje i planiranje proračuna prema učinku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Planovi za buduće aktivnosti Radne skupine</vt:lpstr>
      <vt:lpstr>Planovi za buduće aktivnosti Radne skupine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creator>Deanna Aubrey</dc:creator>
  <cp:keywords>BCOP Budget Literacy and Transparency Working Group</cp:keywords>
  <cp:lastModifiedBy>Naida Carsimamovic</cp:lastModifiedBy>
  <cp:revision>632</cp:revision>
  <cp:lastPrinted>2017-02-09T16:04:30Z</cp:lastPrinted>
  <dcterms:created xsi:type="dcterms:W3CDTF">2010-10-04T16:57:49Z</dcterms:created>
  <dcterms:modified xsi:type="dcterms:W3CDTF">2017-04-08T12:01:12Z</dcterms:modified>
  <cp:category>PEMPAL</cp:category>
</cp:coreProperties>
</file>