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271" r:id="rId2"/>
    <p:sldId id="368" r:id="rId3"/>
    <p:sldId id="370" r:id="rId4"/>
    <p:sldId id="376" r:id="rId5"/>
    <p:sldId id="379" r:id="rId6"/>
    <p:sldId id="377" r:id="rId7"/>
    <p:sldId id="378" r:id="rId8"/>
    <p:sldId id="373" r:id="rId9"/>
    <p:sldId id="312" r:id="rId10"/>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62" autoAdjust="0"/>
    <p:restoredTop sz="81525" autoAdjust="0"/>
  </p:normalViewPr>
  <p:slideViewPr>
    <p:cSldViewPr>
      <p:cViewPr varScale="1">
        <p:scale>
          <a:sx n="40" d="100"/>
          <a:sy n="40" d="100"/>
        </p:scale>
        <p:origin x="1158" y="42"/>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2556C4-530E-4E88-9603-E9A8C14490A1}"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0AE841B6-3C42-4DA0-8E87-005175F8A89A}">
      <dgm:prSet phldrT="[Text]"/>
      <dgm:spPr/>
      <dgm:t>
        <a:bodyPr/>
        <a:lstStyle/>
        <a:p>
          <a:r>
            <a:rPr lang="en-US" b="1" dirty="0"/>
            <a:t>Launch-</a:t>
          </a:r>
        </a:p>
        <a:p>
          <a:r>
            <a:rPr lang="en-US" b="1" dirty="0"/>
            <a:t> Minsk 2016</a:t>
          </a:r>
        </a:p>
      </dgm:t>
    </dgm:pt>
    <dgm:pt modelId="{E3D3DF57-11A0-4C7B-90A1-D24E85E4E3C7}" type="parTrans" cxnId="{9D645E29-13BF-42FA-9420-51A4A43B94E5}">
      <dgm:prSet/>
      <dgm:spPr/>
      <dgm:t>
        <a:bodyPr/>
        <a:lstStyle/>
        <a:p>
          <a:endParaRPr lang="en-US"/>
        </a:p>
      </dgm:t>
    </dgm:pt>
    <dgm:pt modelId="{615059A6-14AA-4CAF-9D1E-DFA4AC215C99}" type="sibTrans" cxnId="{9D645E29-13BF-42FA-9420-51A4A43B94E5}">
      <dgm:prSet/>
      <dgm:spPr/>
      <dgm:t>
        <a:bodyPr/>
        <a:lstStyle/>
        <a:p>
          <a:endParaRPr lang="en-US"/>
        </a:p>
      </dgm:t>
    </dgm:pt>
    <dgm:pt modelId="{0671E6DF-5522-4357-85B9-508640F52DA3}">
      <dgm:prSet phldrT="[Text]"/>
      <dgm:spPr/>
      <dgm:t>
        <a:bodyPr/>
        <a:lstStyle/>
        <a:p>
          <a:r>
            <a:rPr lang="en-US" b="1" dirty="0"/>
            <a:t>1</a:t>
          </a:r>
          <a:r>
            <a:rPr lang="en-US" b="1" baseline="30000" dirty="0"/>
            <a:t>st</a:t>
          </a:r>
          <a:r>
            <a:rPr lang="en-US" b="1" dirty="0"/>
            <a:t> meeting - </a:t>
          </a:r>
          <a:r>
            <a:rPr lang="en-US" sz="1800" b="1" dirty="0">
              <a:solidFill>
                <a:prstClr val="black"/>
              </a:solidFill>
            </a:rPr>
            <a:t>Ljubljana, June 2016</a:t>
          </a:r>
          <a:endParaRPr lang="en-US" dirty="0"/>
        </a:p>
      </dgm:t>
    </dgm:pt>
    <dgm:pt modelId="{A17A12A5-2A91-4738-967E-8A9E1699423D}" type="parTrans" cxnId="{FCE03A41-1B40-4D39-9B45-F7A2E557A975}">
      <dgm:prSet/>
      <dgm:spPr/>
      <dgm:t>
        <a:bodyPr/>
        <a:lstStyle/>
        <a:p>
          <a:endParaRPr lang="en-US"/>
        </a:p>
      </dgm:t>
    </dgm:pt>
    <dgm:pt modelId="{259A2300-79A0-4D1D-9961-ADB3A0683457}" type="sibTrans" cxnId="{FCE03A41-1B40-4D39-9B45-F7A2E557A975}">
      <dgm:prSet/>
      <dgm:spPr/>
      <dgm:t>
        <a:bodyPr/>
        <a:lstStyle/>
        <a:p>
          <a:endParaRPr lang="en-US"/>
        </a:p>
      </dgm:t>
    </dgm:pt>
    <dgm:pt modelId="{8E33AFD9-DB97-4AAE-8BD9-F32451CC6D94}">
      <dgm:prSet phldrT="[Text]"/>
      <dgm:spPr/>
      <dgm:t>
        <a:bodyPr/>
        <a:lstStyle/>
        <a:p>
          <a:r>
            <a:rPr lang="en-US" b="1" dirty="0"/>
            <a:t>2</a:t>
          </a:r>
          <a:r>
            <a:rPr lang="en-US" b="1" baseline="30000" dirty="0"/>
            <a:t>nd</a:t>
          </a:r>
          <a:r>
            <a:rPr lang="en-US" b="1" dirty="0"/>
            <a:t> meeting – Paris, November 2016</a:t>
          </a:r>
        </a:p>
      </dgm:t>
    </dgm:pt>
    <dgm:pt modelId="{14D2765B-C884-47AA-8D12-4827ADC7DCF3}" type="parTrans" cxnId="{C28AA8EC-9ADC-4A8D-97F8-01899CCDD51C}">
      <dgm:prSet/>
      <dgm:spPr/>
      <dgm:t>
        <a:bodyPr/>
        <a:lstStyle/>
        <a:p>
          <a:endParaRPr lang="en-US"/>
        </a:p>
      </dgm:t>
    </dgm:pt>
    <dgm:pt modelId="{A6E0D11B-020D-44E7-BF51-1137EB5685C2}" type="sibTrans" cxnId="{C28AA8EC-9ADC-4A8D-97F8-01899CCDD51C}">
      <dgm:prSet/>
      <dgm:spPr/>
      <dgm:t>
        <a:bodyPr/>
        <a:lstStyle/>
        <a:p>
          <a:endParaRPr lang="en-US"/>
        </a:p>
      </dgm:t>
    </dgm:pt>
    <dgm:pt modelId="{B0E0A123-80F1-4CE7-9C42-02903566C281}" type="pres">
      <dgm:prSet presAssocID="{CC2556C4-530E-4E88-9603-E9A8C14490A1}" presName="Name0" presStyleCnt="0">
        <dgm:presLayoutVars>
          <dgm:dir/>
          <dgm:resizeHandles val="exact"/>
        </dgm:presLayoutVars>
      </dgm:prSet>
      <dgm:spPr/>
    </dgm:pt>
    <dgm:pt modelId="{09C8DCF4-9E2D-421A-A125-F8D2F8852BFB}" type="pres">
      <dgm:prSet presAssocID="{0AE841B6-3C42-4DA0-8E87-005175F8A89A}" presName="composite" presStyleCnt="0"/>
      <dgm:spPr/>
    </dgm:pt>
    <dgm:pt modelId="{ADA78F2F-B7D5-4A4F-BE21-3D8C8554716F}" type="pres">
      <dgm:prSet presAssocID="{0AE841B6-3C42-4DA0-8E87-005175F8A89A}" presName="bgChev" presStyleLbl="node1" presStyleIdx="0" presStyleCnt="3" custLinFactNeighborX="1267" custLinFactNeighborY="1585"/>
      <dgm:spPr/>
    </dgm:pt>
    <dgm:pt modelId="{D1F81A9F-6333-48B9-87F8-F620D7A5CE73}" type="pres">
      <dgm:prSet presAssocID="{0AE841B6-3C42-4DA0-8E87-005175F8A89A}" presName="txNode" presStyleLbl="fgAcc1" presStyleIdx="0" presStyleCnt="3">
        <dgm:presLayoutVars>
          <dgm:bulletEnabled val="1"/>
        </dgm:presLayoutVars>
      </dgm:prSet>
      <dgm:spPr/>
    </dgm:pt>
    <dgm:pt modelId="{785B17E8-3557-4B8D-B496-165D0CC1A743}" type="pres">
      <dgm:prSet presAssocID="{615059A6-14AA-4CAF-9D1E-DFA4AC215C99}" presName="compositeSpace" presStyleCnt="0"/>
      <dgm:spPr/>
    </dgm:pt>
    <dgm:pt modelId="{B0AE94B2-F5BB-418D-86C6-A79126A759E9}" type="pres">
      <dgm:prSet presAssocID="{0671E6DF-5522-4357-85B9-508640F52DA3}" presName="composite" presStyleCnt="0"/>
      <dgm:spPr/>
    </dgm:pt>
    <dgm:pt modelId="{B3E0133A-55D5-4B73-A533-D95687AAAD89}" type="pres">
      <dgm:prSet presAssocID="{0671E6DF-5522-4357-85B9-508640F52DA3}" presName="bgChev" presStyleLbl="node1" presStyleIdx="1" presStyleCnt="3"/>
      <dgm:spPr/>
    </dgm:pt>
    <dgm:pt modelId="{082F2FBF-C16A-47F2-8DE3-CB586115C676}" type="pres">
      <dgm:prSet presAssocID="{0671E6DF-5522-4357-85B9-508640F52DA3}" presName="txNode" presStyleLbl="fgAcc1" presStyleIdx="1" presStyleCnt="3">
        <dgm:presLayoutVars>
          <dgm:bulletEnabled val="1"/>
        </dgm:presLayoutVars>
      </dgm:prSet>
      <dgm:spPr/>
    </dgm:pt>
    <dgm:pt modelId="{B2BA74C9-CD68-46E2-B4C2-7CDD1CC2444F}" type="pres">
      <dgm:prSet presAssocID="{259A2300-79A0-4D1D-9961-ADB3A0683457}" presName="compositeSpace" presStyleCnt="0"/>
      <dgm:spPr/>
    </dgm:pt>
    <dgm:pt modelId="{4FC9BEC4-5E82-47DC-A81E-5EBD32C1C402}" type="pres">
      <dgm:prSet presAssocID="{8E33AFD9-DB97-4AAE-8BD9-F32451CC6D94}" presName="composite" presStyleCnt="0"/>
      <dgm:spPr/>
    </dgm:pt>
    <dgm:pt modelId="{81192C53-EB38-4897-9B40-97AE340D89E9}" type="pres">
      <dgm:prSet presAssocID="{8E33AFD9-DB97-4AAE-8BD9-F32451CC6D94}" presName="bgChev" presStyleLbl="node1" presStyleIdx="2" presStyleCnt="3"/>
      <dgm:spPr/>
    </dgm:pt>
    <dgm:pt modelId="{95BF7DBA-BD77-4C79-AF1A-EA3434802524}" type="pres">
      <dgm:prSet presAssocID="{8E33AFD9-DB97-4AAE-8BD9-F32451CC6D94}" presName="txNode" presStyleLbl="fgAcc1" presStyleIdx="2" presStyleCnt="3">
        <dgm:presLayoutVars>
          <dgm:bulletEnabled val="1"/>
        </dgm:presLayoutVars>
      </dgm:prSet>
      <dgm:spPr/>
    </dgm:pt>
  </dgm:ptLst>
  <dgm:cxnLst>
    <dgm:cxn modelId="{9D645E29-13BF-42FA-9420-51A4A43B94E5}" srcId="{CC2556C4-530E-4E88-9603-E9A8C14490A1}" destId="{0AE841B6-3C42-4DA0-8E87-005175F8A89A}" srcOrd="0" destOrd="0" parTransId="{E3D3DF57-11A0-4C7B-90A1-D24E85E4E3C7}" sibTransId="{615059A6-14AA-4CAF-9D1E-DFA4AC215C99}"/>
    <dgm:cxn modelId="{FCE03A41-1B40-4D39-9B45-F7A2E557A975}" srcId="{CC2556C4-530E-4E88-9603-E9A8C14490A1}" destId="{0671E6DF-5522-4357-85B9-508640F52DA3}" srcOrd="1" destOrd="0" parTransId="{A17A12A5-2A91-4738-967E-8A9E1699423D}" sibTransId="{259A2300-79A0-4D1D-9961-ADB3A0683457}"/>
    <dgm:cxn modelId="{BB198246-B944-4FFF-A849-D2E92C461046}" type="presOf" srcId="{CC2556C4-530E-4E88-9603-E9A8C14490A1}" destId="{B0E0A123-80F1-4CE7-9C42-02903566C281}" srcOrd="0" destOrd="0" presId="urn:microsoft.com/office/officeart/2005/8/layout/chevronAccent+Icon"/>
    <dgm:cxn modelId="{8C6EEA82-F02F-403B-841F-2537F372F603}" type="presOf" srcId="{8E33AFD9-DB97-4AAE-8BD9-F32451CC6D94}" destId="{95BF7DBA-BD77-4C79-AF1A-EA3434802524}" srcOrd="0" destOrd="0" presId="urn:microsoft.com/office/officeart/2005/8/layout/chevronAccent+Icon"/>
    <dgm:cxn modelId="{417EDDAB-7B18-4884-97AE-6DABC7FF3B29}" type="presOf" srcId="{0AE841B6-3C42-4DA0-8E87-005175F8A89A}" destId="{D1F81A9F-6333-48B9-87F8-F620D7A5CE73}" srcOrd="0" destOrd="0" presId="urn:microsoft.com/office/officeart/2005/8/layout/chevronAccent+Icon"/>
    <dgm:cxn modelId="{C28AA8EC-9ADC-4A8D-97F8-01899CCDD51C}" srcId="{CC2556C4-530E-4E88-9603-E9A8C14490A1}" destId="{8E33AFD9-DB97-4AAE-8BD9-F32451CC6D94}" srcOrd="2" destOrd="0" parTransId="{14D2765B-C884-47AA-8D12-4827ADC7DCF3}" sibTransId="{A6E0D11B-020D-44E7-BF51-1137EB5685C2}"/>
    <dgm:cxn modelId="{307357F5-D1D0-49E5-9511-0835A460F298}" type="presOf" srcId="{0671E6DF-5522-4357-85B9-508640F52DA3}" destId="{082F2FBF-C16A-47F2-8DE3-CB586115C676}" srcOrd="0" destOrd="0" presId="urn:microsoft.com/office/officeart/2005/8/layout/chevronAccent+Icon"/>
    <dgm:cxn modelId="{8CA4D4A7-E5B0-4938-B26F-C680AC50BC60}" type="presParOf" srcId="{B0E0A123-80F1-4CE7-9C42-02903566C281}" destId="{09C8DCF4-9E2D-421A-A125-F8D2F8852BFB}" srcOrd="0" destOrd="0" presId="urn:microsoft.com/office/officeart/2005/8/layout/chevronAccent+Icon"/>
    <dgm:cxn modelId="{4FC59867-89D4-4B84-AFDC-7C03D1044731}" type="presParOf" srcId="{09C8DCF4-9E2D-421A-A125-F8D2F8852BFB}" destId="{ADA78F2F-B7D5-4A4F-BE21-3D8C8554716F}" srcOrd="0" destOrd="0" presId="urn:microsoft.com/office/officeart/2005/8/layout/chevronAccent+Icon"/>
    <dgm:cxn modelId="{1C64E5A5-A094-4709-8944-9ECF530F6936}" type="presParOf" srcId="{09C8DCF4-9E2D-421A-A125-F8D2F8852BFB}" destId="{D1F81A9F-6333-48B9-87F8-F620D7A5CE73}" srcOrd="1" destOrd="0" presId="urn:microsoft.com/office/officeart/2005/8/layout/chevronAccent+Icon"/>
    <dgm:cxn modelId="{41507D6B-E40E-4B49-BAD0-F78DBF6339ED}" type="presParOf" srcId="{B0E0A123-80F1-4CE7-9C42-02903566C281}" destId="{785B17E8-3557-4B8D-B496-165D0CC1A743}" srcOrd="1" destOrd="0" presId="urn:microsoft.com/office/officeart/2005/8/layout/chevronAccent+Icon"/>
    <dgm:cxn modelId="{F021A75E-85B0-4F6B-8AB5-4903D0318FCB}" type="presParOf" srcId="{B0E0A123-80F1-4CE7-9C42-02903566C281}" destId="{B0AE94B2-F5BB-418D-86C6-A79126A759E9}" srcOrd="2" destOrd="0" presId="urn:microsoft.com/office/officeart/2005/8/layout/chevronAccent+Icon"/>
    <dgm:cxn modelId="{345F2932-D56D-4525-89DA-417C6A653E8E}" type="presParOf" srcId="{B0AE94B2-F5BB-418D-86C6-A79126A759E9}" destId="{B3E0133A-55D5-4B73-A533-D95687AAAD89}" srcOrd="0" destOrd="0" presId="urn:microsoft.com/office/officeart/2005/8/layout/chevronAccent+Icon"/>
    <dgm:cxn modelId="{14898A09-4D0B-48DD-849E-446E9B9A80B6}" type="presParOf" srcId="{B0AE94B2-F5BB-418D-86C6-A79126A759E9}" destId="{082F2FBF-C16A-47F2-8DE3-CB586115C676}" srcOrd="1" destOrd="0" presId="urn:microsoft.com/office/officeart/2005/8/layout/chevronAccent+Icon"/>
    <dgm:cxn modelId="{6C5054C8-4382-4A72-9A3B-9A8D0813968F}" type="presParOf" srcId="{B0E0A123-80F1-4CE7-9C42-02903566C281}" destId="{B2BA74C9-CD68-46E2-B4C2-7CDD1CC2444F}" srcOrd="3" destOrd="0" presId="urn:microsoft.com/office/officeart/2005/8/layout/chevronAccent+Icon"/>
    <dgm:cxn modelId="{13475823-E8DB-483B-9031-8BDFB9981D8E}" type="presParOf" srcId="{B0E0A123-80F1-4CE7-9C42-02903566C281}" destId="{4FC9BEC4-5E82-47DC-A81E-5EBD32C1C402}" srcOrd="4" destOrd="0" presId="urn:microsoft.com/office/officeart/2005/8/layout/chevronAccent+Icon"/>
    <dgm:cxn modelId="{E1ADDB3A-82B2-4ED6-ABAA-8E95CA1185BE}" type="presParOf" srcId="{4FC9BEC4-5E82-47DC-A81E-5EBD32C1C402}" destId="{81192C53-EB38-4897-9B40-97AE340D89E9}" srcOrd="0" destOrd="0" presId="urn:microsoft.com/office/officeart/2005/8/layout/chevronAccent+Icon"/>
    <dgm:cxn modelId="{A2CD1470-2A07-4235-B347-FD724BE42DFE}" type="presParOf" srcId="{4FC9BEC4-5E82-47DC-A81E-5EBD32C1C402}" destId="{95BF7DBA-BD77-4C79-AF1A-EA3434802524}"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78F2F-B7D5-4A4F-BE21-3D8C8554716F}">
      <dsp:nvSpPr>
        <dsp:cNvPr id="0" name=""/>
        <dsp:cNvSpPr/>
      </dsp:nvSpPr>
      <dsp:spPr>
        <a:xfrm>
          <a:off x="25409" y="300566"/>
          <a:ext cx="1944439" cy="75055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F81A9F-6333-48B9-87F8-F620D7A5CE73}">
      <dsp:nvSpPr>
        <dsp:cNvPr id="0" name=""/>
        <dsp:cNvSpPr/>
      </dsp:nvSpPr>
      <dsp:spPr>
        <a:xfrm>
          <a:off x="519291" y="476308"/>
          <a:ext cx="1641971" cy="7505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dirty="0"/>
            <a:t>Launch-</a:t>
          </a:r>
        </a:p>
        <a:p>
          <a:pPr marL="0" lvl="0" indent="0" algn="ctr" defTabSz="577850">
            <a:lnSpc>
              <a:spcPct val="90000"/>
            </a:lnSpc>
            <a:spcBef>
              <a:spcPct val="0"/>
            </a:spcBef>
            <a:spcAft>
              <a:spcPct val="35000"/>
            </a:spcAft>
            <a:buNone/>
          </a:pPr>
          <a:r>
            <a:rPr lang="en-US" sz="1300" b="1" kern="1200" dirty="0"/>
            <a:t> Minsk 2016</a:t>
          </a:r>
        </a:p>
      </dsp:txBody>
      <dsp:txXfrm>
        <a:off x="541274" y="498291"/>
        <a:ext cx="1598005" cy="706587"/>
      </dsp:txXfrm>
    </dsp:sp>
    <dsp:sp modelId="{B3E0133A-55D5-4B73-A533-D95687AAAD89}">
      <dsp:nvSpPr>
        <dsp:cNvPr id="0" name=""/>
        <dsp:cNvSpPr/>
      </dsp:nvSpPr>
      <dsp:spPr>
        <a:xfrm>
          <a:off x="2221755" y="288670"/>
          <a:ext cx="1944439" cy="75055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2F2FBF-C16A-47F2-8DE3-CB586115C676}">
      <dsp:nvSpPr>
        <dsp:cNvPr id="0" name=""/>
        <dsp:cNvSpPr/>
      </dsp:nvSpPr>
      <dsp:spPr>
        <a:xfrm>
          <a:off x="2740273" y="476308"/>
          <a:ext cx="1641971" cy="7505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dirty="0"/>
            <a:t>1</a:t>
          </a:r>
          <a:r>
            <a:rPr lang="en-US" sz="1300" b="1" kern="1200" baseline="30000" dirty="0"/>
            <a:t>st</a:t>
          </a:r>
          <a:r>
            <a:rPr lang="en-US" sz="1300" b="1" kern="1200" dirty="0"/>
            <a:t> meeting - </a:t>
          </a:r>
          <a:r>
            <a:rPr lang="en-US" sz="1300" b="1" kern="1200" dirty="0">
              <a:solidFill>
                <a:prstClr val="black"/>
              </a:solidFill>
            </a:rPr>
            <a:t>Ljubljana, June 2016</a:t>
          </a:r>
          <a:endParaRPr lang="en-US" sz="1300" kern="1200" dirty="0"/>
        </a:p>
      </dsp:txBody>
      <dsp:txXfrm>
        <a:off x="2762256" y="498291"/>
        <a:ext cx="1598005" cy="706587"/>
      </dsp:txXfrm>
    </dsp:sp>
    <dsp:sp modelId="{81192C53-EB38-4897-9B40-97AE340D89E9}">
      <dsp:nvSpPr>
        <dsp:cNvPr id="0" name=""/>
        <dsp:cNvSpPr/>
      </dsp:nvSpPr>
      <dsp:spPr>
        <a:xfrm>
          <a:off x="4442737" y="288670"/>
          <a:ext cx="1944439" cy="75055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BF7DBA-BD77-4C79-AF1A-EA3434802524}">
      <dsp:nvSpPr>
        <dsp:cNvPr id="0" name=""/>
        <dsp:cNvSpPr/>
      </dsp:nvSpPr>
      <dsp:spPr>
        <a:xfrm>
          <a:off x="4961255" y="476308"/>
          <a:ext cx="1641971" cy="7505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dirty="0"/>
            <a:t>2</a:t>
          </a:r>
          <a:r>
            <a:rPr lang="en-US" sz="1300" b="1" kern="1200" baseline="30000" dirty="0"/>
            <a:t>nd</a:t>
          </a:r>
          <a:r>
            <a:rPr lang="en-US" sz="1300" b="1" kern="1200" dirty="0"/>
            <a:t> meeting – Paris, November 2016</a:t>
          </a:r>
        </a:p>
      </dsp:txBody>
      <dsp:txXfrm>
        <a:off x="4983238" y="498291"/>
        <a:ext cx="1598005" cy="7065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4/8/2017</a:t>
            </a:fld>
            <a:endParaRPr lang="en-US" dirty="0"/>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4/8/2017</a:t>
            </a:fld>
            <a:endParaRPr lang="en-US" dirty="0"/>
          </a:p>
        </p:txBody>
      </p:sp>
      <p:sp>
        <p:nvSpPr>
          <p:cNvPr id="4" name="Slide Image Placeholder 3"/>
          <p:cNvSpPr>
            <a:spLocks noGrp="1" noRot="1" noChangeAspect="1"/>
          </p:cNvSpPr>
          <p:nvPr>
            <p:ph type="sldImg" idx="2"/>
          </p:nvPr>
        </p:nvSpPr>
        <p:spPr>
          <a:xfrm>
            <a:off x="1100138" y="676275"/>
            <a:ext cx="4886325" cy="33845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104295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a:solidFill>
                  <a:schemeClr val="tx1">
                    <a:lumMod val="95000"/>
                    <a:lumOff val="5000"/>
                  </a:schemeClr>
                </a:solidFill>
              </a:rPr>
              <a:t>Initiated by the Russian Federation, Kyrgyz Republic, Belarus, and Armenia</a:t>
            </a: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04295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285750" lvl="0" indent="-285750" algn="just" fontAlgn="auto">
              <a:spcAft>
                <a:spcPts val="0"/>
              </a:spcAft>
              <a:buFont typeface="Arial" charset="0"/>
              <a:buChar char="•"/>
              <a:defRPr/>
            </a:pPr>
            <a:r>
              <a:rPr lang="en-US" sz="1200" dirty="0">
                <a:solidFill>
                  <a:prstClr val="black"/>
                </a:solidFill>
              </a:rPr>
              <a:t>Reaffirmation that the future of performance budgeting would be in simplification of the performance budgeting systems in order to provide clearer, more manageable, and more meaningful performance information to better support policy decision-making.</a:t>
            </a:r>
          </a:p>
          <a:p>
            <a:pPr marL="285750" lvl="0" indent="-285750" algn="just" fontAlgn="auto">
              <a:spcAft>
                <a:spcPts val="0"/>
              </a:spcAft>
              <a:buFont typeface="Arial" charset="0"/>
              <a:buChar char="•"/>
              <a:defRPr/>
            </a:pPr>
            <a:r>
              <a:rPr lang="en-US" sz="1200" dirty="0">
                <a:solidFill>
                  <a:prstClr val="black"/>
                </a:solidFill>
              </a:rPr>
              <a:t>Need to “move from a revolutionary to an evolutionary approach” and take into account dangers of eroding political support, understaffed Ministry of Finance, complex state-of-the-art program budgeting design, and cultural obstacles that can all  result in lack of reform success. </a:t>
            </a:r>
          </a:p>
          <a:p>
            <a:pPr marL="285750" lvl="0" indent="-285750" algn="just" fontAlgn="auto">
              <a:spcAft>
                <a:spcPts val="0"/>
              </a:spcAft>
              <a:buFont typeface="Arial" charset="0"/>
              <a:buChar char="•"/>
              <a:defRPr/>
            </a:pPr>
            <a:r>
              <a:rPr lang="en-US" sz="1200" dirty="0">
                <a:solidFill>
                  <a:prstClr val="black"/>
                </a:solidFill>
              </a:rPr>
              <a:t>Importance of designing customized approaches, which would take into account country specificities, capacities, and objectives, as opposed to simply applying a best practice from another country. </a:t>
            </a:r>
          </a:p>
          <a:p>
            <a:pPr marL="285750" lvl="0" indent="-285750" algn="just" fontAlgn="auto">
              <a:spcAft>
                <a:spcPts val="0"/>
              </a:spcAft>
              <a:buFont typeface="Arial" charset="0"/>
              <a:buChar char="•"/>
              <a:defRPr/>
            </a:pPr>
            <a:r>
              <a:rPr lang="en-US" sz="1200" dirty="0">
                <a:solidFill>
                  <a:prstClr val="black"/>
                </a:solidFill>
              </a:rPr>
              <a:t>Countries should not rush into program budgeting before essential parts of public finance and public management reforms had been undertaken. These reforms include but are not limited to introducing government-level strategic planning, addressing citizens’ demand for performance information and higher accountability, implementing public administration reform, medium-term planning, introducing ministries strategic plans, and reforming internal control system.</a:t>
            </a:r>
          </a:p>
          <a:p>
            <a:pPr marL="285750" lvl="0" indent="-285750" algn="just" fontAlgn="auto">
              <a:spcAft>
                <a:spcPts val="0"/>
              </a:spcAft>
              <a:buFont typeface="Arial" charset="0"/>
              <a:buChar char="•"/>
              <a:defRPr/>
            </a:pPr>
            <a:r>
              <a:rPr lang="en-US" sz="1200" dirty="0">
                <a:solidFill>
                  <a:prstClr val="black"/>
                </a:solidFill>
              </a:rPr>
              <a:t>In addition to the essential pre-condition of having political will (since program budgeting cannot be done successfully at the technical and bureaucratic level only), the importance of staff capacity building and the importance of the IT system for program budgeting should not be underestimated.</a:t>
            </a:r>
          </a:p>
          <a:p>
            <a:pPr marL="285750" lvl="0" indent="-285750" algn="just" fontAlgn="auto">
              <a:spcAft>
                <a:spcPts val="0"/>
              </a:spcAft>
              <a:buFont typeface="Arial" charset="0"/>
              <a:buChar char="•"/>
              <a:defRPr/>
            </a:pPr>
            <a:r>
              <a:rPr lang="en-US" sz="1200" dirty="0">
                <a:solidFill>
                  <a:prstClr val="black"/>
                </a:solidFill>
              </a:rPr>
              <a:t>The program/performance budgeting approach should have an element of flexibility, in order to allow continuous improvement of the system based on evidence from implementation.</a:t>
            </a:r>
          </a:p>
          <a:p>
            <a:pPr marL="285750" lvl="0" indent="-285750" algn="just" fontAlgn="auto">
              <a:spcAft>
                <a:spcPts val="0"/>
              </a:spcAft>
              <a:buFont typeface="Arial" charset="0"/>
              <a:buChar char="•"/>
              <a:defRPr/>
            </a:pPr>
            <a:r>
              <a:rPr lang="en-US" sz="1200" dirty="0">
                <a:solidFill>
                  <a:prstClr val="black"/>
                </a:solidFill>
              </a:rPr>
              <a:t>Several participating PEMPAL countries have already started with the simplification of their program budgeting approaches, including the program structure, the amount of information provided for each program, and number of performance indicators. </a:t>
            </a:r>
          </a:p>
          <a:p>
            <a:pPr marL="285750" lvl="0" indent="-285750" algn="just" fontAlgn="auto">
              <a:spcAft>
                <a:spcPts val="0"/>
              </a:spcAft>
              <a:buFont typeface="Arial" charset="0"/>
              <a:buChar char="•"/>
              <a:defRPr/>
            </a:pPr>
            <a:r>
              <a:rPr lang="en-US" sz="1200" dirty="0">
                <a:solidFill>
                  <a:prstClr val="black"/>
                </a:solidFill>
              </a:rPr>
              <a:t>Performance indicators important for government and the public should be treated differently than those needed for internal management. </a:t>
            </a:r>
          </a:p>
          <a:p>
            <a:pPr marL="285750" lvl="0" indent="-285750" algn="just" fontAlgn="auto">
              <a:spcAft>
                <a:spcPts val="0"/>
              </a:spcAft>
              <a:buFont typeface="Arial" charset="0"/>
              <a:buChar char="•"/>
              <a:defRPr/>
            </a:pPr>
            <a:r>
              <a:rPr lang="en-US" sz="1200" dirty="0">
                <a:solidFill>
                  <a:prstClr val="black"/>
                </a:solidFill>
              </a:rPr>
              <a:t>A direct link between spending and each indicator is not necessary. </a:t>
            </a: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20943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285750" lvl="0" indent="-285750" algn="just" fontAlgn="auto">
              <a:spcAft>
                <a:spcPts val="0"/>
              </a:spcAft>
              <a:buFont typeface="Arial" charset="0"/>
              <a:buChar char="•"/>
              <a:defRPr/>
            </a:pPr>
            <a:r>
              <a:rPr lang="en-US" sz="1200" dirty="0">
                <a:solidFill>
                  <a:prstClr val="black"/>
                </a:solidFill>
              </a:rPr>
              <a:t>Reaffirmation that the future of performance budgeting would be in simplification of the performance budgeting systems in order to provide clearer, more manageable, and more meaningful performance information to better support policy decision-making.</a:t>
            </a:r>
          </a:p>
          <a:p>
            <a:pPr marL="285750" lvl="0" indent="-285750" algn="just" fontAlgn="auto">
              <a:spcAft>
                <a:spcPts val="0"/>
              </a:spcAft>
              <a:buFont typeface="Arial" charset="0"/>
              <a:buChar char="•"/>
              <a:defRPr/>
            </a:pPr>
            <a:r>
              <a:rPr lang="en-US" sz="1200" dirty="0">
                <a:solidFill>
                  <a:prstClr val="black"/>
                </a:solidFill>
              </a:rPr>
              <a:t>Need to “move from a revolutionary to an evolutionary approach” and take into account dangers of eroding political support, understaffed Ministry of Finance, complex state-of-the-art program budgeting design, and cultural obstacles that can all  result in lack of reform success. </a:t>
            </a:r>
          </a:p>
          <a:p>
            <a:pPr marL="285750" lvl="0" indent="-285750" algn="just" fontAlgn="auto">
              <a:spcAft>
                <a:spcPts val="0"/>
              </a:spcAft>
              <a:buFont typeface="Arial" charset="0"/>
              <a:buChar char="•"/>
              <a:defRPr/>
            </a:pPr>
            <a:r>
              <a:rPr lang="en-US" sz="1200" dirty="0">
                <a:solidFill>
                  <a:prstClr val="black"/>
                </a:solidFill>
              </a:rPr>
              <a:t>Importance of designing customized approaches, which would take into account country specificities, capacities, and objectives, as opposed to simply applying a best practice from another country. </a:t>
            </a:r>
          </a:p>
          <a:p>
            <a:pPr marL="285750" lvl="0" indent="-285750" algn="just" fontAlgn="auto">
              <a:spcAft>
                <a:spcPts val="0"/>
              </a:spcAft>
              <a:buFont typeface="Arial" charset="0"/>
              <a:buChar char="•"/>
              <a:defRPr/>
            </a:pPr>
            <a:r>
              <a:rPr lang="en-US" sz="1200" dirty="0">
                <a:solidFill>
                  <a:prstClr val="black"/>
                </a:solidFill>
              </a:rPr>
              <a:t>Countries should not rush into program budgeting before essential parts of public finance and public management reforms had been undertaken. These reforms include but are not limited to introducing government-level strategic planning, addressing citizens’ demand for performance information and higher accountability, implementing public administration reform, medium-term planning, introducing ministries strategic plans, and reforming internal control system.</a:t>
            </a:r>
          </a:p>
          <a:p>
            <a:pPr marL="285750" lvl="0" indent="-285750" algn="just" fontAlgn="auto">
              <a:spcAft>
                <a:spcPts val="0"/>
              </a:spcAft>
              <a:buFont typeface="Arial" charset="0"/>
              <a:buChar char="•"/>
              <a:defRPr/>
            </a:pPr>
            <a:r>
              <a:rPr lang="en-US" sz="1200" dirty="0">
                <a:solidFill>
                  <a:prstClr val="black"/>
                </a:solidFill>
              </a:rPr>
              <a:t>In addition to the essential pre-condition of having political will (since program budgeting cannot be done successfully at the technical and bureaucratic level only), the importance of staff capacity building and the importance of the IT system for program budgeting should not be underestimated.</a:t>
            </a:r>
          </a:p>
          <a:p>
            <a:pPr marL="285750" lvl="0" indent="-285750" algn="just" fontAlgn="auto">
              <a:spcAft>
                <a:spcPts val="0"/>
              </a:spcAft>
              <a:buFont typeface="Arial" charset="0"/>
              <a:buChar char="•"/>
              <a:defRPr/>
            </a:pPr>
            <a:r>
              <a:rPr lang="en-US" sz="1200" dirty="0">
                <a:solidFill>
                  <a:prstClr val="black"/>
                </a:solidFill>
              </a:rPr>
              <a:t>The program/performance budgeting approach should have an element of flexibility, in order to allow continuous improvement of the system based on evidence from implementation.</a:t>
            </a:r>
          </a:p>
          <a:p>
            <a:pPr marL="285750" lvl="0" indent="-285750" algn="just" fontAlgn="auto">
              <a:spcAft>
                <a:spcPts val="0"/>
              </a:spcAft>
              <a:buFont typeface="Arial" charset="0"/>
              <a:buChar char="•"/>
              <a:defRPr/>
            </a:pPr>
            <a:r>
              <a:rPr lang="en-US" sz="1200" dirty="0">
                <a:solidFill>
                  <a:prstClr val="black"/>
                </a:solidFill>
              </a:rPr>
              <a:t>Several participating PEMPAL countries have already started with the simplification of their program budgeting approaches, including the program structure, the amount of information provided for each program, and number of performance indicators. </a:t>
            </a:r>
          </a:p>
          <a:p>
            <a:pPr marL="285750" lvl="0" indent="-285750" algn="just" fontAlgn="auto">
              <a:spcAft>
                <a:spcPts val="0"/>
              </a:spcAft>
              <a:buFont typeface="Arial" charset="0"/>
              <a:buChar char="•"/>
              <a:defRPr/>
            </a:pPr>
            <a:r>
              <a:rPr lang="en-US" sz="1200" dirty="0">
                <a:solidFill>
                  <a:prstClr val="black"/>
                </a:solidFill>
              </a:rPr>
              <a:t>Performance indicators important for government and the public should be treated differently than those needed for internal management. </a:t>
            </a:r>
          </a:p>
          <a:p>
            <a:pPr marL="285750" lvl="0" indent="-285750" algn="just" fontAlgn="auto">
              <a:spcAft>
                <a:spcPts val="0"/>
              </a:spcAft>
              <a:buFont typeface="Arial" charset="0"/>
              <a:buChar char="•"/>
              <a:defRPr/>
            </a:pPr>
            <a:r>
              <a:rPr lang="en-US" sz="1200">
                <a:solidFill>
                  <a:prstClr val="black"/>
                </a:solidFill>
              </a:rPr>
              <a:t>A direct link between spending and each indicator is not necessary. </a:t>
            </a: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209785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859971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654660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271347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4/8/2017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4/8/2017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4/8/2017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4/8/2017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4/8/2017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4/8/2017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4/8/2017</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pempal.org/events/program-and-performance-budgeting-working-group-workshop-and-meeting-oecd-senior-budget"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en-US" dirty="0">
                <a:solidFill>
                  <a:srgbClr val="002060"/>
                </a:solidFill>
              </a:rPr>
              <a:t>Overview of Program and Performance Budgeting Working Group</a:t>
            </a:r>
          </a:p>
        </p:txBody>
      </p:sp>
      <p:sp>
        <p:nvSpPr>
          <p:cNvPr id="3" name="Subtitle 2"/>
          <p:cNvSpPr>
            <a:spLocks noGrp="1"/>
          </p:cNvSpPr>
          <p:nvPr>
            <p:ph type="subTitle" idx="1"/>
          </p:nvPr>
        </p:nvSpPr>
        <p:spPr>
          <a:xfrm>
            <a:off x="1485900" y="4191000"/>
            <a:ext cx="6934200" cy="762000"/>
          </a:xfrm>
        </p:spPr>
        <p:txBody>
          <a:bodyPr rtlCol="0">
            <a:normAutofit fontScale="92500" lnSpcReduction="10000"/>
          </a:bodyPr>
          <a:lstStyle/>
          <a:p>
            <a:pPr fontAlgn="auto">
              <a:spcAft>
                <a:spcPts val="0"/>
              </a:spcAft>
              <a:buFont typeface="Arial" pitchFamily="34" charset="0"/>
              <a:buNone/>
              <a:defRPr/>
            </a:pPr>
            <a:r>
              <a:rPr lang="en-US" sz="2400" i="1" dirty="0">
                <a:solidFill>
                  <a:schemeClr val="tx1">
                    <a:lumMod val="95000"/>
                    <a:lumOff val="5000"/>
                  </a:schemeClr>
                </a:solidFill>
              </a:rPr>
              <a:t>PEMPAL Budget Community of Practice (BCOP)</a:t>
            </a:r>
          </a:p>
          <a:p>
            <a:pPr fontAlgn="auto">
              <a:spcAft>
                <a:spcPts val="0"/>
              </a:spcAft>
              <a:buFont typeface="Arial" pitchFamily="34" charset="0"/>
              <a:buNone/>
              <a:defRPr/>
            </a:pPr>
            <a:r>
              <a:rPr lang="en-US" sz="2400" i="1" dirty="0">
                <a:solidFill>
                  <a:schemeClr val="tx1">
                    <a:lumMod val="95000"/>
                    <a:lumOff val="5000"/>
                  </a:schemeClr>
                </a:solidFill>
              </a:rPr>
              <a:t>Program and Performance Budgeting Working Group</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514600" y="5562600"/>
            <a:ext cx="4953000" cy="923330"/>
          </a:xfrm>
          <a:prstGeom prst="rect">
            <a:avLst/>
          </a:prstGeom>
          <a:noFill/>
          <a:ln w="9525">
            <a:noFill/>
            <a:miter lim="800000"/>
            <a:headEnd/>
            <a:tailEnd/>
          </a:ln>
        </p:spPr>
        <p:txBody>
          <a:bodyPr>
            <a:spAutoFit/>
          </a:bodyPr>
          <a:lstStyle/>
          <a:p>
            <a:pPr algn="ctr"/>
            <a:endParaRPr lang="bs-Latn-BA" dirty="0">
              <a:latin typeface="Calibri" pitchFamily="34" charset="0"/>
            </a:endParaRPr>
          </a:p>
          <a:p>
            <a:pPr algn="ctr"/>
            <a:r>
              <a:rPr lang="en-US" dirty="0">
                <a:latin typeface="Calibri" pitchFamily="34" charset="0"/>
              </a:rPr>
              <a:t>Nikolay </a:t>
            </a:r>
            <a:r>
              <a:rPr lang="en-US" dirty="0" err="1">
                <a:latin typeface="Calibri" pitchFamily="34" charset="0"/>
              </a:rPr>
              <a:t>Begchin</a:t>
            </a:r>
            <a:r>
              <a:rPr lang="bs-Latn-BA" dirty="0">
                <a:latin typeface="Calibri" pitchFamily="34" charset="0"/>
              </a:rPr>
              <a:t>, MoF Russian Federation</a:t>
            </a:r>
          </a:p>
          <a:p>
            <a:pPr algn="ctr"/>
            <a:r>
              <a:rPr lang="en-US" dirty="0">
                <a:latin typeface="Calibri" pitchFamily="34" charset="0"/>
              </a:rPr>
              <a:t>14 April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Working Group Factsheet </a:t>
            </a:r>
          </a:p>
        </p:txBody>
      </p:sp>
      <p:sp>
        <p:nvSpPr>
          <p:cNvPr id="9" name="Содержимое 2"/>
          <p:cNvSpPr txBox="1">
            <a:spLocks/>
          </p:cNvSpPr>
          <p:nvPr/>
        </p:nvSpPr>
        <p:spPr bwMode="auto">
          <a:xfrm>
            <a:off x="795656" y="798732"/>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en-US" sz="2000" b="1" dirty="0">
                <a:solidFill>
                  <a:schemeClr val="accent6">
                    <a:lumMod val="50000"/>
                  </a:schemeClr>
                </a:solidFill>
              </a:rPr>
              <a:t>Goal</a:t>
            </a:r>
            <a:r>
              <a:rPr lang="ru-RU" sz="2000" b="1" dirty="0">
                <a:solidFill>
                  <a:schemeClr val="accent6">
                    <a:lumMod val="50000"/>
                  </a:schemeClr>
                </a:solidFill>
              </a:rPr>
              <a:t>:</a:t>
            </a:r>
            <a:r>
              <a:rPr lang="ru-RU" sz="2000" dirty="0"/>
              <a:t> </a:t>
            </a:r>
            <a:r>
              <a:rPr lang="en-US" sz="2000" b="1" dirty="0">
                <a:solidFill>
                  <a:schemeClr val="accent6">
                    <a:lumMod val="50000"/>
                  </a:schemeClr>
                </a:solidFill>
              </a:rPr>
              <a:t>To identify main trends observed in program budgeting and spending reviews in developed and PEMPAL countries so that efficient approaches to such practices can be subsequently developed and spending effectiveness improved. </a:t>
            </a:r>
          </a:p>
          <a:p>
            <a:pPr algn="just">
              <a:spcBef>
                <a:spcPts val="800"/>
              </a:spcBef>
            </a:pPr>
            <a:r>
              <a:rPr lang="en-US" sz="2000" b="1" dirty="0">
                <a:solidFill>
                  <a:schemeClr val="accent6">
                    <a:lumMod val="50000"/>
                  </a:schemeClr>
                </a:solidFill>
              </a:rPr>
              <a:t>BCOP members have consistently identified program and performance budgeting as a priority area in their countries’ budget.</a:t>
            </a:r>
          </a:p>
          <a:p>
            <a:pPr algn="just">
              <a:spcBef>
                <a:spcPts val="800"/>
              </a:spcBef>
            </a:pPr>
            <a:r>
              <a:rPr lang="en-US" sz="2000" b="1" dirty="0">
                <a:solidFill>
                  <a:schemeClr val="tx1">
                    <a:lumMod val="95000"/>
                    <a:lumOff val="5000"/>
                  </a:schemeClr>
                </a:solidFill>
              </a:rPr>
              <a:t>Objectives</a:t>
            </a:r>
            <a:r>
              <a:rPr lang="ru-RU" sz="2000" b="1" dirty="0">
                <a:solidFill>
                  <a:schemeClr val="tx1">
                    <a:lumMod val="95000"/>
                    <a:lumOff val="5000"/>
                  </a:schemeClr>
                </a:solidFill>
              </a:rPr>
              <a:t>:</a:t>
            </a:r>
          </a:p>
          <a:p>
            <a:pPr marL="342900" indent="-342900" algn="just">
              <a:spcBef>
                <a:spcPts val="800"/>
              </a:spcBef>
              <a:buFont typeface="Arial"/>
              <a:buChar char="•"/>
            </a:pPr>
            <a:r>
              <a:rPr lang="en-US" sz="2000" dirty="0">
                <a:solidFill>
                  <a:schemeClr val="tx1">
                    <a:lumMod val="95000"/>
                    <a:lumOff val="5000"/>
                  </a:schemeClr>
                </a:solidFill>
              </a:rPr>
              <a:t>Identify key trends in program budgeting implementation and spending reviews </a:t>
            </a:r>
          </a:p>
          <a:p>
            <a:pPr marL="342900" indent="-342900" algn="just">
              <a:spcBef>
                <a:spcPts val="800"/>
              </a:spcBef>
              <a:buFont typeface="Arial"/>
              <a:buChar char="•"/>
            </a:pPr>
            <a:r>
              <a:rPr lang="en-US" sz="2000" dirty="0">
                <a:solidFill>
                  <a:schemeClr val="tx1">
                    <a:lumMod val="95000"/>
                    <a:lumOff val="5000"/>
                  </a:schemeClr>
                </a:solidFill>
              </a:rPr>
              <a:t>Learn from specific PEMPAL and international country examples in these areas</a:t>
            </a:r>
          </a:p>
          <a:p>
            <a:pPr marL="342900" indent="-342900" algn="just">
              <a:spcBef>
                <a:spcPts val="800"/>
              </a:spcBef>
              <a:buFont typeface="Arial"/>
              <a:buChar char="•"/>
            </a:pPr>
            <a:r>
              <a:rPr lang="en-US" sz="2000" dirty="0">
                <a:solidFill>
                  <a:schemeClr val="tx1">
                    <a:lumMod val="95000"/>
                    <a:lumOff val="5000"/>
                  </a:schemeClr>
                </a:solidFill>
              </a:rPr>
              <a:t>Participate in OECD survey of performance budgeting to provide baseline data on status of reforms and to identify good practices.</a:t>
            </a:r>
          </a:p>
          <a:p>
            <a:pPr marL="0" lvl="1" algn="just">
              <a:spcBef>
                <a:spcPts val="800"/>
              </a:spcBef>
            </a:pPr>
            <a:endParaRPr lang="en-GB" sz="800" b="1" dirty="0">
              <a:solidFill>
                <a:schemeClr val="tx1"/>
              </a:solidFill>
            </a:endParaRPr>
          </a:p>
          <a:p>
            <a:pPr marL="0" lvl="1" algn="just">
              <a:spcBef>
                <a:spcPts val="800"/>
              </a:spcBef>
            </a:pPr>
            <a:r>
              <a:rPr lang="en-GB" sz="2000" b="1" dirty="0">
                <a:solidFill>
                  <a:schemeClr val="tx1"/>
                </a:solidFill>
              </a:rPr>
              <a:t>Extensive partnership with the OECD</a:t>
            </a:r>
            <a:r>
              <a:rPr lang="en-GB" sz="2000" dirty="0">
                <a:solidFill>
                  <a:schemeClr val="tx1"/>
                </a:solidFill>
              </a:rPr>
              <a:t>: participation in the OECD’s Performance Budgeting Survey, participation and contribution to the OECD Performance Network and the OECD CESEE meetings. </a:t>
            </a:r>
            <a:r>
              <a:rPr lang="en-GB" sz="2000" b="1" dirty="0">
                <a:solidFill>
                  <a:schemeClr val="tx1"/>
                </a:solidFill>
              </a:rPr>
              <a:t> </a:t>
            </a:r>
            <a:endParaRPr lang="en-US" sz="800" b="1" i="1" dirty="0">
              <a:solidFill>
                <a:schemeClr val="tx1"/>
              </a:solidFill>
            </a:endParaRPr>
          </a:p>
          <a:p>
            <a:pPr marL="0" lvl="1">
              <a:spcBef>
                <a:spcPts val="800"/>
              </a:spcBef>
            </a:pPr>
            <a:r>
              <a:rPr lang="en-US" sz="2000" b="1" i="1" dirty="0">
                <a:solidFill>
                  <a:schemeClr val="tx1"/>
                </a:solidFill>
              </a:rPr>
              <a:t>Working Group members </a:t>
            </a:r>
            <a:r>
              <a:rPr lang="ru-RU" sz="2000" b="1" i="1" dirty="0">
                <a:solidFill>
                  <a:schemeClr val="tx1"/>
                </a:solidFill>
              </a:rPr>
              <a:t>(1</a:t>
            </a:r>
            <a:r>
              <a:rPr lang="en-US" sz="2000" b="1" i="1" dirty="0">
                <a:solidFill>
                  <a:schemeClr val="tx1"/>
                </a:solidFill>
              </a:rPr>
              <a:t>5 countries</a:t>
            </a:r>
            <a:r>
              <a:rPr lang="ru-RU" sz="2000" b="1" i="1" dirty="0">
                <a:solidFill>
                  <a:schemeClr val="tx1"/>
                </a:solidFill>
              </a:rPr>
              <a:t>)</a:t>
            </a:r>
            <a:r>
              <a:rPr lang="ru-RU" sz="2000" i="1" dirty="0">
                <a:solidFill>
                  <a:schemeClr val="tx1"/>
                </a:solidFill>
              </a:rPr>
              <a:t>: </a:t>
            </a:r>
            <a:r>
              <a:rPr lang="en-US" sz="2000" i="1" dirty="0">
                <a:solidFill>
                  <a:schemeClr val="tx1"/>
                </a:solidFill>
              </a:rPr>
              <a:t> Armenia, Azerbaijan, Belarus, Bosnia and Herzegovina, Bulgaria, Croatia, Georgia, Kosovo, Kyrgyz Republic, Moldova, Russia, Serbia, Turkey, Ukraine, and Uzbekistan</a:t>
            </a:r>
            <a:r>
              <a:rPr lang="ru-RU" sz="2000" i="1" dirty="0">
                <a:solidFill>
                  <a:schemeClr val="tx1"/>
                </a:solidFill>
              </a:rPr>
              <a:t>.  </a:t>
            </a:r>
            <a:endParaRPr lang="en-GB" sz="2000" i="1" dirty="0">
              <a:solidFill>
                <a:schemeClr val="tx1"/>
              </a:solidFill>
            </a:endParaRP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263562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fontScale="85000" lnSpcReduction="20000"/>
          </a:bodyPr>
          <a:lstStyle/>
          <a:p>
            <a:pPr algn="just" fontAlgn="auto">
              <a:spcAft>
                <a:spcPts val="0"/>
              </a:spcAft>
              <a:defRPr/>
            </a:pPr>
            <a:r>
              <a:rPr lang="en-US" sz="1800" dirty="0">
                <a:solidFill>
                  <a:schemeClr val="tx1">
                    <a:lumMod val="95000"/>
                    <a:lumOff val="5000"/>
                  </a:schemeClr>
                </a:solidFill>
              </a:rPr>
              <a:t> </a:t>
            </a: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r>
              <a:rPr lang="en-GB" sz="1800" b="1" dirty="0">
                <a:solidFill>
                  <a:prstClr val="black"/>
                </a:solidFill>
              </a:rPr>
              <a:t>2</a:t>
            </a:r>
            <a:r>
              <a:rPr lang="en-GB" sz="1800" b="1" baseline="30000" dirty="0">
                <a:solidFill>
                  <a:prstClr val="black"/>
                </a:solidFill>
              </a:rPr>
              <a:t>nd</a:t>
            </a:r>
            <a:r>
              <a:rPr lang="en-GB" sz="1800" b="1" dirty="0">
                <a:solidFill>
                  <a:prstClr val="black"/>
                </a:solidFill>
              </a:rPr>
              <a:t> meeting, </a:t>
            </a:r>
            <a:r>
              <a:rPr lang="en-US" sz="1800" b="1" dirty="0">
                <a:solidFill>
                  <a:prstClr val="black"/>
                </a:solidFill>
              </a:rPr>
              <a:t>Workshop of the Program and Performance Budgeting Working Group and participation at the 12th meeting of the OECD Senior Budget Officials’ Network on Performance and Results, Paris, France, November 2016 </a:t>
            </a:r>
            <a:r>
              <a:rPr lang="mr-IN" sz="1800" dirty="0">
                <a:solidFill>
                  <a:prstClr val="black"/>
                </a:solidFill>
              </a:rPr>
              <a:t>–</a:t>
            </a:r>
            <a:r>
              <a:rPr lang="en-US" sz="1800" dirty="0">
                <a:solidFill>
                  <a:prstClr val="black"/>
                </a:solidFill>
              </a:rPr>
              <a:t> 13</a:t>
            </a:r>
            <a:r>
              <a:rPr lang="en-GB" sz="1800" dirty="0">
                <a:solidFill>
                  <a:prstClr val="black"/>
                </a:solidFill>
              </a:rPr>
              <a:t> countries participated.</a:t>
            </a:r>
          </a:p>
          <a:p>
            <a:pPr algn="just" fontAlgn="auto">
              <a:spcAft>
                <a:spcPts val="0"/>
              </a:spcAft>
              <a:defRPr/>
            </a:pPr>
            <a:endParaRPr lang="en-GB" sz="1800" dirty="0">
              <a:solidFill>
                <a:prstClr val="black"/>
              </a:solidFill>
            </a:endParaRPr>
          </a:p>
          <a:p>
            <a:pPr marL="285750" indent="-285750" algn="just" fontAlgn="auto">
              <a:spcAft>
                <a:spcPts val="0"/>
              </a:spcAft>
              <a:buFont typeface="Wingdings" panose="05000000000000000000" pitchFamily="2" charset="2"/>
              <a:buChar char="ü"/>
              <a:defRPr/>
            </a:pPr>
            <a:r>
              <a:rPr lang="en-US" sz="1800" dirty="0">
                <a:solidFill>
                  <a:prstClr val="black"/>
                </a:solidFill>
              </a:rPr>
              <a:t>Reviewed findings from the World Bank’s report Towards Next Generation Performance Budgeting: Reflections on the Experience of Seven Reforming Countries.</a:t>
            </a:r>
          </a:p>
          <a:p>
            <a:pPr marL="285750" indent="-285750" algn="just" fontAlgn="auto">
              <a:spcAft>
                <a:spcPts val="0"/>
              </a:spcAft>
              <a:buFont typeface="Wingdings" panose="05000000000000000000" pitchFamily="2" charset="2"/>
              <a:buChar char="ü"/>
              <a:defRPr/>
            </a:pPr>
            <a:r>
              <a:rPr lang="en-US" sz="1800" dirty="0">
                <a:solidFill>
                  <a:prstClr val="black"/>
                </a:solidFill>
              </a:rPr>
              <a:t>Reviewed in detail the French experience in performance budgeting implementation</a:t>
            </a:r>
          </a:p>
          <a:p>
            <a:pPr marL="285750" indent="-285750" algn="just" fontAlgn="auto">
              <a:spcAft>
                <a:spcPts val="0"/>
              </a:spcAft>
              <a:buFont typeface="Wingdings" panose="05000000000000000000" pitchFamily="2" charset="2"/>
              <a:buChar char="ü"/>
              <a:defRPr/>
            </a:pPr>
            <a:r>
              <a:rPr lang="en-US" sz="1800" dirty="0">
                <a:solidFill>
                  <a:prstClr val="black"/>
                </a:solidFill>
              </a:rPr>
              <a:t>Reviewed the key trends in spending reviews in Ireland and the Netherlands</a:t>
            </a:r>
          </a:p>
          <a:p>
            <a:pPr marL="285750" indent="-285750" algn="just" fontAlgn="auto">
              <a:spcAft>
                <a:spcPts val="0"/>
              </a:spcAft>
              <a:buFont typeface="Wingdings" panose="05000000000000000000" pitchFamily="2" charset="2"/>
              <a:buChar char="ü"/>
              <a:defRPr/>
            </a:pPr>
            <a:r>
              <a:rPr lang="en-US" sz="1800" dirty="0">
                <a:solidFill>
                  <a:prstClr val="black"/>
                </a:solidFill>
              </a:rPr>
              <a:t>Held a roundtable to reflect on lessons learnt from advanced countries, share updates on the Working Group countries’ developments, and decide on future activities of the Working Group</a:t>
            </a:r>
          </a:p>
          <a:p>
            <a:pPr marL="285750" indent="-285750" algn="just" fontAlgn="auto">
              <a:spcAft>
                <a:spcPts val="0"/>
              </a:spcAft>
              <a:buFont typeface="Wingdings" panose="05000000000000000000" pitchFamily="2" charset="2"/>
              <a:buChar char="ü"/>
              <a:defRPr/>
            </a:pPr>
            <a:r>
              <a:rPr lang="en-US" sz="1800" dirty="0">
                <a:solidFill>
                  <a:prstClr val="black"/>
                </a:solidFill>
              </a:rPr>
              <a:t>Attended and contributed to the 12th meeting of the OECD Senior Budget Officials’ Network on Performance and Results</a:t>
            </a:r>
          </a:p>
          <a:p>
            <a:pPr algn="just" fontAlgn="auto">
              <a:spcAft>
                <a:spcPts val="0"/>
              </a:spcAft>
              <a:defRPr/>
            </a:pPr>
            <a:endParaRPr lang="en-GB" sz="1800" dirty="0">
              <a:solidFill>
                <a:prstClr val="black"/>
              </a:solidFill>
            </a:endParaRPr>
          </a:p>
          <a:p>
            <a:pPr algn="just" fontAlgn="auto">
              <a:spcAft>
                <a:spcPts val="0"/>
              </a:spcAft>
              <a:defRPr/>
            </a:pPr>
            <a:r>
              <a:rPr lang="en-GB" sz="1800" b="1" dirty="0">
                <a:solidFill>
                  <a:prstClr val="black"/>
                </a:solidFill>
              </a:rPr>
              <a:t>OECD Performance Budgeting Survey: </a:t>
            </a:r>
            <a:r>
              <a:rPr lang="en-US" sz="1800" b="1" dirty="0">
                <a:solidFill>
                  <a:prstClr val="black"/>
                </a:solidFill>
              </a:rPr>
              <a:t>13 PEMPAL countries from the WG filled out the survey (results will be presented later today and a brief report prepared and published in the next month): </a:t>
            </a:r>
            <a:r>
              <a:rPr lang="en-US" sz="1800" i="1" dirty="0">
                <a:solidFill>
                  <a:schemeClr val="tx1"/>
                </a:solidFill>
              </a:rPr>
              <a:t>Armenia, Belarus, Bosnia and Herzegovina, Bulgaria, Croatia, Georgia, Kosovo, Kyrgyz Republic, Moldova, Russia, Serbia, Ukraine</a:t>
            </a:r>
            <a:r>
              <a:rPr lang="bs-Latn-BA" sz="1800" i="1" dirty="0">
                <a:solidFill>
                  <a:schemeClr val="tx1"/>
                </a:solidFill>
              </a:rPr>
              <a:t>, and Uzbekistan</a:t>
            </a:r>
            <a:r>
              <a:rPr lang="ru-RU" sz="1800" i="1" dirty="0">
                <a:solidFill>
                  <a:schemeClr val="tx1"/>
                </a:solidFill>
              </a:rPr>
              <a:t>. </a:t>
            </a:r>
            <a:endParaRPr lang="en-US" sz="1800" dirty="0">
              <a:solidFill>
                <a:schemeClr val="tx1">
                  <a:lumMod val="95000"/>
                  <a:lumOff val="5000"/>
                </a:schemeClr>
              </a:solidFill>
            </a:endParaRPr>
          </a:p>
          <a:p>
            <a:pPr marL="285750" indent="-285750" algn="just" fontAlgn="auto">
              <a:spcAft>
                <a:spcPts val="0"/>
              </a:spcAft>
              <a:buFont typeface="Arial" charset="0"/>
              <a:buChar char="•"/>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95400" y="152400"/>
            <a:ext cx="8839200" cy="646331"/>
          </a:xfrm>
          <a:prstGeom prst="rect">
            <a:avLst/>
          </a:prstGeom>
          <a:noFill/>
        </p:spPr>
        <p:txBody>
          <a:bodyPr wrap="square" rtlCol="0">
            <a:spAutoFit/>
          </a:bodyPr>
          <a:lstStyle/>
          <a:p>
            <a:pPr algn="ctr"/>
            <a:r>
              <a:rPr lang="en-US" sz="3600" dirty="0">
                <a:solidFill>
                  <a:srgbClr val="002060"/>
                </a:solidFill>
                <a:latin typeface="Calibri"/>
              </a:rPr>
              <a:t>Working Group Activities Snapshot (1)</a:t>
            </a:r>
          </a:p>
        </p:txBody>
      </p:sp>
      <p:graphicFrame>
        <p:nvGraphicFramePr>
          <p:cNvPr id="5" name="Diagram 4"/>
          <p:cNvGraphicFramePr/>
          <p:nvPr>
            <p:extLst>
              <p:ext uri="{D42A27DB-BD31-4B8C-83A1-F6EECF244321}">
                <p14:modId xmlns:p14="http://schemas.microsoft.com/office/powerpoint/2010/main" val="3157641656"/>
              </p:ext>
            </p:extLst>
          </p:nvPr>
        </p:nvGraphicFramePr>
        <p:xfrm>
          <a:off x="1676400" y="917167"/>
          <a:ext cx="6604000" cy="15155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9025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57200"/>
            <a:ext cx="8763000" cy="6096000"/>
          </a:xfrm>
        </p:spPr>
        <p:txBody>
          <a:bodyPr rtlCol="0">
            <a:normAutofit fontScale="92500" lnSpcReduction="10000"/>
          </a:bodyPr>
          <a:lstStyle/>
          <a:p>
            <a:pPr algn="just" fontAlgn="auto">
              <a:spcAft>
                <a:spcPts val="0"/>
              </a:spcAft>
              <a:defRPr/>
            </a:pPr>
            <a:endParaRPr lang="en-GB" sz="1800" dirty="0">
              <a:solidFill>
                <a:schemeClr val="tx1">
                  <a:lumMod val="95000"/>
                  <a:lumOff val="5000"/>
                </a:schemeClr>
              </a:solidFill>
            </a:endParaRPr>
          </a:p>
          <a:p>
            <a:pPr lvl="0" algn="just" fontAlgn="auto">
              <a:spcAft>
                <a:spcPts val="0"/>
              </a:spcAft>
              <a:defRPr/>
            </a:pPr>
            <a:r>
              <a:rPr lang="en-US" sz="2200" b="1" dirty="0">
                <a:solidFill>
                  <a:prstClr val="black"/>
                </a:solidFill>
              </a:rPr>
              <a:t>Program/Performance budgeting (I)</a:t>
            </a:r>
          </a:p>
          <a:p>
            <a:pPr lvl="0" algn="just" fontAlgn="auto">
              <a:spcAft>
                <a:spcPts val="0"/>
              </a:spcAft>
              <a:defRPr/>
            </a:pPr>
            <a:endParaRPr lang="en-US" sz="2200" dirty="0">
              <a:solidFill>
                <a:prstClr val="black"/>
              </a:solidFill>
            </a:endParaRPr>
          </a:p>
          <a:p>
            <a:pPr marL="342900" lvl="0" indent="-342900" algn="just" fontAlgn="auto">
              <a:spcAft>
                <a:spcPts val="0"/>
              </a:spcAft>
              <a:buFont typeface="Wingdings" panose="05000000000000000000" pitchFamily="2" charset="2"/>
              <a:buChar char="ü"/>
              <a:defRPr/>
            </a:pPr>
            <a:r>
              <a:rPr lang="en-US" sz="2200" dirty="0">
                <a:solidFill>
                  <a:prstClr val="black"/>
                </a:solidFill>
              </a:rPr>
              <a:t>Future of performance budgeting would be in simplification of the performance budgeting systems in order to provide clearer, more manageable, and more meaningful performance information to better support policy decision-making.</a:t>
            </a:r>
          </a:p>
          <a:p>
            <a:pPr marL="342900" lvl="0" indent="-342900" algn="just" fontAlgn="auto">
              <a:spcAft>
                <a:spcPts val="0"/>
              </a:spcAft>
              <a:buFont typeface="Wingdings" panose="05000000000000000000" pitchFamily="2" charset="2"/>
              <a:buChar char="ü"/>
              <a:defRPr/>
            </a:pPr>
            <a:r>
              <a:rPr lang="en-US" sz="2200" dirty="0">
                <a:solidFill>
                  <a:prstClr val="black"/>
                </a:solidFill>
              </a:rPr>
              <a:t>Need to “move from a revolutionary to an evolutionary approach” and take into account dangers of eroding political support, understaffed Ministry of Finance, complex state-of-the-art program budgeting design, and cultural obstacles that can all  result in lack of reform success. </a:t>
            </a:r>
          </a:p>
          <a:p>
            <a:pPr marL="342900" lvl="0" indent="-342900" algn="just" fontAlgn="auto">
              <a:spcAft>
                <a:spcPts val="0"/>
              </a:spcAft>
              <a:buFont typeface="Wingdings" panose="05000000000000000000" pitchFamily="2" charset="2"/>
              <a:buChar char="ü"/>
              <a:defRPr/>
            </a:pPr>
            <a:r>
              <a:rPr lang="en-US" sz="2200" dirty="0">
                <a:solidFill>
                  <a:prstClr val="black"/>
                </a:solidFill>
              </a:rPr>
              <a:t>Importance of designing customized approaches, which would take into account country specificities, capacities, and objectives, as opposed to simply applying a best practice from another country. </a:t>
            </a:r>
          </a:p>
          <a:p>
            <a:pPr marL="342900" lvl="0" indent="-342900" algn="just" fontAlgn="auto">
              <a:spcAft>
                <a:spcPts val="0"/>
              </a:spcAft>
              <a:buFont typeface="Wingdings" panose="05000000000000000000" pitchFamily="2" charset="2"/>
              <a:buChar char="ü"/>
              <a:defRPr/>
            </a:pPr>
            <a:r>
              <a:rPr lang="en-US" sz="2200" dirty="0">
                <a:solidFill>
                  <a:prstClr val="black"/>
                </a:solidFill>
              </a:rPr>
              <a:t>Countries should not rush into program budgeting before essential parts of public finance and public management reforms had been undertaken. These reforms include but are not limited to introducing government-level strategic planning, addressing citizens’ demand for performance information and higher accountability, implementing public administration reform, medium-term planning, introducing ministries strategic plans, and reforming internal control system.</a:t>
            </a: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 y="8709"/>
            <a:ext cx="10591800" cy="553998"/>
          </a:xfrm>
          <a:prstGeom prst="rect">
            <a:avLst/>
          </a:prstGeom>
          <a:noFill/>
        </p:spPr>
        <p:txBody>
          <a:bodyPr wrap="square" rtlCol="0">
            <a:spAutoFit/>
          </a:bodyPr>
          <a:lstStyle/>
          <a:p>
            <a:pPr algn="ctr"/>
            <a:r>
              <a:rPr lang="en-US" sz="3000" dirty="0">
                <a:solidFill>
                  <a:srgbClr val="002060"/>
                </a:solidFill>
                <a:latin typeface="Calibri"/>
              </a:rPr>
              <a:t>Key Lessons Learns from the November 2016 Workshop </a:t>
            </a:r>
          </a:p>
        </p:txBody>
      </p:sp>
    </p:spTree>
    <p:extLst>
      <p:ext uri="{BB962C8B-B14F-4D97-AF65-F5344CB8AC3E}">
        <p14:creationId xmlns:p14="http://schemas.microsoft.com/office/powerpoint/2010/main" val="280761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57200"/>
            <a:ext cx="8763000" cy="6096000"/>
          </a:xfrm>
        </p:spPr>
        <p:txBody>
          <a:bodyPr rtlCol="0">
            <a:normAutofit lnSpcReduction="10000"/>
          </a:bodyPr>
          <a:lstStyle/>
          <a:p>
            <a:pPr algn="just" fontAlgn="auto">
              <a:spcAft>
                <a:spcPts val="0"/>
              </a:spcAft>
              <a:defRPr/>
            </a:pPr>
            <a:endParaRPr lang="en-GB" sz="1800" dirty="0">
              <a:solidFill>
                <a:schemeClr val="tx1">
                  <a:lumMod val="95000"/>
                  <a:lumOff val="5000"/>
                </a:schemeClr>
              </a:solidFill>
            </a:endParaRPr>
          </a:p>
          <a:p>
            <a:pPr lvl="0" algn="just" fontAlgn="auto">
              <a:spcAft>
                <a:spcPts val="0"/>
              </a:spcAft>
              <a:defRPr/>
            </a:pPr>
            <a:r>
              <a:rPr lang="en-US" sz="2200" b="1" dirty="0">
                <a:solidFill>
                  <a:prstClr val="black"/>
                </a:solidFill>
              </a:rPr>
              <a:t>Program/Performance budgeting (II)</a:t>
            </a:r>
          </a:p>
          <a:p>
            <a:pPr marL="342900" lvl="0" indent="-342900" algn="just" fontAlgn="auto">
              <a:spcAft>
                <a:spcPts val="0"/>
              </a:spcAft>
              <a:buFont typeface="Wingdings" panose="05000000000000000000" pitchFamily="2" charset="2"/>
              <a:buChar char="ü"/>
              <a:defRPr/>
            </a:pPr>
            <a:endParaRPr lang="en-US" sz="2200" dirty="0">
              <a:solidFill>
                <a:prstClr val="black"/>
              </a:solidFill>
            </a:endParaRPr>
          </a:p>
          <a:p>
            <a:pPr marL="342900" lvl="0" indent="-342900" algn="just" fontAlgn="auto">
              <a:spcAft>
                <a:spcPts val="0"/>
              </a:spcAft>
              <a:buFont typeface="Wingdings" panose="05000000000000000000" pitchFamily="2" charset="2"/>
              <a:buChar char="ü"/>
              <a:defRPr/>
            </a:pPr>
            <a:r>
              <a:rPr lang="en-US" sz="2200" dirty="0">
                <a:solidFill>
                  <a:prstClr val="black"/>
                </a:solidFill>
              </a:rPr>
              <a:t>In addition to the essential pre-condition of having political will (since program budgeting cannot be done successfully at the technical and bureaucratic level only), the importance of staff capacity building and the importance of the IT system for program budgeting should not be underestimated.</a:t>
            </a:r>
          </a:p>
          <a:p>
            <a:pPr marL="342900" lvl="0" indent="-342900" algn="just" fontAlgn="auto">
              <a:spcAft>
                <a:spcPts val="0"/>
              </a:spcAft>
              <a:buFont typeface="Wingdings" panose="05000000000000000000" pitchFamily="2" charset="2"/>
              <a:buChar char="ü"/>
              <a:defRPr/>
            </a:pPr>
            <a:r>
              <a:rPr lang="en-US" sz="2200" dirty="0">
                <a:solidFill>
                  <a:prstClr val="black"/>
                </a:solidFill>
              </a:rPr>
              <a:t>The program/performance budgeting approach should have an element of flexibility, in order to allow continuous improvement of the system based on evidence from implementation.</a:t>
            </a:r>
          </a:p>
          <a:p>
            <a:pPr marL="342900" lvl="0" indent="-342900" algn="just" fontAlgn="auto">
              <a:spcAft>
                <a:spcPts val="0"/>
              </a:spcAft>
              <a:buFont typeface="Wingdings" panose="05000000000000000000" pitchFamily="2" charset="2"/>
              <a:buChar char="ü"/>
              <a:defRPr/>
            </a:pPr>
            <a:r>
              <a:rPr lang="en-US" sz="2200" dirty="0">
                <a:solidFill>
                  <a:prstClr val="black"/>
                </a:solidFill>
              </a:rPr>
              <a:t>Several participating PEMPAL countries have already started with the simplification of their program budgeting approaches, including the program structure, the amount of information provided for each program, and number of performance indicators. </a:t>
            </a:r>
          </a:p>
          <a:p>
            <a:pPr marL="342900" lvl="0" indent="-342900" algn="just" fontAlgn="auto">
              <a:spcAft>
                <a:spcPts val="0"/>
              </a:spcAft>
              <a:buFont typeface="Wingdings" panose="05000000000000000000" pitchFamily="2" charset="2"/>
              <a:buChar char="ü"/>
              <a:defRPr/>
            </a:pPr>
            <a:r>
              <a:rPr lang="en-US" sz="2200" dirty="0">
                <a:solidFill>
                  <a:prstClr val="black"/>
                </a:solidFill>
              </a:rPr>
              <a:t>Performance indicators important for government and the public should be treated differently than those needed for internal management. </a:t>
            </a:r>
          </a:p>
          <a:p>
            <a:pPr marL="342900" lvl="0" indent="-342900" algn="just" fontAlgn="auto">
              <a:spcAft>
                <a:spcPts val="0"/>
              </a:spcAft>
              <a:buFont typeface="Wingdings" panose="05000000000000000000" pitchFamily="2" charset="2"/>
              <a:buChar char="ü"/>
              <a:defRPr/>
            </a:pPr>
            <a:r>
              <a:rPr lang="en-US" sz="2200" dirty="0">
                <a:solidFill>
                  <a:prstClr val="black"/>
                </a:solidFill>
              </a:rPr>
              <a:t>A direct link between spending and each indicator is not necessary. </a:t>
            </a: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 y="8709"/>
            <a:ext cx="10591800" cy="553998"/>
          </a:xfrm>
          <a:prstGeom prst="rect">
            <a:avLst/>
          </a:prstGeom>
          <a:noFill/>
        </p:spPr>
        <p:txBody>
          <a:bodyPr wrap="square" rtlCol="0">
            <a:spAutoFit/>
          </a:bodyPr>
          <a:lstStyle/>
          <a:p>
            <a:pPr algn="ctr"/>
            <a:r>
              <a:rPr lang="en-US" sz="3000" dirty="0">
                <a:solidFill>
                  <a:srgbClr val="002060"/>
                </a:solidFill>
                <a:latin typeface="Calibri"/>
              </a:rPr>
              <a:t>Key Lessons Learns from the November 2016 Workshop </a:t>
            </a:r>
          </a:p>
        </p:txBody>
      </p:sp>
    </p:spTree>
    <p:extLst>
      <p:ext uri="{BB962C8B-B14F-4D97-AF65-F5344CB8AC3E}">
        <p14:creationId xmlns:p14="http://schemas.microsoft.com/office/powerpoint/2010/main" val="667478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57200"/>
            <a:ext cx="8763000" cy="6172200"/>
          </a:xfrm>
        </p:spPr>
        <p:txBody>
          <a:bodyPr rtlCol="0">
            <a:normAutofit fontScale="92500" lnSpcReduction="20000"/>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en-US" sz="2200" b="1" dirty="0">
                <a:solidFill>
                  <a:prstClr val="black"/>
                </a:solidFill>
              </a:rPr>
              <a:t>Spending reviews</a:t>
            </a:r>
          </a:p>
          <a:p>
            <a:pPr lvl="0" algn="just" fontAlgn="auto">
              <a:spcAft>
                <a:spcPts val="0"/>
              </a:spcAft>
              <a:defRPr/>
            </a:pPr>
            <a:endParaRPr lang="en-US" sz="2200" dirty="0">
              <a:solidFill>
                <a:prstClr val="black"/>
              </a:solidFill>
            </a:endParaRPr>
          </a:p>
          <a:p>
            <a:pPr marL="342900" lvl="0" indent="-342900" algn="just" fontAlgn="auto">
              <a:spcAft>
                <a:spcPts val="0"/>
              </a:spcAft>
              <a:buFont typeface="Wingdings" panose="05000000000000000000" pitchFamily="2" charset="2"/>
              <a:buChar char="ü"/>
              <a:defRPr/>
            </a:pPr>
            <a:r>
              <a:rPr lang="en-US" sz="2200" dirty="0">
                <a:solidFill>
                  <a:prstClr val="black"/>
                </a:solidFill>
              </a:rPr>
              <a:t>Most PEMPAL countries have not undertaken spending reviews in the extensive form as used in OECD countries.</a:t>
            </a:r>
          </a:p>
          <a:p>
            <a:pPr marL="342900" lvl="0" indent="-342900" algn="just" fontAlgn="auto">
              <a:spcAft>
                <a:spcPts val="0"/>
              </a:spcAft>
              <a:buFont typeface="Wingdings" panose="05000000000000000000" pitchFamily="2" charset="2"/>
              <a:buChar char="ü"/>
              <a:defRPr/>
            </a:pPr>
            <a:r>
              <a:rPr lang="en-US" sz="2200" dirty="0">
                <a:solidFill>
                  <a:prstClr val="black"/>
                </a:solidFill>
              </a:rPr>
              <a:t>Lessons learnt from the Irish and the Netherlands experiences were useful as the PEMPAL countries plan to consider implementing elements of spending reviews. In particular, lessons learnt included the importance of mid-term approaches and clearly defined expectations of the spending reviews.</a:t>
            </a:r>
          </a:p>
          <a:p>
            <a:pPr marL="342900" indent="-342900" algn="just" fontAlgn="auto">
              <a:spcAft>
                <a:spcPts val="0"/>
              </a:spcAft>
              <a:buFont typeface="Wingdings" panose="05000000000000000000" pitchFamily="2" charset="2"/>
              <a:buChar char="ü"/>
              <a:defRPr/>
            </a:pPr>
            <a:r>
              <a:rPr lang="en-US" sz="2200" dirty="0">
                <a:solidFill>
                  <a:prstClr val="black"/>
                </a:solidFill>
              </a:rPr>
              <a:t>The reviews should be embedded into the budgeting procedures, and spending reviews should not be run as an ad hoc exercise but rather a systematic one.</a:t>
            </a:r>
          </a:p>
          <a:p>
            <a:pPr marL="342900" lvl="0" indent="-342900" algn="just" fontAlgn="auto">
              <a:spcAft>
                <a:spcPts val="0"/>
              </a:spcAft>
              <a:buFont typeface="Wingdings" panose="05000000000000000000" pitchFamily="2" charset="2"/>
              <a:buChar char="ü"/>
              <a:defRPr/>
            </a:pPr>
            <a:r>
              <a:rPr lang="en-US" sz="2200" dirty="0">
                <a:solidFill>
                  <a:prstClr val="black"/>
                </a:solidFill>
              </a:rPr>
              <a:t>The importance of staff capacity building should not be underestimated, as well as the need for external experts and independent external reviewers to be involved to balance Ministry of Finance views.</a:t>
            </a:r>
          </a:p>
          <a:p>
            <a:pPr marL="342900" lvl="0" indent="-342900" algn="just" fontAlgn="auto">
              <a:spcAft>
                <a:spcPts val="0"/>
              </a:spcAft>
              <a:buFont typeface="Wingdings" panose="05000000000000000000" pitchFamily="2" charset="2"/>
              <a:buChar char="ü"/>
              <a:defRPr/>
            </a:pPr>
            <a:r>
              <a:rPr lang="en-US" sz="2200" dirty="0">
                <a:solidFill>
                  <a:prstClr val="black"/>
                </a:solidFill>
              </a:rPr>
              <a:t>Two PEMPAL countries, Croatia and Bulgaria, have started undertaking spending reviews and the discussions in this workshop provided valuable ideas for improvement of their approaches, including the need for a longer period of time to conduct a high-quality review. Both country cases will be presented later today. </a:t>
            </a:r>
            <a:endParaRPr lang="en-GB" sz="1800" b="1" dirty="0">
              <a:solidFill>
                <a:prstClr val="black"/>
              </a:solidFill>
            </a:endParaRPr>
          </a:p>
          <a:p>
            <a:pPr algn="l" fontAlgn="auto">
              <a:spcAft>
                <a:spcPts val="0"/>
              </a:spcAft>
              <a:defRPr/>
            </a:pPr>
            <a:endParaRPr lang="en-GB" sz="1800" b="1" dirty="0">
              <a:solidFill>
                <a:prstClr val="black"/>
              </a:solidFill>
            </a:endParaRPr>
          </a:p>
          <a:p>
            <a:pPr algn="l" fontAlgn="auto">
              <a:spcAft>
                <a:spcPts val="0"/>
              </a:spcAft>
              <a:defRPr/>
            </a:pPr>
            <a:r>
              <a:rPr lang="en-GB" sz="1800" b="1" dirty="0">
                <a:solidFill>
                  <a:prstClr val="black"/>
                </a:solidFill>
              </a:rPr>
              <a:t>Full Report from this event and all of the presentations are available at: </a:t>
            </a:r>
            <a:r>
              <a:rPr lang="en-GB" sz="1800" b="1" dirty="0">
                <a:solidFill>
                  <a:prstClr val="black"/>
                </a:solidFill>
                <a:hlinkClick r:id="rId3"/>
              </a:rPr>
              <a:t>https://www.pempal.org/events/program-and-performance-budgeting-working-group-workshop-and-meeting-oecd-senior-budget</a:t>
            </a:r>
            <a:r>
              <a:rPr lang="en-GB" sz="1800" b="1" dirty="0">
                <a:solidFill>
                  <a:prstClr val="black"/>
                </a:solidFill>
              </a:rPr>
              <a:t> </a:t>
            </a:r>
            <a:endParaRPr lang="en-US" sz="1800" dirty="0">
              <a:solidFill>
                <a:schemeClr val="tx1">
                  <a:lumMod val="95000"/>
                  <a:lumOff val="5000"/>
                </a:schemeClr>
              </a:solidFill>
            </a:endParaRPr>
          </a:p>
          <a:p>
            <a:pPr marL="285750" indent="-285750" algn="just" fontAlgn="auto">
              <a:spcAft>
                <a:spcPts val="0"/>
              </a:spcAft>
              <a:buFont typeface="Arial" charset="0"/>
              <a:buChar char="•"/>
              <a:defRPr/>
            </a:pPr>
            <a:endParaRPr lang="ru-RU" sz="1800" dirty="0">
              <a:solidFill>
                <a:schemeClr val="tx1">
                  <a:lumMod val="95000"/>
                  <a:lumOff val="5000"/>
                </a:schemeClr>
              </a:solidFill>
            </a:endParaRPr>
          </a:p>
          <a:p>
            <a:pPr algn="just" fontAlgn="auto">
              <a:spcAft>
                <a:spcPts val="0"/>
              </a:spcAft>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4"/>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 y="0"/>
            <a:ext cx="10591800" cy="553998"/>
          </a:xfrm>
          <a:prstGeom prst="rect">
            <a:avLst/>
          </a:prstGeom>
          <a:noFill/>
        </p:spPr>
        <p:txBody>
          <a:bodyPr wrap="square" rtlCol="0">
            <a:spAutoFit/>
          </a:bodyPr>
          <a:lstStyle/>
          <a:p>
            <a:pPr algn="ctr"/>
            <a:r>
              <a:rPr lang="en-US" sz="3000" dirty="0">
                <a:solidFill>
                  <a:srgbClr val="002060"/>
                </a:solidFill>
                <a:latin typeface="Calibri"/>
              </a:rPr>
              <a:t>Key Lessons Learns from the November 2016 Workshop</a:t>
            </a:r>
          </a:p>
        </p:txBody>
      </p:sp>
    </p:spTree>
    <p:extLst>
      <p:ext uri="{BB962C8B-B14F-4D97-AF65-F5344CB8AC3E}">
        <p14:creationId xmlns:p14="http://schemas.microsoft.com/office/powerpoint/2010/main" val="873193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152400"/>
            <a:ext cx="8686800" cy="876300"/>
          </a:xfrm>
        </p:spPr>
        <p:txBody>
          <a:bodyPr/>
          <a:lstStyle/>
          <a:p>
            <a:r>
              <a:rPr lang="en-US" sz="3600" dirty="0">
                <a:solidFill>
                  <a:srgbClr val="002060"/>
                </a:solidFill>
              </a:rPr>
              <a:t>Future Activities of the Working Group</a:t>
            </a:r>
          </a:p>
        </p:txBody>
      </p:sp>
      <p:sp>
        <p:nvSpPr>
          <p:cNvPr id="7" name="Subtitle 2"/>
          <p:cNvSpPr>
            <a:spLocks noGrp="1"/>
          </p:cNvSpPr>
          <p:nvPr>
            <p:ph type="subTitle" idx="1"/>
          </p:nvPr>
        </p:nvSpPr>
        <p:spPr>
          <a:xfrm>
            <a:off x="868679" y="685800"/>
            <a:ext cx="8763000" cy="5715000"/>
          </a:xfrm>
        </p:spPr>
        <p:txBody>
          <a:bodyPr rtlCol="0">
            <a:normAutofit lnSpcReduction="10000"/>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en-GB" sz="2000" b="1" dirty="0">
                <a:solidFill>
                  <a:schemeClr val="tx1">
                    <a:lumMod val="95000"/>
                    <a:lumOff val="5000"/>
                  </a:schemeClr>
                </a:solidFill>
              </a:rPr>
              <a:t>Knowledge Products</a:t>
            </a:r>
          </a:p>
          <a:p>
            <a:pPr algn="just" fontAlgn="auto">
              <a:spcAft>
                <a:spcPts val="0"/>
              </a:spcAft>
              <a:defRPr/>
            </a:pPr>
            <a:endParaRPr lang="en-US" sz="2000" dirty="0">
              <a:solidFill>
                <a:schemeClr val="tx1"/>
              </a:solidFill>
            </a:endParaRPr>
          </a:p>
          <a:p>
            <a:pPr marL="342900" indent="-342900" algn="just" fontAlgn="auto">
              <a:spcAft>
                <a:spcPts val="0"/>
              </a:spcAft>
              <a:buFont typeface="Wingdings" panose="05000000000000000000" pitchFamily="2" charset="2"/>
              <a:buChar char="ü"/>
              <a:defRPr/>
            </a:pPr>
            <a:r>
              <a:rPr lang="en-US" sz="2000" dirty="0">
                <a:solidFill>
                  <a:schemeClr val="tx1"/>
                </a:solidFill>
              </a:rPr>
              <a:t>Collation of all member country regulations/methodologies, program structures, and performance indicators </a:t>
            </a:r>
          </a:p>
          <a:p>
            <a:pPr marL="342900" indent="-342900" algn="just" fontAlgn="auto">
              <a:spcAft>
                <a:spcPts val="0"/>
              </a:spcAft>
              <a:buFont typeface="Wingdings" panose="05000000000000000000" pitchFamily="2" charset="2"/>
              <a:buChar char="ü"/>
              <a:defRPr/>
            </a:pPr>
            <a:r>
              <a:rPr lang="en-US" sz="2000" dirty="0">
                <a:solidFill>
                  <a:schemeClr val="tx1"/>
                </a:solidFill>
              </a:rPr>
              <a:t>Best practices and sources related to Key National Indicators to connect national strategic planning to budgeting will also be a main focus</a:t>
            </a:r>
          </a:p>
          <a:p>
            <a:pPr algn="just" fontAlgn="auto">
              <a:spcAft>
                <a:spcPts val="0"/>
              </a:spcAft>
              <a:defRPr/>
            </a:pPr>
            <a:endParaRPr lang="en-US" sz="2000" i="1" dirty="0">
              <a:solidFill>
                <a:srgbClr val="FF0000"/>
              </a:solidFill>
            </a:endParaRPr>
          </a:p>
          <a:p>
            <a:pPr algn="just" fontAlgn="auto">
              <a:spcAft>
                <a:spcPts val="0"/>
              </a:spcAft>
              <a:defRPr/>
            </a:pPr>
            <a:r>
              <a:rPr lang="en-US" sz="2000" i="1" dirty="0">
                <a:solidFill>
                  <a:srgbClr val="FF0000"/>
                </a:solidFill>
              </a:rPr>
              <a:t>We would like to remind all of the member countries to send to performance indicators lists to PEMPAL Secretariat!</a:t>
            </a:r>
          </a:p>
          <a:p>
            <a:pPr algn="just" fontAlgn="auto">
              <a:spcAft>
                <a:spcPts val="0"/>
              </a:spcAft>
              <a:defRPr/>
            </a:pPr>
            <a:endParaRPr lang="en-US" sz="2000" dirty="0">
              <a:solidFill>
                <a:schemeClr val="tx1"/>
              </a:solidFill>
            </a:endParaRPr>
          </a:p>
          <a:p>
            <a:pPr algn="just" fontAlgn="auto">
              <a:spcAft>
                <a:spcPts val="0"/>
              </a:spcAft>
              <a:defRPr/>
            </a:pPr>
            <a:r>
              <a:rPr lang="en-US" sz="2000" b="1" dirty="0">
                <a:solidFill>
                  <a:schemeClr val="tx1"/>
                </a:solidFill>
              </a:rPr>
              <a:t>Cooperation with the OECD </a:t>
            </a:r>
            <a:r>
              <a:rPr lang="en-US" sz="2000" dirty="0">
                <a:solidFill>
                  <a:schemeClr val="tx1"/>
                </a:solidFill>
              </a:rPr>
              <a:t>will also continue, including possible attendance at the annual OECD SBO meeting on Performance and Results.  </a:t>
            </a:r>
          </a:p>
          <a:p>
            <a:pPr algn="just" fontAlgn="auto">
              <a:spcAft>
                <a:spcPts val="0"/>
              </a:spcAft>
              <a:defRPr/>
            </a:pPr>
            <a:endParaRPr lang="en-US" sz="2000" dirty="0">
              <a:solidFill>
                <a:schemeClr val="tx1"/>
              </a:solidFill>
            </a:endParaRPr>
          </a:p>
          <a:p>
            <a:pPr algn="just" fontAlgn="auto">
              <a:spcAft>
                <a:spcPts val="0"/>
              </a:spcAft>
              <a:defRPr/>
            </a:pPr>
            <a:r>
              <a:rPr lang="en-US" sz="2000" b="1" dirty="0">
                <a:solidFill>
                  <a:schemeClr val="tx1"/>
                </a:solidFill>
              </a:rPr>
              <a:t>A review of the usefulness of participation in the OECD Performance Budget survey </a:t>
            </a:r>
            <a:r>
              <a:rPr lang="en-US" sz="2000" dirty="0">
                <a:solidFill>
                  <a:schemeClr val="tx1"/>
                </a:solidFill>
              </a:rPr>
              <a:t>and the resulting report/database knowledge product will also be conducted in FY2018, and the lessons learnt will be fed into future knowledge product development activities.</a:t>
            </a:r>
            <a:endParaRPr lang="en-GB" sz="1800" b="1" dirty="0">
              <a:solidFill>
                <a:schemeClr val="tx1"/>
              </a:solidFill>
            </a:endParaRPr>
          </a:p>
          <a:p>
            <a:pPr algn="just" fontAlgn="auto">
              <a:spcAft>
                <a:spcPts val="0"/>
              </a:spcAft>
              <a:defRPr/>
            </a:pPr>
            <a:endParaRPr lang="ru-RU" sz="2000" dirty="0">
              <a:solidFill>
                <a:schemeClr val="tx1">
                  <a:lumMod val="95000"/>
                  <a:lumOff val="5000"/>
                </a:schemeClr>
              </a:solidFill>
            </a:endParaRPr>
          </a:p>
        </p:txBody>
      </p:sp>
    </p:spTree>
    <p:extLst>
      <p:ext uri="{BB962C8B-B14F-4D97-AF65-F5344CB8AC3E}">
        <p14:creationId xmlns:p14="http://schemas.microsoft.com/office/powerpoint/2010/main" val="879204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152400"/>
            <a:ext cx="8686800" cy="876300"/>
          </a:xfrm>
        </p:spPr>
        <p:txBody>
          <a:bodyPr/>
          <a:lstStyle/>
          <a:p>
            <a:r>
              <a:rPr lang="en-US" sz="3600" dirty="0">
                <a:solidFill>
                  <a:srgbClr val="002060"/>
                </a:solidFill>
              </a:rPr>
              <a:t>Future Activities of the Working Group</a:t>
            </a:r>
          </a:p>
        </p:txBody>
      </p:sp>
      <p:graphicFrame>
        <p:nvGraphicFramePr>
          <p:cNvPr id="6" name="Таблица 5"/>
          <p:cNvGraphicFramePr>
            <a:graphicFrameLocks noGrp="1"/>
          </p:cNvGraphicFramePr>
          <p:nvPr>
            <p:extLst>
              <p:ext uri="{D42A27DB-BD31-4B8C-83A1-F6EECF244321}">
                <p14:modId xmlns:p14="http://schemas.microsoft.com/office/powerpoint/2010/main" val="735635348"/>
              </p:ext>
            </p:extLst>
          </p:nvPr>
        </p:nvGraphicFramePr>
        <p:xfrm>
          <a:off x="846909" y="1295400"/>
          <a:ext cx="8830491" cy="3033132"/>
        </p:xfrm>
        <a:graphic>
          <a:graphicData uri="http://schemas.openxmlformats.org/drawingml/2006/table">
            <a:tbl>
              <a:tblPr firstRow="1" bandRow="1">
                <a:tableStyleId>{5C22544A-7EE6-4342-B048-85BDC9FD1C3A}</a:tableStyleId>
              </a:tblPr>
              <a:tblGrid>
                <a:gridCol w="381963">
                  <a:extLst>
                    <a:ext uri="{9D8B030D-6E8A-4147-A177-3AD203B41FA5}">
                      <a16:colId xmlns:a16="http://schemas.microsoft.com/office/drawing/2014/main" val="20000"/>
                    </a:ext>
                  </a:extLst>
                </a:gridCol>
                <a:gridCol w="5505031">
                  <a:extLst>
                    <a:ext uri="{9D8B030D-6E8A-4147-A177-3AD203B41FA5}">
                      <a16:colId xmlns:a16="http://schemas.microsoft.com/office/drawing/2014/main" val="20001"/>
                    </a:ext>
                  </a:extLst>
                </a:gridCol>
                <a:gridCol w="2943497">
                  <a:extLst>
                    <a:ext uri="{9D8B030D-6E8A-4147-A177-3AD203B41FA5}">
                      <a16:colId xmlns:a16="http://schemas.microsoft.com/office/drawing/2014/main" val="20002"/>
                    </a:ext>
                  </a:extLst>
                </a:gridCol>
              </a:tblGrid>
              <a:tr h="422690">
                <a:tc>
                  <a:txBody>
                    <a:bodyPr/>
                    <a:lstStyle/>
                    <a:p>
                      <a:endParaRPr lang="ru-RU" sz="1600" dirty="0"/>
                    </a:p>
                  </a:txBody>
                  <a:tcPr>
                    <a:solidFill>
                      <a:schemeClr val="accent1">
                        <a:lumMod val="20000"/>
                        <a:lumOff val="80000"/>
                      </a:schemeClr>
                    </a:solidFill>
                  </a:tcPr>
                </a:tc>
                <a:tc>
                  <a:txBody>
                    <a:bodyPr/>
                    <a:lstStyle/>
                    <a:p>
                      <a:pPr algn="ctr"/>
                      <a:r>
                        <a:rPr lang="en-US" sz="1600" dirty="0">
                          <a:solidFill>
                            <a:schemeClr val="tx1"/>
                          </a:solidFill>
                        </a:rPr>
                        <a:t>Action Plan</a:t>
                      </a:r>
                      <a:r>
                        <a:rPr lang="en-US" sz="1600" baseline="0" dirty="0">
                          <a:solidFill>
                            <a:schemeClr val="tx1"/>
                          </a:solidFill>
                        </a:rPr>
                        <a:t> </a:t>
                      </a:r>
                      <a:r>
                        <a:rPr lang="en-US" sz="1600" dirty="0">
                          <a:solidFill>
                            <a:schemeClr val="tx1"/>
                          </a:solidFill>
                        </a:rPr>
                        <a:t>2017-18</a:t>
                      </a:r>
                      <a:endParaRPr lang="ru-RU" sz="1600" dirty="0">
                        <a:solidFill>
                          <a:schemeClr val="tx1"/>
                        </a:solidFill>
                      </a:endParaRPr>
                    </a:p>
                  </a:txBody>
                  <a:tcPr>
                    <a:solidFill>
                      <a:schemeClr val="accent1">
                        <a:lumMod val="20000"/>
                        <a:lumOff val="80000"/>
                      </a:schemeClr>
                    </a:solidFill>
                  </a:tcPr>
                </a:tc>
                <a:tc>
                  <a:txBody>
                    <a:bodyPr/>
                    <a:lstStyle/>
                    <a:p>
                      <a:pPr marL="0" algn="ctr" defTabSz="914400" rtl="0" eaLnBrk="1" latinLnBrk="0" hangingPunct="1"/>
                      <a:r>
                        <a:rPr lang="en-US" sz="1600" b="1" kern="1200" dirty="0">
                          <a:solidFill>
                            <a:schemeClr val="tx1"/>
                          </a:solidFill>
                          <a:latin typeface="+mn-lt"/>
                          <a:ea typeface="+mn-ea"/>
                          <a:cs typeface="+mn-cs"/>
                        </a:rPr>
                        <a:t>Tentative Timeframe </a:t>
                      </a:r>
                      <a:endParaRPr lang="ru-RU" sz="1600" b="1" kern="1200" dirty="0">
                        <a:solidFill>
                          <a:schemeClr val="tx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644110">
                <a:tc>
                  <a:txBody>
                    <a:bodyPr/>
                    <a:lstStyle/>
                    <a:p>
                      <a:r>
                        <a:rPr lang="en-US" sz="1800" kern="1200" dirty="0">
                          <a:solidFill>
                            <a:schemeClr val="tx1"/>
                          </a:solidFill>
                          <a:latin typeface="+mj-lt"/>
                          <a:ea typeface="+mn-ea"/>
                          <a:cs typeface="Lucida Grande CY"/>
                        </a:rPr>
                        <a:t>1.</a:t>
                      </a:r>
                      <a:endParaRPr lang="ru-RU" sz="1800" kern="1200" dirty="0">
                        <a:solidFill>
                          <a:schemeClr val="tx1"/>
                        </a:solidFill>
                        <a:latin typeface="+mj-lt"/>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en-US" sz="1800" b="0" kern="1200" dirty="0">
                          <a:solidFill>
                            <a:schemeClr val="dk1"/>
                          </a:solidFill>
                          <a:effectLst/>
                          <a:latin typeface="+mj-lt"/>
                          <a:ea typeface="+mn-ea"/>
                          <a:cs typeface="+mn-cs"/>
                        </a:rPr>
                        <a:t>VC learning event </a:t>
                      </a:r>
                      <a:endParaRPr lang="ru-RU" sz="1800" b="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n-US" sz="1800" kern="1200" dirty="0">
                          <a:solidFill>
                            <a:schemeClr val="tx1"/>
                          </a:solidFill>
                          <a:latin typeface="+mj-lt"/>
                          <a:ea typeface="+mn-ea"/>
                          <a:cs typeface="Lucida Grande CY"/>
                        </a:rPr>
                        <a:t>September, 2017</a:t>
                      </a:r>
                      <a:endParaRPr lang="ru-RU" sz="180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1"/>
                  </a:ext>
                </a:extLst>
              </a:tr>
              <a:tr h="910980">
                <a:tc>
                  <a:txBody>
                    <a:bodyPr/>
                    <a:lstStyle/>
                    <a:p>
                      <a:r>
                        <a:rPr lang="en-US" sz="1800" kern="1200" dirty="0">
                          <a:solidFill>
                            <a:schemeClr val="tx1"/>
                          </a:solidFill>
                          <a:latin typeface="+mj-lt"/>
                          <a:ea typeface="+mn-ea"/>
                          <a:cs typeface="Lucida Grande CY"/>
                        </a:rPr>
                        <a:t>2.</a:t>
                      </a:r>
                      <a:endParaRPr lang="ru-RU" sz="1800" kern="1200" dirty="0">
                        <a:solidFill>
                          <a:schemeClr val="tx1"/>
                        </a:solidFill>
                        <a:latin typeface="+mj-lt"/>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en-US" sz="1800" kern="1200" dirty="0">
                          <a:solidFill>
                            <a:schemeClr val="tx1"/>
                          </a:solidFill>
                          <a:latin typeface="+mj-lt"/>
                          <a:ea typeface="+mn-ea"/>
                          <a:cs typeface="Lucida Grande CY"/>
                        </a:rPr>
                        <a:t>Small</a:t>
                      </a:r>
                      <a:r>
                        <a:rPr lang="en-US" sz="1800" kern="1200" baseline="0" dirty="0">
                          <a:solidFill>
                            <a:schemeClr val="tx1"/>
                          </a:solidFill>
                          <a:latin typeface="+mj-lt"/>
                          <a:ea typeface="+mn-ea"/>
                          <a:cs typeface="Lucida Grande CY"/>
                        </a:rPr>
                        <a:t> group meeting on the knowledge product comprising collation and possible attendance at the OECD the OECD Senior Budget Officials’ Network on Performance and Results</a:t>
                      </a:r>
                      <a:endParaRPr lang="ru-RU" sz="1800" kern="1200" baseline="0" dirty="0">
                        <a:solidFill>
                          <a:schemeClr val="tx1"/>
                        </a:solidFill>
                        <a:latin typeface="+mj-lt"/>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n-US" sz="1800" kern="1200" dirty="0">
                          <a:solidFill>
                            <a:schemeClr val="tx1"/>
                          </a:solidFill>
                          <a:latin typeface="+mj-lt"/>
                          <a:ea typeface="+mn-ea"/>
                          <a:cs typeface="Lucida Grande CY"/>
                        </a:rPr>
                        <a:t>November/December </a:t>
                      </a:r>
                      <a:r>
                        <a:rPr lang="ru-RU" sz="1800" kern="1200" dirty="0">
                          <a:solidFill>
                            <a:schemeClr val="tx1"/>
                          </a:solidFill>
                          <a:latin typeface="+mj-lt"/>
                          <a:ea typeface="+mn-ea"/>
                          <a:cs typeface="Lucida Grande CY"/>
                        </a:rPr>
                        <a:t>201</a:t>
                      </a:r>
                      <a:r>
                        <a:rPr lang="en-US" sz="1800" kern="1200" dirty="0">
                          <a:solidFill>
                            <a:schemeClr val="tx1"/>
                          </a:solidFill>
                          <a:latin typeface="+mj-lt"/>
                          <a:ea typeface="+mn-ea"/>
                          <a:cs typeface="Lucida Grande CY"/>
                        </a:rPr>
                        <a:t>7</a:t>
                      </a:r>
                      <a:endParaRPr lang="ru-RU" sz="180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2"/>
                  </a:ext>
                </a:extLst>
              </a:tr>
              <a:tr h="704460">
                <a:tc>
                  <a:txBody>
                    <a:bodyPr/>
                    <a:lstStyle/>
                    <a:p>
                      <a:r>
                        <a:rPr lang="en-US" sz="1800" kern="1200" dirty="0">
                          <a:solidFill>
                            <a:schemeClr val="tx1"/>
                          </a:solidFill>
                          <a:latin typeface="+mj-lt"/>
                          <a:ea typeface="+mn-ea"/>
                          <a:cs typeface="Lucida Grande CY"/>
                        </a:rPr>
                        <a:t>3.</a:t>
                      </a:r>
                      <a:endParaRPr lang="ru-RU" sz="1800" kern="1200" dirty="0">
                        <a:solidFill>
                          <a:schemeClr val="tx1"/>
                        </a:solidFill>
                        <a:latin typeface="+mj-lt"/>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en-US" sz="1800" kern="1200" dirty="0">
                          <a:solidFill>
                            <a:schemeClr val="tx1"/>
                          </a:solidFill>
                          <a:latin typeface="+mj-lt"/>
                          <a:ea typeface="+mn-ea"/>
                          <a:cs typeface="Lucida Grande CY"/>
                        </a:rPr>
                        <a:t>Possible back-to-back</a:t>
                      </a:r>
                      <a:r>
                        <a:rPr lang="en-US" sz="1800" kern="1200" baseline="0" dirty="0">
                          <a:solidFill>
                            <a:schemeClr val="tx1"/>
                          </a:solidFill>
                          <a:latin typeface="+mj-lt"/>
                          <a:ea typeface="+mn-ea"/>
                          <a:cs typeface="Lucida Grande CY"/>
                        </a:rPr>
                        <a:t> event with the plenary meeting or the annual OECD CESEE Senior Budget Officers meeting</a:t>
                      </a:r>
                      <a:endParaRPr lang="ru-RU" sz="180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n-US" sz="1800" kern="1200" dirty="0">
                          <a:solidFill>
                            <a:schemeClr val="tx1"/>
                          </a:solidFill>
                          <a:latin typeface="+mj-lt"/>
                          <a:ea typeface="+mn-ea"/>
                          <a:cs typeface="Lucida Grande CY"/>
                        </a:rPr>
                        <a:t>February</a:t>
                      </a:r>
                      <a:r>
                        <a:rPr lang="en-US" sz="1800" kern="1200" baseline="0" dirty="0">
                          <a:solidFill>
                            <a:schemeClr val="tx1"/>
                          </a:solidFill>
                          <a:latin typeface="+mj-lt"/>
                          <a:ea typeface="+mn-ea"/>
                          <a:cs typeface="Lucida Grande CY"/>
                        </a:rPr>
                        <a:t> 2018 or </a:t>
                      </a:r>
                    </a:p>
                    <a:p>
                      <a:pPr algn="ctr">
                        <a:lnSpc>
                          <a:spcPct val="115000"/>
                        </a:lnSpc>
                        <a:spcAft>
                          <a:spcPts val="0"/>
                        </a:spcAft>
                      </a:pPr>
                      <a:r>
                        <a:rPr lang="en-US" sz="1800" kern="1200" baseline="0" dirty="0">
                          <a:solidFill>
                            <a:schemeClr val="tx1"/>
                          </a:solidFill>
                          <a:latin typeface="+mj-lt"/>
                          <a:ea typeface="+mn-ea"/>
                          <a:cs typeface="Lucida Grande CY"/>
                        </a:rPr>
                        <a:t>May/June 2018</a:t>
                      </a:r>
                      <a:endParaRPr lang="ru-RU" sz="180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2" name="TextBox 1"/>
          <p:cNvSpPr txBox="1"/>
          <p:nvPr/>
        </p:nvSpPr>
        <p:spPr>
          <a:xfrm>
            <a:off x="957942" y="4761128"/>
            <a:ext cx="8719457" cy="646331"/>
          </a:xfrm>
          <a:prstGeom prst="rect">
            <a:avLst/>
          </a:prstGeom>
          <a:noFill/>
        </p:spPr>
        <p:txBody>
          <a:bodyPr wrap="square" rtlCol="0">
            <a:spAutoFit/>
          </a:bodyPr>
          <a:lstStyle/>
          <a:p>
            <a:pPr algn="ctr"/>
            <a:r>
              <a:rPr lang="en-US" i="1" dirty="0">
                <a:solidFill>
                  <a:srgbClr val="FF0000"/>
                </a:solidFill>
              </a:rPr>
              <a:t>Member countries are welcome to submit proposals on VC learning event (theme or presentation they would like to make) to BCOP Resource Team </a:t>
            </a:r>
          </a:p>
        </p:txBody>
      </p:sp>
    </p:spTree>
    <p:extLst>
      <p:ext uri="{BB962C8B-B14F-4D97-AF65-F5344CB8AC3E}">
        <p14:creationId xmlns:p14="http://schemas.microsoft.com/office/powerpoint/2010/main" val="35836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en-US" sz="2000" dirty="0">
                <a:solidFill>
                  <a:srgbClr val="000000"/>
                </a:solidFill>
              </a:rPr>
              <a:t>All Working Group event materials can be found in English, Russian and BCS at </a:t>
            </a:r>
            <a:r>
              <a:rPr lang="en-US" sz="2000" dirty="0">
                <a:solidFill>
                  <a:srgbClr val="000000"/>
                </a:solidFill>
                <a:hlinkClick r:id="rId4"/>
              </a:rPr>
              <a:t>www.pempal.org</a:t>
            </a:r>
            <a:r>
              <a:rPr lang="en-US" sz="2000" dirty="0">
                <a:solidFill>
                  <a:srgbClr val="000000"/>
                </a:solidFill>
              </a:rPr>
              <a:t> and additional materials on BCOP wiki</a:t>
            </a: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5391</TotalTime>
  <Words>1907</Words>
  <Application>Microsoft Office PowerPoint</Application>
  <PresentationFormat>A4 Paper (210x297 mm)</PresentationFormat>
  <Paragraphs>132</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Lucida Grande CY</vt:lpstr>
      <vt:lpstr>Mangal</vt:lpstr>
      <vt:lpstr>Wingdings</vt:lpstr>
      <vt:lpstr>Office Theme</vt:lpstr>
      <vt:lpstr>Overview of Program and Performance Budgeting Working Group</vt:lpstr>
      <vt:lpstr>PowerPoint Presentation</vt:lpstr>
      <vt:lpstr>PowerPoint Presentation</vt:lpstr>
      <vt:lpstr>PowerPoint Presentation</vt:lpstr>
      <vt:lpstr>PowerPoint Presentation</vt:lpstr>
      <vt:lpstr>PowerPoint Presentation</vt:lpstr>
      <vt:lpstr>Future Activities of the Working Group</vt:lpstr>
      <vt:lpstr>Future Activities of the Working Group</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Naida Carsimamovic</cp:lastModifiedBy>
  <cp:revision>626</cp:revision>
  <cp:lastPrinted>2017-02-09T16:04:30Z</cp:lastPrinted>
  <dcterms:created xsi:type="dcterms:W3CDTF">2010-10-04T16:57:49Z</dcterms:created>
  <dcterms:modified xsi:type="dcterms:W3CDTF">2017-04-08T12:02:13Z</dcterms:modified>
  <cp:category>PEMPAL</cp:category>
</cp:coreProperties>
</file>