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1"/>
  </p:notesMasterIdLst>
  <p:handoutMasterIdLst>
    <p:handoutMasterId r:id="rId12"/>
  </p:handoutMasterIdLst>
  <p:sldIdLst>
    <p:sldId id="271" r:id="rId2"/>
    <p:sldId id="368" r:id="rId3"/>
    <p:sldId id="370" r:id="rId4"/>
    <p:sldId id="376" r:id="rId5"/>
    <p:sldId id="379" r:id="rId6"/>
    <p:sldId id="377" r:id="rId7"/>
    <p:sldId id="378" r:id="rId8"/>
    <p:sldId id="373" r:id="rId9"/>
    <p:sldId id="312" r:id="rId10"/>
  </p:sldIdLst>
  <p:sldSz cx="9906000" cy="6858000" type="A4"/>
  <p:notesSz cx="7086600" cy="9024938"/>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lena Mondo" initials="EM" lastIdx="9"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162" autoAdjust="0"/>
    <p:restoredTop sz="81525" autoAdjust="0"/>
  </p:normalViewPr>
  <p:slideViewPr>
    <p:cSldViewPr>
      <p:cViewPr varScale="1">
        <p:scale>
          <a:sx n="55" d="100"/>
          <a:sy n="55" d="100"/>
        </p:scale>
        <p:origin x="1828" y="44"/>
      </p:cViewPr>
      <p:guideLst>
        <p:guide orient="horz" pos="2160"/>
        <p:guide pos="2880"/>
        <p:guide pos="312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C2556C4-530E-4E88-9603-E9A8C14490A1}" type="doc">
      <dgm:prSet loTypeId="urn:microsoft.com/office/officeart/2005/8/layout/chevronAccent+Icon" loCatId="process" qsTypeId="urn:microsoft.com/office/officeart/2005/8/quickstyle/simple1" qsCatId="simple" csTypeId="urn:microsoft.com/office/officeart/2005/8/colors/accent1_2" csCatId="accent1" phldr="1"/>
      <dgm:spPr/>
    </dgm:pt>
    <dgm:pt modelId="{0AE841B6-3C42-4DA0-8E87-005175F8A89A}">
      <dgm:prSet phldrT="[Text]"/>
      <dgm:spPr/>
      <dgm:t>
        <a:bodyPr/>
        <a:lstStyle/>
        <a:p>
          <a:r>
            <a:rPr lang="ru-RU" b="1" dirty="0"/>
            <a:t>Создание</a:t>
          </a:r>
          <a:endParaRPr lang="en-US" b="1" dirty="0"/>
        </a:p>
        <a:p>
          <a:r>
            <a:rPr lang="ru-RU" b="1" dirty="0"/>
            <a:t>Минск </a:t>
          </a:r>
          <a:r>
            <a:rPr lang="en-US" b="1" dirty="0"/>
            <a:t>2016</a:t>
          </a:r>
          <a:r>
            <a:rPr lang="ru-RU" b="1" dirty="0"/>
            <a:t> г.</a:t>
          </a:r>
          <a:endParaRPr lang="en-US" b="1" dirty="0"/>
        </a:p>
      </dgm:t>
    </dgm:pt>
    <dgm:pt modelId="{E3D3DF57-11A0-4C7B-90A1-D24E85E4E3C7}" type="parTrans" cxnId="{9D645E29-13BF-42FA-9420-51A4A43B94E5}">
      <dgm:prSet/>
      <dgm:spPr/>
      <dgm:t>
        <a:bodyPr/>
        <a:lstStyle/>
        <a:p>
          <a:endParaRPr lang="en-US"/>
        </a:p>
      </dgm:t>
    </dgm:pt>
    <dgm:pt modelId="{615059A6-14AA-4CAF-9D1E-DFA4AC215C99}" type="sibTrans" cxnId="{9D645E29-13BF-42FA-9420-51A4A43B94E5}">
      <dgm:prSet/>
      <dgm:spPr/>
      <dgm:t>
        <a:bodyPr/>
        <a:lstStyle/>
        <a:p>
          <a:endParaRPr lang="en-US"/>
        </a:p>
      </dgm:t>
    </dgm:pt>
    <dgm:pt modelId="{0671E6DF-5522-4357-85B9-508640F52DA3}">
      <dgm:prSet phldrT="[Text]"/>
      <dgm:spPr/>
      <dgm:t>
        <a:bodyPr/>
        <a:lstStyle/>
        <a:p>
          <a:r>
            <a:rPr lang="en-US" b="1" dirty="0"/>
            <a:t>1</a:t>
          </a:r>
          <a:r>
            <a:rPr lang="ru-RU" b="1" dirty="0"/>
            <a:t>-е заседание </a:t>
          </a:r>
          <a:r>
            <a:rPr lang="en-US" b="1" dirty="0"/>
            <a:t>– </a:t>
          </a:r>
          <a:r>
            <a:rPr lang="ru-RU" b="1" dirty="0"/>
            <a:t>Любляна</a:t>
          </a:r>
          <a:r>
            <a:rPr lang="en-US" sz="1800" b="1" dirty="0">
              <a:solidFill>
                <a:prstClr val="black"/>
              </a:solidFill>
            </a:rPr>
            <a:t>, </a:t>
          </a:r>
          <a:r>
            <a:rPr lang="ru-RU" sz="1800" b="1" dirty="0">
              <a:solidFill>
                <a:prstClr val="black"/>
              </a:solidFill>
            </a:rPr>
            <a:t>июнь </a:t>
          </a:r>
          <a:r>
            <a:rPr lang="en-US" sz="1800" b="1" dirty="0">
              <a:solidFill>
                <a:prstClr val="black"/>
              </a:solidFill>
            </a:rPr>
            <a:t>2016</a:t>
          </a:r>
          <a:r>
            <a:rPr lang="ru-RU" sz="1800" b="1" dirty="0">
              <a:solidFill>
                <a:prstClr val="black"/>
              </a:solidFill>
            </a:rPr>
            <a:t> г.</a:t>
          </a:r>
          <a:endParaRPr lang="en-US" dirty="0"/>
        </a:p>
      </dgm:t>
    </dgm:pt>
    <dgm:pt modelId="{A17A12A5-2A91-4738-967E-8A9E1699423D}" type="parTrans" cxnId="{FCE03A41-1B40-4D39-9B45-F7A2E557A975}">
      <dgm:prSet/>
      <dgm:spPr/>
      <dgm:t>
        <a:bodyPr/>
        <a:lstStyle/>
        <a:p>
          <a:endParaRPr lang="en-US"/>
        </a:p>
      </dgm:t>
    </dgm:pt>
    <dgm:pt modelId="{259A2300-79A0-4D1D-9961-ADB3A0683457}" type="sibTrans" cxnId="{FCE03A41-1B40-4D39-9B45-F7A2E557A975}">
      <dgm:prSet/>
      <dgm:spPr/>
      <dgm:t>
        <a:bodyPr/>
        <a:lstStyle/>
        <a:p>
          <a:endParaRPr lang="en-US"/>
        </a:p>
      </dgm:t>
    </dgm:pt>
    <dgm:pt modelId="{8E33AFD9-DB97-4AAE-8BD9-F32451CC6D94}">
      <dgm:prSet phldrT="[Text]"/>
      <dgm:spPr/>
      <dgm:t>
        <a:bodyPr/>
        <a:lstStyle/>
        <a:p>
          <a:r>
            <a:rPr lang="en-US" b="1" dirty="0"/>
            <a:t>2</a:t>
          </a:r>
          <a:r>
            <a:rPr lang="ru-RU" b="1" dirty="0"/>
            <a:t>-е заседание </a:t>
          </a:r>
          <a:r>
            <a:rPr lang="en-US" b="1" dirty="0"/>
            <a:t>– </a:t>
          </a:r>
          <a:r>
            <a:rPr lang="ru-RU" b="1" dirty="0"/>
            <a:t>Париж, ноябрь</a:t>
          </a:r>
          <a:r>
            <a:rPr lang="en-US" b="1" dirty="0"/>
            <a:t>, 2016</a:t>
          </a:r>
          <a:r>
            <a:rPr lang="ru-RU" b="1" dirty="0"/>
            <a:t> г.</a:t>
          </a:r>
          <a:endParaRPr lang="en-US" b="1" dirty="0"/>
        </a:p>
      </dgm:t>
    </dgm:pt>
    <dgm:pt modelId="{14D2765B-C884-47AA-8D12-4827ADC7DCF3}" type="parTrans" cxnId="{C28AA8EC-9ADC-4A8D-97F8-01899CCDD51C}">
      <dgm:prSet/>
      <dgm:spPr/>
      <dgm:t>
        <a:bodyPr/>
        <a:lstStyle/>
        <a:p>
          <a:endParaRPr lang="en-US"/>
        </a:p>
      </dgm:t>
    </dgm:pt>
    <dgm:pt modelId="{A6E0D11B-020D-44E7-BF51-1137EB5685C2}" type="sibTrans" cxnId="{C28AA8EC-9ADC-4A8D-97F8-01899CCDD51C}">
      <dgm:prSet/>
      <dgm:spPr/>
      <dgm:t>
        <a:bodyPr/>
        <a:lstStyle/>
        <a:p>
          <a:endParaRPr lang="en-US"/>
        </a:p>
      </dgm:t>
    </dgm:pt>
    <dgm:pt modelId="{B0E0A123-80F1-4CE7-9C42-02903566C281}" type="pres">
      <dgm:prSet presAssocID="{CC2556C4-530E-4E88-9603-E9A8C14490A1}" presName="Name0" presStyleCnt="0">
        <dgm:presLayoutVars>
          <dgm:dir/>
          <dgm:resizeHandles val="exact"/>
        </dgm:presLayoutVars>
      </dgm:prSet>
      <dgm:spPr/>
    </dgm:pt>
    <dgm:pt modelId="{09C8DCF4-9E2D-421A-A125-F8D2F8852BFB}" type="pres">
      <dgm:prSet presAssocID="{0AE841B6-3C42-4DA0-8E87-005175F8A89A}" presName="composite" presStyleCnt="0"/>
      <dgm:spPr/>
    </dgm:pt>
    <dgm:pt modelId="{ADA78F2F-B7D5-4A4F-BE21-3D8C8554716F}" type="pres">
      <dgm:prSet presAssocID="{0AE841B6-3C42-4DA0-8E87-005175F8A89A}" presName="bgChev" presStyleLbl="node1" presStyleIdx="0" presStyleCnt="3" custLinFactNeighborX="1267" custLinFactNeighborY="1585"/>
      <dgm:spPr/>
    </dgm:pt>
    <dgm:pt modelId="{D1F81A9F-6333-48B9-87F8-F620D7A5CE73}" type="pres">
      <dgm:prSet presAssocID="{0AE841B6-3C42-4DA0-8E87-005175F8A89A}" presName="txNode" presStyleLbl="fgAcc1" presStyleIdx="0" presStyleCnt="3">
        <dgm:presLayoutVars>
          <dgm:bulletEnabled val="1"/>
        </dgm:presLayoutVars>
      </dgm:prSet>
      <dgm:spPr/>
    </dgm:pt>
    <dgm:pt modelId="{785B17E8-3557-4B8D-B496-165D0CC1A743}" type="pres">
      <dgm:prSet presAssocID="{615059A6-14AA-4CAF-9D1E-DFA4AC215C99}" presName="compositeSpace" presStyleCnt="0"/>
      <dgm:spPr/>
    </dgm:pt>
    <dgm:pt modelId="{B0AE94B2-F5BB-418D-86C6-A79126A759E9}" type="pres">
      <dgm:prSet presAssocID="{0671E6DF-5522-4357-85B9-508640F52DA3}" presName="composite" presStyleCnt="0"/>
      <dgm:spPr/>
    </dgm:pt>
    <dgm:pt modelId="{B3E0133A-55D5-4B73-A533-D95687AAAD89}" type="pres">
      <dgm:prSet presAssocID="{0671E6DF-5522-4357-85B9-508640F52DA3}" presName="bgChev" presStyleLbl="node1" presStyleIdx="1" presStyleCnt="3"/>
      <dgm:spPr/>
    </dgm:pt>
    <dgm:pt modelId="{082F2FBF-C16A-47F2-8DE3-CB586115C676}" type="pres">
      <dgm:prSet presAssocID="{0671E6DF-5522-4357-85B9-508640F52DA3}" presName="txNode" presStyleLbl="fgAcc1" presStyleIdx="1" presStyleCnt="3">
        <dgm:presLayoutVars>
          <dgm:bulletEnabled val="1"/>
        </dgm:presLayoutVars>
      </dgm:prSet>
      <dgm:spPr/>
    </dgm:pt>
    <dgm:pt modelId="{B2BA74C9-CD68-46E2-B4C2-7CDD1CC2444F}" type="pres">
      <dgm:prSet presAssocID="{259A2300-79A0-4D1D-9961-ADB3A0683457}" presName="compositeSpace" presStyleCnt="0"/>
      <dgm:spPr/>
    </dgm:pt>
    <dgm:pt modelId="{4FC9BEC4-5E82-47DC-A81E-5EBD32C1C402}" type="pres">
      <dgm:prSet presAssocID="{8E33AFD9-DB97-4AAE-8BD9-F32451CC6D94}" presName="composite" presStyleCnt="0"/>
      <dgm:spPr/>
    </dgm:pt>
    <dgm:pt modelId="{81192C53-EB38-4897-9B40-97AE340D89E9}" type="pres">
      <dgm:prSet presAssocID="{8E33AFD9-DB97-4AAE-8BD9-F32451CC6D94}" presName="bgChev" presStyleLbl="node1" presStyleIdx="2" presStyleCnt="3"/>
      <dgm:spPr/>
    </dgm:pt>
    <dgm:pt modelId="{95BF7DBA-BD77-4C79-AF1A-EA3434802524}" type="pres">
      <dgm:prSet presAssocID="{8E33AFD9-DB97-4AAE-8BD9-F32451CC6D94}" presName="txNode" presStyleLbl="fgAcc1" presStyleIdx="2" presStyleCnt="3">
        <dgm:presLayoutVars>
          <dgm:bulletEnabled val="1"/>
        </dgm:presLayoutVars>
      </dgm:prSet>
      <dgm:spPr/>
    </dgm:pt>
  </dgm:ptLst>
  <dgm:cxnLst>
    <dgm:cxn modelId="{FCE03A41-1B40-4D39-9B45-F7A2E557A975}" srcId="{CC2556C4-530E-4E88-9603-E9A8C14490A1}" destId="{0671E6DF-5522-4357-85B9-508640F52DA3}" srcOrd="1" destOrd="0" parTransId="{A17A12A5-2A91-4738-967E-8A9E1699423D}" sibTransId="{259A2300-79A0-4D1D-9961-ADB3A0683457}"/>
    <dgm:cxn modelId="{417EDDAB-7B18-4884-97AE-6DABC7FF3B29}" type="presOf" srcId="{0AE841B6-3C42-4DA0-8E87-005175F8A89A}" destId="{D1F81A9F-6333-48B9-87F8-F620D7A5CE73}" srcOrd="0" destOrd="0" presId="urn:microsoft.com/office/officeart/2005/8/layout/chevronAccent+Icon"/>
    <dgm:cxn modelId="{BB198246-B944-4FFF-A849-D2E92C461046}" type="presOf" srcId="{CC2556C4-530E-4E88-9603-E9A8C14490A1}" destId="{B0E0A123-80F1-4CE7-9C42-02903566C281}" srcOrd="0" destOrd="0" presId="urn:microsoft.com/office/officeart/2005/8/layout/chevronAccent+Icon"/>
    <dgm:cxn modelId="{8C6EEA82-F02F-403B-841F-2537F372F603}" type="presOf" srcId="{8E33AFD9-DB97-4AAE-8BD9-F32451CC6D94}" destId="{95BF7DBA-BD77-4C79-AF1A-EA3434802524}" srcOrd="0" destOrd="0" presId="urn:microsoft.com/office/officeart/2005/8/layout/chevronAccent+Icon"/>
    <dgm:cxn modelId="{307357F5-D1D0-49E5-9511-0835A460F298}" type="presOf" srcId="{0671E6DF-5522-4357-85B9-508640F52DA3}" destId="{082F2FBF-C16A-47F2-8DE3-CB586115C676}" srcOrd="0" destOrd="0" presId="urn:microsoft.com/office/officeart/2005/8/layout/chevronAccent+Icon"/>
    <dgm:cxn modelId="{9D645E29-13BF-42FA-9420-51A4A43B94E5}" srcId="{CC2556C4-530E-4E88-9603-E9A8C14490A1}" destId="{0AE841B6-3C42-4DA0-8E87-005175F8A89A}" srcOrd="0" destOrd="0" parTransId="{E3D3DF57-11A0-4C7B-90A1-D24E85E4E3C7}" sibTransId="{615059A6-14AA-4CAF-9D1E-DFA4AC215C99}"/>
    <dgm:cxn modelId="{C28AA8EC-9ADC-4A8D-97F8-01899CCDD51C}" srcId="{CC2556C4-530E-4E88-9603-E9A8C14490A1}" destId="{8E33AFD9-DB97-4AAE-8BD9-F32451CC6D94}" srcOrd="2" destOrd="0" parTransId="{14D2765B-C884-47AA-8D12-4827ADC7DCF3}" sibTransId="{A6E0D11B-020D-44E7-BF51-1137EB5685C2}"/>
    <dgm:cxn modelId="{8CA4D4A7-E5B0-4938-B26F-C680AC50BC60}" type="presParOf" srcId="{B0E0A123-80F1-4CE7-9C42-02903566C281}" destId="{09C8DCF4-9E2D-421A-A125-F8D2F8852BFB}" srcOrd="0" destOrd="0" presId="urn:microsoft.com/office/officeart/2005/8/layout/chevronAccent+Icon"/>
    <dgm:cxn modelId="{4FC59867-89D4-4B84-AFDC-7C03D1044731}" type="presParOf" srcId="{09C8DCF4-9E2D-421A-A125-F8D2F8852BFB}" destId="{ADA78F2F-B7D5-4A4F-BE21-3D8C8554716F}" srcOrd="0" destOrd="0" presId="urn:microsoft.com/office/officeart/2005/8/layout/chevronAccent+Icon"/>
    <dgm:cxn modelId="{1C64E5A5-A094-4709-8944-9ECF530F6936}" type="presParOf" srcId="{09C8DCF4-9E2D-421A-A125-F8D2F8852BFB}" destId="{D1F81A9F-6333-48B9-87F8-F620D7A5CE73}" srcOrd="1" destOrd="0" presId="urn:microsoft.com/office/officeart/2005/8/layout/chevronAccent+Icon"/>
    <dgm:cxn modelId="{41507D6B-E40E-4B49-BAD0-F78DBF6339ED}" type="presParOf" srcId="{B0E0A123-80F1-4CE7-9C42-02903566C281}" destId="{785B17E8-3557-4B8D-B496-165D0CC1A743}" srcOrd="1" destOrd="0" presId="urn:microsoft.com/office/officeart/2005/8/layout/chevronAccent+Icon"/>
    <dgm:cxn modelId="{F021A75E-85B0-4F6B-8AB5-4903D0318FCB}" type="presParOf" srcId="{B0E0A123-80F1-4CE7-9C42-02903566C281}" destId="{B0AE94B2-F5BB-418D-86C6-A79126A759E9}" srcOrd="2" destOrd="0" presId="urn:microsoft.com/office/officeart/2005/8/layout/chevronAccent+Icon"/>
    <dgm:cxn modelId="{345F2932-D56D-4525-89DA-417C6A653E8E}" type="presParOf" srcId="{B0AE94B2-F5BB-418D-86C6-A79126A759E9}" destId="{B3E0133A-55D5-4B73-A533-D95687AAAD89}" srcOrd="0" destOrd="0" presId="urn:microsoft.com/office/officeart/2005/8/layout/chevronAccent+Icon"/>
    <dgm:cxn modelId="{14898A09-4D0B-48DD-849E-446E9B9A80B6}" type="presParOf" srcId="{B0AE94B2-F5BB-418D-86C6-A79126A759E9}" destId="{082F2FBF-C16A-47F2-8DE3-CB586115C676}" srcOrd="1" destOrd="0" presId="urn:microsoft.com/office/officeart/2005/8/layout/chevronAccent+Icon"/>
    <dgm:cxn modelId="{6C5054C8-4382-4A72-9A3B-9A8D0813968F}" type="presParOf" srcId="{B0E0A123-80F1-4CE7-9C42-02903566C281}" destId="{B2BA74C9-CD68-46E2-B4C2-7CDD1CC2444F}" srcOrd="3" destOrd="0" presId="urn:microsoft.com/office/officeart/2005/8/layout/chevronAccent+Icon"/>
    <dgm:cxn modelId="{13475823-E8DB-483B-9031-8BDFB9981D8E}" type="presParOf" srcId="{B0E0A123-80F1-4CE7-9C42-02903566C281}" destId="{4FC9BEC4-5E82-47DC-A81E-5EBD32C1C402}" srcOrd="4" destOrd="0" presId="urn:microsoft.com/office/officeart/2005/8/layout/chevronAccent+Icon"/>
    <dgm:cxn modelId="{E1ADDB3A-82B2-4ED6-ABAA-8E95CA1185BE}" type="presParOf" srcId="{4FC9BEC4-5E82-47DC-A81E-5EBD32C1C402}" destId="{81192C53-EB38-4897-9B40-97AE340D89E9}" srcOrd="0" destOrd="0" presId="urn:microsoft.com/office/officeart/2005/8/layout/chevronAccent+Icon"/>
    <dgm:cxn modelId="{A2CD1470-2A07-4235-B347-FD724BE42DFE}" type="presParOf" srcId="{4FC9BEC4-5E82-47DC-A81E-5EBD32C1C402}" destId="{95BF7DBA-BD77-4C79-AF1A-EA3434802524}" srcOrd="1" destOrd="0" presId="urn:microsoft.com/office/officeart/2005/8/layout/chevronAccent+Icon"/>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A78F2F-B7D5-4A4F-BE21-3D8C8554716F}">
      <dsp:nvSpPr>
        <dsp:cNvPr id="0" name=""/>
        <dsp:cNvSpPr/>
      </dsp:nvSpPr>
      <dsp:spPr>
        <a:xfrm>
          <a:off x="25409" y="300566"/>
          <a:ext cx="1944439" cy="750553"/>
        </a:xfrm>
        <a:prstGeom prst="chevron">
          <a:avLst>
            <a:gd name="adj" fmla="val 4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1F81A9F-6333-48B9-87F8-F620D7A5CE73}">
      <dsp:nvSpPr>
        <dsp:cNvPr id="0" name=""/>
        <dsp:cNvSpPr/>
      </dsp:nvSpPr>
      <dsp:spPr>
        <a:xfrm>
          <a:off x="519291" y="476308"/>
          <a:ext cx="1641971" cy="75055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ru-RU" sz="1200" b="1" kern="1200" dirty="0"/>
            <a:t>Создание</a:t>
          </a:r>
          <a:endParaRPr lang="en-US" sz="1200" b="1" kern="1200" dirty="0"/>
        </a:p>
        <a:p>
          <a:pPr marL="0" lvl="0" indent="0" algn="ctr" defTabSz="533400">
            <a:lnSpc>
              <a:spcPct val="90000"/>
            </a:lnSpc>
            <a:spcBef>
              <a:spcPct val="0"/>
            </a:spcBef>
            <a:spcAft>
              <a:spcPct val="35000"/>
            </a:spcAft>
            <a:buNone/>
          </a:pPr>
          <a:r>
            <a:rPr lang="ru-RU" sz="1200" b="1" kern="1200" dirty="0"/>
            <a:t>Минск </a:t>
          </a:r>
          <a:r>
            <a:rPr lang="en-US" sz="1200" b="1" kern="1200" dirty="0"/>
            <a:t>2016</a:t>
          </a:r>
          <a:r>
            <a:rPr lang="ru-RU" sz="1200" b="1" kern="1200" dirty="0"/>
            <a:t> г.</a:t>
          </a:r>
          <a:endParaRPr lang="en-US" sz="1200" b="1" kern="1200" dirty="0"/>
        </a:p>
      </dsp:txBody>
      <dsp:txXfrm>
        <a:off x="541274" y="498291"/>
        <a:ext cx="1598005" cy="706587"/>
      </dsp:txXfrm>
    </dsp:sp>
    <dsp:sp modelId="{B3E0133A-55D5-4B73-A533-D95687AAAD89}">
      <dsp:nvSpPr>
        <dsp:cNvPr id="0" name=""/>
        <dsp:cNvSpPr/>
      </dsp:nvSpPr>
      <dsp:spPr>
        <a:xfrm>
          <a:off x="2221755" y="288670"/>
          <a:ext cx="1944439" cy="750553"/>
        </a:xfrm>
        <a:prstGeom prst="chevron">
          <a:avLst>
            <a:gd name="adj" fmla="val 4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82F2FBF-C16A-47F2-8DE3-CB586115C676}">
      <dsp:nvSpPr>
        <dsp:cNvPr id="0" name=""/>
        <dsp:cNvSpPr/>
      </dsp:nvSpPr>
      <dsp:spPr>
        <a:xfrm>
          <a:off x="2740273" y="476308"/>
          <a:ext cx="1641971" cy="75055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n-US" sz="1200" b="1" kern="1200" dirty="0"/>
            <a:t>1</a:t>
          </a:r>
          <a:r>
            <a:rPr lang="ru-RU" sz="1200" b="1" kern="1200" dirty="0"/>
            <a:t>-е заседание </a:t>
          </a:r>
          <a:r>
            <a:rPr lang="en-US" sz="1200" b="1" kern="1200" dirty="0"/>
            <a:t>– </a:t>
          </a:r>
          <a:r>
            <a:rPr lang="ru-RU" sz="1200" b="1" kern="1200" dirty="0"/>
            <a:t>Любляна</a:t>
          </a:r>
          <a:r>
            <a:rPr lang="en-US" sz="1200" b="1" kern="1200" dirty="0">
              <a:solidFill>
                <a:prstClr val="black"/>
              </a:solidFill>
            </a:rPr>
            <a:t>, </a:t>
          </a:r>
          <a:r>
            <a:rPr lang="ru-RU" sz="1200" b="1" kern="1200" dirty="0">
              <a:solidFill>
                <a:prstClr val="black"/>
              </a:solidFill>
            </a:rPr>
            <a:t>июнь </a:t>
          </a:r>
          <a:r>
            <a:rPr lang="en-US" sz="1200" b="1" kern="1200" dirty="0">
              <a:solidFill>
                <a:prstClr val="black"/>
              </a:solidFill>
            </a:rPr>
            <a:t>2016</a:t>
          </a:r>
          <a:r>
            <a:rPr lang="ru-RU" sz="1200" b="1" kern="1200" dirty="0">
              <a:solidFill>
                <a:prstClr val="black"/>
              </a:solidFill>
            </a:rPr>
            <a:t> г.</a:t>
          </a:r>
          <a:endParaRPr lang="en-US" sz="1200" kern="1200" dirty="0"/>
        </a:p>
      </dsp:txBody>
      <dsp:txXfrm>
        <a:off x="2762256" y="498291"/>
        <a:ext cx="1598005" cy="706587"/>
      </dsp:txXfrm>
    </dsp:sp>
    <dsp:sp modelId="{81192C53-EB38-4897-9B40-97AE340D89E9}">
      <dsp:nvSpPr>
        <dsp:cNvPr id="0" name=""/>
        <dsp:cNvSpPr/>
      </dsp:nvSpPr>
      <dsp:spPr>
        <a:xfrm>
          <a:off x="4442737" y="288670"/>
          <a:ext cx="1944439" cy="750553"/>
        </a:xfrm>
        <a:prstGeom prst="chevron">
          <a:avLst>
            <a:gd name="adj" fmla="val 4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5BF7DBA-BD77-4C79-AF1A-EA3434802524}">
      <dsp:nvSpPr>
        <dsp:cNvPr id="0" name=""/>
        <dsp:cNvSpPr/>
      </dsp:nvSpPr>
      <dsp:spPr>
        <a:xfrm>
          <a:off x="4961255" y="476308"/>
          <a:ext cx="1641971" cy="75055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n-US" sz="1200" b="1" kern="1200" dirty="0"/>
            <a:t>2</a:t>
          </a:r>
          <a:r>
            <a:rPr lang="ru-RU" sz="1200" b="1" kern="1200" dirty="0"/>
            <a:t>-е заседание </a:t>
          </a:r>
          <a:r>
            <a:rPr lang="en-US" sz="1200" b="1" kern="1200" dirty="0"/>
            <a:t>– </a:t>
          </a:r>
          <a:r>
            <a:rPr lang="ru-RU" sz="1200" b="1" kern="1200" dirty="0"/>
            <a:t>Париж, ноябрь</a:t>
          </a:r>
          <a:r>
            <a:rPr lang="en-US" sz="1200" b="1" kern="1200" dirty="0"/>
            <a:t>, 2016</a:t>
          </a:r>
          <a:r>
            <a:rPr lang="ru-RU" sz="1200" b="1" kern="1200" dirty="0"/>
            <a:t> г.</a:t>
          </a:r>
          <a:endParaRPr lang="en-US" sz="1200" b="1" kern="1200" dirty="0"/>
        </a:p>
      </dsp:txBody>
      <dsp:txXfrm>
        <a:off x="4983238" y="498291"/>
        <a:ext cx="1598005" cy="706587"/>
      </dsp:txXfrm>
    </dsp:sp>
  </dsp:spTree>
</dsp:drawing>
</file>

<file path=ppt/diagrams/layout1.xml><?xml version="1.0" encoding="utf-8"?>
<dgm:layoutDef xmlns:dgm="http://schemas.openxmlformats.org/drawingml/2006/diagram" xmlns:a="http://schemas.openxmlformats.org/drawingml/2006/main" uniqueId="urn:microsoft.com/office/officeart/2005/8/layout/chevronAccent+Icon">
  <dgm:title val="Chevron Accent Process"/>
  <dgm:desc val="Use to show sequential steps in a task, process, or workflow, or to emphasize movement or direction. Works best with minimal Level 1 and Level 2 text."/>
  <dgm:catLst>
    <dgm:cat type="process" pri="9500"/>
    <dgm:cat type="officeonline" pri="2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osite" refType="w"/>
      <dgm:constr type="primFontSz" for="des" forName="txNode" op="equ" val="65"/>
      <dgm:constr type="w" for="ch" forName="compositeSpace" refType="w" refFor="ch" refForName="composite" fact="0.028"/>
    </dgm:constrLst>
    <dgm:ruleLst/>
    <dgm:forEach name="Name4" axis="ch" ptType="node">
      <dgm:layoutNode name="composite">
        <dgm:alg type="composite"/>
        <dgm:shape xmlns:r="http://schemas.openxmlformats.org/officeDocument/2006/relationships" r:blip="">
          <dgm:adjLst/>
        </dgm:shape>
        <dgm:presOf/>
        <dgm:choose name="Name5">
          <dgm:if name="Name6" func="var" arg="dir" op="equ" val="norm">
            <dgm:constrLst>
              <dgm:constr type="l" for="ch" forName="bgChev"/>
              <dgm:constr type="w" for="ch" forName="bgChev" refType="w" fact="0.9"/>
              <dgm:constr type="t" for="ch" forName="bgChev"/>
              <dgm:constr type="h" for="ch" forName="bgChev" refType="w" refFor="ch" refForName="bgChev" fact="0.386"/>
              <dgm:constr type="l" for="ch" forName="txNode" refType="w" fact="0.24"/>
              <dgm:constr type="w" for="ch" forName="txNode" refType="w" fact="0.76"/>
              <dgm:constr type="t" for="ch" forName="txNode" refType="h" refFor="ch" refForName="bgChev" fact="0.25"/>
              <dgm:constr type="h" for="ch" forName="txNode" refType="h" refFor="ch" refForName="bgChev"/>
            </dgm:constrLst>
          </dgm:if>
          <dgm:else name="Name7">
            <dgm:constrLst>
              <dgm:constr type="l" for="ch" forName="bgChev" refType="w" fact="0.1"/>
              <dgm:constr type="w" for="ch" forName="bgChev" refType="w" fact="0.9"/>
              <dgm:constr type="t" for="ch" forName="bgChev"/>
              <dgm:constr type="h" for="ch" forName="bgChev" refType="w" refFor="ch" refForName="bgChev" fact="0.386"/>
              <dgm:constr type="l" for="ch" forName="txNode"/>
              <dgm:constr type="w" for="ch" forName="txNode" refType="w" fact="0.76"/>
              <dgm:constr type="t" for="ch" forName="txNode" refType="h" refFor="ch" refForName="bgChev" fact="0.25"/>
              <dgm:constr type="h" for="ch" forName="txNode" refType="h" refFor="ch" refForName="bgChev"/>
            </dgm:constrLst>
          </dgm:else>
        </dgm:choose>
        <dgm:ruleLst/>
        <dgm:layoutNode name="bgChev" styleLbl="node1">
          <dgm:alg type="sp"/>
          <dgm:choose name="Name8">
            <dgm:if name="Name9" func="var" arg="dir" op="equ" val="norm">
              <dgm:shape xmlns:r="http://schemas.openxmlformats.org/officeDocument/2006/relationships" type="chevron" r:blip="">
                <dgm:adjLst>
                  <dgm:adj idx="1" val="0.4"/>
                </dgm:adjLst>
              </dgm:shape>
            </dgm:if>
            <dgm:else name="Name10">
              <dgm:shape xmlns:r="http://schemas.openxmlformats.org/officeDocument/2006/relationships" rot="180" type="chevron" r:blip="">
                <dgm:adjLst>
                  <dgm:adj idx="1" val="0.4"/>
                </dgm:adjLst>
              </dgm:shape>
            </dgm:else>
          </dgm:choose>
          <dgm:presOf/>
          <dgm:constrLst/>
        </dgm:layoutNode>
        <dgm:layoutNode name="txNode" styleLbl="fgAcc1">
          <dgm:varLst>
            <dgm:bulletEnabled val="1"/>
          </dgm:varLst>
          <dgm:alg type="tx"/>
          <dgm:shape xmlns:r="http://schemas.openxmlformats.org/officeDocument/2006/relationships" type="roundRect" r:blip="">
            <dgm:adjLst>
              <dgm:adj idx="1" val="0.1"/>
            </dgm:adjLst>
          </dgm:shape>
          <dgm:presOf axis="desOrSelf" ptType="node"/>
          <dgm:ruleLst>
            <dgm:rule type="primFontSz" val="5" fact="NaN" max="NaN"/>
          </dgm:ruleLst>
        </dgm:layoutNode>
      </dgm:layoutNode>
      <dgm:forEach name="Name11" axis="followSib" ptType="sibTrans" cnt="1">
        <dgm:layoutNode name="compositeSpace">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fontAlgn="auto">
              <a:spcBef>
                <a:spcPts val="0"/>
              </a:spcBef>
              <a:spcAft>
                <a:spcPts val="0"/>
              </a:spcAft>
              <a:defRPr sz="1200" dirty="0">
                <a:latin typeface="+mn-lt"/>
              </a:defRPr>
            </a:lvl1pPr>
          </a:lstStyle>
          <a:p>
            <a:pPr>
              <a:defRPr/>
            </a:pPr>
            <a:endParaRPr lang="en-US" dirty="0"/>
          </a:p>
        </p:txBody>
      </p:sp>
      <p:sp>
        <p:nvSpPr>
          <p:cNvPr id="3" name="Date Placeholder 2"/>
          <p:cNvSpPr>
            <a:spLocks noGrp="1"/>
          </p:cNvSpPr>
          <p:nvPr>
            <p:ph type="dt" sz="quarter" idx="1"/>
          </p:nvPr>
        </p:nvSpPr>
        <p:spPr>
          <a:xfrm>
            <a:off x="4014788" y="0"/>
            <a:ext cx="3070225" cy="45085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83DEF46C-3B29-459B-AD1C-1E45D54687AF}" type="datetimeFigureOut">
              <a:rPr lang="en-US"/>
              <a:pPr>
                <a:defRPr/>
              </a:pPr>
              <a:t>4/8/2017</a:t>
            </a:fld>
            <a:endParaRPr lang="en-US" dirty="0"/>
          </a:p>
        </p:txBody>
      </p:sp>
      <p:sp>
        <p:nvSpPr>
          <p:cNvPr id="4" name="Footer Placeholder 3"/>
          <p:cNvSpPr>
            <a:spLocks noGrp="1"/>
          </p:cNvSpPr>
          <p:nvPr>
            <p:ph type="ftr" sz="quarter" idx="2"/>
          </p:nvPr>
        </p:nvSpPr>
        <p:spPr>
          <a:xfrm>
            <a:off x="0" y="8572500"/>
            <a:ext cx="3070225" cy="450850"/>
          </a:xfrm>
          <a:prstGeom prst="rect">
            <a:avLst/>
          </a:prstGeom>
        </p:spPr>
        <p:txBody>
          <a:bodyPr vert="horz" lIns="91440" tIns="45720" rIns="91440" bIns="45720" rtlCol="0" anchor="b"/>
          <a:lstStyle>
            <a:lvl1pPr algn="l" fontAlgn="auto">
              <a:spcBef>
                <a:spcPts val="0"/>
              </a:spcBef>
              <a:spcAft>
                <a:spcPts val="0"/>
              </a:spcAft>
              <a:defRPr sz="1200" dirty="0">
                <a:latin typeface="+mn-lt"/>
              </a:defRPr>
            </a:lvl1pPr>
          </a:lstStyle>
          <a:p>
            <a:pPr>
              <a:defRPr/>
            </a:pPr>
            <a:endParaRPr lang="en-US" dirty="0"/>
          </a:p>
        </p:txBody>
      </p:sp>
      <p:sp>
        <p:nvSpPr>
          <p:cNvPr id="5" name="Slide Number Placeholder 4"/>
          <p:cNvSpPr>
            <a:spLocks noGrp="1"/>
          </p:cNvSpPr>
          <p:nvPr>
            <p:ph type="sldNum" sz="quarter" idx="3"/>
          </p:nvPr>
        </p:nvSpPr>
        <p:spPr>
          <a:xfrm>
            <a:off x="4014788" y="8572500"/>
            <a:ext cx="3070225" cy="45085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A3FA3048-62B1-4C44-B29A-EA0FED456B63}" type="slidenum">
              <a:rPr lang="en-US"/>
              <a:pPr>
                <a:defRPr/>
              </a:pPr>
              <a:t>‹#›</a:t>
            </a:fld>
            <a:endParaRPr lang="en-US" dirty="0"/>
          </a:p>
        </p:txBody>
      </p:sp>
    </p:spTree>
    <p:extLst>
      <p:ext uri="{BB962C8B-B14F-4D97-AF65-F5344CB8AC3E}">
        <p14:creationId xmlns:p14="http://schemas.microsoft.com/office/powerpoint/2010/main" val="4522772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fontAlgn="auto">
              <a:spcBef>
                <a:spcPts val="0"/>
              </a:spcBef>
              <a:spcAft>
                <a:spcPts val="0"/>
              </a:spcAft>
              <a:defRPr sz="1200" dirty="0">
                <a:latin typeface="+mn-lt"/>
              </a:defRPr>
            </a:lvl1pPr>
          </a:lstStyle>
          <a:p>
            <a:pPr>
              <a:defRPr/>
            </a:pPr>
            <a:endParaRPr lang="en-US" dirty="0"/>
          </a:p>
        </p:txBody>
      </p:sp>
      <p:sp>
        <p:nvSpPr>
          <p:cNvPr id="3" name="Date Placeholder 2"/>
          <p:cNvSpPr>
            <a:spLocks noGrp="1"/>
          </p:cNvSpPr>
          <p:nvPr>
            <p:ph type="dt" idx="1"/>
          </p:nvPr>
        </p:nvSpPr>
        <p:spPr>
          <a:xfrm>
            <a:off x="4014788" y="0"/>
            <a:ext cx="3070225" cy="45085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611A730C-CD51-46F1-A484-178E442E2468}" type="datetimeFigureOut">
              <a:rPr lang="en-US"/>
              <a:pPr>
                <a:defRPr/>
              </a:pPr>
              <a:t>4/8/2017</a:t>
            </a:fld>
            <a:endParaRPr lang="en-US" dirty="0"/>
          </a:p>
        </p:txBody>
      </p:sp>
      <p:sp>
        <p:nvSpPr>
          <p:cNvPr id="4" name="Slide Image Placeholder 3"/>
          <p:cNvSpPr>
            <a:spLocks noGrp="1" noRot="1" noChangeAspect="1"/>
          </p:cNvSpPr>
          <p:nvPr>
            <p:ph type="sldImg" idx="2"/>
          </p:nvPr>
        </p:nvSpPr>
        <p:spPr>
          <a:xfrm>
            <a:off x="1100138" y="676275"/>
            <a:ext cx="4886325" cy="338455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708025" y="4286250"/>
            <a:ext cx="5670550" cy="4062413"/>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572500"/>
            <a:ext cx="3070225" cy="450850"/>
          </a:xfrm>
          <a:prstGeom prst="rect">
            <a:avLst/>
          </a:prstGeom>
        </p:spPr>
        <p:txBody>
          <a:bodyPr vert="horz" lIns="91440" tIns="45720" rIns="91440" bIns="45720" rtlCol="0" anchor="b"/>
          <a:lstStyle>
            <a:lvl1pPr algn="l" fontAlgn="auto">
              <a:spcBef>
                <a:spcPts val="0"/>
              </a:spcBef>
              <a:spcAft>
                <a:spcPts val="0"/>
              </a:spcAft>
              <a:defRPr sz="1200" dirty="0">
                <a:latin typeface="+mn-lt"/>
              </a:defRPr>
            </a:lvl1pPr>
          </a:lstStyle>
          <a:p>
            <a:pPr>
              <a:defRPr/>
            </a:pPr>
            <a:endParaRPr lang="en-US" dirty="0"/>
          </a:p>
        </p:txBody>
      </p:sp>
      <p:sp>
        <p:nvSpPr>
          <p:cNvPr id="7" name="Slide Number Placeholder 6"/>
          <p:cNvSpPr>
            <a:spLocks noGrp="1"/>
          </p:cNvSpPr>
          <p:nvPr>
            <p:ph type="sldNum" sz="quarter" idx="5"/>
          </p:nvPr>
        </p:nvSpPr>
        <p:spPr>
          <a:xfrm>
            <a:off x="4014788" y="8572500"/>
            <a:ext cx="3070225" cy="45085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C228C16A-6598-4F59-8139-79C5FA12BCDD}" type="slidenum">
              <a:rPr lang="en-US"/>
              <a:pPr>
                <a:defRPr/>
              </a:pPr>
              <a:t>‹#›</a:t>
            </a:fld>
            <a:endParaRPr lang="en-US" dirty="0"/>
          </a:p>
        </p:txBody>
      </p:sp>
    </p:spTree>
    <p:extLst>
      <p:ext uri="{BB962C8B-B14F-4D97-AF65-F5344CB8AC3E}">
        <p14:creationId xmlns:p14="http://schemas.microsoft.com/office/powerpoint/2010/main" val="394533053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xfrm>
            <a:off x="1100138" y="676275"/>
            <a:ext cx="4886325" cy="3384550"/>
          </a:xfrm>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dirty="0"/>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4C88DE2-B501-4DB1-B8EA-01C094CFBE09}" type="slidenum">
              <a:rPr lang="en-US"/>
              <a:pPr fontAlgn="base">
                <a:spcBef>
                  <a:spcPct val="0"/>
                </a:spcBef>
                <a:spcAft>
                  <a:spcPct val="0"/>
                </a:spcAft>
              </a:pPr>
              <a:t>1</a:t>
            </a:fld>
            <a:endParaRPr lang="en-US" dirty="0"/>
          </a:p>
        </p:txBody>
      </p:sp>
    </p:spTree>
    <p:extLst>
      <p:ext uri="{BB962C8B-B14F-4D97-AF65-F5344CB8AC3E}">
        <p14:creationId xmlns:p14="http://schemas.microsoft.com/office/powerpoint/2010/main" val="24058280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xfrm>
            <a:off x="1098550" y="676275"/>
            <a:ext cx="4889500" cy="3384550"/>
          </a:xfrm>
          <a:noFill/>
          <a:ln>
            <a:solidFill>
              <a:srgbClr val="000000"/>
            </a:solidFill>
            <a:miter lim="800000"/>
            <a:headEnd/>
            <a:tailEnd/>
          </a:ln>
        </p:spPr>
      </p:sp>
      <p:sp>
        <p:nvSpPr>
          <p:cNvPr id="1843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baseline="0" dirty="0"/>
          </a:p>
        </p:txBody>
      </p:sp>
      <p:sp>
        <p:nvSpPr>
          <p:cNvPr id="1843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5E49C48-BC26-42D6-AA3D-28B97E864269}" type="slidenum">
              <a:rPr lang="en-US"/>
              <a:pPr fontAlgn="base">
                <a:spcBef>
                  <a:spcPct val="0"/>
                </a:spcBef>
                <a:spcAft>
                  <a:spcPct val="0"/>
                </a:spcAft>
              </a:pPr>
              <a:t>2</a:t>
            </a:fld>
            <a:endParaRPr lang="en-US" dirty="0"/>
          </a:p>
        </p:txBody>
      </p:sp>
    </p:spTree>
    <p:extLst>
      <p:ext uri="{BB962C8B-B14F-4D97-AF65-F5344CB8AC3E}">
        <p14:creationId xmlns:p14="http://schemas.microsoft.com/office/powerpoint/2010/main" val="10429548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xfrm>
            <a:off x="1098550" y="676275"/>
            <a:ext cx="4889500" cy="3384550"/>
          </a:xfrm>
          <a:noFill/>
          <a:ln>
            <a:solidFill>
              <a:srgbClr val="000000"/>
            </a:solidFill>
            <a:miter lim="800000"/>
            <a:headEnd/>
            <a:tailEnd/>
          </a:ln>
        </p:spPr>
      </p:sp>
      <p:sp>
        <p:nvSpPr>
          <p:cNvPr id="18434"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200" dirty="0">
                <a:solidFill>
                  <a:schemeClr val="tx1">
                    <a:lumMod val="95000"/>
                    <a:lumOff val="5000"/>
                  </a:schemeClr>
                </a:solidFill>
              </a:rPr>
              <a:t>Initiated by the Russian Federation, Kyrgyz Republic, Belarus, and Armenia</a:t>
            </a:r>
          </a:p>
          <a:p>
            <a:pPr>
              <a:spcBef>
                <a:spcPct val="0"/>
              </a:spcBef>
            </a:pPr>
            <a:endParaRPr lang="en-US" baseline="0" dirty="0"/>
          </a:p>
        </p:txBody>
      </p:sp>
      <p:sp>
        <p:nvSpPr>
          <p:cNvPr id="1843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5E49C48-BC26-42D6-AA3D-28B97E864269}" type="slidenum">
              <a:rPr lang="en-US">
                <a:solidFill>
                  <a:prstClr val="black"/>
                </a:solidFill>
              </a:rPr>
              <a:pPr/>
              <a:t>3</a:t>
            </a:fld>
            <a:endParaRPr lang="en-US" dirty="0">
              <a:solidFill>
                <a:prstClr val="black"/>
              </a:solidFill>
            </a:endParaRPr>
          </a:p>
        </p:txBody>
      </p:sp>
    </p:spTree>
    <p:extLst>
      <p:ext uri="{BB962C8B-B14F-4D97-AF65-F5344CB8AC3E}">
        <p14:creationId xmlns:p14="http://schemas.microsoft.com/office/powerpoint/2010/main" val="10429548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xfrm>
            <a:off x="1098550" y="676275"/>
            <a:ext cx="4889500" cy="3384550"/>
          </a:xfrm>
          <a:noFill/>
          <a:ln>
            <a:solidFill>
              <a:srgbClr val="000000"/>
            </a:solidFill>
            <a:miter lim="800000"/>
            <a:headEnd/>
            <a:tailEnd/>
          </a:ln>
        </p:spPr>
      </p:sp>
      <p:sp>
        <p:nvSpPr>
          <p:cNvPr id="18434" name="Notes Placeholder 2"/>
          <p:cNvSpPr>
            <a:spLocks noGrp="1"/>
          </p:cNvSpPr>
          <p:nvPr>
            <p:ph type="body" idx="1"/>
          </p:nvPr>
        </p:nvSpPr>
        <p:spPr bwMode="auto">
          <a:noFill/>
        </p:spPr>
        <p:txBody>
          <a:bodyPr wrap="square" numCol="1" anchor="t" anchorCtr="0" compatLnSpc="1">
            <a:prstTxWarp prst="textNoShape">
              <a:avLst/>
            </a:prstTxWarp>
            <a:normAutofit fontScale="85000" lnSpcReduction="10000"/>
          </a:bodyPr>
          <a:lstStyle/>
          <a:p>
            <a:pPr marL="285750" lvl="0" indent="-285750" algn="just" fontAlgn="auto">
              <a:spcAft>
                <a:spcPts val="0"/>
              </a:spcAft>
              <a:buFont typeface="Arial" charset="0"/>
              <a:buChar char="•"/>
              <a:defRPr/>
            </a:pPr>
            <a:r>
              <a:rPr lang="en-US" sz="1200" dirty="0">
                <a:solidFill>
                  <a:prstClr val="black"/>
                </a:solidFill>
              </a:rPr>
              <a:t>Reaffirmation that the future of performance budgeting would be in simplification of the performance budgeting systems in order to provide clearer, more manageable, and more meaningful performance information to better support policy decision-making.</a:t>
            </a:r>
          </a:p>
          <a:p>
            <a:pPr marL="285750" lvl="0" indent="-285750" algn="just" fontAlgn="auto">
              <a:spcAft>
                <a:spcPts val="0"/>
              </a:spcAft>
              <a:buFont typeface="Arial" charset="0"/>
              <a:buChar char="•"/>
              <a:defRPr/>
            </a:pPr>
            <a:r>
              <a:rPr lang="en-US" sz="1200" dirty="0">
                <a:solidFill>
                  <a:prstClr val="black"/>
                </a:solidFill>
              </a:rPr>
              <a:t>Need to “move from a revolutionary to an evolutionary approach” and take into account dangers of eroding political support, understaffed Ministry of Finance, complex state-of-the-art program budgeting design, and cultural obstacles that can all  result in lack of reform success. </a:t>
            </a:r>
          </a:p>
          <a:p>
            <a:pPr marL="285750" lvl="0" indent="-285750" algn="just" fontAlgn="auto">
              <a:spcAft>
                <a:spcPts val="0"/>
              </a:spcAft>
              <a:buFont typeface="Arial" charset="0"/>
              <a:buChar char="•"/>
              <a:defRPr/>
            </a:pPr>
            <a:r>
              <a:rPr lang="en-US" sz="1200" dirty="0">
                <a:solidFill>
                  <a:prstClr val="black"/>
                </a:solidFill>
              </a:rPr>
              <a:t>Importance of designing customized approaches, which would take into account country specificities, capacities, and objectives, as opposed to simply applying a best practice from another country. </a:t>
            </a:r>
          </a:p>
          <a:p>
            <a:pPr marL="285750" lvl="0" indent="-285750" algn="just" fontAlgn="auto">
              <a:spcAft>
                <a:spcPts val="0"/>
              </a:spcAft>
              <a:buFont typeface="Arial" charset="0"/>
              <a:buChar char="•"/>
              <a:defRPr/>
            </a:pPr>
            <a:r>
              <a:rPr lang="en-US" sz="1200" dirty="0">
                <a:solidFill>
                  <a:prstClr val="black"/>
                </a:solidFill>
              </a:rPr>
              <a:t>Countries should not rush into program budgeting before essential parts of public finance and public management reforms had been undertaken. These reforms include but are not limited to introducing government-level strategic planning, addressing citizens’ demand for performance information and higher accountability, implementing public administration reform, medium-term planning, introducing ministries strategic plans, and reforming internal control system.</a:t>
            </a:r>
          </a:p>
          <a:p>
            <a:pPr marL="285750" lvl="0" indent="-285750" algn="just" fontAlgn="auto">
              <a:spcAft>
                <a:spcPts val="0"/>
              </a:spcAft>
              <a:buFont typeface="Arial" charset="0"/>
              <a:buChar char="•"/>
              <a:defRPr/>
            </a:pPr>
            <a:r>
              <a:rPr lang="en-US" sz="1200" dirty="0">
                <a:solidFill>
                  <a:prstClr val="black"/>
                </a:solidFill>
              </a:rPr>
              <a:t>In addition to the essential pre-condition of having political will (since program budgeting cannot be done successfully at the technical and bureaucratic level only), the importance of staff capacity building and the importance of the IT system for program budgeting should not be underestimated.</a:t>
            </a:r>
          </a:p>
          <a:p>
            <a:pPr marL="285750" lvl="0" indent="-285750" algn="just" fontAlgn="auto">
              <a:spcAft>
                <a:spcPts val="0"/>
              </a:spcAft>
              <a:buFont typeface="Arial" charset="0"/>
              <a:buChar char="•"/>
              <a:defRPr/>
            </a:pPr>
            <a:r>
              <a:rPr lang="en-US" sz="1200" dirty="0">
                <a:solidFill>
                  <a:prstClr val="black"/>
                </a:solidFill>
              </a:rPr>
              <a:t>The program/performance budgeting approach should have an element of flexibility, in order to allow continuous improvement of the system based on evidence from implementation.</a:t>
            </a:r>
          </a:p>
          <a:p>
            <a:pPr marL="285750" lvl="0" indent="-285750" algn="just" fontAlgn="auto">
              <a:spcAft>
                <a:spcPts val="0"/>
              </a:spcAft>
              <a:buFont typeface="Arial" charset="0"/>
              <a:buChar char="•"/>
              <a:defRPr/>
            </a:pPr>
            <a:r>
              <a:rPr lang="en-US" sz="1200" dirty="0">
                <a:solidFill>
                  <a:prstClr val="black"/>
                </a:solidFill>
              </a:rPr>
              <a:t>Several participating PEMPAL countries have already started with the simplification of their program budgeting approaches, including the program structure, the amount of information provided for each program, and number of performance indicators. </a:t>
            </a:r>
          </a:p>
          <a:p>
            <a:pPr marL="285750" lvl="0" indent="-285750" algn="just" fontAlgn="auto">
              <a:spcAft>
                <a:spcPts val="0"/>
              </a:spcAft>
              <a:buFont typeface="Arial" charset="0"/>
              <a:buChar char="•"/>
              <a:defRPr/>
            </a:pPr>
            <a:r>
              <a:rPr lang="en-US" sz="1200" dirty="0">
                <a:solidFill>
                  <a:prstClr val="black"/>
                </a:solidFill>
              </a:rPr>
              <a:t>Performance indicators important for government and the public should be treated differently than those needed for internal management. </a:t>
            </a:r>
          </a:p>
          <a:p>
            <a:pPr marL="285750" lvl="0" indent="-285750" algn="just" fontAlgn="auto">
              <a:spcAft>
                <a:spcPts val="0"/>
              </a:spcAft>
              <a:buFont typeface="Arial" charset="0"/>
              <a:buChar char="•"/>
              <a:defRPr/>
            </a:pPr>
            <a:r>
              <a:rPr lang="en-US" sz="1200" dirty="0">
                <a:solidFill>
                  <a:prstClr val="black"/>
                </a:solidFill>
              </a:rPr>
              <a:t>A direct link between spending and each indicator is not necessary. </a:t>
            </a:r>
          </a:p>
          <a:p>
            <a:pPr>
              <a:spcBef>
                <a:spcPct val="0"/>
              </a:spcBef>
            </a:pPr>
            <a:endParaRPr lang="en-US" baseline="0" dirty="0"/>
          </a:p>
        </p:txBody>
      </p:sp>
      <p:sp>
        <p:nvSpPr>
          <p:cNvPr id="1843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5E49C48-BC26-42D6-AA3D-28B97E864269}" type="slidenum">
              <a:rPr lang="en-US">
                <a:solidFill>
                  <a:prstClr val="black"/>
                </a:solidFill>
              </a:rPr>
              <a:pPr/>
              <a:t>4</a:t>
            </a:fld>
            <a:endParaRPr lang="en-US" dirty="0">
              <a:solidFill>
                <a:prstClr val="black"/>
              </a:solidFill>
            </a:endParaRPr>
          </a:p>
        </p:txBody>
      </p:sp>
    </p:spTree>
    <p:extLst>
      <p:ext uri="{BB962C8B-B14F-4D97-AF65-F5344CB8AC3E}">
        <p14:creationId xmlns:p14="http://schemas.microsoft.com/office/powerpoint/2010/main" val="32094319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xfrm>
            <a:off x="1098550" y="676275"/>
            <a:ext cx="4889500" cy="3384550"/>
          </a:xfrm>
          <a:noFill/>
          <a:ln>
            <a:solidFill>
              <a:srgbClr val="000000"/>
            </a:solidFill>
            <a:miter lim="800000"/>
            <a:headEnd/>
            <a:tailEnd/>
          </a:ln>
        </p:spPr>
      </p:sp>
      <p:sp>
        <p:nvSpPr>
          <p:cNvPr id="18434" name="Notes Placeholder 2"/>
          <p:cNvSpPr>
            <a:spLocks noGrp="1"/>
          </p:cNvSpPr>
          <p:nvPr>
            <p:ph type="body" idx="1"/>
          </p:nvPr>
        </p:nvSpPr>
        <p:spPr bwMode="auto">
          <a:noFill/>
        </p:spPr>
        <p:txBody>
          <a:bodyPr wrap="square" numCol="1" anchor="t" anchorCtr="0" compatLnSpc="1">
            <a:prstTxWarp prst="textNoShape">
              <a:avLst/>
            </a:prstTxWarp>
            <a:normAutofit fontScale="85000" lnSpcReduction="10000"/>
          </a:bodyPr>
          <a:lstStyle/>
          <a:p>
            <a:pPr marL="285750" lvl="0" indent="-285750" algn="just" fontAlgn="auto">
              <a:spcAft>
                <a:spcPts val="0"/>
              </a:spcAft>
              <a:buFont typeface="Arial" charset="0"/>
              <a:buChar char="•"/>
              <a:defRPr/>
            </a:pPr>
            <a:r>
              <a:rPr lang="en-US" sz="1200" dirty="0">
                <a:solidFill>
                  <a:prstClr val="black"/>
                </a:solidFill>
              </a:rPr>
              <a:t>Reaffirmation that the future of performance budgeting would be in simplification of the performance budgeting systems in order to provide clearer, more manageable, and more meaningful performance information to better support policy decision-making.</a:t>
            </a:r>
          </a:p>
          <a:p>
            <a:pPr marL="285750" lvl="0" indent="-285750" algn="just" fontAlgn="auto">
              <a:spcAft>
                <a:spcPts val="0"/>
              </a:spcAft>
              <a:buFont typeface="Arial" charset="0"/>
              <a:buChar char="•"/>
              <a:defRPr/>
            </a:pPr>
            <a:r>
              <a:rPr lang="en-US" sz="1200" dirty="0">
                <a:solidFill>
                  <a:prstClr val="black"/>
                </a:solidFill>
              </a:rPr>
              <a:t>Need to “move from a revolutionary to an evolutionary approach” and take into account dangers of eroding political support, understaffed Ministry of Finance, complex state-of-the-art program budgeting design, and cultural obstacles that can all  result in lack of reform success. </a:t>
            </a:r>
          </a:p>
          <a:p>
            <a:pPr marL="285750" lvl="0" indent="-285750" algn="just" fontAlgn="auto">
              <a:spcAft>
                <a:spcPts val="0"/>
              </a:spcAft>
              <a:buFont typeface="Arial" charset="0"/>
              <a:buChar char="•"/>
              <a:defRPr/>
            </a:pPr>
            <a:r>
              <a:rPr lang="en-US" sz="1200" dirty="0">
                <a:solidFill>
                  <a:prstClr val="black"/>
                </a:solidFill>
              </a:rPr>
              <a:t>Importance of designing customized approaches, which would take into account country specificities, capacities, and objectives, as opposed to simply applying a best practice from another country. </a:t>
            </a:r>
          </a:p>
          <a:p>
            <a:pPr marL="285750" lvl="0" indent="-285750" algn="just" fontAlgn="auto">
              <a:spcAft>
                <a:spcPts val="0"/>
              </a:spcAft>
              <a:buFont typeface="Arial" charset="0"/>
              <a:buChar char="•"/>
              <a:defRPr/>
            </a:pPr>
            <a:r>
              <a:rPr lang="en-US" sz="1200" dirty="0">
                <a:solidFill>
                  <a:prstClr val="black"/>
                </a:solidFill>
              </a:rPr>
              <a:t>Countries should not rush into program budgeting before essential parts of public finance and public management reforms had been undertaken. These reforms include but are not limited to introducing government-level strategic planning, addressing citizens’ demand for performance information and higher accountability, implementing public administration reform, medium-term planning, introducing ministries strategic plans, and reforming internal control system.</a:t>
            </a:r>
          </a:p>
          <a:p>
            <a:pPr marL="285750" lvl="0" indent="-285750" algn="just" fontAlgn="auto">
              <a:spcAft>
                <a:spcPts val="0"/>
              </a:spcAft>
              <a:buFont typeface="Arial" charset="0"/>
              <a:buChar char="•"/>
              <a:defRPr/>
            </a:pPr>
            <a:r>
              <a:rPr lang="en-US" sz="1200" dirty="0">
                <a:solidFill>
                  <a:prstClr val="black"/>
                </a:solidFill>
              </a:rPr>
              <a:t>In addition to the essential pre-condition of having political will (since program budgeting cannot be done successfully at the technical and bureaucratic level only), the importance of staff capacity building and the importance of the IT system for program budgeting should not be underestimated.</a:t>
            </a:r>
          </a:p>
          <a:p>
            <a:pPr marL="285750" lvl="0" indent="-285750" algn="just" fontAlgn="auto">
              <a:spcAft>
                <a:spcPts val="0"/>
              </a:spcAft>
              <a:buFont typeface="Arial" charset="0"/>
              <a:buChar char="•"/>
              <a:defRPr/>
            </a:pPr>
            <a:r>
              <a:rPr lang="en-US" sz="1200" dirty="0">
                <a:solidFill>
                  <a:prstClr val="black"/>
                </a:solidFill>
              </a:rPr>
              <a:t>The program/performance budgeting approach should have an element of flexibility, in order to allow continuous improvement of the system based on evidence from implementation.</a:t>
            </a:r>
          </a:p>
          <a:p>
            <a:pPr marL="285750" lvl="0" indent="-285750" algn="just" fontAlgn="auto">
              <a:spcAft>
                <a:spcPts val="0"/>
              </a:spcAft>
              <a:buFont typeface="Arial" charset="0"/>
              <a:buChar char="•"/>
              <a:defRPr/>
            </a:pPr>
            <a:r>
              <a:rPr lang="en-US" sz="1200" dirty="0">
                <a:solidFill>
                  <a:prstClr val="black"/>
                </a:solidFill>
              </a:rPr>
              <a:t>Several participating PEMPAL countries have already started with the simplification of their program budgeting approaches, including the program structure, the amount of information provided for each program, and number of performance indicators. </a:t>
            </a:r>
          </a:p>
          <a:p>
            <a:pPr marL="285750" lvl="0" indent="-285750" algn="just" fontAlgn="auto">
              <a:spcAft>
                <a:spcPts val="0"/>
              </a:spcAft>
              <a:buFont typeface="Arial" charset="0"/>
              <a:buChar char="•"/>
              <a:defRPr/>
            </a:pPr>
            <a:r>
              <a:rPr lang="en-US" sz="1200" dirty="0">
                <a:solidFill>
                  <a:prstClr val="black"/>
                </a:solidFill>
              </a:rPr>
              <a:t>Performance indicators important for government and the public should be treated differently than those needed for internal management. </a:t>
            </a:r>
          </a:p>
          <a:p>
            <a:pPr marL="285750" lvl="0" indent="-285750" algn="just" fontAlgn="auto">
              <a:spcAft>
                <a:spcPts val="0"/>
              </a:spcAft>
              <a:buFont typeface="Arial" charset="0"/>
              <a:buChar char="•"/>
              <a:defRPr/>
            </a:pPr>
            <a:r>
              <a:rPr lang="en-US" sz="1200" dirty="0">
                <a:solidFill>
                  <a:prstClr val="black"/>
                </a:solidFill>
              </a:rPr>
              <a:t>A direct link between spending and each indicator is not necessary. </a:t>
            </a:r>
          </a:p>
          <a:p>
            <a:pPr>
              <a:spcBef>
                <a:spcPct val="0"/>
              </a:spcBef>
            </a:pPr>
            <a:endParaRPr lang="en-US" baseline="0" dirty="0"/>
          </a:p>
        </p:txBody>
      </p:sp>
      <p:sp>
        <p:nvSpPr>
          <p:cNvPr id="1843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5E49C48-BC26-42D6-AA3D-28B97E864269}" type="slidenum">
              <a:rPr lang="en-US">
                <a:solidFill>
                  <a:prstClr val="black"/>
                </a:solidFill>
              </a:rPr>
              <a:pPr/>
              <a:t>5</a:t>
            </a:fld>
            <a:endParaRPr lang="en-US" dirty="0">
              <a:solidFill>
                <a:prstClr val="black"/>
              </a:solidFill>
            </a:endParaRPr>
          </a:p>
        </p:txBody>
      </p:sp>
    </p:spTree>
    <p:extLst>
      <p:ext uri="{BB962C8B-B14F-4D97-AF65-F5344CB8AC3E}">
        <p14:creationId xmlns:p14="http://schemas.microsoft.com/office/powerpoint/2010/main" val="12097856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xfrm>
            <a:off x="1098550" y="676275"/>
            <a:ext cx="4889500" cy="3384550"/>
          </a:xfrm>
          <a:noFill/>
          <a:ln>
            <a:solidFill>
              <a:srgbClr val="000000"/>
            </a:solidFill>
            <a:miter lim="800000"/>
            <a:headEnd/>
            <a:tailEnd/>
          </a:ln>
        </p:spPr>
      </p:sp>
      <p:sp>
        <p:nvSpPr>
          <p:cNvPr id="1843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baseline="0" dirty="0"/>
          </a:p>
        </p:txBody>
      </p:sp>
      <p:sp>
        <p:nvSpPr>
          <p:cNvPr id="1843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5E49C48-BC26-42D6-AA3D-28B97E864269}" type="slidenum">
              <a:rPr lang="en-US">
                <a:solidFill>
                  <a:prstClr val="black"/>
                </a:solidFill>
              </a:rPr>
              <a:pPr/>
              <a:t>6</a:t>
            </a:fld>
            <a:endParaRPr lang="en-US" dirty="0">
              <a:solidFill>
                <a:prstClr val="black"/>
              </a:solidFill>
            </a:endParaRPr>
          </a:p>
        </p:txBody>
      </p:sp>
    </p:spTree>
    <p:extLst>
      <p:ext uri="{BB962C8B-B14F-4D97-AF65-F5344CB8AC3E}">
        <p14:creationId xmlns:p14="http://schemas.microsoft.com/office/powerpoint/2010/main" val="28599717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p:cNvSpPr>
          <p:nvPr>
            <p:ph type="sldImg"/>
          </p:nvPr>
        </p:nvSpPr>
        <p:spPr bwMode="auto">
          <a:xfrm>
            <a:off x="1098550" y="676275"/>
            <a:ext cx="4889500" cy="3384550"/>
          </a:xfrm>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dirty="0"/>
          </a:p>
        </p:txBody>
      </p:sp>
      <p:sp>
        <p:nvSpPr>
          <p:cNvPr id="389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55CD790-025B-4CC7-A6E2-6DDFA9087807}" type="slidenum">
              <a:rPr lang="en-US"/>
              <a:pPr fontAlgn="base">
                <a:spcBef>
                  <a:spcPct val="0"/>
                </a:spcBef>
                <a:spcAft>
                  <a:spcPct val="0"/>
                </a:spcAft>
              </a:pPr>
              <a:t>7</a:t>
            </a:fld>
            <a:endParaRPr lang="en-US" dirty="0"/>
          </a:p>
        </p:txBody>
      </p:sp>
    </p:spTree>
    <p:extLst>
      <p:ext uri="{BB962C8B-B14F-4D97-AF65-F5344CB8AC3E}">
        <p14:creationId xmlns:p14="http://schemas.microsoft.com/office/powerpoint/2010/main" val="16546608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p:cNvSpPr>
          <p:nvPr>
            <p:ph type="sldImg"/>
          </p:nvPr>
        </p:nvSpPr>
        <p:spPr bwMode="auto">
          <a:xfrm>
            <a:off x="1098550" y="676275"/>
            <a:ext cx="4889500" cy="3384550"/>
          </a:xfrm>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dirty="0"/>
          </a:p>
        </p:txBody>
      </p:sp>
      <p:sp>
        <p:nvSpPr>
          <p:cNvPr id="389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55CD790-025B-4CC7-A6E2-6DDFA9087807}" type="slidenum">
              <a:rPr lang="en-US"/>
              <a:pPr fontAlgn="base">
                <a:spcBef>
                  <a:spcPct val="0"/>
                </a:spcBef>
                <a:spcAft>
                  <a:spcPct val="0"/>
                </a:spcAft>
              </a:pPr>
              <a:t>8</a:t>
            </a:fld>
            <a:endParaRPr lang="en-US" dirty="0"/>
          </a:p>
        </p:txBody>
      </p:sp>
    </p:spTree>
    <p:extLst>
      <p:ext uri="{BB962C8B-B14F-4D97-AF65-F5344CB8AC3E}">
        <p14:creationId xmlns:p14="http://schemas.microsoft.com/office/powerpoint/2010/main" val="7249378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Slide Image Placeholder 1"/>
          <p:cNvSpPr>
            <a:spLocks noGrp="1" noRot="1" noChangeAspect="1"/>
          </p:cNvSpPr>
          <p:nvPr>
            <p:ph type="sldImg"/>
          </p:nvPr>
        </p:nvSpPr>
        <p:spPr bwMode="auto">
          <a:xfrm>
            <a:off x="1100138" y="676275"/>
            <a:ext cx="4886325" cy="3384550"/>
          </a:xfrm>
          <a:noFill/>
          <a:ln>
            <a:solidFill>
              <a:srgbClr val="000000"/>
            </a:solidFill>
            <a:miter lim="800000"/>
            <a:headEnd/>
            <a:tailEnd/>
          </a:ln>
        </p:spPr>
      </p:sp>
      <p:sp>
        <p:nvSpPr>
          <p:cNvPr id="7577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a:p>
        </p:txBody>
      </p:sp>
      <p:sp>
        <p:nvSpPr>
          <p:cNvPr id="7577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754396D-8E82-4941-B4DF-1193D24FEC30}" type="slidenum">
              <a:rPr lang="en-US"/>
              <a:pPr fontAlgn="base">
                <a:spcBef>
                  <a:spcPct val="0"/>
                </a:spcBef>
                <a:spcAft>
                  <a:spcPct val="0"/>
                </a:spcAft>
              </a:pPr>
              <a:t>9</a:t>
            </a:fld>
            <a:endParaRPr lang="en-US" dirty="0"/>
          </a:p>
        </p:txBody>
      </p:sp>
    </p:spTree>
    <p:extLst>
      <p:ext uri="{BB962C8B-B14F-4D97-AF65-F5344CB8AC3E}">
        <p14:creationId xmlns:p14="http://schemas.microsoft.com/office/powerpoint/2010/main" val="27134744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8"/>
            <a:ext cx="8420100" cy="1470025"/>
          </a:xfrm>
        </p:spPr>
        <p:txBody>
          <a:bodyPr/>
          <a:lstStyle/>
          <a:p>
            <a:r>
              <a:rPr lang="en-US"/>
              <a:t>Click to edit Master title style</a:t>
            </a:r>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6CC88743-DAB4-41FA-9DA6-4EF09FF19F4C}" type="datetimeFigureOut">
              <a:rPr lang="en-US"/>
              <a:pPr>
                <a:defRPr/>
              </a:pPr>
              <a:t>4/8/2017</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9B3BBAE-7D5F-41AB-BD10-EF89A677EBB9}"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AE9DC09-C7E8-473F-8C00-DA091F95A1EB}" type="datetimeFigureOut">
              <a:rPr lang="en-US"/>
              <a:pPr>
                <a:defRPr/>
              </a:pPr>
              <a:t>4/8/2017</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CAC1B2B7-ED7E-40C8-AB88-99064FB57AAB}"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1850" y="274641"/>
            <a:ext cx="222885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95300" y="274641"/>
            <a:ext cx="652145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46B34E1-E386-4084-B7B9-51AE47AAE7CA}" type="datetimeFigureOut">
              <a:rPr lang="en-US"/>
              <a:pPr>
                <a:defRPr/>
              </a:pPr>
              <a:t>4/8/2017</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D453A031-8C87-495F-8161-33479F35BD7B}"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E56B5A17-879E-4160-93EC-7D24F369FC4B}" type="datetimeFigureOut">
              <a:rPr lang="en-US"/>
              <a:pPr>
                <a:defRPr/>
              </a:pPr>
              <a:t>4/8/2017</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2D413107-B301-4006-969E-82B6FA1BE5A4}"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2"/>
            <a:ext cx="84201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82506" y="2906716"/>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AC372DC1-AFCB-4961-82A6-69AF9CF4182B}" type="datetimeFigureOut">
              <a:rPr lang="en-US"/>
              <a:pPr>
                <a:defRPr/>
              </a:pPr>
              <a:t>4/8/2017</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E7C421D5-AC61-48EB-AF70-CE986F164A70}"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9530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3555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9D8F14C6-C4F2-4A7C-97F2-93E9D3F52B95}" type="datetimeFigureOut">
              <a:rPr lang="en-US"/>
              <a:pPr>
                <a:defRPr/>
              </a:pPr>
              <a:t>4/8/2017</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E1C11DB5-DA54-486C-AE6D-D01447F372A7}"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95301"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95301"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32112" y="1535113"/>
            <a:ext cx="4378589"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32112" y="2174875"/>
            <a:ext cx="437858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F2424715-F681-4152-9549-5A0516B953BF}" type="datetimeFigureOut">
              <a:rPr lang="en-US"/>
              <a:pPr>
                <a:defRPr/>
              </a:pPr>
              <a:t>4/8/2017</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725DFB1F-0932-40E9-9FC8-4685FCBBE7AD}"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1CF10952-97C1-450C-8404-BEE294189A77}" type="datetimeFigureOut">
              <a:rPr lang="en-US"/>
              <a:pPr>
                <a:defRPr/>
              </a:pPr>
              <a:t>4/8/2017</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B5F5FB05-52CC-4A02-A181-5157D23A47E3}"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3D27DC5-EBBB-4732-8B2A-60BEF70459C9}" type="datetimeFigureOut">
              <a:rPr lang="en-US"/>
              <a:pPr>
                <a:defRPr/>
              </a:pPr>
              <a:t>4/8/2017</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BB4F6CF5-24BC-4CD1-8A80-386CB6D2FE59}"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2" y="273050"/>
            <a:ext cx="3259006"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872972" y="273053"/>
            <a:ext cx="553773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95302"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DDC26220-5127-4CAE-894A-720B47330FD3}" type="datetimeFigureOut">
              <a:rPr lang="en-US"/>
              <a:pPr>
                <a:defRPr/>
              </a:pPr>
              <a:t>4/8/2017</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74D6CB80-B3E8-45F9-8241-913BB41D1673}"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1"/>
            <a:ext cx="59436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941645" y="5367339"/>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D1AEDC5-7C04-4750-85C4-DE585CF2F301}" type="datetimeFigureOut">
              <a:rPr lang="en-US"/>
              <a:pPr>
                <a:defRPr/>
              </a:pPr>
              <a:t>4/8/2017</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ABF8177A-534F-4E47-9536-CA6A7610BEDD}"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95300" y="274638"/>
            <a:ext cx="8915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95300" y="1600203"/>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95300" y="6356353"/>
            <a:ext cx="23114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B6BD40B1-177C-4AE4-83C4-C0163600D023}" type="datetimeFigureOut">
              <a:rPr lang="en-US"/>
              <a:pPr>
                <a:defRPr/>
              </a:pPr>
              <a:t>4/8/2017</a:t>
            </a:fld>
            <a:endParaRPr lang="en-US" dirty="0"/>
          </a:p>
        </p:txBody>
      </p:sp>
      <p:sp>
        <p:nvSpPr>
          <p:cNvPr id="5" name="Footer Placeholder 4"/>
          <p:cNvSpPr>
            <a:spLocks noGrp="1"/>
          </p:cNvSpPr>
          <p:nvPr>
            <p:ph type="ftr" sz="quarter" idx="3"/>
          </p:nvPr>
        </p:nvSpPr>
        <p:spPr>
          <a:xfrm>
            <a:off x="3384550" y="6356353"/>
            <a:ext cx="3136900" cy="365125"/>
          </a:xfrm>
          <a:prstGeom prst="rect">
            <a:avLst/>
          </a:prstGeom>
        </p:spPr>
        <p:txBody>
          <a:bodyPr vert="horz" lIns="91440" tIns="45720" rIns="91440" bIns="45720" rtlCol="0" anchor="ctr"/>
          <a:lstStyle>
            <a:lvl1pPr algn="ctr" fontAlgn="auto">
              <a:spcBef>
                <a:spcPts val="0"/>
              </a:spcBef>
              <a:spcAft>
                <a:spcPts val="0"/>
              </a:spcAft>
              <a:defRPr sz="1200" dirty="0">
                <a:solidFill>
                  <a:schemeClr val="tx1">
                    <a:tint val="75000"/>
                  </a:schemeClr>
                </a:solidFill>
                <a:latin typeface="+mn-lt"/>
              </a:defRPr>
            </a:lvl1pPr>
          </a:lstStyle>
          <a:p>
            <a:pPr>
              <a:defRPr/>
            </a:pPr>
            <a:endParaRPr lang="en-US" dirty="0"/>
          </a:p>
        </p:txBody>
      </p:sp>
      <p:sp>
        <p:nvSpPr>
          <p:cNvPr id="6" name="Slide Number Placeholder 5"/>
          <p:cNvSpPr>
            <a:spLocks noGrp="1"/>
          </p:cNvSpPr>
          <p:nvPr>
            <p:ph type="sldNum" sz="quarter" idx="4"/>
          </p:nvPr>
        </p:nvSpPr>
        <p:spPr>
          <a:xfrm>
            <a:off x="7099300" y="6356353"/>
            <a:ext cx="23114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433BEA64-BD09-492F-8F95-6EA01CA143B1}"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gif"/></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jpeg"/><Relationship Id="rId7" Type="http://schemas.openxmlformats.org/officeDocument/2006/relationships/diagramColors" Target="../diagrams/colors1.xm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www.pempal.org/events/program-and-performance-budgeting-working-group-workshop-and-meeting-oecd-senior-budget"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image" Target="../media/image2.gif"/><Relationship Id="rId5" Type="http://schemas.openxmlformats.org/officeDocument/2006/relationships/image" Target="../media/image1.jpeg"/><Relationship Id="rId4" Type="http://schemas.openxmlformats.org/officeDocument/2006/relationships/hyperlink" Target="http://www.pempal.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ctrTitle"/>
          </p:nvPr>
        </p:nvSpPr>
        <p:spPr>
          <a:xfrm>
            <a:off x="1073150" y="990600"/>
            <a:ext cx="8528050" cy="3200400"/>
          </a:xfrm>
        </p:spPr>
        <p:txBody>
          <a:bodyPr/>
          <a:lstStyle/>
          <a:p>
            <a:r>
              <a:rPr lang="ru-RU" dirty="0">
                <a:solidFill>
                  <a:srgbClr val="002060"/>
                </a:solidFill>
              </a:rPr>
              <a:t>Обзор деятельности Рабочей группы по программному бюджетированию</a:t>
            </a:r>
            <a:endParaRPr lang="en-US" dirty="0">
              <a:solidFill>
                <a:srgbClr val="002060"/>
              </a:solidFill>
            </a:endParaRPr>
          </a:p>
        </p:txBody>
      </p:sp>
      <p:sp>
        <p:nvSpPr>
          <p:cNvPr id="3" name="Subtitle 2"/>
          <p:cNvSpPr>
            <a:spLocks noGrp="1"/>
          </p:cNvSpPr>
          <p:nvPr>
            <p:ph type="subTitle" idx="1"/>
          </p:nvPr>
        </p:nvSpPr>
        <p:spPr>
          <a:xfrm>
            <a:off x="1485900" y="4191000"/>
            <a:ext cx="6934200" cy="762000"/>
          </a:xfrm>
        </p:spPr>
        <p:txBody>
          <a:bodyPr rtlCol="0">
            <a:normAutofit fontScale="92500" lnSpcReduction="10000"/>
          </a:bodyPr>
          <a:lstStyle/>
          <a:p>
            <a:pPr fontAlgn="auto">
              <a:spcAft>
                <a:spcPts val="0"/>
              </a:spcAft>
              <a:buFont typeface="Arial" pitchFamily="34" charset="0"/>
              <a:buNone/>
              <a:defRPr/>
            </a:pPr>
            <a:r>
              <a:rPr lang="ru-RU" sz="2400" i="1" dirty="0">
                <a:solidFill>
                  <a:schemeClr val="tx1">
                    <a:lumMod val="95000"/>
                    <a:lumOff val="5000"/>
                  </a:schemeClr>
                </a:solidFill>
              </a:rPr>
              <a:t>Бюджетное сообщество </a:t>
            </a:r>
            <a:r>
              <a:rPr lang="en-US" sz="2400" i="1" dirty="0">
                <a:solidFill>
                  <a:schemeClr val="tx1">
                    <a:lumMod val="95000"/>
                    <a:lumOff val="5000"/>
                  </a:schemeClr>
                </a:solidFill>
              </a:rPr>
              <a:t>PEMPAL (</a:t>
            </a:r>
            <a:r>
              <a:rPr lang="ru-RU" sz="2400" i="1" dirty="0">
                <a:solidFill>
                  <a:schemeClr val="tx1">
                    <a:lumMod val="95000"/>
                    <a:lumOff val="5000"/>
                  </a:schemeClr>
                </a:solidFill>
              </a:rPr>
              <a:t>БС</a:t>
            </a:r>
            <a:r>
              <a:rPr lang="en-US" sz="2400" i="1" dirty="0">
                <a:solidFill>
                  <a:schemeClr val="tx1">
                    <a:lumMod val="95000"/>
                    <a:lumOff val="5000"/>
                  </a:schemeClr>
                </a:solidFill>
              </a:rPr>
              <a:t>)</a:t>
            </a:r>
          </a:p>
          <a:p>
            <a:pPr fontAlgn="auto">
              <a:spcAft>
                <a:spcPts val="0"/>
              </a:spcAft>
              <a:buFont typeface="Arial" pitchFamily="34" charset="0"/>
              <a:buNone/>
              <a:defRPr/>
            </a:pPr>
            <a:r>
              <a:rPr lang="ru-RU" sz="2400" i="1" dirty="0">
                <a:solidFill>
                  <a:schemeClr val="tx1">
                    <a:lumMod val="95000"/>
                    <a:lumOff val="5000"/>
                  </a:schemeClr>
                </a:solidFill>
              </a:rPr>
              <a:t>Рабочая группа по программному бюджетированию</a:t>
            </a:r>
            <a:endParaRPr lang="en-US" sz="2400" i="1" dirty="0">
              <a:solidFill>
                <a:schemeClr val="tx1">
                  <a:lumMod val="95000"/>
                  <a:lumOff val="5000"/>
                </a:schemeClr>
              </a:solidFill>
            </a:endParaRPr>
          </a:p>
        </p:txBody>
      </p:sp>
      <p:pic>
        <p:nvPicPr>
          <p:cNvPr id="15363"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pic>
        <p:nvPicPr>
          <p:cNvPr id="15364" name="Рисунок 15" descr="pempal-logo-top.gif"/>
          <p:cNvPicPr>
            <a:picLocks noChangeAspect="1"/>
          </p:cNvPicPr>
          <p:nvPr/>
        </p:nvPicPr>
        <p:blipFill>
          <a:blip r:embed="rId4"/>
          <a:srcRect/>
          <a:stretch>
            <a:fillRect/>
          </a:stretch>
        </p:blipFill>
        <p:spPr bwMode="auto">
          <a:xfrm>
            <a:off x="3384550" y="381000"/>
            <a:ext cx="3879850" cy="342900"/>
          </a:xfrm>
          <a:prstGeom prst="rect">
            <a:avLst/>
          </a:prstGeom>
          <a:noFill/>
          <a:ln w="9525">
            <a:noFill/>
            <a:miter lim="800000"/>
            <a:headEnd/>
            <a:tailEnd/>
          </a:ln>
        </p:spPr>
      </p:pic>
      <p:sp>
        <p:nvSpPr>
          <p:cNvPr id="15365" name="TextBox 5"/>
          <p:cNvSpPr txBox="1">
            <a:spLocks noChangeArrowheads="1"/>
          </p:cNvSpPr>
          <p:nvPr/>
        </p:nvSpPr>
        <p:spPr bwMode="auto">
          <a:xfrm>
            <a:off x="2514600" y="5562600"/>
            <a:ext cx="4953000" cy="1200329"/>
          </a:xfrm>
          <a:prstGeom prst="rect">
            <a:avLst/>
          </a:prstGeom>
          <a:noFill/>
          <a:ln w="9525">
            <a:noFill/>
            <a:miter lim="800000"/>
            <a:headEnd/>
            <a:tailEnd/>
          </a:ln>
        </p:spPr>
        <p:txBody>
          <a:bodyPr>
            <a:spAutoFit/>
          </a:bodyPr>
          <a:lstStyle/>
          <a:p>
            <a:pPr algn="ctr"/>
            <a:endParaRPr lang="bs-Latn-BA" dirty="0">
              <a:latin typeface="Calibri" pitchFamily="34" charset="0"/>
            </a:endParaRPr>
          </a:p>
          <a:p>
            <a:pPr algn="ctr"/>
            <a:r>
              <a:rPr lang="ru-RU" dirty="0">
                <a:latin typeface="Calibri" pitchFamily="34" charset="0"/>
              </a:rPr>
              <a:t>Николай Бегчин</a:t>
            </a:r>
            <a:r>
              <a:rPr lang="bs-Latn-BA" dirty="0">
                <a:latin typeface="Calibri" pitchFamily="34" charset="0"/>
              </a:rPr>
              <a:t>, </a:t>
            </a:r>
            <a:r>
              <a:rPr lang="ru-RU" dirty="0">
                <a:latin typeface="Calibri" pitchFamily="34" charset="0"/>
              </a:rPr>
              <a:t>Министерство финансов Российской Федерации</a:t>
            </a:r>
            <a:endParaRPr lang="bs-Latn-BA" dirty="0">
              <a:latin typeface="Calibri" pitchFamily="34" charset="0"/>
            </a:endParaRPr>
          </a:p>
          <a:p>
            <a:pPr algn="ctr"/>
            <a:r>
              <a:rPr lang="en-US" dirty="0">
                <a:latin typeface="Calibri" pitchFamily="34" charset="0"/>
              </a:rPr>
              <a:t>14 </a:t>
            </a:r>
            <a:r>
              <a:rPr lang="ru-RU" dirty="0">
                <a:latin typeface="Calibri" pitchFamily="34" charset="0"/>
              </a:rPr>
              <a:t>апреля </a:t>
            </a:r>
            <a:r>
              <a:rPr lang="en-US" dirty="0">
                <a:latin typeface="Calibri" pitchFamily="34" charset="0"/>
              </a:rPr>
              <a:t>2017</a:t>
            </a:r>
            <a:r>
              <a:rPr lang="ru-RU" dirty="0">
                <a:latin typeface="Calibri" pitchFamily="34" charset="0"/>
              </a:rPr>
              <a:t> г.</a:t>
            </a:r>
            <a:endParaRPr lang="en-US" dirty="0">
              <a:latin typeface="Calibri"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609600"/>
            <a:ext cx="8763000" cy="6019800"/>
          </a:xfrm>
        </p:spPr>
        <p:txBody>
          <a:bodyPr rtlCol="0">
            <a:normAutofit/>
          </a:bodyPr>
          <a:lstStyle/>
          <a:p>
            <a:pPr algn="just" fontAlgn="auto">
              <a:spcAft>
                <a:spcPts val="0"/>
              </a:spcAft>
              <a:defRPr/>
            </a:pPr>
            <a:r>
              <a:rPr lang="en-US" sz="2000" b="1" dirty="0">
                <a:solidFill>
                  <a:schemeClr val="tx1">
                    <a:lumMod val="95000"/>
                    <a:lumOff val="5000"/>
                  </a:schemeClr>
                </a:solidFill>
              </a:rPr>
              <a:t> </a:t>
            </a:r>
            <a:endParaRPr lang="bs-Latn-BA" sz="2000" b="1" dirty="0">
              <a:solidFill>
                <a:schemeClr val="tx1">
                  <a:lumMod val="95000"/>
                  <a:lumOff val="5000"/>
                </a:schemeClr>
              </a:solidFill>
            </a:endParaRPr>
          </a:p>
          <a:p>
            <a:pPr marL="800100" lvl="1" indent="-342900" algn="just" fontAlgn="auto">
              <a:spcAft>
                <a:spcPts val="0"/>
              </a:spcAft>
              <a:buFont typeface="Arial" pitchFamily="34" charset="0"/>
              <a:buChar char="•"/>
              <a:defRPr/>
            </a:pPr>
            <a:endParaRPr lang="bs-Latn-BA" sz="2000"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1524000" y="152400"/>
            <a:ext cx="7924800" cy="646331"/>
          </a:xfrm>
          <a:prstGeom prst="rect">
            <a:avLst/>
          </a:prstGeom>
          <a:noFill/>
        </p:spPr>
        <p:txBody>
          <a:bodyPr wrap="square" rtlCol="0">
            <a:spAutoFit/>
          </a:bodyPr>
          <a:lstStyle/>
          <a:p>
            <a:pPr algn="ctr"/>
            <a:r>
              <a:rPr lang="ru-RU" sz="3600" dirty="0">
                <a:solidFill>
                  <a:srgbClr val="002060"/>
                </a:solidFill>
                <a:latin typeface="+mj-lt"/>
                <a:ea typeface="+mj-ea"/>
                <a:cs typeface="+mj-cs"/>
              </a:rPr>
              <a:t>Справочная информация о РГ</a:t>
            </a:r>
            <a:endParaRPr lang="en-US" sz="3600" dirty="0">
              <a:solidFill>
                <a:srgbClr val="002060"/>
              </a:solidFill>
              <a:latin typeface="+mj-lt"/>
              <a:ea typeface="+mj-ea"/>
              <a:cs typeface="+mj-cs"/>
            </a:endParaRPr>
          </a:p>
        </p:txBody>
      </p:sp>
      <p:sp>
        <p:nvSpPr>
          <p:cNvPr id="9" name="Содержимое 2"/>
          <p:cNvSpPr txBox="1">
            <a:spLocks/>
          </p:cNvSpPr>
          <p:nvPr/>
        </p:nvSpPr>
        <p:spPr bwMode="auto">
          <a:xfrm>
            <a:off x="795656" y="798732"/>
            <a:ext cx="9066212" cy="6003406"/>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0" indent="0" algn="ctr" rtl="0" fontAlgn="base">
              <a:spcBef>
                <a:spcPct val="20000"/>
              </a:spcBef>
              <a:spcAft>
                <a:spcPct val="0"/>
              </a:spcAft>
              <a:buFont typeface="Arial" charset="0"/>
              <a:buNone/>
              <a:defRPr sz="3200" kern="1200">
                <a:solidFill>
                  <a:schemeClr val="tx1">
                    <a:tint val="75000"/>
                  </a:schemeClr>
                </a:solidFill>
                <a:latin typeface="+mn-lt"/>
                <a:ea typeface="+mn-ea"/>
                <a:cs typeface="+mn-cs"/>
              </a:defRPr>
            </a:lvl1pPr>
            <a:lvl2pPr marL="457200" indent="0" algn="ctr" rtl="0" fontAlgn="base">
              <a:spcBef>
                <a:spcPct val="20000"/>
              </a:spcBef>
              <a:spcAft>
                <a:spcPct val="0"/>
              </a:spcAft>
              <a:buFont typeface="Arial" charset="0"/>
              <a:buNone/>
              <a:defRPr sz="2800" kern="1200">
                <a:solidFill>
                  <a:schemeClr val="tx1">
                    <a:tint val="75000"/>
                  </a:schemeClr>
                </a:solidFill>
                <a:latin typeface="+mn-lt"/>
                <a:ea typeface="+mn-ea"/>
                <a:cs typeface="+mn-cs"/>
              </a:defRPr>
            </a:lvl2pPr>
            <a:lvl3pPr marL="914400" indent="0" algn="ctr" rtl="0" fontAlgn="base">
              <a:spcBef>
                <a:spcPct val="20000"/>
              </a:spcBef>
              <a:spcAft>
                <a:spcPct val="0"/>
              </a:spcAft>
              <a:buFont typeface="Arial" charset="0"/>
              <a:buNone/>
              <a:defRPr sz="2400" kern="1200">
                <a:solidFill>
                  <a:schemeClr val="tx1">
                    <a:tint val="75000"/>
                  </a:schemeClr>
                </a:solidFill>
                <a:latin typeface="+mn-lt"/>
                <a:ea typeface="+mn-ea"/>
                <a:cs typeface="+mn-cs"/>
              </a:defRPr>
            </a:lvl3pPr>
            <a:lvl4pPr marL="13716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4pPr>
            <a:lvl5pPr marL="1828800" indent="0" algn="ctr" rtl="0" fontAlgn="base">
              <a:spcBef>
                <a:spcPct val="20000"/>
              </a:spcBef>
              <a:spcAft>
                <a:spcPct val="0"/>
              </a:spcAft>
              <a:buFont typeface="Arial"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spcBef>
                <a:spcPts val="800"/>
              </a:spcBef>
            </a:pPr>
            <a:r>
              <a:rPr lang="ru-RU" sz="1600" b="1" dirty="0">
                <a:solidFill>
                  <a:schemeClr val="accent6">
                    <a:lumMod val="50000"/>
                  </a:schemeClr>
                </a:solidFill>
              </a:rPr>
              <a:t>Цель:</a:t>
            </a:r>
            <a:r>
              <a:rPr lang="ru-RU" sz="1600" dirty="0"/>
              <a:t> </a:t>
            </a:r>
            <a:r>
              <a:rPr lang="ru-RU" sz="1600" b="1" dirty="0">
                <a:solidFill>
                  <a:schemeClr val="accent6">
                    <a:lumMod val="50000"/>
                  </a:schemeClr>
                </a:solidFill>
              </a:rPr>
              <a:t>выявление основных тенденций в области программного бюджетирования и анализа расходов бюджета в развитых странах и странах-членах </a:t>
            </a:r>
            <a:r>
              <a:rPr lang="en-US" sz="1600" b="1" dirty="0">
                <a:solidFill>
                  <a:schemeClr val="accent6">
                    <a:lumMod val="50000"/>
                  </a:schemeClr>
                </a:solidFill>
              </a:rPr>
              <a:t>PEMPAL </a:t>
            </a:r>
            <a:r>
              <a:rPr lang="ru-RU" sz="1600" b="1" dirty="0">
                <a:solidFill>
                  <a:schemeClr val="accent6">
                    <a:lumMod val="50000"/>
                  </a:schemeClr>
                </a:solidFill>
              </a:rPr>
              <a:t>для последующей разработки эффективных подходов к такой практике и повышения эффективности расходования средств</a:t>
            </a:r>
            <a:r>
              <a:rPr lang="en-US" sz="1600" b="1" dirty="0">
                <a:solidFill>
                  <a:schemeClr val="accent6">
                    <a:lumMod val="50000"/>
                  </a:schemeClr>
                </a:solidFill>
              </a:rPr>
              <a:t>. </a:t>
            </a:r>
          </a:p>
          <a:p>
            <a:pPr algn="just">
              <a:spcBef>
                <a:spcPts val="800"/>
              </a:spcBef>
            </a:pPr>
            <a:r>
              <a:rPr lang="ru-RU" sz="1600" b="1" dirty="0">
                <a:solidFill>
                  <a:schemeClr val="accent6">
                    <a:lumMod val="50000"/>
                  </a:schemeClr>
                </a:solidFill>
              </a:rPr>
              <a:t>Члены БС неизменно называют программное бюджетирование приоритетом в рамках разработки бюджетов своих стран</a:t>
            </a:r>
            <a:r>
              <a:rPr lang="en-US" sz="1600" b="1" dirty="0">
                <a:solidFill>
                  <a:schemeClr val="accent6">
                    <a:lumMod val="50000"/>
                  </a:schemeClr>
                </a:solidFill>
              </a:rPr>
              <a:t>.</a:t>
            </a:r>
          </a:p>
          <a:p>
            <a:pPr algn="just">
              <a:spcBef>
                <a:spcPts val="800"/>
              </a:spcBef>
            </a:pPr>
            <a:r>
              <a:rPr lang="ru-RU" sz="1600" b="1" dirty="0">
                <a:solidFill>
                  <a:schemeClr val="tx1">
                    <a:lumMod val="95000"/>
                    <a:lumOff val="5000"/>
                  </a:schemeClr>
                </a:solidFill>
              </a:rPr>
              <a:t>Задачи:</a:t>
            </a:r>
          </a:p>
          <a:p>
            <a:pPr marL="342900" indent="-342900" algn="just">
              <a:spcBef>
                <a:spcPts val="800"/>
              </a:spcBef>
              <a:buFont typeface="Arial"/>
              <a:buChar char="•"/>
            </a:pPr>
            <a:r>
              <a:rPr lang="ru-RU" sz="1600" dirty="0">
                <a:solidFill>
                  <a:schemeClr val="tx1">
                    <a:lumMod val="95000"/>
                    <a:lumOff val="5000"/>
                  </a:schemeClr>
                </a:solidFill>
              </a:rPr>
              <a:t>Выявление ключевых тенденций в части внедрения программного бюджетирования и анализа расходования средств бюджета</a:t>
            </a:r>
          </a:p>
          <a:p>
            <a:pPr marL="342900" indent="-342900" algn="just">
              <a:spcBef>
                <a:spcPts val="800"/>
              </a:spcBef>
              <a:buFont typeface="Arial"/>
              <a:buChar char="•"/>
            </a:pPr>
            <a:r>
              <a:rPr lang="ru-RU" sz="1600" dirty="0">
                <a:solidFill>
                  <a:schemeClr val="tx1">
                    <a:lumMod val="95000"/>
                    <a:lumOff val="5000"/>
                  </a:schemeClr>
                </a:solidFill>
              </a:rPr>
              <a:t>Знакомство с конкретными примерами стран </a:t>
            </a:r>
            <a:r>
              <a:rPr lang="en-US" sz="1600" dirty="0">
                <a:solidFill>
                  <a:schemeClr val="tx1">
                    <a:lumMod val="95000"/>
                    <a:lumOff val="5000"/>
                  </a:schemeClr>
                </a:solidFill>
              </a:rPr>
              <a:t>PEMPAL </a:t>
            </a:r>
            <a:r>
              <a:rPr lang="ru-RU" sz="1600" dirty="0">
                <a:solidFill>
                  <a:schemeClr val="tx1">
                    <a:lumMod val="95000"/>
                    <a:lumOff val="5000"/>
                  </a:schemeClr>
                </a:solidFill>
              </a:rPr>
              <a:t>и международным опытом в этих областях </a:t>
            </a:r>
            <a:endParaRPr lang="en-US" sz="1600" dirty="0">
              <a:solidFill>
                <a:schemeClr val="tx1">
                  <a:lumMod val="95000"/>
                  <a:lumOff val="5000"/>
                </a:schemeClr>
              </a:solidFill>
            </a:endParaRPr>
          </a:p>
          <a:p>
            <a:pPr marL="342900" indent="-342900" algn="just">
              <a:spcBef>
                <a:spcPts val="800"/>
              </a:spcBef>
              <a:buFont typeface="Arial"/>
              <a:buChar char="•"/>
            </a:pPr>
            <a:r>
              <a:rPr lang="ru-RU" sz="1600" dirty="0">
                <a:solidFill>
                  <a:schemeClr val="tx1">
                    <a:lumMod val="95000"/>
                    <a:lumOff val="5000"/>
                  </a:schemeClr>
                </a:solidFill>
              </a:rPr>
              <a:t>Участие в проводимом ОЭСР обследовании программного бюджетирования, чтобы предоставить базовые данные о ходе проведения реформ и выявить примеры надлежащей практики</a:t>
            </a:r>
            <a:r>
              <a:rPr lang="en-US" sz="1600" dirty="0">
                <a:solidFill>
                  <a:schemeClr val="tx1">
                    <a:lumMod val="95000"/>
                    <a:lumOff val="5000"/>
                  </a:schemeClr>
                </a:solidFill>
              </a:rPr>
              <a:t>.</a:t>
            </a:r>
          </a:p>
          <a:p>
            <a:pPr marL="0" lvl="1" algn="just">
              <a:spcBef>
                <a:spcPts val="800"/>
              </a:spcBef>
            </a:pPr>
            <a:endParaRPr lang="en-GB" sz="1600" b="1" dirty="0">
              <a:solidFill>
                <a:schemeClr val="tx1"/>
              </a:solidFill>
            </a:endParaRPr>
          </a:p>
          <a:p>
            <a:pPr marL="0" lvl="1" algn="l">
              <a:spcBef>
                <a:spcPts val="800"/>
              </a:spcBef>
            </a:pPr>
            <a:r>
              <a:rPr lang="ru-RU" sz="1600" b="1" dirty="0">
                <a:solidFill>
                  <a:schemeClr val="tx1"/>
                </a:solidFill>
              </a:rPr>
              <a:t>Широкое партнерство с ОЭСР</a:t>
            </a:r>
            <a:r>
              <a:rPr lang="en-GB" sz="1600" dirty="0">
                <a:solidFill>
                  <a:schemeClr val="tx1"/>
                </a:solidFill>
              </a:rPr>
              <a:t>: </a:t>
            </a:r>
            <a:r>
              <a:rPr lang="ru-RU" sz="1600" dirty="0">
                <a:solidFill>
                  <a:schemeClr val="tx1"/>
                </a:solidFill>
              </a:rPr>
              <a:t>участие в проводимом ОЭСР обследовании программного бюджетирования, активное участие в сети ОЭСР по эффективности и на встречах стран ЦВЮВЕ- членов ОЭСР.</a:t>
            </a:r>
            <a:endParaRPr lang="en-US" sz="1600" b="1" i="1" dirty="0">
              <a:solidFill>
                <a:schemeClr val="tx1"/>
              </a:solidFill>
            </a:endParaRPr>
          </a:p>
          <a:p>
            <a:pPr marL="0" lvl="1">
              <a:spcBef>
                <a:spcPts val="800"/>
              </a:spcBef>
            </a:pPr>
            <a:r>
              <a:rPr lang="ru-RU" sz="1600" b="1" i="1" dirty="0">
                <a:solidFill>
                  <a:schemeClr val="tx1"/>
                </a:solidFill>
              </a:rPr>
              <a:t>Страны-члены РГ (1</a:t>
            </a:r>
            <a:r>
              <a:rPr lang="en-US" sz="1600" b="1" i="1" dirty="0">
                <a:solidFill>
                  <a:schemeClr val="tx1"/>
                </a:solidFill>
              </a:rPr>
              <a:t>5 </a:t>
            </a:r>
            <a:r>
              <a:rPr lang="ru-RU" sz="1600" b="1" i="1" dirty="0">
                <a:solidFill>
                  <a:schemeClr val="tx1"/>
                </a:solidFill>
              </a:rPr>
              <a:t>страны)</a:t>
            </a:r>
            <a:r>
              <a:rPr lang="ru-RU" sz="1600" i="1" dirty="0">
                <a:solidFill>
                  <a:schemeClr val="tx1"/>
                </a:solidFill>
              </a:rPr>
              <a:t>: Азербайджан, Армения, Беларусь, Болгария, Босния и Герцеговина, Грузия, Киргизская Республика, Косово, Молдова, Россия, Сербия, Турция, Украина, Узбекистан и Хорватия</a:t>
            </a:r>
            <a:endParaRPr lang="en-GB" sz="1600" i="1" dirty="0">
              <a:solidFill>
                <a:schemeClr val="tx1"/>
              </a:solidFill>
            </a:endParaRPr>
          </a:p>
          <a:p>
            <a:pPr marL="0" lvl="1" algn="just">
              <a:spcBef>
                <a:spcPts val="800"/>
              </a:spcBef>
            </a:pPr>
            <a:endParaRPr lang="bs-Latn-BA" sz="1600" b="1" dirty="0">
              <a:solidFill>
                <a:schemeClr val="tx1">
                  <a:lumMod val="95000"/>
                  <a:lumOff val="5000"/>
                </a:schemeClr>
              </a:solidFill>
            </a:endParaRPr>
          </a:p>
          <a:p>
            <a:pPr algn="just">
              <a:spcBef>
                <a:spcPts val="800"/>
              </a:spcBef>
            </a:pPr>
            <a:endParaRPr lang="ru-RU" sz="1300" dirty="0">
              <a:solidFill>
                <a:schemeClr val="tx1"/>
              </a:solidFill>
              <a:latin typeface="Lucida Grande CY"/>
              <a:cs typeface="Lucida Grande CY"/>
            </a:endParaRPr>
          </a:p>
        </p:txBody>
      </p:sp>
    </p:spTree>
    <p:extLst>
      <p:ext uri="{BB962C8B-B14F-4D97-AF65-F5344CB8AC3E}">
        <p14:creationId xmlns:p14="http://schemas.microsoft.com/office/powerpoint/2010/main" val="26356269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917167"/>
            <a:ext cx="8763000" cy="5712234"/>
          </a:xfrm>
        </p:spPr>
        <p:txBody>
          <a:bodyPr rtlCol="0">
            <a:normAutofit fontScale="77500" lnSpcReduction="20000"/>
          </a:bodyPr>
          <a:lstStyle/>
          <a:p>
            <a:pPr algn="just" fontAlgn="auto">
              <a:spcAft>
                <a:spcPts val="0"/>
              </a:spcAft>
              <a:defRPr/>
            </a:pPr>
            <a:r>
              <a:rPr lang="en-US" sz="1800" dirty="0">
                <a:solidFill>
                  <a:schemeClr val="tx1">
                    <a:lumMod val="95000"/>
                    <a:lumOff val="5000"/>
                  </a:schemeClr>
                </a:solidFill>
              </a:rPr>
              <a:t> </a:t>
            </a:r>
          </a:p>
          <a:p>
            <a:pPr algn="just" fontAlgn="auto">
              <a:spcAft>
                <a:spcPts val="0"/>
              </a:spcAft>
              <a:defRPr/>
            </a:pPr>
            <a:endParaRPr lang="en-US" sz="1800" b="1" dirty="0">
              <a:solidFill>
                <a:schemeClr val="tx1">
                  <a:lumMod val="95000"/>
                  <a:lumOff val="5000"/>
                </a:schemeClr>
              </a:solidFill>
            </a:endParaRPr>
          </a:p>
          <a:p>
            <a:pPr algn="just" fontAlgn="auto">
              <a:spcAft>
                <a:spcPts val="0"/>
              </a:spcAft>
              <a:defRPr/>
            </a:pPr>
            <a:endParaRPr lang="en-US" sz="1800" b="1" dirty="0">
              <a:solidFill>
                <a:schemeClr val="tx1">
                  <a:lumMod val="95000"/>
                  <a:lumOff val="5000"/>
                </a:schemeClr>
              </a:solidFill>
            </a:endParaRPr>
          </a:p>
          <a:p>
            <a:pPr algn="just" fontAlgn="auto">
              <a:spcAft>
                <a:spcPts val="0"/>
              </a:spcAft>
              <a:defRPr/>
            </a:pPr>
            <a:endParaRPr lang="en-US" sz="1800" b="1" dirty="0">
              <a:solidFill>
                <a:schemeClr val="tx1">
                  <a:lumMod val="95000"/>
                  <a:lumOff val="5000"/>
                </a:schemeClr>
              </a:solidFill>
            </a:endParaRPr>
          </a:p>
          <a:p>
            <a:pPr algn="just" fontAlgn="auto">
              <a:spcAft>
                <a:spcPts val="0"/>
              </a:spcAft>
              <a:defRPr/>
            </a:pPr>
            <a:endParaRPr lang="en-US" sz="1800" b="1" dirty="0">
              <a:solidFill>
                <a:schemeClr val="tx1">
                  <a:lumMod val="95000"/>
                  <a:lumOff val="5000"/>
                </a:schemeClr>
              </a:solidFill>
            </a:endParaRPr>
          </a:p>
          <a:p>
            <a:pPr algn="just" fontAlgn="auto">
              <a:spcAft>
                <a:spcPts val="0"/>
              </a:spcAft>
              <a:defRPr/>
            </a:pPr>
            <a:endParaRPr lang="en-US" sz="1800" b="1" dirty="0">
              <a:solidFill>
                <a:schemeClr val="tx1">
                  <a:lumMod val="95000"/>
                  <a:lumOff val="5000"/>
                </a:schemeClr>
              </a:solidFill>
            </a:endParaRPr>
          </a:p>
          <a:p>
            <a:pPr algn="just" fontAlgn="auto">
              <a:spcAft>
                <a:spcPts val="0"/>
              </a:spcAft>
              <a:defRPr/>
            </a:pPr>
            <a:endParaRPr lang="en-US" sz="1800" b="1" dirty="0">
              <a:solidFill>
                <a:schemeClr val="tx1">
                  <a:lumMod val="95000"/>
                  <a:lumOff val="5000"/>
                </a:schemeClr>
              </a:solidFill>
            </a:endParaRPr>
          </a:p>
          <a:p>
            <a:pPr algn="just" fontAlgn="auto">
              <a:spcAft>
                <a:spcPts val="0"/>
              </a:spcAft>
              <a:defRPr/>
            </a:pPr>
            <a:endParaRPr lang="en-US" sz="1800" b="1" dirty="0">
              <a:solidFill>
                <a:schemeClr val="tx1">
                  <a:lumMod val="95000"/>
                  <a:lumOff val="5000"/>
                </a:schemeClr>
              </a:solidFill>
            </a:endParaRPr>
          </a:p>
          <a:p>
            <a:pPr algn="just" fontAlgn="auto">
              <a:spcAft>
                <a:spcPts val="0"/>
              </a:spcAft>
              <a:defRPr/>
            </a:pPr>
            <a:r>
              <a:rPr lang="en-GB" sz="1800" b="1" dirty="0">
                <a:solidFill>
                  <a:prstClr val="black"/>
                </a:solidFill>
              </a:rPr>
              <a:t>2</a:t>
            </a:r>
            <a:r>
              <a:rPr lang="ru-RU" sz="1800" b="1" dirty="0">
                <a:solidFill>
                  <a:prstClr val="black"/>
                </a:solidFill>
              </a:rPr>
              <a:t>-е заседание -  Семинар РГ по программному бюджетированию и участие в </a:t>
            </a:r>
            <a:r>
              <a:rPr lang="en-US" sz="1800" b="1" dirty="0">
                <a:solidFill>
                  <a:prstClr val="black"/>
                </a:solidFill>
              </a:rPr>
              <a:t>12</a:t>
            </a:r>
            <a:r>
              <a:rPr lang="ru-RU" sz="1800" b="1" dirty="0">
                <a:solidFill>
                  <a:prstClr val="black"/>
                </a:solidFill>
              </a:rPr>
              <a:t> заседании руководителей бюджетных ведомств стран ОЭСР в рамках сети по эффективности и результатам, Париж, Франция, ноябрь </a:t>
            </a:r>
            <a:r>
              <a:rPr lang="en-US" sz="1800" b="1" dirty="0">
                <a:solidFill>
                  <a:prstClr val="black"/>
                </a:solidFill>
              </a:rPr>
              <a:t>2016 </a:t>
            </a:r>
            <a:r>
              <a:rPr lang="ru-RU" sz="1800" b="1" dirty="0">
                <a:solidFill>
                  <a:prstClr val="black"/>
                </a:solidFill>
              </a:rPr>
              <a:t>г.</a:t>
            </a:r>
            <a:r>
              <a:rPr lang="mr-IN" sz="1800" dirty="0">
                <a:solidFill>
                  <a:prstClr val="black"/>
                </a:solidFill>
              </a:rPr>
              <a:t>–</a:t>
            </a:r>
            <a:r>
              <a:rPr lang="en-US" sz="1800" dirty="0">
                <a:solidFill>
                  <a:prstClr val="black"/>
                </a:solidFill>
              </a:rPr>
              <a:t> </a:t>
            </a:r>
            <a:r>
              <a:rPr lang="ru-RU" sz="1800" dirty="0">
                <a:solidFill>
                  <a:prstClr val="black"/>
                </a:solidFill>
              </a:rPr>
              <a:t>участвовало </a:t>
            </a:r>
            <a:r>
              <a:rPr lang="en-US" sz="1800" dirty="0">
                <a:solidFill>
                  <a:prstClr val="black"/>
                </a:solidFill>
              </a:rPr>
              <a:t>13</a:t>
            </a:r>
            <a:r>
              <a:rPr lang="en-GB" sz="1800" dirty="0">
                <a:solidFill>
                  <a:prstClr val="black"/>
                </a:solidFill>
              </a:rPr>
              <a:t> </a:t>
            </a:r>
            <a:r>
              <a:rPr lang="ru-RU" sz="1800" dirty="0">
                <a:solidFill>
                  <a:prstClr val="black"/>
                </a:solidFill>
              </a:rPr>
              <a:t>стран</a:t>
            </a:r>
            <a:r>
              <a:rPr lang="en-GB" sz="1800" dirty="0">
                <a:solidFill>
                  <a:prstClr val="black"/>
                </a:solidFill>
              </a:rPr>
              <a:t>.</a:t>
            </a:r>
          </a:p>
          <a:p>
            <a:pPr algn="just" fontAlgn="auto">
              <a:spcAft>
                <a:spcPts val="0"/>
              </a:spcAft>
              <a:defRPr/>
            </a:pPr>
            <a:endParaRPr lang="en-GB" sz="1800" dirty="0">
              <a:solidFill>
                <a:prstClr val="black"/>
              </a:solidFill>
            </a:endParaRPr>
          </a:p>
          <a:p>
            <a:pPr marL="285750" indent="-285750" algn="just" fontAlgn="auto">
              <a:spcAft>
                <a:spcPts val="0"/>
              </a:spcAft>
              <a:buFont typeface="Wingdings" panose="05000000000000000000" pitchFamily="2" charset="2"/>
              <a:buChar char="ü"/>
              <a:defRPr/>
            </a:pPr>
            <a:r>
              <a:rPr lang="ru-RU" sz="1800" dirty="0">
                <a:solidFill>
                  <a:prstClr val="black"/>
                </a:solidFill>
              </a:rPr>
              <a:t>Анализ выводов доклада Всемирного банка о переходе к следующему поколению бюджетирования по результатам</a:t>
            </a:r>
            <a:r>
              <a:rPr lang="en-US" sz="1800" dirty="0">
                <a:solidFill>
                  <a:prstClr val="black"/>
                </a:solidFill>
              </a:rPr>
              <a:t>: </a:t>
            </a:r>
            <a:r>
              <a:rPr lang="ru-RU" sz="1800" dirty="0">
                <a:solidFill>
                  <a:prstClr val="black"/>
                </a:solidFill>
              </a:rPr>
              <a:t>размышления об опыте семи стран, проводящих реформы</a:t>
            </a:r>
            <a:r>
              <a:rPr lang="en-US" sz="1800" dirty="0">
                <a:solidFill>
                  <a:prstClr val="black"/>
                </a:solidFill>
              </a:rPr>
              <a:t>.</a:t>
            </a:r>
          </a:p>
          <a:p>
            <a:pPr marL="285750" indent="-285750" algn="just" fontAlgn="auto">
              <a:spcAft>
                <a:spcPts val="0"/>
              </a:spcAft>
              <a:buFont typeface="Wingdings" panose="05000000000000000000" pitchFamily="2" charset="2"/>
              <a:buChar char="ü"/>
              <a:defRPr/>
            </a:pPr>
            <a:r>
              <a:rPr lang="ru-RU" sz="1800" dirty="0">
                <a:solidFill>
                  <a:prstClr val="black"/>
                </a:solidFill>
              </a:rPr>
              <a:t>Детальный анализ опыта Франции в части реализации программного бюджетирования </a:t>
            </a:r>
            <a:endParaRPr lang="en-US" sz="1800" dirty="0">
              <a:solidFill>
                <a:prstClr val="black"/>
              </a:solidFill>
            </a:endParaRPr>
          </a:p>
          <a:p>
            <a:pPr marL="285750" indent="-285750" algn="just" fontAlgn="auto">
              <a:spcAft>
                <a:spcPts val="0"/>
              </a:spcAft>
              <a:buFont typeface="Wingdings" panose="05000000000000000000" pitchFamily="2" charset="2"/>
              <a:buChar char="ü"/>
              <a:defRPr/>
            </a:pPr>
            <a:r>
              <a:rPr lang="ru-RU" sz="1800" dirty="0">
                <a:solidFill>
                  <a:prstClr val="black"/>
                </a:solidFill>
              </a:rPr>
              <a:t>Изучение ключевых тенденций проведения анализа расходов в Ирландии и Нидерландах</a:t>
            </a:r>
            <a:endParaRPr lang="en-US" sz="1800" dirty="0">
              <a:solidFill>
                <a:prstClr val="black"/>
              </a:solidFill>
            </a:endParaRPr>
          </a:p>
          <a:p>
            <a:pPr marL="285750" indent="-285750" algn="just" fontAlgn="auto">
              <a:spcAft>
                <a:spcPts val="0"/>
              </a:spcAft>
              <a:buFont typeface="Wingdings" panose="05000000000000000000" pitchFamily="2" charset="2"/>
              <a:buChar char="ü"/>
              <a:defRPr/>
            </a:pPr>
            <a:r>
              <a:rPr lang="ru-RU" sz="1800" dirty="0">
                <a:solidFill>
                  <a:prstClr val="black"/>
                </a:solidFill>
              </a:rPr>
              <a:t>Проведение круглых столов для обсуждения уроков, извлеченных из опыта развитых стран, обмена актуальной информацией о последних тенденциях в странах-членах РГ и принятия решений о будущих мероприятиях РГ </a:t>
            </a:r>
            <a:endParaRPr lang="en-US" sz="1800" dirty="0">
              <a:solidFill>
                <a:prstClr val="black"/>
              </a:solidFill>
            </a:endParaRPr>
          </a:p>
          <a:p>
            <a:pPr marL="285750" indent="-285750" algn="just" fontAlgn="auto">
              <a:spcAft>
                <a:spcPts val="0"/>
              </a:spcAft>
              <a:buFont typeface="Wingdings" panose="05000000000000000000" pitchFamily="2" charset="2"/>
              <a:buChar char="ü"/>
              <a:defRPr/>
            </a:pPr>
            <a:r>
              <a:rPr lang="ru-RU" sz="1800" dirty="0">
                <a:solidFill>
                  <a:prstClr val="black"/>
                </a:solidFill>
              </a:rPr>
              <a:t>Участие в </a:t>
            </a:r>
            <a:r>
              <a:rPr lang="en-US" sz="1800" dirty="0">
                <a:solidFill>
                  <a:prstClr val="black"/>
                </a:solidFill>
              </a:rPr>
              <a:t>12</a:t>
            </a:r>
            <a:r>
              <a:rPr lang="ru-RU" sz="1800" dirty="0">
                <a:solidFill>
                  <a:prstClr val="black"/>
                </a:solidFill>
              </a:rPr>
              <a:t> заседании руководителей бюджетных ведомств стран ОЭСР в рамках сети по эффективности и результатам </a:t>
            </a:r>
            <a:endParaRPr lang="en-US" sz="1800" dirty="0">
              <a:solidFill>
                <a:prstClr val="black"/>
              </a:solidFill>
            </a:endParaRPr>
          </a:p>
          <a:p>
            <a:pPr algn="just" fontAlgn="auto">
              <a:spcAft>
                <a:spcPts val="0"/>
              </a:spcAft>
              <a:defRPr/>
            </a:pPr>
            <a:endParaRPr lang="en-GB" sz="1800" dirty="0">
              <a:solidFill>
                <a:prstClr val="black"/>
              </a:solidFill>
            </a:endParaRPr>
          </a:p>
          <a:p>
            <a:pPr algn="just" fontAlgn="auto">
              <a:spcAft>
                <a:spcPts val="0"/>
              </a:spcAft>
              <a:defRPr/>
            </a:pPr>
            <a:r>
              <a:rPr lang="ru-RU" sz="1800" b="1" dirty="0">
                <a:solidFill>
                  <a:prstClr val="black"/>
                </a:solidFill>
              </a:rPr>
              <a:t>Проводимое ОЭСР обследование программного бюджетирования</a:t>
            </a:r>
            <a:r>
              <a:rPr lang="en-GB" sz="1800" b="1" dirty="0">
                <a:solidFill>
                  <a:prstClr val="black"/>
                </a:solidFill>
              </a:rPr>
              <a:t>: </a:t>
            </a:r>
            <a:r>
              <a:rPr lang="en-US" sz="1800" b="1" dirty="0">
                <a:solidFill>
                  <a:prstClr val="black"/>
                </a:solidFill>
              </a:rPr>
              <a:t>13 </a:t>
            </a:r>
            <a:r>
              <a:rPr lang="ru-RU" sz="1800" b="1" dirty="0">
                <a:solidFill>
                  <a:prstClr val="black"/>
                </a:solidFill>
              </a:rPr>
              <a:t>стран </a:t>
            </a:r>
            <a:r>
              <a:rPr lang="en-US" sz="1800" b="1" dirty="0">
                <a:solidFill>
                  <a:prstClr val="black"/>
                </a:solidFill>
              </a:rPr>
              <a:t>PEMPAL</a:t>
            </a:r>
            <a:r>
              <a:rPr lang="ru-RU" sz="1800" b="1" dirty="0">
                <a:solidFill>
                  <a:prstClr val="black"/>
                </a:solidFill>
              </a:rPr>
              <a:t>-участниц РГ заполнили анкету </a:t>
            </a:r>
            <a:r>
              <a:rPr lang="en-US" sz="1800" b="1" dirty="0">
                <a:solidFill>
                  <a:prstClr val="black"/>
                </a:solidFill>
              </a:rPr>
              <a:t>(</a:t>
            </a:r>
            <a:r>
              <a:rPr lang="ru-RU" sz="1800" b="1" dirty="0">
                <a:solidFill>
                  <a:prstClr val="black"/>
                </a:solidFill>
              </a:rPr>
              <a:t>результаты будут представлены позднее сегодня, а краткий отчет будет подготовлен и опубликован в следующем месяце</a:t>
            </a:r>
            <a:r>
              <a:rPr lang="en-US" sz="1800" b="1" dirty="0">
                <a:solidFill>
                  <a:prstClr val="black"/>
                </a:solidFill>
              </a:rPr>
              <a:t>):</a:t>
            </a:r>
            <a:r>
              <a:rPr lang="ru-RU" sz="1800" b="1" dirty="0">
                <a:solidFill>
                  <a:prstClr val="black"/>
                </a:solidFill>
              </a:rPr>
              <a:t> Армения, Беларусь, Болгария, Босния и Герцеговина, Грузия, Киргизская Республика, Косово, Молдова, Россия, Сербия, </a:t>
            </a:r>
            <a:r>
              <a:rPr lang="ru-RU" sz="1800" b="1">
                <a:solidFill>
                  <a:prstClr val="black"/>
                </a:solidFill>
              </a:rPr>
              <a:t>Узбекистан, Украина</a:t>
            </a:r>
            <a:r>
              <a:rPr lang="ru-RU" sz="1800" i="1">
                <a:solidFill>
                  <a:schemeClr val="tx1"/>
                </a:solidFill>
              </a:rPr>
              <a:t> </a:t>
            </a:r>
            <a:r>
              <a:rPr lang="ru-RU" sz="1800" b="1" dirty="0">
                <a:solidFill>
                  <a:schemeClr val="tx1"/>
                </a:solidFill>
              </a:rPr>
              <a:t>и </a:t>
            </a:r>
            <a:r>
              <a:rPr lang="ru-RU" sz="1800" b="1" dirty="0">
                <a:solidFill>
                  <a:prstClr val="black"/>
                </a:solidFill>
              </a:rPr>
              <a:t>Хорватия</a:t>
            </a:r>
            <a:r>
              <a:rPr lang="ru-RU" sz="1800" i="1" dirty="0">
                <a:solidFill>
                  <a:schemeClr val="tx1"/>
                </a:solidFill>
              </a:rPr>
              <a:t> </a:t>
            </a:r>
            <a:endParaRPr lang="en-US" sz="1800" dirty="0">
              <a:solidFill>
                <a:schemeClr val="tx1">
                  <a:lumMod val="95000"/>
                  <a:lumOff val="5000"/>
                </a:schemeClr>
              </a:solidFill>
            </a:endParaRPr>
          </a:p>
          <a:p>
            <a:pPr marL="285750" indent="-285750" algn="just" fontAlgn="auto">
              <a:spcAft>
                <a:spcPts val="0"/>
              </a:spcAft>
              <a:buFont typeface="Arial" charset="0"/>
              <a:buChar char="•"/>
              <a:defRPr/>
            </a:pPr>
            <a:endParaRPr lang="ru-RU" sz="1800" dirty="0">
              <a:solidFill>
                <a:schemeClr val="tx1">
                  <a:lumMod val="95000"/>
                  <a:lumOff val="5000"/>
                </a:schemeClr>
              </a:solidFill>
            </a:endParaRPr>
          </a:p>
          <a:p>
            <a:pPr marL="285750" indent="-285750" algn="just" fontAlgn="auto">
              <a:spcAft>
                <a:spcPts val="0"/>
              </a:spcAft>
              <a:buFont typeface="Arial" charset="0"/>
              <a:buChar char="•"/>
              <a:defRPr/>
            </a:pPr>
            <a:endParaRPr lang="en-GB" sz="1800" dirty="0">
              <a:solidFill>
                <a:prstClr val="black"/>
              </a:solidFill>
            </a:endParaRPr>
          </a:p>
          <a:p>
            <a:pPr marL="285750" indent="-285750" algn="just" fontAlgn="auto">
              <a:spcAft>
                <a:spcPts val="0"/>
              </a:spcAft>
              <a:buFont typeface="Arial" charset="0"/>
              <a:buChar char="•"/>
              <a:defRPr/>
            </a:pPr>
            <a:endParaRPr lang="en-GB" sz="1800" dirty="0">
              <a:solidFill>
                <a:prstClr val="black"/>
              </a:solidFill>
            </a:endParaRPr>
          </a:p>
          <a:p>
            <a:pPr algn="just" fontAlgn="auto">
              <a:spcAft>
                <a:spcPts val="0"/>
              </a:spcAft>
              <a:defRPr/>
            </a:pPr>
            <a:endParaRPr lang="ru-RU" sz="1800" dirty="0">
              <a:solidFill>
                <a:schemeClr val="tx1">
                  <a:lumMod val="95000"/>
                  <a:lumOff val="5000"/>
                </a:schemeClr>
              </a:solidFill>
            </a:endParaRPr>
          </a:p>
          <a:p>
            <a:pPr algn="just" fontAlgn="auto">
              <a:spcAft>
                <a:spcPts val="0"/>
              </a:spcAft>
              <a:defRPr/>
            </a:pPr>
            <a:endParaRPr lang="ru-RU" sz="2000" dirty="0">
              <a:solidFill>
                <a:schemeClr val="tx1">
                  <a:lumMod val="95000"/>
                  <a:lumOff val="5000"/>
                </a:schemeClr>
              </a:solidFill>
            </a:endParaRP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1295400" y="152400"/>
            <a:ext cx="8839200" cy="584775"/>
          </a:xfrm>
          <a:prstGeom prst="rect">
            <a:avLst/>
          </a:prstGeom>
          <a:noFill/>
        </p:spPr>
        <p:txBody>
          <a:bodyPr wrap="square" rtlCol="0">
            <a:spAutoFit/>
          </a:bodyPr>
          <a:lstStyle/>
          <a:p>
            <a:pPr algn="ctr"/>
            <a:r>
              <a:rPr lang="ru-RU" sz="3200" dirty="0">
                <a:solidFill>
                  <a:srgbClr val="002060"/>
                </a:solidFill>
                <a:latin typeface="Calibri"/>
              </a:rPr>
              <a:t>Краткая справка о деятельности РГ </a:t>
            </a:r>
            <a:r>
              <a:rPr lang="en-US" sz="3200" dirty="0">
                <a:solidFill>
                  <a:srgbClr val="002060"/>
                </a:solidFill>
                <a:latin typeface="Calibri"/>
              </a:rPr>
              <a:t>(1)</a:t>
            </a:r>
          </a:p>
        </p:txBody>
      </p:sp>
      <p:graphicFrame>
        <p:nvGraphicFramePr>
          <p:cNvPr id="5" name="Diagram 4"/>
          <p:cNvGraphicFramePr/>
          <p:nvPr>
            <p:extLst>
              <p:ext uri="{D42A27DB-BD31-4B8C-83A1-F6EECF244321}">
                <p14:modId xmlns:p14="http://schemas.microsoft.com/office/powerpoint/2010/main" val="3650860942"/>
              </p:ext>
            </p:extLst>
          </p:nvPr>
        </p:nvGraphicFramePr>
        <p:xfrm>
          <a:off x="1676400" y="917167"/>
          <a:ext cx="6604000" cy="151553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4902504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5988" y="753533"/>
            <a:ext cx="8763000" cy="6096000"/>
          </a:xfrm>
        </p:spPr>
        <p:txBody>
          <a:bodyPr rtlCol="0">
            <a:normAutofit fontScale="92500" lnSpcReduction="20000"/>
          </a:bodyPr>
          <a:lstStyle/>
          <a:p>
            <a:pPr algn="just" fontAlgn="auto">
              <a:spcAft>
                <a:spcPts val="0"/>
              </a:spcAft>
              <a:defRPr/>
            </a:pPr>
            <a:endParaRPr lang="en-GB" sz="1800" dirty="0">
              <a:solidFill>
                <a:schemeClr val="tx1">
                  <a:lumMod val="95000"/>
                  <a:lumOff val="5000"/>
                </a:schemeClr>
              </a:solidFill>
            </a:endParaRPr>
          </a:p>
          <a:p>
            <a:pPr lvl="0" algn="just" fontAlgn="auto">
              <a:spcAft>
                <a:spcPts val="0"/>
              </a:spcAft>
              <a:defRPr/>
            </a:pPr>
            <a:r>
              <a:rPr lang="ru-RU" sz="2100" b="1" dirty="0">
                <a:solidFill>
                  <a:prstClr val="black"/>
                </a:solidFill>
              </a:rPr>
              <a:t>Программное бюджетирование </a:t>
            </a:r>
            <a:r>
              <a:rPr lang="en-US" sz="2100" b="1" dirty="0">
                <a:solidFill>
                  <a:prstClr val="black"/>
                </a:solidFill>
              </a:rPr>
              <a:t>(I)</a:t>
            </a:r>
          </a:p>
          <a:p>
            <a:pPr lvl="0" algn="just" fontAlgn="auto">
              <a:spcAft>
                <a:spcPts val="0"/>
              </a:spcAft>
              <a:defRPr/>
            </a:pPr>
            <a:endParaRPr lang="en-US" sz="2100" dirty="0">
              <a:solidFill>
                <a:prstClr val="black"/>
              </a:solidFill>
            </a:endParaRPr>
          </a:p>
          <a:p>
            <a:pPr marL="342900" lvl="0" indent="-342900" algn="just" fontAlgn="auto">
              <a:spcAft>
                <a:spcPts val="0"/>
              </a:spcAft>
              <a:buFont typeface="Wingdings" panose="05000000000000000000" pitchFamily="2" charset="2"/>
              <a:buChar char="ü"/>
              <a:defRPr/>
            </a:pPr>
            <a:r>
              <a:rPr lang="ru-RU" sz="2100" dirty="0">
                <a:solidFill>
                  <a:prstClr val="black"/>
                </a:solidFill>
              </a:rPr>
              <a:t>Будущее программного бюджетирования заключается в его упрощении, с тем чтобы предоставлять более четкую, легкую в использовании и более значимую информацию о результатах использования средств для оказания более действенной поддержки принятия решений о государственной политике</a:t>
            </a:r>
            <a:r>
              <a:rPr lang="en-US" sz="2100" dirty="0">
                <a:solidFill>
                  <a:prstClr val="black"/>
                </a:solidFill>
              </a:rPr>
              <a:t>.</a:t>
            </a:r>
          </a:p>
          <a:p>
            <a:pPr marL="342900" lvl="0" indent="-342900" algn="just" fontAlgn="auto">
              <a:spcAft>
                <a:spcPts val="0"/>
              </a:spcAft>
              <a:buFont typeface="Wingdings" panose="05000000000000000000" pitchFamily="2" charset="2"/>
              <a:buChar char="ü"/>
              <a:defRPr/>
            </a:pPr>
            <a:r>
              <a:rPr lang="ru-RU" sz="2100" dirty="0">
                <a:solidFill>
                  <a:prstClr val="black"/>
                </a:solidFill>
              </a:rPr>
              <a:t>Необходимо «переходить от революционного к эволюционному подходу»</a:t>
            </a:r>
            <a:r>
              <a:rPr lang="en-US" sz="2100" dirty="0">
                <a:solidFill>
                  <a:prstClr val="black"/>
                </a:solidFill>
              </a:rPr>
              <a:t> </a:t>
            </a:r>
            <a:r>
              <a:rPr lang="ru-RU" sz="2100" dirty="0">
                <a:solidFill>
                  <a:prstClr val="black"/>
                </a:solidFill>
              </a:rPr>
              <a:t>и учитывать угрозы, связанные с утратой политической поддержки, дефицитом кадров в министерстве финансов, сложностью структуры современных бюджетных программ и культурными преградами, которые в совокупности могут привести к неудаче в проведении реформ</a:t>
            </a:r>
            <a:r>
              <a:rPr lang="en-US" sz="2100" dirty="0">
                <a:solidFill>
                  <a:prstClr val="black"/>
                </a:solidFill>
              </a:rPr>
              <a:t>. </a:t>
            </a:r>
          </a:p>
          <a:p>
            <a:pPr marL="342900" lvl="0" indent="-342900" algn="just" fontAlgn="auto">
              <a:spcAft>
                <a:spcPts val="0"/>
              </a:spcAft>
              <a:buFont typeface="Wingdings" panose="05000000000000000000" pitchFamily="2" charset="2"/>
              <a:buChar char="ü"/>
              <a:defRPr/>
            </a:pPr>
            <a:r>
              <a:rPr lang="ru-RU" sz="2100" dirty="0">
                <a:solidFill>
                  <a:prstClr val="black"/>
                </a:solidFill>
              </a:rPr>
              <a:t>Важно разрабатывать индивидуальные подходы, учитывающие особенности конкретных стран, возможности и цели, а не просто применять передовую практику других стран</a:t>
            </a:r>
            <a:r>
              <a:rPr lang="en-US" sz="2100" dirty="0">
                <a:solidFill>
                  <a:prstClr val="black"/>
                </a:solidFill>
              </a:rPr>
              <a:t>. </a:t>
            </a:r>
          </a:p>
          <a:p>
            <a:pPr marL="342900" lvl="0" indent="-342900" algn="just" fontAlgn="auto">
              <a:spcAft>
                <a:spcPts val="0"/>
              </a:spcAft>
              <a:buFont typeface="Wingdings" panose="05000000000000000000" pitchFamily="2" charset="2"/>
              <a:buChar char="ü"/>
              <a:defRPr/>
            </a:pPr>
            <a:r>
              <a:rPr lang="ru-RU" sz="2100" dirty="0">
                <a:solidFill>
                  <a:prstClr val="black"/>
                </a:solidFill>
              </a:rPr>
              <a:t>Странам не следует поспешно внедрять программное бюджетирование до того, как будут проведены важные элементы реформы государственных финансов и государственного управления</a:t>
            </a:r>
            <a:r>
              <a:rPr lang="en-US" sz="2100" dirty="0">
                <a:solidFill>
                  <a:prstClr val="black"/>
                </a:solidFill>
              </a:rPr>
              <a:t>. </a:t>
            </a:r>
            <a:r>
              <a:rPr lang="ru-RU" sz="2100" dirty="0">
                <a:solidFill>
                  <a:prstClr val="black"/>
                </a:solidFill>
              </a:rPr>
              <a:t>Эти реформы, помимо прочего, включают в себя введение стратегического планирования на уровне государства, удовлетворение спроса граждан на информацию об эффективности расходования средств и усиление подотчетности, реализацию реформ государственного управления, среднесрочного планирования, введение стратегических планов для министерств и реформу системы контроля</a:t>
            </a:r>
            <a:r>
              <a:rPr lang="en-US" sz="2100" dirty="0">
                <a:solidFill>
                  <a:prstClr val="black"/>
                </a:solidFill>
              </a:rPr>
              <a:t>.</a:t>
            </a: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152400" y="-16933"/>
            <a:ext cx="10591800" cy="461665"/>
          </a:xfrm>
          <a:prstGeom prst="rect">
            <a:avLst/>
          </a:prstGeom>
          <a:noFill/>
        </p:spPr>
        <p:txBody>
          <a:bodyPr wrap="square" rtlCol="0">
            <a:spAutoFit/>
          </a:bodyPr>
          <a:lstStyle/>
          <a:p>
            <a:pPr algn="ctr"/>
            <a:r>
              <a:rPr lang="ru-RU" sz="2400" dirty="0">
                <a:solidFill>
                  <a:srgbClr val="002060"/>
                </a:solidFill>
                <a:latin typeface="Calibri"/>
              </a:rPr>
              <a:t>Ключевые уроки по итогам семинара в ноябре </a:t>
            </a:r>
            <a:r>
              <a:rPr lang="en-US" sz="2400" dirty="0">
                <a:solidFill>
                  <a:srgbClr val="002060"/>
                </a:solidFill>
                <a:latin typeface="Calibri"/>
              </a:rPr>
              <a:t>2016 </a:t>
            </a:r>
            <a:r>
              <a:rPr lang="ru-RU" sz="2400" dirty="0">
                <a:solidFill>
                  <a:srgbClr val="002060"/>
                </a:solidFill>
                <a:latin typeface="Calibri"/>
              </a:rPr>
              <a:t> г.</a:t>
            </a:r>
            <a:endParaRPr lang="en-US" sz="2400" dirty="0">
              <a:solidFill>
                <a:srgbClr val="002060"/>
              </a:solidFill>
              <a:latin typeface="Calibri"/>
            </a:endParaRPr>
          </a:p>
        </p:txBody>
      </p:sp>
    </p:spTree>
    <p:extLst>
      <p:ext uri="{BB962C8B-B14F-4D97-AF65-F5344CB8AC3E}">
        <p14:creationId xmlns:p14="http://schemas.microsoft.com/office/powerpoint/2010/main" val="28076150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5988" y="685800"/>
            <a:ext cx="8763000" cy="6096000"/>
          </a:xfrm>
        </p:spPr>
        <p:txBody>
          <a:bodyPr rtlCol="0">
            <a:normAutofit/>
          </a:bodyPr>
          <a:lstStyle/>
          <a:p>
            <a:pPr algn="just" fontAlgn="auto">
              <a:spcAft>
                <a:spcPts val="0"/>
              </a:spcAft>
              <a:defRPr/>
            </a:pPr>
            <a:endParaRPr lang="en-GB" sz="1800" dirty="0">
              <a:solidFill>
                <a:schemeClr val="tx1">
                  <a:lumMod val="95000"/>
                  <a:lumOff val="5000"/>
                </a:schemeClr>
              </a:solidFill>
            </a:endParaRPr>
          </a:p>
          <a:p>
            <a:pPr algn="just" fontAlgn="auto">
              <a:spcAft>
                <a:spcPts val="0"/>
              </a:spcAft>
              <a:defRPr/>
            </a:pPr>
            <a:r>
              <a:rPr lang="ru-RU" sz="1800" b="1" dirty="0">
                <a:solidFill>
                  <a:prstClr val="black"/>
                </a:solidFill>
              </a:rPr>
              <a:t>Программное бюджетирование </a:t>
            </a:r>
            <a:r>
              <a:rPr lang="en-US" sz="1800" b="1" dirty="0">
                <a:solidFill>
                  <a:prstClr val="black"/>
                </a:solidFill>
              </a:rPr>
              <a:t>(II)</a:t>
            </a:r>
          </a:p>
          <a:p>
            <a:pPr marL="342900" lvl="0" indent="-342900" algn="just" fontAlgn="auto">
              <a:spcAft>
                <a:spcPts val="0"/>
              </a:spcAft>
              <a:buFont typeface="Wingdings" panose="05000000000000000000" pitchFamily="2" charset="2"/>
              <a:buChar char="ü"/>
              <a:defRPr/>
            </a:pPr>
            <a:endParaRPr lang="en-US" sz="1800" dirty="0">
              <a:solidFill>
                <a:prstClr val="black"/>
              </a:solidFill>
            </a:endParaRPr>
          </a:p>
          <a:p>
            <a:pPr marL="342900" lvl="0" indent="-342900" algn="just" fontAlgn="auto">
              <a:spcAft>
                <a:spcPts val="0"/>
              </a:spcAft>
              <a:buFont typeface="Wingdings" panose="05000000000000000000" pitchFamily="2" charset="2"/>
              <a:buChar char="ü"/>
              <a:defRPr/>
            </a:pPr>
            <a:r>
              <a:rPr lang="ru-RU" sz="1800" dirty="0">
                <a:solidFill>
                  <a:prstClr val="black"/>
                </a:solidFill>
              </a:rPr>
              <a:t>Помимо такой важной предпосылки, как наличие политической воли (поскольку программное бюджетирование не может быть успешно внедрено только на техническом и бюрократическом уровне), нельзя недооценивать важность повышения потенциала сотрудников и наличия </a:t>
            </a:r>
            <a:r>
              <a:rPr lang="en-US" sz="1800" dirty="0">
                <a:solidFill>
                  <a:prstClr val="black"/>
                </a:solidFill>
              </a:rPr>
              <a:t>IT</a:t>
            </a:r>
            <a:r>
              <a:rPr lang="ru-RU" sz="1800" dirty="0">
                <a:solidFill>
                  <a:prstClr val="black"/>
                </a:solidFill>
              </a:rPr>
              <a:t>-систем для программного бюджетирования</a:t>
            </a:r>
            <a:endParaRPr lang="en-US" sz="1800" dirty="0">
              <a:solidFill>
                <a:prstClr val="black"/>
              </a:solidFill>
            </a:endParaRPr>
          </a:p>
          <a:p>
            <a:pPr marL="342900" lvl="0" indent="-342900" algn="just" fontAlgn="auto">
              <a:spcAft>
                <a:spcPts val="0"/>
              </a:spcAft>
              <a:buFont typeface="Wingdings" panose="05000000000000000000" pitchFamily="2" charset="2"/>
              <a:buChar char="ü"/>
              <a:defRPr/>
            </a:pPr>
            <a:r>
              <a:rPr lang="ru-RU" sz="1800" dirty="0">
                <a:solidFill>
                  <a:prstClr val="black"/>
                </a:solidFill>
              </a:rPr>
              <a:t>Подход к внедрению программного бюджетирования должен быть гибким, допускающим неуклонное совершенствование системы на основе практических результатов внедрения</a:t>
            </a:r>
            <a:r>
              <a:rPr lang="en-US" sz="1800" dirty="0">
                <a:solidFill>
                  <a:prstClr val="black"/>
                </a:solidFill>
              </a:rPr>
              <a:t>.</a:t>
            </a:r>
          </a:p>
          <a:p>
            <a:pPr marL="342900" lvl="0" indent="-342900" algn="just" fontAlgn="auto">
              <a:spcAft>
                <a:spcPts val="0"/>
              </a:spcAft>
              <a:buFont typeface="Wingdings" panose="05000000000000000000" pitchFamily="2" charset="2"/>
              <a:buChar char="ü"/>
              <a:defRPr/>
            </a:pPr>
            <a:r>
              <a:rPr lang="ru-RU" sz="1800" dirty="0">
                <a:solidFill>
                  <a:prstClr val="black"/>
                </a:solidFill>
              </a:rPr>
              <a:t>Некоторые страны-члены </a:t>
            </a:r>
            <a:r>
              <a:rPr lang="en-US" sz="1800" dirty="0">
                <a:solidFill>
                  <a:prstClr val="black"/>
                </a:solidFill>
              </a:rPr>
              <a:t>PEMPAL </a:t>
            </a:r>
            <a:r>
              <a:rPr lang="ru-RU" sz="1800" dirty="0">
                <a:solidFill>
                  <a:prstClr val="black"/>
                </a:solidFill>
              </a:rPr>
              <a:t>уже приступили к упрощению своих подходов к  программному бюджетированию</a:t>
            </a:r>
            <a:r>
              <a:rPr lang="en-US" sz="1800" dirty="0">
                <a:solidFill>
                  <a:prstClr val="black"/>
                </a:solidFill>
              </a:rPr>
              <a:t>, </a:t>
            </a:r>
            <a:r>
              <a:rPr lang="ru-RU" sz="1800" dirty="0">
                <a:solidFill>
                  <a:prstClr val="black"/>
                </a:solidFill>
              </a:rPr>
              <a:t>включая структуру программ, объем информации в расчете на каждую программу и определение количества показателей эффективности</a:t>
            </a:r>
            <a:r>
              <a:rPr lang="en-US" sz="1800" dirty="0">
                <a:solidFill>
                  <a:prstClr val="black"/>
                </a:solidFill>
              </a:rPr>
              <a:t>. </a:t>
            </a:r>
          </a:p>
          <a:p>
            <a:pPr marL="342900" lvl="0" indent="-342900" algn="just" fontAlgn="auto">
              <a:spcAft>
                <a:spcPts val="0"/>
              </a:spcAft>
              <a:buFont typeface="Wingdings" panose="05000000000000000000" pitchFamily="2" charset="2"/>
              <a:buChar char="ü"/>
              <a:defRPr/>
            </a:pPr>
            <a:r>
              <a:rPr lang="ru-RU" sz="1800" dirty="0">
                <a:solidFill>
                  <a:prstClr val="black"/>
                </a:solidFill>
              </a:rPr>
              <a:t>Показатели эффективности, представляющие важность для государства и общества, должны рассматриваться отдельно от показателей, необходимых для внутренних управленческих нужд</a:t>
            </a:r>
            <a:r>
              <a:rPr lang="en-US" sz="1800" dirty="0">
                <a:solidFill>
                  <a:prstClr val="black"/>
                </a:solidFill>
              </a:rPr>
              <a:t>. </a:t>
            </a:r>
          </a:p>
          <a:p>
            <a:pPr marL="342900" lvl="0" indent="-342900" algn="just" fontAlgn="auto">
              <a:spcAft>
                <a:spcPts val="0"/>
              </a:spcAft>
              <a:buFont typeface="Wingdings" panose="05000000000000000000" pitchFamily="2" charset="2"/>
              <a:buChar char="ü"/>
              <a:defRPr/>
            </a:pPr>
            <a:r>
              <a:rPr lang="ru-RU" sz="1800" dirty="0">
                <a:solidFill>
                  <a:prstClr val="black"/>
                </a:solidFill>
              </a:rPr>
              <a:t>Нет необходимости устанавливать прямую связь между расходами и каждым показателем</a:t>
            </a:r>
            <a:r>
              <a:rPr lang="en-US" sz="1800" dirty="0">
                <a:solidFill>
                  <a:prstClr val="black"/>
                </a:solidFill>
              </a:rPr>
              <a:t>. </a:t>
            </a:r>
          </a:p>
        </p:txBody>
      </p:sp>
      <p:pic>
        <p:nvPicPr>
          <p:cNvPr id="17411"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152400" y="8709"/>
            <a:ext cx="10591800" cy="523220"/>
          </a:xfrm>
          <a:prstGeom prst="rect">
            <a:avLst/>
          </a:prstGeom>
          <a:noFill/>
        </p:spPr>
        <p:txBody>
          <a:bodyPr wrap="square" rtlCol="0">
            <a:spAutoFit/>
          </a:bodyPr>
          <a:lstStyle/>
          <a:p>
            <a:pPr algn="ctr"/>
            <a:r>
              <a:rPr lang="ru-RU" sz="2800" dirty="0">
                <a:solidFill>
                  <a:srgbClr val="002060"/>
                </a:solidFill>
                <a:latin typeface="Calibri"/>
              </a:rPr>
              <a:t>Ключевые уроки по итогам семинара в ноябре </a:t>
            </a:r>
            <a:r>
              <a:rPr lang="en-US" sz="2800" dirty="0">
                <a:solidFill>
                  <a:srgbClr val="002060"/>
                </a:solidFill>
                <a:latin typeface="Calibri"/>
              </a:rPr>
              <a:t>2016 </a:t>
            </a:r>
            <a:r>
              <a:rPr lang="ru-RU" sz="2800" dirty="0">
                <a:solidFill>
                  <a:srgbClr val="002060"/>
                </a:solidFill>
                <a:latin typeface="Calibri"/>
              </a:rPr>
              <a:t> г.</a:t>
            </a:r>
            <a:endParaRPr lang="en-US" sz="2800" dirty="0">
              <a:solidFill>
                <a:srgbClr val="002060"/>
              </a:solidFill>
              <a:latin typeface="Calibri"/>
            </a:endParaRPr>
          </a:p>
        </p:txBody>
      </p:sp>
    </p:spTree>
    <p:extLst>
      <p:ext uri="{BB962C8B-B14F-4D97-AF65-F5344CB8AC3E}">
        <p14:creationId xmlns:p14="http://schemas.microsoft.com/office/powerpoint/2010/main" val="6674784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877906"/>
            <a:ext cx="8686800" cy="5751493"/>
          </a:xfrm>
        </p:spPr>
        <p:txBody>
          <a:bodyPr rtlCol="0">
            <a:normAutofit fontScale="77500" lnSpcReduction="20000"/>
          </a:bodyPr>
          <a:lstStyle/>
          <a:p>
            <a:pPr algn="just" fontAlgn="auto">
              <a:spcAft>
                <a:spcPts val="0"/>
              </a:spcAft>
              <a:defRPr/>
            </a:pPr>
            <a:endParaRPr lang="en-GB" sz="1800" dirty="0">
              <a:solidFill>
                <a:schemeClr val="tx1">
                  <a:lumMod val="95000"/>
                  <a:lumOff val="5000"/>
                </a:schemeClr>
              </a:solidFill>
            </a:endParaRPr>
          </a:p>
          <a:p>
            <a:pPr algn="just" fontAlgn="auto">
              <a:spcAft>
                <a:spcPts val="0"/>
              </a:spcAft>
              <a:defRPr/>
            </a:pPr>
            <a:r>
              <a:rPr lang="ru-RU" sz="2200" b="1" dirty="0">
                <a:solidFill>
                  <a:prstClr val="black"/>
                </a:solidFill>
              </a:rPr>
              <a:t>Анализ расходов бюджета</a:t>
            </a:r>
            <a:endParaRPr lang="en-US" sz="2200" b="1" dirty="0">
              <a:solidFill>
                <a:prstClr val="black"/>
              </a:solidFill>
            </a:endParaRPr>
          </a:p>
          <a:p>
            <a:pPr lvl="0" algn="just" fontAlgn="auto">
              <a:spcAft>
                <a:spcPts val="0"/>
              </a:spcAft>
              <a:defRPr/>
            </a:pPr>
            <a:endParaRPr lang="en-US" sz="2200" dirty="0">
              <a:solidFill>
                <a:prstClr val="black"/>
              </a:solidFill>
            </a:endParaRPr>
          </a:p>
          <a:p>
            <a:pPr marL="342900" lvl="0" indent="-342900" algn="just" fontAlgn="auto">
              <a:spcAft>
                <a:spcPts val="0"/>
              </a:spcAft>
              <a:buFont typeface="Wingdings" panose="05000000000000000000" pitchFamily="2" charset="2"/>
              <a:buChar char="ü"/>
              <a:defRPr/>
            </a:pPr>
            <a:endParaRPr lang="ru-RU" sz="2200" dirty="0">
              <a:solidFill>
                <a:prstClr val="black"/>
              </a:solidFill>
            </a:endParaRPr>
          </a:p>
          <a:p>
            <a:pPr marL="342900" lvl="0" indent="-342900" algn="just" fontAlgn="auto">
              <a:spcAft>
                <a:spcPts val="0"/>
              </a:spcAft>
              <a:buFont typeface="Wingdings" panose="05000000000000000000" pitchFamily="2" charset="2"/>
              <a:buChar char="ü"/>
              <a:defRPr/>
            </a:pPr>
            <a:r>
              <a:rPr lang="ru-RU" sz="2200" dirty="0">
                <a:solidFill>
                  <a:prstClr val="black"/>
                </a:solidFill>
              </a:rPr>
              <a:t>Большинство стран </a:t>
            </a:r>
            <a:r>
              <a:rPr lang="en-US" sz="2200" dirty="0">
                <a:solidFill>
                  <a:prstClr val="black"/>
                </a:solidFill>
              </a:rPr>
              <a:t>PEMPAL </a:t>
            </a:r>
            <a:r>
              <a:rPr lang="ru-RU" sz="2200" dirty="0">
                <a:solidFill>
                  <a:prstClr val="black"/>
                </a:solidFill>
              </a:rPr>
              <a:t>не проводят анализ расходов бюджета в расширенном формате, как это принято в странах ОЭСР</a:t>
            </a:r>
            <a:r>
              <a:rPr lang="en-US" sz="2200" dirty="0">
                <a:solidFill>
                  <a:prstClr val="black"/>
                </a:solidFill>
              </a:rPr>
              <a:t>.</a:t>
            </a:r>
          </a:p>
          <a:p>
            <a:pPr marL="342900" lvl="0" indent="-342900" algn="just" fontAlgn="auto">
              <a:spcAft>
                <a:spcPts val="0"/>
              </a:spcAft>
              <a:buFont typeface="Wingdings" panose="05000000000000000000" pitchFamily="2" charset="2"/>
              <a:buChar char="ü"/>
              <a:defRPr/>
            </a:pPr>
            <a:r>
              <a:rPr lang="ru-RU" sz="2200" dirty="0">
                <a:solidFill>
                  <a:prstClr val="black"/>
                </a:solidFill>
              </a:rPr>
              <a:t>Уроки, извлеченные из опыта Ирландии и Нидерландов, были полезны, поскольку страны </a:t>
            </a:r>
            <a:r>
              <a:rPr lang="en-US" sz="2200" dirty="0">
                <a:solidFill>
                  <a:prstClr val="black"/>
                </a:solidFill>
              </a:rPr>
              <a:t>PEMPAL </a:t>
            </a:r>
            <a:r>
              <a:rPr lang="ru-RU" sz="2200" dirty="0">
                <a:solidFill>
                  <a:prstClr val="black"/>
                </a:solidFill>
              </a:rPr>
              <a:t>рассматривают внедрение элементов анализа расходов бюджета</a:t>
            </a:r>
            <a:r>
              <a:rPr lang="en-US" sz="2200" dirty="0">
                <a:solidFill>
                  <a:prstClr val="black"/>
                </a:solidFill>
              </a:rPr>
              <a:t>. </a:t>
            </a:r>
            <a:r>
              <a:rPr lang="ru-RU" sz="2200" dirty="0">
                <a:solidFill>
                  <a:prstClr val="black"/>
                </a:solidFill>
              </a:rPr>
              <a:t>Так, одним из извлеченных уроков является важность среднесрочных подходов и четко сформулированных ожиданий, связанных с проведением анализа расходов бюджета</a:t>
            </a:r>
            <a:r>
              <a:rPr lang="en-US" sz="2200" dirty="0">
                <a:solidFill>
                  <a:prstClr val="black"/>
                </a:solidFill>
              </a:rPr>
              <a:t>.</a:t>
            </a:r>
          </a:p>
          <a:p>
            <a:pPr marL="342900" indent="-342900" algn="just" fontAlgn="auto">
              <a:spcAft>
                <a:spcPts val="0"/>
              </a:spcAft>
              <a:buFont typeface="Wingdings" panose="05000000000000000000" pitchFamily="2" charset="2"/>
              <a:buChar char="ü"/>
              <a:defRPr/>
            </a:pPr>
            <a:r>
              <a:rPr lang="ru-RU" sz="2200" dirty="0">
                <a:solidFill>
                  <a:prstClr val="black"/>
                </a:solidFill>
              </a:rPr>
              <a:t>Такой анализ должен быть частью процедуры разработки бюджета, причем это должно быть не одноразовым мероприятием, а систематическим процессом</a:t>
            </a:r>
            <a:r>
              <a:rPr lang="en-US" sz="2200" dirty="0">
                <a:solidFill>
                  <a:prstClr val="black"/>
                </a:solidFill>
              </a:rPr>
              <a:t>.</a:t>
            </a:r>
          </a:p>
          <a:p>
            <a:pPr marL="342900" lvl="0" indent="-342900" algn="just" fontAlgn="auto">
              <a:spcAft>
                <a:spcPts val="0"/>
              </a:spcAft>
              <a:buFont typeface="Wingdings" panose="05000000000000000000" pitchFamily="2" charset="2"/>
              <a:buChar char="ü"/>
              <a:defRPr/>
            </a:pPr>
            <a:r>
              <a:rPr lang="ru-RU" sz="2200" dirty="0">
                <a:solidFill>
                  <a:prstClr val="black"/>
                </a:solidFill>
              </a:rPr>
              <a:t>Нельзя недооценивать важность повышения потенциала сотрудников, а также необходимость привлечения внешних экспертов и независимых внешних рецензентов, чтобы уравновесить мнения министерства финансов</a:t>
            </a:r>
            <a:r>
              <a:rPr lang="en-US" sz="2200" dirty="0">
                <a:solidFill>
                  <a:prstClr val="black"/>
                </a:solidFill>
              </a:rPr>
              <a:t>.</a:t>
            </a:r>
          </a:p>
          <a:p>
            <a:pPr marL="342900" lvl="0" indent="-342900" algn="just" fontAlgn="auto">
              <a:spcAft>
                <a:spcPts val="0"/>
              </a:spcAft>
              <a:buFont typeface="Wingdings" panose="05000000000000000000" pitchFamily="2" charset="2"/>
              <a:buChar char="ü"/>
              <a:defRPr/>
            </a:pPr>
            <a:r>
              <a:rPr lang="ru-RU" sz="2200" dirty="0">
                <a:solidFill>
                  <a:prstClr val="black"/>
                </a:solidFill>
              </a:rPr>
              <a:t>Две страны-члена </a:t>
            </a:r>
            <a:r>
              <a:rPr lang="en-US" sz="2200" dirty="0">
                <a:solidFill>
                  <a:prstClr val="black"/>
                </a:solidFill>
              </a:rPr>
              <a:t>PEMPAL</a:t>
            </a:r>
            <a:r>
              <a:rPr lang="ru-RU" sz="2200" dirty="0">
                <a:solidFill>
                  <a:prstClr val="black"/>
                </a:solidFill>
              </a:rPr>
              <a:t> – Хорватия </a:t>
            </a:r>
            <a:r>
              <a:rPr lang="en-US" sz="2200" dirty="0">
                <a:solidFill>
                  <a:prstClr val="black"/>
                </a:solidFill>
              </a:rPr>
              <a:t> </a:t>
            </a:r>
            <a:r>
              <a:rPr lang="ru-RU" sz="2200" dirty="0">
                <a:solidFill>
                  <a:prstClr val="black"/>
                </a:solidFill>
              </a:rPr>
              <a:t>и Болгария - приступили к проведению анализа расходов. В рамках состоявшихся в ходе семинара обсуждений были высказаны полезные идеи для совершенствования их подходов, в том числе необходимость  удлинения срока проведения высококачественного анализа</a:t>
            </a:r>
            <a:r>
              <a:rPr lang="en-US" sz="2200" dirty="0">
                <a:solidFill>
                  <a:prstClr val="black"/>
                </a:solidFill>
              </a:rPr>
              <a:t>. </a:t>
            </a:r>
            <a:r>
              <a:rPr lang="ru-RU" sz="2200" dirty="0">
                <a:solidFill>
                  <a:prstClr val="black"/>
                </a:solidFill>
              </a:rPr>
              <a:t>Практические примеры из обеих стран будут представлены позднее сегодня</a:t>
            </a:r>
            <a:r>
              <a:rPr lang="en-US" sz="2200" dirty="0">
                <a:solidFill>
                  <a:prstClr val="black"/>
                </a:solidFill>
              </a:rPr>
              <a:t>. </a:t>
            </a:r>
            <a:endParaRPr lang="en-GB" sz="1800" b="1" dirty="0">
              <a:solidFill>
                <a:prstClr val="black"/>
              </a:solidFill>
            </a:endParaRPr>
          </a:p>
          <a:p>
            <a:pPr algn="l" fontAlgn="auto">
              <a:spcAft>
                <a:spcPts val="0"/>
              </a:spcAft>
              <a:defRPr/>
            </a:pPr>
            <a:endParaRPr lang="en-GB" sz="1800" b="1" dirty="0">
              <a:solidFill>
                <a:prstClr val="black"/>
              </a:solidFill>
            </a:endParaRPr>
          </a:p>
          <a:p>
            <a:pPr algn="l" fontAlgn="auto">
              <a:spcAft>
                <a:spcPts val="0"/>
              </a:spcAft>
              <a:defRPr/>
            </a:pPr>
            <a:r>
              <a:rPr lang="ru-RU" sz="1800" b="1" dirty="0">
                <a:solidFill>
                  <a:prstClr val="black"/>
                </a:solidFill>
              </a:rPr>
              <a:t>Полная версия доклада по итогам этого мероприятий и все презентации размещены на сайте</a:t>
            </a:r>
            <a:r>
              <a:rPr lang="en-GB" sz="1800" b="1" dirty="0">
                <a:solidFill>
                  <a:prstClr val="black"/>
                </a:solidFill>
              </a:rPr>
              <a:t>: </a:t>
            </a:r>
            <a:r>
              <a:rPr lang="en-GB" sz="1800" b="1" dirty="0">
                <a:solidFill>
                  <a:prstClr val="black"/>
                </a:solidFill>
                <a:hlinkClick r:id="rId3"/>
              </a:rPr>
              <a:t>https://www.pempal.org/events/program-and-performance-budgeting-working-group-workshop-and-meeting-oecd-senior-budget</a:t>
            </a:r>
            <a:r>
              <a:rPr lang="en-GB" sz="1800" b="1" dirty="0">
                <a:solidFill>
                  <a:prstClr val="black"/>
                </a:solidFill>
              </a:rPr>
              <a:t> </a:t>
            </a:r>
            <a:endParaRPr lang="en-US" sz="1800" dirty="0">
              <a:solidFill>
                <a:schemeClr val="tx1">
                  <a:lumMod val="95000"/>
                  <a:lumOff val="5000"/>
                </a:schemeClr>
              </a:solidFill>
            </a:endParaRPr>
          </a:p>
          <a:p>
            <a:pPr marL="285750" indent="-285750" algn="just" fontAlgn="auto">
              <a:spcAft>
                <a:spcPts val="0"/>
              </a:spcAft>
              <a:buFont typeface="Arial" charset="0"/>
              <a:buChar char="•"/>
              <a:defRPr/>
            </a:pPr>
            <a:endParaRPr lang="ru-RU" sz="1800" dirty="0">
              <a:solidFill>
                <a:schemeClr val="tx1">
                  <a:lumMod val="95000"/>
                  <a:lumOff val="5000"/>
                </a:schemeClr>
              </a:solidFill>
            </a:endParaRPr>
          </a:p>
          <a:p>
            <a:pPr algn="just" fontAlgn="auto">
              <a:spcAft>
                <a:spcPts val="0"/>
              </a:spcAft>
              <a:defRPr/>
            </a:pPr>
            <a:endParaRPr lang="en-GB" sz="1800" dirty="0">
              <a:solidFill>
                <a:prstClr val="black"/>
              </a:solidFill>
            </a:endParaRPr>
          </a:p>
          <a:p>
            <a:pPr marL="285750" indent="-285750" algn="just" fontAlgn="auto">
              <a:spcAft>
                <a:spcPts val="0"/>
              </a:spcAft>
              <a:buFont typeface="Arial" charset="0"/>
              <a:buChar char="•"/>
              <a:defRPr/>
            </a:pPr>
            <a:endParaRPr lang="en-GB" sz="1800" dirty="0">
              <a:solidFill>
                <a:prstClr val="black"/>
              </a:solidFill>
            </a:endParaRPr>
          </a:p>
          <a:p>
            <a:pPr algn="just" fontAlgn="auto">
              <a:spcAft>
                <a:spcPts val="0"/>
              </a:spcAft>
              <a:defRPr/>
            </a:pPr>
            <a:endParaRPr lang="ru-RU" sz="1800" dirty="0">
              <a:solidFill>
                <a:schemeClr val="tx1">
                  <a:lumMod val="95000"/>
                  <a:lumOff val="5000"/>
                </a:schemeClr>
              </a:solidFill>
            </a:endParaRPr>
          </a:p>
          <a:p>
            <a:pPr algn="just" fontAlgn="auto">
              <a:spcAft>
                <a:spcPts val="0"/>
              </a:spcAft>
              <a:defRPr/>
            </a:pPr>
            <a:endParaRPr lang="ru-RU" sz="2000" dirty="0">
              <a:solidFill>
                <a:schemeClr val="tx1">
                  <a:lumMod val="95000"/>
                  <a:lumOff val="5000"/>
                </a:schemeClr>
              </a:solidFill>
            </a:endParaRPr>
          </a:p>
        </p:txBody>
      </p:sp>
      <p:pic>
        <p:nvPicPr>
          <p:cNvPr id="17411" name="Рисунок 11" descr="pempal-logo.jpg"/>
          <p:cNvPicPr>
            <a:picLocks noChangeAspect="1"/>
          </p:cNvPicPr>
          <p:nvPr/>
        </p:nvPicPr>
        <p:blipFill>
          <a:blip r:embed="rId4"/>
          <a:srcRect/>
          <a:stretch>
            <a:fillRect/>
          </a:stretch>
        </p:blipFill>
        <p:spPr bwMode="auto">
          <a:xfrm>
            <a:off x="0" y="0"/>
            <a:ext cx="763588" cy="6858000"/>
          </a:xfrm>
          <a:prstGeom prst="rect">
            <a:avLst/>
          </a:prstGeom>
          <a:noFill/>
          <a:ln w="9525">
            <a:noFill/>
            <a:miter lim="800000"/>
            <a:headEnd/>
            <a:tailEnd/>
          </a:ln>
        </p:spPr>
      </p:pic>
      <p:sp>
        <p:nvSpPr>
          <p:cNvPr id="2" name="TextBox 1"/>
          <p:cNvSpPr txBox="1"/>
          <p:nvPr/>
        </p:nvSpPr>
        <p:spPr>
          <a:xfrm>
            <a:off x="0" y="-76200"/>
            <a:ext cx="10591800" cy="523220"/>
          </a:xfrm>
          <a:prstGeom prst="rect">
            <a:avLst/>
          </a:prstGeom>
          <a:noFill/>
        </p:spPr>
        <p:txBody>
          <a:bodyPr wrap="square" rtlCol="0">
            <a:spAutoFit/>
          </a:bodyPr>
          <a:lstStyle/>
          <a:p>
            <a:pPr algn="ctr"/>
            <a:r>
              <a:rPr lang="ru-RU" sz="2800" dirty="0">
                <a:solidFill>
                  <a:srgbClr val="002060"/>
                </a:solidFill>
                <a:latin typeface="Calibri"/>
              </a:rPr>
              <a:t>Ключевые уроки по итогам семинара в ноябре </a:t>
            </a:r>
            <a:r>
              <a:rPr lang="en-US" sz="2800" dirty="0">
                <a:solidFill>
                  <a:srgbClr val="002060"/>
                </a:solidFill>
                <a:latin typeface="Calibri"/>
              </a:rPr>
              <a:t>2016 </a:t>
            </a:r>
            <a:r>
              <a:rPr lang="ru-RU" sz="2800" dirty="0">
                <a:solidFill>
                  <a:srgbClr val="002060"/>
                </a:solidFill>
                <a:latin typeface="Calibri"/>
              </a:rPr>
              <a:t> г.</a:t>
            </a:r>
            <a:endParaRPr lang="en-US" sz="2800" dirty="0">
              <a:solidFill>
                <a:srgbClr val="002060"/>
              </a:solidFill>
              <a:latin typeface="Calibri"/>
            </a:endParaRPr>
          </a:p>
        </p:txBody>
      </p:sp>
    </p:spTree>
    <p:extLst>
      <p:ext uri="{BB962C8B-B14F-4D97-AF65-F5344CB8AC3E}">
        <p14:creationId xmlns:p14="http://schemas.microsoft.com/office/powerpoint/2010/main" val="8731935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5" name="Title 1"/>
          <p:cNvSpPr>
            <a:spLocks noGrp="1"/>
          </p:cNvSpPr>
          <p:nvPr>
            <p:ph type="ctrTitle"/>
          </p:nvPr>
        </p:nvSpPr>
        <p:spPr>
          <a:xfrm>
            <a:off x="990600" y="152400"/>
            <a:ext cx="8686800" cy="876300"/>
          </a:xfrm>
        </p:spPr>
        <p:txBody>
          <a:bodyPr/>
          <a:lstStyle/>
          <a:p>
            <a:r>
              <a:rPr lang="ru-RU" sz="3600" dirty="0">
                <a:solidFill>
                  <a:srgbClr val="002060"/>
                </a:solidFill>
              </a:rPr>
              <a:t>Будущие мероприятия РГ</a:t>
            </a:r>
            <a:endParaRPr lang="en-US" sz="3600" dirty="0">
              <a:solidFill>
                <a:srgbClr val="002060"/>
              </a:solidFill>
            </a:endParaRPr>
          </a:p>
        </p:txBody>
      </p:sp>
      <p:sp>
        <p:nvSpPr>
          <p:cNvPr id="7" name="Subtitle 2"/>
          <p:cNvSpPr>
            <a:spLocks noGrp="1"/>
          </p:cNvSpPr>
          <p:nvPr>
            <p:ph type="subTitle" idx="1"/>
          </p:nvPr>
        </p:nvSpPr>
        <p:spPr>
          <a:xfrm>
            <a:off x="868679" y="685800"/>
            <a:ext cx="8763000" cy="5715000"/>
          </a:xfrm>
        </p:spPr>
        <p:txBody>
          <a:bodyPr rtlCol="0">
            <a:normAutofit fontScale="92500" lnSpcReduction="20000"/>
          </a:bodyPr>
          <a:lstStyle/>
          <a:p>
            <a:pPr algn="just" fontAlgn="auto">
              <a:spcAft>
                <a:spcPts val="0"/>
              </a:spcAft>
              <a:defRPr/>
            </a:pPr>
            <a:endParaRPr lang="en-GB" sz="1800" dirty="0">
              <a:solidFill>
                <a:schemeClr val="tx1">
                  <a:lumMod val="95000"/>
                  <a:lumOff val="5000"/>
                </a:schemeClr>
              </a:solidFill>
            </a:endParaRPr>
          </a:p>
          <a:p>
            <a:pPr algn="just" fontAlgn="auto">
              <a:spcAft>
                <a:spcPts val="0"/>
              </a:spcAft>
              <a:defRPr/>
            </a:pPr>
            <a:r>
              <a:rPr lang="ru-RU" sz="2000" b="1" dirty="0">
                <a:solidFill>
                  <a:schemeClr val="tx1">
                    <a:lumMod val="95000"/>
                    <a:lumOff val="5000"/>
                  </a:schemeClr>
                </a:solidFill>
              </a:rPr>
              <a:t>Продукты знаний</a:t>
            </a:r>
            <a:endParaRPr lang="en-GB" sz="2000" b="1" dirty="0">
              <a:solidFill>
                <a:schemeClr val="tx1">
                  <a:lumMod val="95000"/>
                  <a:lumOff val="5000"/>
                </a:schemeClr>
              </a:solidFill>
            </a:endParaRPr>
          </a:p>
          <a:p>
            <a:pPr algn="just" fontAlgn="auto">
              <a:spcAft>
                <a:spcPts val="0"/>
              </a:spcAft>
              <a:defRPr/>
            </a:pPr>
            <a:endParaRPr lang="en-US" sz="2000" dirty="0">
              <a:solidFill>
                <a:schemeClr val="tx1"/>
              </a:solidFill>
            </a:endParaRPr>
          </a:p>
          <a:p>
            <a:pPr marL="342900" indent="-342900" algn="just" fontAlgn="auto">
              <a:spcAft>
                <a:spcPts val="0"/>
              </a:spcAft>
              <a:buFont typeface="Wingdings" panose="05000000000000000000" pitchFamily="2" charset="2"/>
              <a:buChar char="ü"/>
              <a:defRPr/>
            </a:pPr>
            <a:r>
              <a:rPr lang="ru-RU" sz="2000" dirty="0">
                <a:solidFill>
                  <a:schemeClr val="tx1"/>
                </a:solidFill>
              </a:rPr>
              <a:t>Сборник всех нормативных документов/методик всех стран-членов, структур программ и показателей эффективности</a:t>
            </a:r>
            <a:endParaRPr lang="en-US" sz="2000" dirty="0">
              <a:solidFill>
                <a:schemeClr val="tx1"/>
              </a:solidFill>
            </a:endParaRPr>
          </a:p>
          <a:p>
            <a:pPr marL="342900" indent="-342900" algn="just" fontAlgn="auto">
              <a:spcAft>
                <a:spcPts val="0"/>
              </a:spcAft>
              <a:buFont typeface="Wingdings" panose="05000000000000000000" pitchFamily="2" charset="2"/>
              <a:buChar char="ü"/>
              <a:defRPr/>
            </a:pPr>
            <a:r>
              <a:rPr lang="ru-RU" sz="2000" dirty="0">
                <a:solidFill>
                  <a:schemeClr val="tx1"/>
                </a:solidFill>
              </a:rPr>
              <a:t>Кроме того, будет уделено внимание сбору примеров передовой практики и материалов, связанных с Ключевыми национальными показателями, которые позволят увязать национальные стратегические планы с бюджетированием</a:t>
            </a:r>
            <a:endParaRPr lang="en-US" sz="2000" dirty="0">
              <a:solidFill>
                <a:schemeClr val="tx1"/>
              </a:solidFill>
            </a:endParaRPr>
          </a:p>
          <a:p>
            <a:pPr algn="just" fontAlgn="auto">
              <a:spcAft>
                <a:spcPts val="0"/>
              </a:spcAft>
              <a:defRPr/>
            </a:pPr>
            <a:endParaRPr lang="en-US" sz="2000" i="1" dirty="0">
              <a:solidFill>
                <a:srgbClr val="FF0000"/>
              </a:solidFill>
            </a:endParaRPr>
          </a:p>
          <a:p>
            <a:pPr algn="just" fontAlgn="auto">
              <a:spcAft>
                <a:spcPts val="0"/>
              </a:spcAft>
              <a:defRPr/>
            </a:pPr>
            <a:r>
              <a:rPr lang="ru-RU" sz="2000" i="1" dirty="0">
                <a:solidFill>
                  <a:srgbClr val="FF0000"/>
                </a:solidFill>
              </a:rPr>
              <a:t>Мы хотели бы напомнить, чтобы все страны- участницы направили перечень показателей эффективности в Секретариат </a:t>
            </a:r>
            <a:r>
              <a:rPr lang="en-US" sz="2000" i="1" dirty="0">
                <a:solidFill>
                  <a:srgbClr val="FF0000"/>
                </a:solidFill>
              </a:rPr>
              <a:t>PEMPAL!</a:t>
            </a:r>
          </a:p>
          <a:p>
            <a:pPr algn="just" fontAlgn="auto">
              <a:spcAft>
                <a:spcPts val="0"/>
              </a:spcAft>
              <a:defRPr/>
            </a:pPr>
            <a:endParaRPr lang="en-US" sz="2000" dirty="0">
              <a:solidFill>
                <a:schemeClr val="tx1"/>
              </a:solidFill>
            </a:endParaRPr>
          </a:p>
          <a:p>
            <a:pPr algn="just" fontAlgn="auto">
              <a:spcAft>
                <a:spcPts val="0"/>
              </a:spcAft>
              <a:defRPr/>
            </a:pPr>
            <a:r>
              <a:rPr lang="ru-RU" sz="2000" b="1" dirty="0">
                <a:solidFill>
                  <a:schemeClr val="tx1"/>
                </a:solidFill>
              </a:rPr>
              <a:t>Сотрудничество с ОЭСР </a:t>
            </a:r>
            <a:r>
              <a:rPr lang="ru-RU" sz="2000" dirty="0">
                <a:solidFill>
                  <a:schemeClr val="tx1"/>
                </a:solidFill>
              </a:rPr>
              <a:t>также будет продолжено, в том числе возможное участие в ежегодном заседании руководителей бюджетных ведомств стран ОЭСР по вопросам эффективности и результатов</a:t>
            </a:r>
            <a:r>
              <a:rPr lang="en-US" sz="2000" dirty="0">
                <a:solidFill>
                  <a:schemeClr val="tx1"/>
                </a:solidFill>
              </a:rPr>
              <a:t>.  </a:t>
            </a:r>
          </a:p>
          <a:p>
            <a:pPr algn="just" fontAlgn="auto">
              <a:spcAft>
                <a:spcPts val="0"/>
              </a:spcAft>
              <a:defRPr/>
            </a:pPr>
            <a:endParaRPr lang="en-US" sz="2000" dirty="0">
              <a:solidFill>
                <a:schemeClr val="tx1"/>
              </a:solidFill>
            </a:endParaRPr>
          </a:p>
          <a:p>
            <a:pPr algn="just" fontAlgn="auto">
              <a:spcAft>
                <a:spcPts val="0"/>
              </a:spcAft>
              <a:defRPr/>
            </a:pPr>
            <a:r>
              <a:rPr lang="ru-RU" sz="2000" b="1" dirty="0">
                <a:solidFill>
                  <a:schemeClr val="tx1"/>
                </a:solidFill>
              </a:rPr>
              <a:t>Анализ пользы участия в проводимом ОЭСР обследовании программного бюджетирования </a:t>
            </a:r>
            <a:r>
              <a:rPr lang="ru-RU" sz="2000" dirty="0">
                <a:solidFill>
                  <a:schemeClr val="tx1"/>
                </a:solidFill>
              </a:rPr>
              <a:t>и разработка продукта знаний на основе доклада/базы данных в 2018 финансовом году, а извлеченные уроки будут учтены при разработке будущих продуктов знаний</a:t>
            </a:r>
            <a:r>
              <a:rPr lang="en-US" sz="2000" dirty="0">
                <a:solidFill>
                  <a:schemeClr val="tx1"/>
                </a:solidFill>
              </a:rPr>
              <a:t>.</a:t>
            </a:r>
            <a:endParaRPr lang="en-GB" sz="1800" dirty="0">
              <a:solidFill>
                <a:schemeClr val="tx1"/>
              </a:solidFill>
            </a:endParaRPr>
          </a:p>
          <a:p>
            <a:pPr algn="just" fontAlgn="auto">
              <a:spcAft>
                <a:spcPts val="0"/>
              </a:spcAft>
              <a:defRPr/>
            </a:pPr>
            <a:endParaRPr lang="ru-RU" sz="2000" dirty="0">
              <a:solidFill>
                <a:schemeClr val="tx1">
                  <a:lumMod val="95000"/>
                  <a:lumOff val="5000"/>
                </a:schemeClr>
              </a:solidFill>
            </a:endParaRPr>
          </a:p>
        </p:txBody>
      </p:sp>
    </p:spTree>
    <p:extLst>
      <p:ext uri="{BB962C8B-B14F-4D97-AF65-F5344CB8AC3E}">
        <p14:creationId xmlns:p14="http://schemas.microsoft.com/office/powerpoint/2010/main" val="8792049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Рисунок 11" descr="pempal-logo.jpg"/>
          <p:cNvPicPr>
            <a:picLocks noChangeAspect="1"/>
          </p:cNvPicPr>
          <p:nvPr/>
        </p:nvPicPr>
        <p:blipFill>
          <a:blip r:embed="rId3"/>
          <a:srcRect/>
          <a:stretch>
            <a:fillRect/>
          </a:stretch>
        </p:blipFill>
        <p:spPr bwMode="auto">
          <a:xfrm>
            <a:off x="0" y="0"/>
            <a:ext cx="763588" cy="6858000"/>
          </a:xfrm>
          <a:prstGeom prst="rect">
            <a:avLst/>
          </a:prstGeom>
          <a:noFill/>
          <a:ln w="9525">
            <a:noFill/>
            <a:miter lim="800000"/>
            <a:headEnd/>
            <a:tailEnd/>
          </a:ln>
        </p:spPr>
      </p:pic>
      <p:sp>
        <p:nvSpPr>
          <p:cNvPr id="5" name="Title 1"/>
          <p:cNvSpPr>
            <a:spLocks noGrp="1"/>
          </p:cNvSpPr>
          <p:nvPr>
            <p:ph type="ctrTitle"/>
          </p:nvPr>
        </p:nvSpPr>
        <p:spPr>
          <a:xfrm>
            <a:off x="990600" y="152400"/>
            <a:ext cx="8686800" cy="876300"/>
          </a:xfrm>
        </p:spPr>
        <p:txBody>
          <a:bodyPr/>
          <a:lstStyle/>
          <a:p>
            <a:r>
              <a:rPr lang="ru-RU" sz="3600" dirty="0">
                <a:solidFill>
                  <a:srgbClr val="002060"/>
                </a:solidFill>
              </a:rPr>
              <a:t>Будущие мероприятия РГ</a:t>
            </a:r>
            <a:endParaRPr lang="en-US" sz="3600" dirty="0">
              <a:solidFill>
                <a:srgbClr val="002060"/>
              </a:solidFill>
            </a:endParaRPr>
          </a:p>
        </p:txBody>
      </p:sp>
      <p:graphicFrame>
        <p:nvGraphicFramePr>
          <p:cNvPr id="6" name="Таблица 5"/>
          <p:cNvGraphicFramePr>
            <a:graphicFrameLocks noGrp="1"/>
          </p:cNvGraphicFramePr>
          <p:nvPr>
            <p:extLst>
              <p:ext uri="{D42A27DB-BD31-4B8C-83A1-F6EECF244321}">
                <p14:modId xmlns:p14="http://schemas.microsoft.com/office/powerpoint/2010/main" val="3167118282"/>
              </p:ext>
            </p:extLst>
          </p:nvPr>
        </p:nvGraphicFramePr>
        <p:xfrm>
          <a:off x="846909" y="1295400"/>
          <a:ext cx="8830491" cy="3237992"/>
        </p:xfrm>
        <a:graphic>
          <a:graphicData uri="http://schemas.openxmlformats.org/drawingml/2006/table">
            <a:tbl>
              <a:tblPr firstRow="1" bandRow="1">
                <a:tableStyleId>{5C22544A-7EE6-4342-B048-85BDC9FD1C3A}</a:tableStyleId>
              </a:tblPr>
              <a:tblGrid>
                <a:gridCol w="381963">
                  <a:extLst>
                    <a:ext uri="{9D8B030D-6E8A-4147-A177-3AD203B41FA5}">
                      <a16:colId xmlns:a16="http://schemas.microsoft.com/office/drawing/2014/main" val="20000"/>
                    </a:ext>
                  </a:extLst>
                </a:gridCol>
                <a:gridCol w="5505031">
                  <a:extLst>
                    <a:ext uri="{9D8B030D-6E8A-4147-A177-3AD203B41FA5}">
                      <a16:colId xmlns:a16="http://schemas.microsoft.com/office/drawing/2014/main" val="20001"/>
                    </a:ext>
                  </a:extLst>
                </a:gridCol>
                <a:gridCol w="2943497">
                  <a:extLst>
                    <a:ext uri="{9D8B030D-6E8A-4147-A177-3AD203B41FA5}">
                      <a16:colId xmlns:a16="http://schemas.microsoft.com/office/drawing/2014/main" val="20002"/>
                    </a:ext>
                  </a:extLst>
                </a:gridCol>
              </a:tblGrid>
              <a:tr h="422690">
                <a:tc>
                  <a:txBody>
                    <a:bodyPr/>
                    <a:lstStyle/>
                    <a:p>
                      <a:endParaRPr lang="ru-RU" sz="1600" dirty="0"/>
                    </a:p>
                  </a:txBody>
                  <a:tcPr>
                    <a:solidFill>
                      <a:schemeClr val="accent1">
                        <a:lumMod val="20000"/>
                        <a:lumOff val="80000"/>
                      </a:schemeClr>
                    </a:solidFill>
                  </a:tcPr>
                </a:tc>
                <a:tc>
                  <a:txBody>
                    <a:bodyPr/>
                    <a:lstStyle/>
                    <a:p>
                      <a:pPr algn="ctr"/>
                      <a:r>
                        <a:rPr lang="ru-RU" sz="1600" dirty="0">
                          <a:solidFill>
                            <a:schemeClr val="tx1"/>
                          </a:solidFill>
                        </a:rPr>
                        <a:t>План мероприятий на </a:t>
                      </a:r>
                      <a:r>
                        <a:rPr lang="en-US" sz="1600" dirty="0">
                          <a:solidFill>
                            <a:schemeClr val="tx1"/>
                          </a:solidFill>
                        </a:rPr>
                        <a:t>2017-</a:t>
                      </a:r>
                      <a:r>
                        <a:rPr lang="ru-RU" sz="1600" dirty="0">
                          <a:solidFill>
                            <a:schemeClr val="tx1"/>
                          </a:solidFill>
                        </a:rPr>
                        <a:t>20</a:t>
                      </a:r>
                      <a:r>
                        <a:rPr lang="en-US" sz="1600" dirty="0">
                          <a:solidFill>
                            <a:schemeClr val="tx1"/>
                          </a:solidFill>
                        </a:rPr>
                        <a:t>18</a:t>
                      </a:r>
                      <a:r>
                        <a:rPr lang="ru-RU" sz="1600" dirty="0">
                          <a:solidFill>
                            <a:schemeClr val="tx1"/>
                          </a:solidFill>
                        </a:rPr>
                        <a:t> гг.</a:t>
                      </a:r>
                    </a:p>
                  </a:txBody>
                  <a:tcPr>
                    <a:solidFill>
                      <a:schemeClr val="accent1">
                        <a:lumMod val="20000"/>
                        <a:lumOff val="80000"/>
                      </a:schemeClr>
                    </a:solidFill>
                  </a:tcPr>
                </a:tc>
                <a:tc>
                  <a:txBody>
                    <a:bodyPr/>
                    <a:lstStyle/>
                    <a:p>
                      <a:pPr marL="0" algn="ctr" defTabSz="914400" rtl="0" eaLnBrk="1" latinLnBrk="0" hangingPunct="1"/>
                      <a:r>
                        <a:rPr lang="ru-RU" sz="1600" b="1" kern="1200" dirty="0">
                          <a:solidFill>
                            <a:schemeClr val="tx1"/>
                          </a:solidFill>
                          <a:latin typeface="+mn-lt"/>
                          <a:ea typeface="+mn-ea"/>
                          <a:cs typeface="+mn-cs"/>
                        </a:rPr>
                        <a:t>Примерные сроки</a:t>
                      </a:r>
                    </a:p>
                  </a:txBody>
                  <a:tcPr>
                    <a:solidFill>
                      <a:schemeClr val="accent1">
                        <a:lumMod val="20000"/>
                        <a:lumOff val="80000"/>
                      </a:schemeClr>
                    </a:solidFill>
                  </a:tcPr>
                </a:tc>
                <a:extLst>
                  <a:ext uri="{0D108BD9-81ED-4DB2-BD59-A6C34878D82A}">
                    <a16:rowId xmlns:a16="http://schemas.microsoft.com/office/drawing/2014/main" val="10000"/>
                  </a:ext>
                </a:extLst>
              </a:tr>
              <a:tr h="644110">
                <a:tc>
                  <a:txBody>
                    <a:bodyPr/>
                    <a:lstStyle/>
                    <a:p>
                      <a:r>
                        <a:rPr lang="en-US" sz="1800" kern="1200" dirty="0">
                          <a:solidFill>
                            <a:schemeClr val="tx1"/>
                          </a:solidFill>
                          <a:latin typeface="+mj-lt"/>
                          <a:ea typeface="+mn-ea"/>
                          <a:cs typeface="Lucida Grande CY"/>
                        </a:rPr>
                        <a:t>1.</a:t>
                      </a:r>
                      <a:endParaRPr lang="ru-RU" sz="1800" kern="1200" dirty="0">
                        <a:solidFill>
                          <a:schemeClr val="tx1"/>
                        </a:solidFill>
                        <a:latin typeface="+mj-lt"/>
                        <a:ea typeface="+mn-ea"/>
                        <a:cs typeface="Lucida Grande CY"/>
                      </a:endParaRPr>
                    </a:p>
                  </a:txBody>
                  <a:tcPr>
                    <a:solidFill>
                      <a:schemeClr val="accent1">
                        <a:lumMod val="20000"/>
                        <a:lumOff val="80000"/>
                      </a:schemeClr>
                    </a:solidFill>
                  </a:tcPr>
                </a:tc>
                <a:tc>
                  <a:txBody>
                    <a:bodyPr/>
                    <a:lstStyle/>
                    <a:p>
                      <a:pPr algn="just">
                        <a:lnSpc>
                          <a:spcPct val="115000"/>
                        </a:lnSpc>
                        <a:spcAft>
                          <a:spcPts val="0"/>
                        </a:spcAft>
                      </a:pPr>
                      <a:r>
                        <a:rPr lang="ru-RU" sz="1800" b="0" kern="1200" dirty="0">
                          <a:solidFill>
                            <a:schemeClr val="dk1"/>
                          </a:solidFill>
                          <a:effectLst/>
                          <a:latin typeface="+mj-lt"/>
                          <a:ea typeface="+mn-ea"/>
                          <a:cs typeface="+mn-cs"/>
                        </a:rPr>
                        <a:t>Обучающее мероприятие в формате видеоконференции</a:t>
                      </a:r>
                      <a:endParaRPr lang="ru-RU" sz="1800" b="0" kern="1200" dirty="0">
                        <a:solidFill>
                          <a:schemeClr val="tx1"/>
                        </a:solidFill>
                        <a:latin typeface="+mj-lt"/>
                        <a:ea typeface="+mn-ea"/>
                        <a:cs typeface="Lucida Grande CY"/>
                      </a:endParaRPr>
                    </a:p>
                  </a:txBody>
                  <a:tcPr marL="68580" marR="68580" marT="0" marB="0">
                    <a:solidFill>
                      <a:schemeClr val="accent1">
                        <a:lumMod val="20000"/>
                        <a:lumOff val="80000"/>
                      </a:schemeClr>
                    </a:solidFill>
                  </a:tcP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ru-RU" sz="1800" b="0" kern="1200" dirty="0">
                          <a:solidFill>
                            <a:schemeClr val="dk1"/>
                          </a:solidFill>
                          <a:effectLst/>
                          <a:latin typeface="+mn-lt"/>
                          <a:ea typeface="+mn-ea"/>
                          <a:cs typeface="+mn-cs"/>
                        </a:rPr>
                        <a:t>сентябрь </a:t>
                      </a:r>
                      <a:endParaRPr lang="ru-RU" sz="1800" b="0" kern="1200" dirty="0">
                        <a:solidFill>
                          <a:schemeClr val="tx1"/>
                        </a:solidFill>
                        <a:latin typeface="+mn-lt"/>
                        <a:ea typeface="+mn-ea"/>
                        <a:cs typeface="Lucida Grande CY"/>
                      </a:endParaRPr>
                    </a:p>
                    <a:p>
                      <a:pPr algn="ctr">
                        <a:lnSpc>
                          <a:spcPct val="115000"/>
                        </a:lnSpc>
                        <a:spcAft>
                          <a:spcPts val="0"/>
                        </a:spcAft>
                      </a:pPr>
                      <a:r>
                        <a:rPr lang="en-US" sz="1800" kern="1200" dirty="0">
                          <a:solidFill>
                            <a:schemeClr val="tx1"/>
                          </a:solidFill>
                          <a:latin typeface="+mj-lt"/>
                          <a:ea typeface="+mn-ea"/>
                          <a:cs typeface="Lucida Grande CY"/>
                        </a:rPr>
                        <a:t>2017</a:t>
                      </a:r>
                      <a:r>
                        <a:rPr lang="ru-RU" sz="1800" kern="1200" dirty="0">
                          <a:solidFill>
                            <a:schemeClr val="tx1"/>
                          </a:solidFill>
                          <a:latin typeface="+mj-lt"/>
                          <a:ea typeface="+mn-ea"/>
                          <a:cs typeface="Lucida Grande CY"/>
                        </a:rPr>
                        <a:t> г.</a:t>
                      </a:r>
                    </a:p>
                  </a:txBody>
                  <a:tcPr marL="68580" marR="68580" marT="0" marB="0">
                    <a:solidFill>
                      <a:schemeClr val="accent1">
                        <a:lumMod val="20000"/>
                        <a:lumOff val="80000"/>
                      </a:schemeClr>
                    </a:solidFill>
                  </a:tcPr>
                </a:tc>
                <a:extLst>
                  <a:ext uri="{0D108BD9-81ED-4DB2-BD59-A6C34878D82A}">
                    <a16:rowId xmlns:a16="http://schemas.microsoft.com/office/drawing/2014/main" val="10001"/>
                  </a:ext>
                </a:extLst>
              </a:tr>
              <a:tr h="910980">
                <a:tc>
                  <a:txBody>
                    <a:bodyPr/>
                    <a:lstStyle/>
                    <a:p>
                      <a:r>
                        <a:rPr lang="en-US" sz="1800" kern="1200" dirty="0">
                          <a:solidFill>
                            <a:schemeClr val="tx1"/>
                          </a:solidFill>
                          <a:latin typeface="+mj-lt"/>
                          <a:ea typeface="+mn-ea"/>
                          <a:cs typeface="Lucida Grande CY"/>
                        </a:rPr>
                        <a:t>2.</a:t>
                      </a:r>
                      <a:endParaRPr lang="ru-RU" sz="1800" kern="1200" dirty="0">
                        <a:solidFill>
                          <a:schemeClr val="tx1"/>
                        </a:solidFill>
                        <a:latin typeface="+mj-lt"/>
                        <a:ea typeface="+mn-ea"/>
                        <a:cs typeface="Lucida Grande CY"/>
                      </a:endParaRPr>
                    </a:p>
                  </a:txBody>
                  <a:tcPr>
                    <a:solidFill>
                      <a:schemeClr val="accent1">
                        <a:lumMod val="20000"/>
                        <a:lumOff val="80000"/>
                      </a:schemeClr>
                    </a:solidFill>
                  </a:tcPr>
                </a:tc>
                <a:tc>
                  <a:txBody>
                    <a:bodyPr/>
                    <a:lstStyle/>
                    <a:p>
                      <a:pPr algn="just">
                        <a:lnSpc>
                          <a:spcPct val="115000"/>
                        </a:lnSpc>
                        <a:spcAft>
                          <a:spcPts val="0"/>
                        </a:spcAft>
                      </a:pPr>
                      <a:r>
                        <a:rPr lang="ru-RU" sz="1800" kern="1200" dirty="0">
                          <a:solidFill>
                            <a:schemeClr val="tx1"/>
                          </a:solidFill>
                          <a:latin typeface="+mj-lt"/>
                          <a:ea typeface="+mn-ea"/>
                          <a:cs typeface="Lucida Grande CY"/>
                        </a:rPr>
                        <a:t>Заседание малоформатной группы</a:t>
                      </a:r>
                      <a:r>
                        <a:rPr lang="ru-RU" sz="1800" kern="1200" baseline="0" dirty="0">
                          <a:solidFill>
                            <a:schemeClr val="tx1"/>
                          </a:solidFill>
                          <a:latin typeface="+mj-lt"/>
                          <a:ea typeface="+mn-ea"/>
                          <a:cs typeface="Lucida Grande CY"/>
                        </a:rPr>
                        <a:t> по работе над </a:t>
                      </a:r>
                      <a:r>
                        <a:rPr lang="en-US" sz="1800" kern="1200" baseline="0" dirty="0">
                          <a:solidFill>
                            <a:schemeClr val="tx1"/>
                          </a:solidFill>
                          <a:latin typeface="+mj-lt"/>
                          <a:ea typeface="+mn-ea"/>
                          <a:cs typeface="Lucida Grande CY"/>
                        </a:rPr>
                        <a:t>“</a:t>
                      </a:r>
                      <a:r>
                        <a:rPr lang="ru-RU" sz="1800" kern="1200" baseline="0" dirty="0">
                          <a:solidFill>
                            <a:schemeClr val="tx1"/>
                          </a:solidFill>
                          <a:latin typeface="+mj-lt"/>
                          <a:ea typeface="+mn-ea"/>
                          <a:cs typeface="Lucida Grande CY"/>
                        </a:rPr>
                        <a:t>продуктом знаний</a:t>
                      </a:r>
                      <a:r>
                        <a:rPr lang="en-US" sz="1800" kern="1200" baseline="0" dirty="0">
                          <a:solidFill>
                            <a:schemeClr val="tx1"/>
                          </a:solidFill>
                          <a:latin typeface="+mj-lt"/>
                          <a:ea typeface="+mn-ea"/>
                          <a:cs typeface="Lucida Grande CY"/>
                        </a:rPr>
                        <a:t>”</a:t>
                      </a:r>
                      <a:r>
                        <a:rPr lang="ru-RU" sz="1800" kern="1200" baseline="0" dirty="0">
                          <a:solidFill>
                            <a:schemeClr val="tx1"/>
                          </a:solidFill>
                          <a:latin typeface="+mj-lt"/>
                          <a:ea typeface="+mn-ea"/>
                          <a:cs typeface="Lucida Grande CY"/>
                        </a:rPr>
                        <a:t> и возможное участие в заседании руководителей бюджетных ведомств стран ОЭСР </a:t>
                      </a:r>
                      <a:r>
                        <a:rPr lang="ru-RU" sz="1800" kern="1200" dirty="0">
                          <a:solidFill>
                            <a:schemeClr val="tx1"/>
                          </a:solidFill>
                          <a:latin typeface="+mj-lt"/>
                          <a:ea typeface="+mn-ea"/>
                          <a:cs typeface="Lucida Grande CY"/>
                        </a:rPr>
                        <a:t>в рамках сети по эффективности и результатам</a:t>
                      </a:r>
                      <a:endParaRPr lang="ru-RU" sz="1800" kern="1200" baseline="0" dirty="0">
                        <a:solidFill>
                          <a:schemeClr val="tx1"/>
                        </a:solidFill>
                        <a:latin typeface="+mj-lt"/>
                        <a:ea typeface="+mn-ea"/>
                        <a:cs typeface="Lucida Grande CY"/>
                      </a:endParaRPr>
                    </a:p>
                  </a:txBody>
                  <a:tcPr marL="68580" marR="68580" marT="0" marB="0">
                    <a:solidFill>
                      <a:schemeClr val="accent1">
                        <a:lumMod val="20000"/>
                        <a:lumOff val="80000"/>
                      </a:schemeClr>
                    </a:solidFill>
                  </a:tcP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ru-RU" sz="1800" kern="1200" dirty="0">
                          <a:solidFill>
                            <a:schemeClr val="tx1"/>
                          </a:solidFill>
                          <a:latin typeface="+mn-lt"/>
                          <a:ea typeface="+mn-ea"/>
                          <a:cs typeface="Lucida Grande CY"/>
                        </a:rPr>
                        <a:t>ноябрь </a:t>
                      </a:r>
                      <a:endParaRPr lang="ru-RU" sz="1800" kern="1200" baseline="0" dirty="0">
                        <a:solidFill>
                          <a:schemeClr val="tx1"/>
                        </a:solidFill>
                        <a:latin typeface="+mn-lt"/>
                        <a:ea typeface="+mn-ea"/>
                        <a:cs typeface="Lucida Grande CY"/>
                      </a:endParaRPr>
                    </a:p>
                    <a:p>
                      <a:pPr algn="ctr">
                        <a:lnSpc>
                          <a:spcPct val="115000"/>
                        </a:lnSpc>
                        <a:spcAft>
                          <a:spcPts val="0"/>
                        </a:spcAft>
                      </a:pPr>
                      <a:r>
                        <a:rPr lang="ru-RU" sz="1800" kern="1200" dirty="0">
                          <a:solidFill>
                            <a:schemeClr val="tx1"/>
                          </a:solidFill>
                          <a:latin typeface="+mj-lt"/>
                          <a:ea typeface="+mn-ea"/>
                          <a:cs typeface="Lucida Grande CY"/>
                        </a:rPr>
                        <a:t>/декабрь</a:t>
                      </a:r>
                      <a:r>
                        <a:rPr lang="en-US" sz="1800" kern="1200" dirty="0">
                          <a:solidFill>
                            <a:schemeClr val="tx1"/>
                          </a:solidFill>
                          <a:latin typeface="+mj-lt"/>
                          <a:ea typeface="+mn-ea"/>
                          <a:cs typeface="Lucida Grande CY"/>
                        </a:rPr>
                        <a:t> </a:t>
                      </a:r>
                      <a:r>
                        <a:rPr lang="ru-RU" sz="1800" kern="1200" dirty="0">
                          <a:solidFill>
                            <a:schemeClr val="tx1"/>
                          </a:solidFill>
                          <a:latin typeface="+mj-lt"/>
                          <a:ea typeface="+mn-ea"/>
                          <a:cs typeface="Lucida Grande CY"/>
                        </a:rPr>
                        <a:t>201</a:t>
                      </a:r>
                      <a:r>
                        <a:rPr lang="en-US" sz="1800" kern="1200" dirty="0">
                          <a:solidFill>
                            <a:schemeClr val="tx1"/>
                          </a:solidFill>
                          <a:latin typeface="+mj-lt"/>
                          <a:ea typeface="+mn-ea"/>
                          <a:cs typeface="Lucida Grande CY"/>
                        </a:rPr>
                        <a:t>7</a:t>
                      </a:r>
                      <a:r>
                        <a:rPr lang="ru-RU" sz="1800" kern="1200" dirty="0">
                          <a:solidFill>
                            <a:schemeClr val="tx1"/>
                          </a:solidFill>
                          <a:latin typeface="+mj-lt"/>
                          <a:ea typeface="+mn-ea"/>
                          <a:cs typeface="Lucida Grande CY"/>
                        </a:rPr>
                        <a:t> г.</a:t>
                      </a:r>
                    </a:p>
                  </a:txBody>
                  <a:tcPr marL="68580" marR="68580" marT="0" marB="0">
                    <a:solidFill>
                      <a:schemeClr val="accent1">
                        <a:lumMod val="20000"/>
                        <a:lumOff val="80000"/>
                      </a:schemeClr>
                    </a:solidFill>
                  </a:tcPr>
                </a:tc>
                <a:extLst>
                  <a:ext uri="{0D108BD9-81ED-4DB2-BD59-A6C34878D82A}">
                    <a16:rowId xmlns:a16="http://schemas.microsoft.com/office/drawing/2014/main" val="10002"/>
                  </a:ext>
                </a:extLst>
              </a:tr>
              <a:tr h="704460">
                <a:tc>
                  <a:txBody>
                    <a:bodyPr/>
                    <a:lstStyle/>
                    <a:p>
                      <a:r>
                        <a:rPr lang="en-US" sz="1800" kern="1200" dirty="0">
                          <a:solidFill>
                            <a:schemeClr val="tx1"/>
                          </a:solidFill>
                          <a:latin typeface="+mj-lt"/>
                          <a:ea typeface="+mn-ea"/>
                          <a:cs typeface="Lucida Grande CY"/>
                        </a:rPr>
                        <a:t>3.</a:t>
                      </a:r>
                      <a:endParaRPr lang="ru-RU" sz="1800" kern="1200" dirty="0">
                        <a:solidFill>
                          <a:schemeClr val="tx1"/>
                        </a:solidFill>
                        <a:latin typeface="+mj-lt"/>
                        <a:ea typeface="+mn-ea"/>
                        <a:cs typeface="Lucida Grande CY"/>
                      </a:endParaRPr>
                    </a:p>
                  </a:txBody>
                  <a:tcPr>
                    <a:solidFill>
                      <a:schemeClr val="accent1">
                        <a:lumMod val="20000"/>
                        <a:lumOff val="80000"/>
                      </a:schemeClr>
                    </a:solidFill>
                  </a:tcPr>
                </a:tc>
                <a:tc>
                  <a:txBody>
                    <a:bodyPr/>
                    <a:lstStyle/>
                    <a:p>
                      <a:pPr algn="just">
                        <a:lnSpc>
                          <a:spcPct val="115000"/>
                        </a:lnSpc>
                        <a:spcAft>
                          <a:spcPts val="0"/>
                        </a:spcAft>
                      </a:pPr>
                      <a:r>
                        <a:rPr lang="ru-RU" sz="1800" kern="1200" dirty="0">
                          <a:solidFill>
                            <a:schemeClr val="tx1"/>
                          </a:solidFill>
                          <a:latin typeface="+mj-lt"/>
                          <a:ea typeface="+mn-ea"/>
                          <a:cs typeface="Lucida Grande CY"/>
                        </a:rPr>
                        <a:t>Возможное </a:t>
                      </a:r>
                      <a:r>
                        <a:rPr lang="ru-RU" sz="1800" kern="1200" baseline="0" dirty="0">
                          <a:solidFill>
                            <a:schemeClr val="tx1"/>
                          </a:solidFill>
                          <a:latin typeface="+mj-lt"/>
                          <a:ea typeface="+mn-ea"/>
                          <a:cs typeface="Lucida Grande CY"/>
                        </a:rPr>
                        <a:t>мероприятие, в рамках пленарного заседания или ежегодного заседания руководителей бюджетных ведомств стран ЦВЮВЕ ОЭСР</a:t>
                      </a:r>
                      <a:endParaRPr lang="ru-RU" sz="1800" kern="1200" dirty="0">
                        <a:solidFill>
                          <a:schemeClr val="tx1"/>
                        </a:solidFill>
                        <a:latin typeface="+mj-lt"/>
                        <a:ea typeface="+mn-ea"/>
                        <a:cs typeface="Lucida Grande CY"/>
                      </a:endParaRPr>
                    </a:p>
                  </a:txBody>
                  <a:tcPr marL="68580" marR="68580" marT="0" marB="0">
                    <a:solidFill>
                      <a:schemeClr val="accent1">
                        <a:lumMod val="20000"/>
                        <a:lumOff val="80000"/>
                      </a:schemeClr>
                    </a:solidFill>
                  </a:tcPr>
                </a:tc>
                <a:tc>
                  <a:txBody>
                    <a:bodyPr/>
                    <a:lstStyle/>
                    <a:p>
                      <a:pPr algn="ctr">
                        <a:lnSpc>
                          <a:spcPct val="115000"/>
                        </a:lnSpc>
                        <a:spcAft>
                          <a:spcPts val="0"/>
                        </a:spcAft>
                      </a:pPr>
                      <a:r>
                        <a:rPr lang="ru-RU" sz="1800" kern="1200" dirty="0">
                          <a:solidFill>
                            <a:schemeClr val="tx1"/>
                          </a:solidFill>
                          <a:latin typeface="+mj-lt"/>
                          <a:ea typeface="+mn-ea"/>
                          <a:cs typeface="Lucida Grande CY"/>
                        </a:rPr>
                        <a:t>Февраль </a:t>
                      </a:r>
                      <a:r>
                        <a:rPr lang="en-US" sz="1800" kern="1200" baseline="0" dirty="0">
                          <a:solidFill>
                            <a:schemeClr val="tx1"/>
                          </a:solidFill>
                          <a:latin typeface="+mj-lt"/>
                          <a:ea typeface="+mn-ea"/>
                          <a:cs typeface="Lucida Grande CY"/>
                        </a:rPr>
                        <a:t>2018 </a:t>
                      </a:r>
                      <a:r>
                        <a:rPr lang="ru-RU" sz="1800" kern="1200" baseline="0" dirty="0">
                          <a:solidFill>
                            <a:schemeClr val="tx1"/>
                          </a:solidFill>
                          <a:latin typeface="+mj-lt"/>
                          <a:ea typeface="+mn-ea"/>
                          <a:cs typeface="Lucida Grande CY"/>
                        </a:rPr>
                        <a:t>г. или</a:t>
                      </a:r>
                      <a:endParaRPr lang="en-US" sz="1800" kern="1200" baseline="0" dirty="0">
                        <a:solidFill>
                          <a:schemeClr val="tx1"/>
                        </a:solidFill>
                        <a:latin typeface="+mj-lt"/>
                        <a:ea typeface="+mn-ea"/>
                        <a:cs typeface="Lucida Grande CY"/>
                      </a:endParaRPr>
                    </a:p>
                    <a:p>
                      <a:pPr algn="ctr">
                        <a:lnSpc>
                          <a:spcPct val="115000"/>
                        </a:lnSpc>
                        <a:spcAft>
                          <a:spcPts val="0"/>
                        </a:spcAft>
                      </a:pPr>
                      <a:r>
                        <a:rPr lang="ru-RU" sz="1800" kern="1200" baseline="0" dirty="0">
                          <a:solidFill>
                            <a:schemeClr val="tx1"/>
                          </a:solidFill>
                          <a:latin typeface="+mj-lt"/>
                          <a:ea typeface="+mn-ea"/>
                          <a:cs typeface="Lucida Grande CY"/>
                        </a:rPr>
                        <a:t>май/июнь </a:t>
                      </a:r>
                      <a:r>
                        <a:rPr lang="en-US" sz="1800" kern="1200" baseline="0" dirty="0">
                          <a:solidFill>
                            <a:schemeClr val="tx1"/>
                          </a:solidFill>
                          <a:latin typeface="+mj-lt"/>
                          <a:ea typeface="+mn-ea"/>
                          <a:cs typeface="Lucida Grande CY"/>
                        </a:rPr>
                        <a:t>2018</a:t>
                      </a:r>
                      <a:r>
                        <a:rPr lang="ru-RU" sz="1800" kern="1200" baseline="0" dirty="0">
                          <a:solidFill>
                            <a:schemeClr val="tx1"/>
                          </a:solidFill>
                          <a:latin typeface="+mj-lt"/>
                          <a:ea typeface="+mn-ea"/>
                          <a:cs typeface="Lucida Grande CY"/>
                        </a:rPr>
                        <a:t> г.</a:t>
                      </a:r>
                      <a:endParaRPr lang="ru-RU" sz="1800" kern="1200" dirty="0">
                        <a:solidFill>
                          <a:schemeClr val="tx1"/>
                        </a:solidFill>
                        <a:latin typeface="+mj-lt"/>
                        <a:ea typeface="+mn-ea"/>
                        <a:cs typeface="Lucida Grande CY"/>
                      </a:endParaRPr>
                    </a:p>
                  </a:txBody>
                  <a:tcPr marL="68580" marR="68580" marT="0" marB="0">
                    <a:solidFill>
                      <a:schemeClr val="accent1">
                        <a:lumMod val="20000"/>
                        <a:lumOff val="80000"/>
                      </a:schemeClr>
                    </a:solidFill>
                  </a:tcPr>
                </a:tc>
                <a:extLst>
                  <a:ext uri="{0D108BD9-81ED-4DB2-BD59-A6C34878D82A}">
                    <a16:rowId xmlns:a16="http://schemas.microsoft.com/office/drawing/2014/main" val="10003"/>
                  </a:ext>
                </a:extLst>
              </a:tr>
            </a:tbl>
          </a:graphicData>
        </a:graphic>
      </p:graphicFrame>
      <p:sp>
        <p:nvSpPr>
          <p:cNvPr id="2" name="TextBox 1"/>
          <p:cNvSpPr txBox="1"/>
          <p:nvPr/>
        </p:nvSpPr>
        <p:spPr>
          <a:xfrm>
            <a:off x="990600" y="5431028"/>
            <a:ext cx="8719457" cy="1200329"/>
          </a:xfrm>
          <a:prstGeom prst="rect">
            <a:avLst/>
          </a:prstGeom>
          <a:noFill/>
        </p:spPr>
        <p:txBody>
          <a:bodyPr wrap="square" rtlCol="0">
            <a:spAutoFit/>
          </a:bodyPr>
          <a:lstStyle/>
          <a:p>
            <a:pPr algn="ctr"/>
            <a:r>
              <a:rPr lang="ru-RU" i="1" dirty="0">
                <a:solidFill>
                  <a:srgbClr val="FF0000"/>
                </a:solidFill>
              </a:rPr>
              <a:t>Страны-участницы могут направлять свои предложения по тематике обучающего мероприятия в формате видеоконференции </a:t>
            </a:r>
            <a:r>
              <a:rPr lang="en-US" i="1" dirty="0">
                <a:solidFill>
                  <a:srgbClr val="FF0000"/>
                </a:solidFill>
              </a:rPr>
              <a:t>(</a:t>
            </a:r>
            <a:r>
              <a:rPr lang="ru-RU" i="1" dirty="0">
                <a:solidFill>
                  <a:srgbClr val="FF0000"/>
                </a:solidFill>
              </a:rPr>
              <a:t>тема или презентации, которые они хотели бы представить) в адрес Ресурсной группы БС</a:t>
            </a:r>
            <a:endParaRPr lang="en-US" i="1" dirty="0">
              <a:solidFill>
                <a:srgbClr val="FF0000"/>
              </a:solidFill>
            </a:endParaRPr>
          </a:p>
        </p:txBody>
      </p:sp>
    </p:spTree>
    <p:extLst>
      <p:ext uri="{BB962C8B-B14F-4D97-AF65-F5344CB8AC3E}">
        <p14:creationId xmlns:p14="http://schemas.microsoft.com/office/powerpoint/2010/main" val="3583613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375150" y="4267200"/>
            <a:ext cx="2113280" cy="1981200"/>
          </a:xfrm>
          <a:prstGeom prst="rect">
            <a:avLst/>
          </a:prstGeom>
        </p:spPr>
      </p:pic>
      <p:sp>
        <p:nvSpPr>
          <p:cNvPr id="3" name="Subtitle 2"/>
          <p:cNvSpPr>
            <a:spLocks noGrp="1"/>
          </p:cNvSpPr>
          <p:nvPr>
            <p:ph type="subTitle" idx="1"/>
          </p:nvPr>
        </p:nvSpPr>
        <p:spPr>
          <a:xfrm>
            <a:off x="1073150" y="1295400"/>
            <a:ext cx="8337550" cy="5410200"/>
          </a:xfrm>
        </p:spPr>
        <p:txBody>
          <a:bodyPr rtlCol="0">
            <a:noAutofit/>
          </a:bodyPr>
          <a:lstStyle/>
          <a:p>
            <a:pPr marL="457200" indent="-457200" algn="just" fontAlgn="auto">
              <a:spcAft>
                <a:spcPts val="0"/>
              </a:spcAft>
              <a:buFont typeface="Arial" pitchFamily="34" charset="0"/>
              <a:buChar char="•"/>
              <a:defRPr/>
            </a:pPr>
            <a:endParaRPr lang="en-US" sz="2000" dirty="0">
              <a:solidFill>
                <a:schemeClr val="tx1"/>
              </a:solidFill>
            </a:endParaRPr>
          </a:p>
          <a:p>
            <a:pPr marL="457200" indent="-457200" algn="just" fontAlgn="auto">
              <a:spcAft>
                <a:spcPts val="0"/>
              </a:spcAft>
              <a:buFont typeface="Arial" pitchFamily="34" charset="0"/>
              <a:buChar char="•"/>
              <a:defRPr/>
            </a:pPr>
            <a:endParaRPr lang="en-US" sz="2000" dirty="0">
              <a:solidFill>
                <a:schemeClr val="tx1"/>
              </a:solidFill>
            </a:endParaRPr>
          </a:p>
          <a:p>
            <a:pPr fontAlgn="auto">
              <a:spcAft>
                <a:spcPts val="0"/>
              </a:spcAft>
              <a:defRPr/>
            </a:pPr>
            <a:r>
              <a:rPr lang="ru-RU" sz="3600" dirty="0">
                <a:solidFill>
                  <a:srgbClr val="000000"/>
                </a:solidFill>
              </a:rPr>
              <a:t>Спасибо за внимание</a:t>
            </a:r>
            <a:r>
              <a:rPr lang="en-US" sz="3600" dirty="0">
                <a:solidFill>
                  <a:srgbClr val="000000"/>
                </a:solidFill>
              </a:rPr>
              <a:t>!</a:t>
            </a:r>
            <a:endParaRPr lang="bs-Latn-BA" sz="3600" dirty="0">
              <a:solidFill>
                <a:srgbClr val="000000"/>
              </a:solidFill>
            </a:endParaRPr>
          </a:p>
          <a:p>
            <a:pPr fontAlgn="auto">
              <a:spcAft>
                <a:spcPts val="0"/>
              </a:spcAft>
              <a:defRPr/>
            </a:pPr>
            <a:endParaRPr lang="en-US" sz="2000" dirty="0">
              <a:solidFill>
                <a:srgbClr val="000000"/>
              </a:solidFill>
            </a:endParaRPr>
          </a:p>
          <a:p>
            <a:pPr fontAlgn="auto">
              <a:spcAft>
                <a:spcPts val="0"/>
              </a:spcAft>
              <a:defRPr/>
            </a:pPr>
            <a:r>
              <a:rPr lang="ru-RU" sz="2000" dirty="0">
                <a:solidFill>
                  <a:srgbClr val="000000"/>
                </a:solidFill>
              </a:rPr>
              <a:t>Все материалы РГ на английском, русском и боснийско/сербско/хорватском языках размещены на сайте </a:t>
            </a:r>
            <a:r>
              <a:rPr lang="en-US" sz="2000" dirty="0">
                <a:solidFill>
                  <a:srgbClr val="000000"/>
                </a:solidFill>
                <a:hlinkClick r:id="rId4"/>
              </a:rPr>
              <a:t>www.pempal.org</a:t>
            </a:r>
            <a:r>
              <a:rPr lang="ru-RU" sz="2000" dirty="0">
                <a:solidFill>
                  <a:srgbClr val="000000"/>
                </a:solidFill>
              </a:rPr>
              <a:t>, а дополнительные материалы – на </a:t>
            </a:r>
            <a:r>
              <a:rPr lang="en-US" sz="2000" dirty="0">
                <a:solidFill>
                  <a:srgbClr val="000000"/>
                </a:solidFill>
              </a:rPr>
              <a:t>wiki</a:t>
            </a:r>
            <a:r>
              <a:rPr lang="ru-RU" sz="2000" dirty="0">
                <a:solidFill>
                  <a:srgbClr val="000000"/>
                </a:solidFill>
              </a:rPr>
              <a:t>-странице БС</a:t>
            </a:r>
            <a:endParaRPr lang="bs-Latn-BA" sz="3600" dirty="0">
              <a:solidFill>
                <a:srgbClr val="000000"/>
              </a:solidFill>
            </a:endParaRPr>
          </a:p>
        </p:txBody>
      </p:sp>
      <p:pic>
        <p:nvPicPr>
          <p:cNvPr id="74755" name="Рисунок 11" descr="pempal-logo.jpg"/>
          <p:cNvPicPr>
            <a:picLocks noChangeAspect="1"/>
          </p:cNvPicPr>
          <p:nvPr/>
        </p:nvPicPr>
        <p:blipFill>
          <a:blip r:embed="rId5"/>
          <a:srcRect/>
          <a:stretch>
            <a:fillRect/>
          </a:stretch>
        </p:blipFill>
        <p:spPr bwMode="auto">
          <a:xfrm>
            <a:off x="0" y="0"/>
            <a:ext cx="763588" cy="6858000"/>
          </a:xfrm>
          <a:prstGeom prst="rect">
            <a:avLst/>
          </a:prstGeom>
          <a:noFill/>
          <a:ln w="9525">
            <a:noFill/>
            <a:miter lim="800000"/>
            <a:headEnd/>
            <a:tailEnd/>
          </a:ln>
        </p:spPr>
      </p:pic>
      <p:pic>
        <p:nvPicPr>
          <p:cNvPr id="74756" name="Рисунок 15" descr="pempal-logo-top.gif"/>
          <p:cNvPicPr>
            <a:picLocks noChangeAspect="1"/>
          </p:cNvPicPr>
          <p:nvPr/>
        </p:nvPicPr>
        <p:blipFill>
          <a:blip r:embed="rId6"/>
          <a:srcRect/>
          <a:stretch>
            <a:fillRect/>
          </a:stretch>
        </p:blipFill>
        <p:spPr bwMode="auto">
          <a:xfrm>
            <a:off x="3384550" y="381000"/>
            <a:ext cx="3879850" cy="34290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5791</TotalTime>
  <Words>1849</Words>
  <Application>Microsoft Office PowerPoint</Application>
  <PresentationFormat>A4 Paper (210x297 mm)</PresentationFormat>
  <Paragraphs>135</Paragraphs>
  <Slides>9</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Lucida Grande CY</vt:lpstr>
      <vt:lpstr>Mangal</vt:lpstr>
      <vt:lpstr>Wingdings</vt:lpstr>
      <vt:lpstr>Office Theme</vt:lpstr>
      <vt:lpstr>Обзор деятельности Рабочей группы по программному бюджетированию</vt:lpstr>
      <vt:lpstr>PowerPoint Presentation</vt:lpstr>
      <vt:lpstr>PowerPoint Presentation</vt:lpstr>
      <vt:lpstr>PowerPoint Presentation</vt:lpstr>
      <vt:lpstr>PowerPoint Presentation</vt:lpstr>
      <vt:lpstr>PowerPoint Presentation</vt:lpstr>
      <vt:lpstr>Будущие мероприятия РГ</vt:lpstr>
      <vt:lpstr>Будущие мероприятия РГ</vt:lpstr>
      <vt:lpstr>PowerPoint Presentation</vt:lpstr>
    </vt:vector>
  </TitlesOfParts>
  <Manager/>
  <Company>The World Bank Group</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2017 BCOP plenary</dc:title>
  <dc:subject/>
  <dc:creator>Deanna Aubrey</dc:creator>
  <cp:keywords>BCOP Budget Literacy and Transparency Working Group</cp:keywords>
  <dc:description/>
  <cp:lastModifiedBy>Ksenia Galantsova</cp:lastModifiedBy>
  <cp:revision>649</cp:revision>
  <cp:lastPrinted>2017-02-09T16:04:30Z</cp:lastPrinted>
  <dcterms:created xsi:type="dcterms:W3CDTF">2010-10-04T16:57:49Z</dcterms:created>
  <dcterms:modified xsi:type="dcterms:W3CDTF">2017-04-08T16:59:53Z</dcterms:modified>
  <cp:category>PEMPAL</cp:category>
</cp:coreProperties>
</file>