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handoutMasterIdLst>
    <p:handoutMasterId r:id="rId22"/>
  </p:handoutMasterIdLst>
  <p:sldIdLst>
    <p:sldId id="271" r:id="rId2"/>
    <p:sldId id="368" r:id="rId3"/>
    <p:sldId id="404" r:id="rId4"/>
    <p:sldId id="398" r:id="rId5"/>
    <p:sldId id="390" r:id="rId6"/>
    <p:sldId id="370" r:id="rId7"/>
    <p:sldId id="391" r:id="rId8"/>
    <p:sldId id="392" r:id="rId9"/>
    <p:sldId id="393" r:id="rId10"/>
    <p:sldId id="394" r:id="rId11"/>
    <p:sldId id="395" r:id="rId12"/>
    <p:sldId id="396" r:id="rId13"/>
    <p:sldId id="397" r:id="rId14"/>
    <p:sldId id="399" r:id="rId15"/>
    <p:sldId id="400" r:id="rId16"/>
    <p:sldId id="401" r:id="rId17"/>
    <p:sldId id="402" r:id="rId18"/>
    <p:sldId id="403" r:id="rId19"/>
    <p:sldId id="312" r:id="rId20"/>
  </p:sldIdLst>
  <p:sldSz cx="9906000" cy="6858000" type="A4"/>
  <p:notesSz cx="7086600" cy="90249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Mondo" initials="EM"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62" autoAdjust="0"/>
    <p:restoredTop sz="84381" autoAdjust="0"/>
  </p:normalViewPr>
  <p:slideViewPr>
    <p:cSldViewPr>
      <p:cViewPr>
        <p:scale>
          <a:sx n="70" d="100"/>
          <a:sy n="70" d="100"/>
        </p:scale>
        <p:origin x="1602" y="-252"/>
      </p:cViewPr>
      <p:guideLst>
        <p:guide orient="horz" pos="2160"/>
        <p:guide pos="2880"/>
        <p:guide pos="312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79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5085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4014788" y="0"/>
            <a:ext cx="3070225" cy="45085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3DEF46C-3B29-459B-AD1C-1E45D54687AF}" type="datetimeFigureOut">
              <a:rPr lang="en-US"/>
              <a:pPr>
                <a:defRPr/>
              </a:pPr>
              <a:t>3/28/2017</a:t>
            </a:fld>
            <a:endParaRPr lang="en-US" dirty="0"/>
          </a:p>
        </p:txBody>
      </p:sp>
      <p:sp>
        <p:nvSpPr>
          <p:cNvPr id="4" name="Footer Placeholder 3"/>
          <p:cNvSpPr>
            <a:spLocks noGrp="1"/>
          </p:cNvSpPr>
          <p:nvPr>
            <p:ph type="ftr" sz="quarter" idx="2"/>
          </p:nvPr>
        </p:nvSpPr>
        <p:spPr>
          <a:xfrm>
            <a:off x="0" y="8572500"/>
            <a:ext cx="3070225" cy="45085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a:p>
        </p:txBody>
      </p:sp>
      <p:sp>
        <p:nvSpPr>
          <p:cNvPr id="5" name="Slide Number Placeholder 4"/>
          <p:cNvSpPr>
            <a:spLocks noGrp="1"/>
          </p:cNvSpPr>
          <p:nvPr>
            <p:ph type="sldNum" sz="quarter" idx="3"/>
          </p:nvPr>
        </p:nvSpPr>
        <p:spPr>
          <a:xfrm>
            <a:off x="4014788" y="8572500"/>
            <a:ext cx="3070225" cy="45085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3FA3048-62B1-4C44-B29A-EA0FED456B63}" type="slidenum">
              <a:rPr lang="en-US"/>
              <a:pPr>
                <a:defRPr/>
              </a:pPr>
              <a:t>‹#›</a:t>
            </a:fld>
            <a:endParaRPr lang="en-US" dirty="0"/>
          </a:p>
        </p:txBody>
      </p:sp>
    </p:spTree>
    <p:extLst>
      <p:ext uri="{BB962C8B-B14F-4D97-AF65-F5344CB8AC3E}">
        <p14:creationId xmlns:p14="http://schemas.microsoft.com/office/powerpoint/2010/main" val="452277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ooter Placeholder 7"/>
          <p:cNvSpPr>
            <a:spLocks noGrp="1"/>
          </p:cNvSpPr>
          <p:nvPr>
            <p:ph type="ftr" sz="quarter" idx="4"/>
          </p:nvPr>
        </p:nvSpPr>
        <p:spPr>
          <a:xfrm>
            <a:off x="0" y="8572500"/>
            <a:ext cx="3070225" cy="452438"/>
          </a:xfrm>
          <a:prstGeom prst="rect">
            <a:avLst/>
          </a:prstGeom>
        </p:spPr>
        <p:txBody>
          <a:bodyPr vert="horz" lIns="91440" tIns="45720" rIns="91440" bIns="45720" rtlCol="0" anchor="b"/>
          <a:lstStyle>
            <a:lvl1pPr algn="l">
              <a:defRPr sz="1200"/>
            </a:lvl1pPr>
          </a:lstStyle>
          <a:p>
            <a:endParaRPr lang="en-US"/>
          </a:p>
        </p:txBody>
      </p:sp>
      <p:sp>
        <p:nvSpPr>
          <p:cNvPr id="9" name="Slide Image Placeholder 8"/>
          <p:cNvSpPr>
            <a:spLocks noGrp="1" noRot="1" noChangeAspect="1"/>
          </p:cNvSpPr>
          <p:nvPr>
            <p:ph type="sldImg" idx="2"/>
          </p:nvPr>
        </p:nvSpPr>
        <p:spPr>
          <a:xfrm>
            <a:off x="1344613" y="1128713"/>
            <a:ext cx="4397375" cy="3044825"/>
          </a:xfrm>
          <a:prstGeom prst="rect">
            <a:avLst/>
          </a:prstGeom>
          <a:noFill/>
          <a:ln w="12700">
            <a:solidFill>
              <a:prstClr val="black"/>
            </a:solidFill>
          </a:ln>
        </p:spPr>
        <p:txBody>
          <a:bodyPr vert="horz" lIns="91440" tIns="45720" rIns="91440" bIns="45720" rtlCol="0" anchor="ctr"/>
          <a:lstStyle/>
          <a:p>
            <a:endParaRPr lang="en-US"/>
          </a:p>
        </p:txBody>
      </p:sp>
      <p:sp>
        <p:nvSpPr>
          <p:cNvPr id="10" name="Header Placeholder 9"/>
          <p:cNvSpPr>
            <a:spLocks noGrp="1"/>
          </p:cNvSpPr>
          <p:nvPr>
            <p:ph type="hdr" sz="quarter"/>
          </p:nvPr>
        </p:nvSpPr>
        <p:spPr>
          <a:xfrm>
            <a:off x="0" y="0"/>
            <a:ext cx="3070225" cy="452438"/>
          </a:xfrm>
          <a:prstGeom prst="rect">
            <a:avLst/>
          </a:prstGeom>
        </p:spPr>
        <p:txBody>
          <a:bodyPr vert="horz" lIns="91440" tIns="45720" rIns="91440" bIns="45720" rtlCol="0"/>
          <a:lstStyle>
            <a:lvl1pPr algn="l">
              <a:defRPr sz="1200"/>
            </a:lvl1pPr>
          </a:lstStyle>
          <a:p>
            <a:endParaRPr lang="en-US"/>
          </a:p>
        </p:txBody>
      </p:sp>
      <p:sp>
        <p:nvSpPr>
          <p:cNvPr id="11" name="Slide Number Placeholder 10"/>
          <p:cNvSpPr>
            <a:spLocks noGrp="1"/>
          </p:cNvSpPr>
          <p:nvPr>
            <p:ph type="sldNum" sz="quarter" idx="5"/>
          </p:nvPr>
        </p:nvSpPr>
        <p:spPr>
          <a:xfrm>
            <a:off x="4014788" y="8572500"/>
            <a:ext cx="3070225" cy="452438"/>
          </a:xfrm>
          <a:prstGeom prst="rect">
            <a:avLst/>
          </a:prstGeom>
        </p:spPr>
        <p:txBody>
          <a:bodyPr vert="horz" lIns="91440" tIns="45720" rIns="91440" bIns="45720" rtlCol="0" anchor="b"/>
          <a:lstStyle>
            <a:lvl1pPr algn="r">
              <a:defRPr sz="1200"/>
            </a:lvl1pPr>
          </a:lstStyle>
          <a:p>
            <a:fld id="{84D93891-08A2-4590-89BC-501F5744FE35}" type="slidenum">
              <a:rPr lang="en-US" smtClean="0"/>
              <a:t>‹#›</a:t>
            </a:fld>
            <a:endParaRPr lang="en-US"/>
          </a:p>
        </p:txBody>
      </p:sp>
      <p:sp>
        <p:nvSpPr>
          <p:cNvPr id="12" name="Notes Placeholder 11"/>
          <p:cNvSpPr>
            <a:spLocks noGrp="1"/>
          </p:cNvSpPr>
          <p:nvPr>
            <p:ph type="body" sz="quarter" idx="3"/>
          </p:nvPr>
        </p:nvSpPr>
        <p:spPr>
          <a:xfrm>
            <a:off x="708025" y="4343400"/>
            <a:ext cx="5670550" cy="35528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idx="1"/>
          </p:nvPr>
        </p:nvSpPr>
        <p:spPr>
          <a:xfrm>
            <a:off x="4014788" y="0"/>
            <a:ext cx="3070225" cy="452438"/>
          </a:xfrm>
          <a:prstGeom prst="rect">
            <a:avLst/>
          </a:prstGeom>
        </p:spPr>
        <p:txBody>
          <a:bodyPr vert="horz" lIns="91440" tIns="45720" rIns="91440" bIns="45720" rtlCol="0"/>
          <a:lstStyle>
            <a:lvl1pPr algn="r">
              <a:defRPr sz="1200"/>
            </a:lvl1pPr>
          </a:lstStyle>
          <a:p>
            <a:fld id="{27109E9D-F353-4E16-A1E5-1D35D56B03AA}" type="datetimeFigureOut">
              <a:rPr lang="en-US" smtClean="0"/>
              <a:t>3/28/2017</a:t>
            </a:fld>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408112" y="3643314"/>
            <a:ext cx="4210050" cy="5610225"/>
          </a:xfrm>
          <a:prstGeom prst="rect">
            <a:avLst/>
          </a:prstGeom>
        </p:spPr>
      </p:pic>
    </p:spTree>
    <p:extLst>
      <p:ext uri="{BB962C8B-B14F-4D97-AF65-F5344CB8AC3E}">
        <p14:creationId xmlns:p14="http://schemas.microsoft.com/office/powerpoint/2010/main" val="39453305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xfrm>
            <a:off x="1100138" y="676275"/>
            <a:ext cx="4886325" cy="3384550"/>
          </a:xfrm>
          <a:prstGeom prst="rect">
            <a:avLst/>
          </a:prstGeom>
          <a:noFill/>
          <a:ln>
            <a:solidFill>
              <a:srgbClr val="000000"/>
            </a:solidFill>
            <a:miter lim="800000"/>
            <a:headEnd/>
            <a:tailEnd/>
          </a:ln>
        </p:spPr>
      </p:sp>
      <p:sp>
        <p:nvSpPr>
          <p:cNvPr id="16386" name="Notes Placeholder 2"/>
          <p:cNvSpPr>
            <a:spLocks noGrp="1"/>
          </p:cNvSpPr>
          <p:nvPr>
            <p:ph type="body" idx="1"/>
          </p:nvPr>
        </p:nvSpPr>
        <p:spPr bwMode="auto">
          <a:xfrm>
            <a:off x="708025" y="4286250"/>
            <a:ext cx="5670550" cy="4062413"/>
          </a:xfrm>
          <a:prstGeom prst="rect">
            <a:avLst/>
          </a:prstGeom>
          <a:noFill/>
        </p:spPr>
        <p:txBody>
          <a:bodyPr wrap="square" numCol="1" anchor="t" anchorCtr="0" compatLnSpc="1">
            <a:prstTxWarp prst="textNoShape">
              <a:avLst/>
            </a:prstTxWarp>
          </a:bodyPr>
          <a:lstStyle/>
          <a:p>
            <a:pPr>
              <a:spcBef>
                <a:spcPct val="0"/>
              </a:spcBef>
            </a:pPr>
            <a:endParaRPr lang="ru-RU" smtClean="0"/>
          </a:p>
        </p:txBody>
      </p:sp>
      <p:sp>
        <p:nvSpPr>
          <p:cNvPr id="16387" name="Slide Number Placeholder 3"/>
          <p:cNvSpPr>
            <a:spLocks noGrp="1"/>
          </p:cNvSpPr>
          <p:nvPr>
            <p:ph type="sldNum" sz="quarter" idx="5"/>
          </p:nvPr>
        </p:nvSpPr>
        <p:spPr bwMode="auto">
          <a:xfrm>
            <a:off x="4014788" y="8572500"/>
            <a:ext cx="3070225" cy="45085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14C88DE2-B501-4DB1-B8EA-01C094CFBE09}"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2405828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098550" y="676275"/>
            <a:ext cx="4889500" cy="3384550"/>
          </a:xfrm>
          <a:prstGeom prst="rect">
            <a:avLst/>
          </a:prstGeom>
          <a:noFill/>
          <a:ln>
            <a:solidFill>
              <a:srgbClr val="000000"/>
            </a:solidFill>
            <a:miter lim="800000"/>
            <a:headEnd/>
            <a:tailEnd/>
          </a:ln>
        </p:spPr>
      </p:sp>
      <p:sp>
        <p:nvSpPr>
          <p:cNvPr id="18434" name="Notes Placeholder 2"/>
          <p:cNvSpPr>
            <a:spLocks noGrp="1"/>
          </p:cNvSpPr>
          <p:nvPr>
            <p:ph type="body" idx="1"/>
          </p:nvPr>
        </p:nvSpPr>
        <p:spPr bwMode="auto">
          <a:xfrm>
            <a:off x="708025" y="4286250"/>
            <a:ext cx="5670550" cy="4062413"/>
          </a:xfrm>
          <a:prstGeom prst="rect">
            <a:avLst/>
          </a:prstGeom>
          <a:noFill/>
        </p:spPr>
        <p:txBody>
          <a:bodyPr wrap="square" numCol="1" anchor="t" anchorCtr="0" compatLnSpc="1">
            <a:prstTxWarp prst="textNoShape">
              <a:avLst/>
            </a:prstTxWarp>
          </a:bodyPr>
          <a:lstStyle/>
          <a:p>
            <a:pPr>
              <a:spcBef>
                <a:spcPct val="0"/>
              </a:spcBef>
            </a:pPr>
            <a:endParaRPr lang="en-US" baseline="0" dirty="0" smtClean="0"/>
          </a:p>
        </p:txBody>
      </p:sp>
      <p:sp>
        <p:nvSpPr>
          <p:cNvPr id="18435" name="Slide Number Placeholder 3"/>
          <p:cNvSpPr>
            <a:spLocks noGrp="1"/>
          </p:cNvSpPr>
          <p:nvPr>
            <p:ph type="sldNum" sz="quarter" idx="5"/>
          </p:nvPr>
        </p:nvSpPr>
        <p:spPr bwMode="auto">
          <a:xfrm>
            <a:off x="4014788" y="8572500"/>
            <a:ext cx="3070225" cy="450850"/>
          </a:xfrm>
          <a:prstGeom prst="rect">
            <a:avLst/>
          </a:prstGeom>
          <a:noFill/>
          <a:ln>
            <a:miter lim="800000"/>
            <a:headEnd/>
            <a:tailEnd/>
          </a:ln>
        </p:spPr>
        <p:txBody>
          <a:bodyPr wrap="square" numCol="1" anchorCtr="0" compatLnSpc="1">
            <a:prstTxWarp prst="textNoShape">
              <a:avLst/>
            </a:prstTxWarp>
          </a:bodyPr>
          <a:lstStyle/>
          <a:p>
            <a:fld id="{F5E49C48-BC26-42D6-AA3D-28B97E864269}"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835369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098550" y="676275"/>
            <a:ext cx="4889500" cy="3384550"/>
          </a:xfrm>
          <a:prstGeom prst="rect">
            <a:avLst/>
          </a:prstGeom>
          <a:noFill/>
          <a:ln>
            <a:solidFill>
              <a:srgbClr val="000000"/>
            </a:solidFill>
            <a:miter lim="800000"/>
            <a:headEnd/>
            <a:tailEnd/>
          </a:ln>
        </p:spPr>
      </p:sp>
      <p:sp>
        <p:nvSpPr>
          <p:cNvPr id="18434" name="Notes Placeholder 2"/>
          <p:cNvSpPr>
            <a:spLocks noGrp="1"/>
          </p:cNvSpPr>
          <p:nvPr>
            <p:ph type="body" idx="1"/>
          </p:nvPr>
        </p:nvSpPr>
        <p:spPr bwMode="auto">
          <a:xfrm>
            <a:off x="708025" y="4286250"/>
            <a:ext cx="5670550" cy="4062413"/>
          </a:xfrm>
          <a:prstGeom prst="rect">
            <a:avLst/>
          </a:prstGeom>
          <a:noFill/>
        </p:spPr>
        <p:txBody>
          <a:bodyPr wrap="square" numCol="1" anchor="t" anchorCtr="0" compatLnSpc="1">
            <a:prstTxWarp prst="textNoShape">
              <a:avLst/>
            </a:prstTxWarp>
          </a:bodyPr>
          <a:lstStyle/>
          <a:p>
            <a:pPr>
              <a:spcBef>
                <a:spcPct val="0"/>
              </a:spcBef>
            </a:pPr>
            <a:endParaRPr lang="en-US" baseline="0" dirty="0" smtClean="0"/>
          </a:p>
        </p:txBody>
      </p:sp>
      <p:sp>
        <p:nvSpPr>
          <p:cNvPr id="18435" name="Slide Number Placeholder 3"/>
          <p:cNvSpPr>
            <a:spLocks noGrp="1"/>
          </p:cNvSpPr>
          <p:nvPr>
            <p:ph type="sldNum" sz="quarter" idx="5"/>
          </p:nvPr>
        </p:nvSpPr>
        <p:spPr bwMode="auto">
          <a:xfrm>
            <a:off x="4014788" y="8572500"/>
            <a:ext cx="3070225" cy="450850"/>
          </a:xfrm>
          <a:prstGeom prst="rect">
            <a:avLst/>
          </a:prstGeom>
          <a:noFill/>
          <a:ln>
            <a:miter lim="800000"/>
            <a:headEnd/>
            <a:tailEnd/>
          </a:ln>
        </p:spPr>
        <p:txBody>
          <a:bodyPr wrap="square" numCol="1" anchorCtr="0" compatLnSpc="1">
            <a:prstTxWarp prst="textNoShape">
              <a:avLst/>
            </a:prstTxWarp>
          </a:bodyPr>
          <a:lstStyle/>
          <a:p>
            <a:fld id="{F5E49C48-BC26-42D6-AA3D-28B97E864269}"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035781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098550" y="676275"/>
            <a:ext cx="4889500" cy="3384550"/>
          </a:xfrm>
          <a:prstGeom prst="rect">
            <a:avLst/>
          </a:prstGeom>
          <a:noFill/>
          <a:ln>
            <a:solidFill>
              <a:srgbClr val="000000"/>
            </a:solidFill>
            <a:miter lim="800000"/>
            <a:headEnd/>
            <a:tailEnd/>
          </a:ln>
        </p:spPr>
      </p:sp>
      <p:sp>
        <p:nvSpPr>
          <p:cNvPr id="18434" name="Notes Placeholder 2"/>
          <p:cNvSpPr>
            <a:spLocks noGrp="1"/>
          </p:cNvSpPr>
          <p:nvPr>
            <p:ph type="body" idx="1"/>
          </p:nvPr>
        </p:nvSpPr>
        <p:spPr bwMode="auto">
          <a:xfrm>
            <a:off x="708025" y="4286250"/>
            <a:ext cx="5670550" cy="4062413"/>
          </a:xfrm>
          <a:prstGeom prst="rect">
            <a:avLst/>
          </a:prstGeom>
          <a:noFill/>
        </p:spPr>
        <p:txBody>
          <a:bodyPr wrap="square" numCol="1" anchor="t" anchorCtr="0" compatLnSpc="1">
            <a:prstTxWarp prst="textNoShape">
              <a:avLst/>
            </a:prstTxWarp>
          </a:bodyPr>
          <a:lstStyle/>
          <a:p>
            <a:pPr>
              <a:spcBef>
                <a:spcPct val="0"/>
              </a:spcBef>
            </a:pPr>
            <a:endParaRPr lang="en-US" baseline="0" dirty="0" smtClean="0"/>
          </a:p>
        </p:txBody>
      </p:sp>
      <p:sp>
        <p:nvSpPr>
          <p:cNvPr id="18435" name="Slide Number Placeholder 3"/>
          <p:cNvSpPr>
            <a:spLocks noGrp="1"/>
          </p:cNvSpPr>
          <p:nvPr>
            <p:ph type="sldNum" sz="quarter" idx="5"/>
          </p:nvPr>
        </p:nvSpPr>
        <p:spPr bwMode="auto">
          <a:xfrm>
            <a:off x="4014788" y="8572500"/>
            <a:ext cx="3070225" cy="450850"/>
          </a:xfrm>
          <a:prstGeom prst="rect">
            <a:avLst/>
          </a:prstGeom>
          <a:noFill/>
          <a:ln>
            <a:miter lim="800000"/>
            <a:headEnd/>
            <a:tailEnd/>
          </a:ln>
        </p:spPr>
        <p:txBody>
          <a:bodyPr wrap="square" numCol="1" anchorCtr="0" compatLnSpc="1">
            <a:prstTxWarp prst="textNoShape">
              <a:avLst/>
            </a:prstTxWarp>
          </a:bodyPr>
          <a:lstStyle/>
          <a:p>
            <a:fld id="{F5E49C48-BC26-42D6-AA3D-28B97E864269}"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162505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098550" y="676275"/>
            <a:ext cx="4889500" cy="3384550"/>
          </a:xfrm>
          <a:prstGeom prst="rect">
            <a:avLst/>
          </a:prstGeom>
          <a:noFill/>
          <a:ln>
            <a:solidFill>
              <a:srgbClr val="000000"/>
            </a:solidFill>
            <a:miter lim="800000"/>
            <a:headEnd/>
            <a:tailEnd/>
          </a:ln>
        </p:spPr>
      </p:sp>
      <p:sp>
        <p:nvSpPr>
          <p:cNvPr id="18434" name="Notes Placeholder 2"/>
          <p:cNvSpPr>
            <a:spLocks noGrp="1"/>
          </p:cNvSpPr>
          <p:nvPr>
            <p:ph type="body" idx="1"/>
          </p:nvPr>
        </p:nvSpPr>
        <p:spPr bwMode="auto">
          <a:xfrm>
            <a:off x="708025" y="4286250"/>
            <a:ext cx="5670550" cy="4062413"/>
          </a:xfrm>
          <a:prstGeom prst="rect">
            <a:avLst/>
          </a:prstGeom>
          <a:noFill/>
        </p:spPr>
        <p:txBody>
          <a:bodyPr wrap="square" numCol="1" anchor="t" anchorCtr="0" compatLnSpc="1">
            <a:prstTxWarp prst="textNoShape">
              <a:avLst/>
            </a:prstTxWarp>
          </a:bodyPr>
          <a:lstStyle/>
          <a:p>
            <a:pPr>
              <a:spcBef>
                <a:spcPct val="0"/>
              </a:spcBef>
            </a:pPr>
            <a:endParaRPr lang="en-US" baseline="0" dirty="0" smtClean="0"/>
          </a:p>
        </p:txBody>
      </p:sp>
      <p:sp>
        <p:nvSpPr>
          <p:cNvPr id="18435" name="Slide Number Placeholder 3"/>
          <p:cNvSpPr>
            <a:spLocks noGrp="1"/>
          </p:cNvSpPr>
          <p:nvPr>
            <p:ph type="sldNum" sz="quarter" idx="5"/>
          </p:nvPr>
        </p:nvSpPr>
        <p:spPr bwMode="auto">
          <a:xfrm>
            <a:off x="4014788" y="8572500"/>
            <a:ext cx="3070225" cy="450850"/>
          </a:xfrm>
          <a:prstGeom prst="rect">
            <a:avLst/>
          </a:prstGeom>
          <a:noFill/>
          <a:ln>
            <a:miter lim="800000"/>
            <a:headEnd/>
            <a:tailEnd/>
          </a:ln>
        </p:spPr>
        <p:txBody>
          <a:bodyPr wrap="square" numCol="1" anchorCtr="0" compatLnSpc="1">
            <a:prstTxWarp prst="textNoShape">
              <a:avLst/>
            </a:prstTxWarp>
          </a:bodyPr>
          <a:lstStyle/>
          <a:p>
            <a:fld id="{F5E49C48-BC26-42D6-AA3D-28B97E864269}"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875519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098550" y="676275"/>
            <a:ext cx="4889500" cy="3384550"/>
          </a:xfrm>
          <a:prstGeom prst="rect">
            <a:avLst/>
          </a:prstGeom>
          <a:noFill/>
          <a:ln>
            <a:solidFill>
              <a:srgbClr val="000000"/>
            </a:solidFill>
            <a:miter lim="800000"/>
            <a:headEnd/>
            <a:tailEnd/>
          </a:ln>
        </p:spPr>
      </p:sp>
      <p:sp>
        <p:nvSpPr>
          <p:cNvPr id="18434" name="Notes Placeholder 2"/>
          <p:cNvSpPr>
            <a:spLocks noGrp="1"/>
          </p:cNvSpPr>
          <p:nvPr>
            <p:ph type="body" idx="1"/>
          </p:nvPr>
        </p:nvSpPr>
        <p:spPr bwMode="auto">
          <a:xfrm>
            <a:off x="708025" y="4286250"/>
            <a:ext cx="5670550" cy="4062413"/>
          </a:xfrm>
          <a:prstGeom prst="rect">
            <a:avLst/>
          </a:prstGeom>
          <a:noFill/>
        </p:spPr>
        <p:txBody>
          <a:bodyPr wrap="square" numCol="1" anchor="t" anchorCtr="0" compatLnSpc="1">
            <a:prstTxWarp prst="textNoShape">
              <a:avLst/>
            </a:prstTxWarp>
          </a:bodyPr>
          <a:lstStyle/>
          <a:p>
            <a:pPr>
              <a:spcBef>
                <a:spcPct val="0"/>
              </a:spcBef>
            </a:pPr>
            <a:endParaRPr lang="en-US" baseline="0" dirty="0" smtClean="0"/>
          </a:p>
        </p:txBody>
      </p:sp>
      <p:sp>
        <p:nvSpPr>
          <p:cNvPr id="18435" name="Slide Number Placeholder 3"/>
          <p:cNvSpPr>
            <a:spLocks noGrp="1"/>
          </p:cNvSpPr>
          <p:nvPr>
            <p:ph type="sldNum" sz="quarter" idx="5"/>
          </p:nvPr>
        </p:nvSpPr>
        <p:spPr bwMode="auto">
          <a:xfrm>
            <a:off x="4014788" y="8572500"/>
            <a:ext cx="3070225" cy="45085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F5E49C48-BC26-42D6-AA3D-28B97E864269}" type="slidenum">
              <a:rPr lang="en-US"/>
              <a:pPr fontAlgn="base">
                <a:spcBef>
                  <a:spcPct val="0"/>
                </a:spcBef>
                <a:spcAft>
                  <a:spcPct val="0"/>
                </a:spcAft>
              </a:pPr>
              <a:t>14</a:t>
            </a:fld>
            <a:endParaRPr lang="en-US"/>
          </a:p>
        </p:txBody>
      </p:sp>
    </p:spTree>
    <p:extLst>
      <p:ext uri="{BB962C8B-B14F-4D97-AF65-F5344CB8AC3E}">
        <p14:creationId xmlns:p14="http://schemas.microsoft.com/office/powerpoint/2010/main" val="3842335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098550" y="676275"/>
            <a:ext cx="4889500" cy="3384550"/>
          </a:xfrm>
          <a:prstGeom prst="rect">
            <a:avLst/>
          </a:prstGeom>
          <a:noFill/>
          <a:ln>
            <a:solidFill>
              <a:srgbClr val="000000"/>
            </a:solidFill>
            <a:miter lim="800000"/>
            <a:headEnd/>
            <a:tailEnd/>
          </a:ln>
        </p:spPr>
      </p:sp>
      <p:sp>
        <p:nvSpPr>
          <p:cNvPr id="18434" name="Notes Placeholder 2"/>
          <p:cNvSpPr>
            <a:spLocks noGrp="1"/>
          </p:cNvSpPr>
          <p:nvPr>
            <p:ph type="body" idx="1"/>
          </p:nvPr>
        </p:nvSpPr>
        <p:spPr bwMode="auto">
          <a:xfrm>
            <a:off x="708025" y="4286250"/>
            <a:ext cx="5670550" cy="4062413"/>
          </a:xfrm>
          <a:prstGeom prst="rect">
            <a:avLst/>
          </a:prstGeom>
          <a:noFill/>
        </p:spPr>
        <p:txBody>
          <a:bodyPr wrap="square" numCol="1" anchor="t" anchorCtr="0" compatLnSpc="1">
            <a:prstTxWarp prst="textNoShape">
              <a:avLst/>
            </a:prstTxWarp>
          </a:bodyPr>
          <a:lstStyle/>
          <a:p>
            <a:pPr>
              <a:spcBef>
                <a:spcPct val="0"/>
              </a:spcBef>
            </a:pPr>
            <a:endParaRPr lang="en-US" baseline="0" dirty="0" smtClean="0"/>
          </a:p>
        </p:txBody>
      </p:sp>
      <p:sp>
        <p:nvSpPr>
          <p:cNvPr id="18435" name="Slide Number Placeholder 3"/>
          <p:cNvSpPr>
            <a:spLocks noGrp="1"/>
          </p:cNvSpPr>
          <p:nvPr>
            <p:ph type="sldNum" sz="quarter" idx="5"/>
          </p:nvPr>
        </p:nvSpPr>
        <p:spPr bwMode="auto">
          <a:xfrm>
            <a:off x="4014788" y="8572500"/>
            <a:ext cx="3070225" cy="450850"/>
          </a:xfrm>
          <a:prstGeom prst="rect">
            <a:avLst/>
          </a:prstGeom>
          <a:noFill/>
          <a:ln>
            <a:miter lim="800000"/>
            <a:headEnd/>
            <a:tailEnd/>
          </a:ln>
        </p:spPr>
        <p:txBody>
          <a:bodyPr wrap="square" numCol="1" anchorCtr="0" compatLnSpc="1">
            <a:prstTxWarp prst="textNoShape">
              <a:avLst/>
            </a:prstTxWarp>
          </a:bodyPr>
          <a:lstStyle/>
          <a:p>
            <a:fld id="{F5E49C48-BC26-42D6-AA3D-28B97E864269}" type="slidenum">
              <a:rPr lang="en-US">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742166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098550" y="676275"/>
            <a:ext cx="4889500" cy="3384550"/>
          </a:xfrm>
          <a:prstGeom prst="rect">
            <a:avLst/>
          </a:prstGeom>
          <a:noFill/>
          <a:ln>
            <a:solidFill>
              <a:srgbClr val="000000"/>
            </a:solidFill>
            <a:miter lim="800000"/>
            <a:headEnd/>
            <a:tailEnd/>
          </a:ln>
        </p:spPr>
      </p:sp>
      <p:sp>
        <p:nvSpPr>
          <p:cNvPr id="18434" name="Notes Placeholder 2"/>
          <p:cNvSpPr>
            <a:spLocks noGrp="1"/>
          </p:cNvSpPr>
          <p:nvPr>
            <p:ph type="body" idx="1"/>
          </p:nvPr>
        </p:nvSpPr>
        <p:spPr bwMode="auto">
          <a:xfrm>
            <a:off x="708025" y="4286250"/>
            <a:ext cx="5670550" cy="4062413"/>
          </a:xfrm>
          <a:prstGeom prst="rect">
            <a:avLst/>
          </a:prstGeom>
          <a:noFill/>
        </p:spPr>
        <p:txBody>
          <a:bodyPr wrap="square" numCol="1" anchor="t" anchorCtr="0" compatLnSpc="1">
            <a:prstTxWarp prst="textNoShape">
              <a:avLst/>
            </a:prstTxWarp>
          </a:bodyPr>
          <a:lstStyle/>
          <a:p>
            <a:pPr>
              <a:spcBef>
                <a:spcPct val="0"/>
              </a:spcBef>
            </a:pPr>
            <a:endParaRPr lang="en-US" baseline="0" dirty="0" smtClean="0"/>
          </a:p>
        </p:txBody>
      </p:sp>
      <p:sp>
        <p:nvSpPr>
          <p:cNvPr id="18435" name="Slide Number Placeholder 3"/>
          <p:cNvSpPr>
            <a:spLocks noGrp="1"/>
          </p:cNvSpPr>
          <p:nvPr>
            <p:ph type="sldNum" sz="quarter" idx="5"/>
          </p:nvPr>
        </p:nvSpPr>
        <p:spPr bwMode="auto">
          <a:xfrm>
            <a:off x="4014788" y="8572500"/>
            <a:ext cx="3070225" cy="450850"/>
          </a:xfrm>
          <a:prstGeom prst="rect">
            <a:avLst/>
          </a:prstGeom>
          <a:noFill/>
          <a:ln>
            <a:miter lim="800000"/>
            <a:headEnd/>
            <a:tailEnd/>
          </a:ln>
        </p:spPr>
        <p:txBody>
          <a:bodyPr wrap="square" numCol="1" anchorCtr="0" compatLnSpc="1">
            <a:prstTxWarp prst="textNoShape">
              <a:avLst/>
            </a:prstTxWarp>
          </a:bodyPr>
          <a:lstStyle/>
          <a:p>
            <a:fld id="{F5E49C48-BC26-42D6-AA3D-28B97E864269}" type="slidenum">
              <a:rPr lang="en-US">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465250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098550" y="676275"/>
            <a:ext cx="4889500" cy="3384550"/>
          </a:xfrm>
          <a:prstGeom prst="rect">
            <a:avLst/>
          </a:prstGeom>
          <a:noFill/>
          <a:ln>
            <a:solidFill>
              <a:srgbClr val="000000"/>
            </a:solidFill>
            <a:miter lim="800000"/>
            <a:headEnd/>
            <a:tailEnd/>
          </a:ln>
        </p:spPr>
      </p:sp>
      <p:sp>
        <p:nvSpPr>
          <p:cNvPr id="18434" name="Notes Placeholder 2"/>
          <p:cNvSpPr>
            <a:spLocks noGrp="1"/>
          </p:cNvSpPr>
          <p:nvPr>
            <p:ph type="body" idx="1"/>
          </p:nvPr>
        </p:nvSpPr>
        <p:spPr bwMode="auto">
          <a:xfrm>
            <a:off x="708025" y="4286250"/>
            <a:ext cx="5670550" cy="4062413"/>
          </a:xfrm>
          <a:prstGeom prst="rect">
            <a:avLst/>
          </a:prstGeom>
          <a:noFill/>
        </p:spPr>
        <p:txBody>
          <a:bodyPr wrap="square" numCol="1" anchor="t" anchorCtr="0" compatLnSpc="1">
            <a:prstTxWarp prst="textNoShape">
              <a:avLst/>
            </a:prstTxWarp>
          </a:bodyPr>
          <a:lstStyle/>
          <a:p>
            <a:pPr>
              <a:spcBef>
                <a:spcPct val="0"/>
              </a:spcBef>
            </a:pPr>
            <a:endParaRPr lang="en-US" baseline="0" dirty="0" smtClean="0"/>
          </a:p>
        </p:txBody>
      </p:sp>
      <p:sp>
        <p:nvSpPr>
          <p:cNvPr id="18435" name="Slide Number Placeholder 3"/>
          <p:cNvSpPr>
            <a:spLocks noGrp="1"/>
          </p:cNvSpPr>
          <p:nvPr>
            <p:ph type="sldNum" sz="quarter" idx="5"/>
          </p:nvPr>
        </p:nvSpPr>
        <p:spPr bwMode="auto">
          <a:xfrm>
            <a:off x="4014788" y="8572500"/>
            <a:ext cx="3070225" cy="450850"/>
          </a:xfrm>
          <a:prstGeom prst="rect">
            <a:avLst/>
          </a:prstGeom>
          <a:noFill/>
          <a:ln>
            <a:miter lim="800000"/>
            <a:headEnd/>
            <a:tailEnd/>
          </a:ln>
        </p:spPr>
        <p:txBody>
          <a:bodyPr wrap="square" numCol="1" anchorCtr="0" compatLnSpc="1">
            <a:prstTxWarp prst="textNoShape">
              <a:avLst/>
            </a:prstTxWarp>
          </a:bodyPr>
          <a:lstStyle/>
          <a:p>
            <a:fld id="{F5E49C48-BC26-42D6-AA3D-28B97E864269}" type="slidenum">
              <a:rPr lang="en-US">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127131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098550" y="676275"/>
            <a:ext cx="4889500" cy="3384550"/>
          </a:xfrm>
          <a:prstGeom prst="rect">
            <a:avLst/>
          </a:prstGeom>
          <a:noFill/>
          <a:ln>
            <a:solidFill>
              <a:srgbClr val="000000"/>
            </a:solidFill>
            <a:miter lim="800000"/>
            <a:headEnd/>
            <a:tailEnd/>
          </a:ln>
        </p:spPr>
      </p:sp>
      <p:sp>
        <p:nvSpPr>
          <p:cNvPr id="18434" name="Notes Placeholder 2"/>
          <p:cNvSpPr>
            <a:spLocks noGrp="1"/>
          </p:cNvSpPr>
          <p:nvPr>
            <p:ph type="body" idx="1"/>
          </p:nvPr>
        </p:nvSpPr>
        <p:spPr bwMode="auto">
          <a:xfrm>
            <a:off x="708025" y="4286250"/>
            <a:ext cx="5670550" cy="4062413"/>
          </a:xfrm>
          <a:prstGeom prst="rect">
            <a:avLst/>
          </a:prstGeom>
          <a:noFill/>
        </p:spPr>
        <p:txBody>
          <a:bodyPr wrap="square" numCol="1" anchor="t" anchorCtr="0" compatLnSpc="1">
            <a:prstTxWarp prst="textNoShape">
              <a:avLst/>
            </a:prstTxWarp>
          </a:bodyPr>
          <a:lstStyle/>
          <a:p>
            <a:pPr>
              <a:spcBef>
                <a:spcPct val="0"/>
              </a:spcBef>
            </a:pPr>
            <a:endParaRPr lang="en-US" baseline="0" dirty="0" smtClean="0"/>
          </a:p>
        </p:txBody>
      </p:sp>
      <p:sp>
        <p:nvSpPr>
          <p:cNvPr id="18435" name="Slide Number Placeholder 3"/>
          <p:cNvSpPr>
            <a:spLocks noGrp="1"/>
          </p:cNvSpPr>
          <p:nvPr>
            <p:ph type="sldNum" sz="quarter" idx="5"/>
          </p:nvPr>
        </p:nvSpPr>
        <p:spPr bwMode="auto">
          <a:xfrm>
            <a:off x="4014788" y="8572500"/>
            <a:ext cx="3070225" cy="450850"/>
          </a:xfrm>
          <a:prstGeom prst="rect">
            <a:avLst/>
          </a:prstGeom>
          <a:noFill/>
          <a:ln>
            <a:miter lim="800000"/>
            <a:headEnd/>
            <a:tailEnd/>
          </a:ln>
        </p:spPr>
        <p:txBody>
          <a:bodyPr wrap="square" numCol="1" anchorCtr="0" compatLnSpc="1">
            <a:prstTxWarp prst="textNoShape">
              <a:avLst/>
            </a:prstTxWarp>
          </a:bodyPr>
          <a:lstStyle/>
          <a:p>
            <a:fld id="{F5E49C48-BC26-42D6-AA3D-28B97E864269}" type="slidenum">
              <a:rPr lang="en-US">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199516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xfrm>
            <a:off x="1100138" y="676275"/>
            <a:ext cx="4886325" cy="3384550"/>
          </a:xfrm>
          <a:prstGeom prst="rect">
            <a:avLst/>
          </a:prstGeom>
          <a:noFill/>
          <a:ln>
            <a:solidFill>
              <a:srgbClr val="000000"/>
            </a:solidFill>
            <a:miter lim="800000"/>
            <a:headEnd/>
            <a:tailEnd/>
          </a:ln>
        </p:spPr>
      </p:sp>
      <p:sp>
        <p:nvSpPr>
          <p:cNvPr id="75778" name="Notes Placeholder 2"/>
          <p:cNvSpPr>
            <a:spLocks noGrp="1"/>
          </p:cNvSpPr>
          <p:nvPr>
            <p:ph type="body" idx="1"/>
          </p:nvPr>
        </p:nvSpPr>
        <p:spPr bwMode="auto">
          <a:xfrm>
            <a:off x="708025" y="4286250"/>
            <a:ext cx="5670550" cy="4062413"/>
          </a:xfrm>
          <a:prstGeom prst="rect">
            <a:avLst/>
          </a:prstGeom>
          <a:noFill/>
        </p:spPr>
        <p:txBody>
          <a:bodyPr wrap="square" numCol="1" anchor="t" anchorCtr="0" compatLnSpc="1">
            <a:prstTxWarp prst="textNoShape">
              <a:avLst/>
            </a:prstTxWarp>
          </a:bodyPr>
          <a:lstStyle/>
          <a:p>
            <a:pPr>
              <a:spcBef>
                <a:spcPct val="0"/>
              </a:spcBef>
            </a:pPr>
            <a:endParaRPr lang="en-US" dirty="0" smtClean="0"/>
          </a:p>
        </p:txBody>
      </p:sp>
      <p:sp>
        <p:nvSpPr>
          <p:cNvPr id="75779" name="Slide Number Placeholder 3"/>
          <p:cNvSpPr>
            <a:spLocks noGrp="1"/>
          </p:cNvSpPr>
          <p:nvPr>
            <p:ph type="sldNum" sz="quarter" idx="5"/>
          </p:nvPr>
        </p:nvSpPr>
        <p:spPr bwMode="auto">
          <a:xfrm>
            <a:off x="4014788" y="8572500"/>
            <a:ext cx="3070225" cy="45085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4754396D-8E82-4941-B4DF-1193D24FEC30}" type="slidenum">
              <a:rPr lang="en-US"/>
              <a:pPr fontAlgn="base">
                <a:spcBef>
                  <a:spcPct val="0"/>
                </a:spcBef>
                <a:spcAft>
                  <a:spcPct val="0"/>
                </a:spcAft>
              </a:pPr>
              <a:t>19</a:t>
            </a:fld>
            <a:endParaRPr lang="en-US"/>
          </a:p>
        </p:txBody>
      </p:sp>
    </p:spTree>
    <p:extLst>
      <p:ext uri="{BB962C8B-B14F-4D97-AF65-F5344CB8AC3E}">
        <p14:creationId xmlns:p14="http://schemas.microsoft.com/office/powerpoint/2010/main" val="2713474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098550" y="676275"/>
            <a:ext cx="4889500" cy="3384550"/>
          </a:xfrm>
          <a:prstGeom prst="rect">
            <a:avLst/>
          </a:prstGeom>
          <a:noFill/>
          <a:ln>
            <a:solidFill>
              <a:srgbClr val="000000"/>
            </a:solidFill>
            <a:miter lim="800000"/>
            <a:headEnd/>
            <a:tailEnd/>
          </a:ln>
        </p:spPr>
      </p:sp>
      <p:sp>
        <p:nvSpPr>
          <p:cNvPr id="18434" name="Notes Placeholder 2"/>
          <p:cNvSpPr>
            <a:spLocks noGrp="1"/>
          </p:cNvSpPr>
          <p:nvPr>
            <p:ph type="body" idx="1"/>
          </p:nvPr>
        </p:nvSpPr>
        <p:spPr bwMode="auto">
          <a:xfrm>
            <a:off x="708025" y="4286250"/>
            <a:ext cx="5670550" cy="4062413"/>
          </a:xfrm>
          <a:prstGeom prst="rect">
            <a:avLst/>
          </a:prstGeom>
          <a:noFill/>
        </p:spPr>
        <p:txBody>
          <a:bodyPr wrap="square" numCol="1" anchor="t" anchorCtr="0" compatLnSpc="1">
            <a:prstTxWarp prst="textNoShape">
              <a:avLst/>
            </a:prstTxWarp>
          </a:bodyPr>
          <a:lstStyle/>
          <a:p>
            <a:pPr>
              <a:spcBef>
                <a:spcPct val="0"/>
              </a:spcBef>
            </a:pPr>
            <a:endParaRPr lang="en-US" baseline="0" dirty="0" smtClean="0"/>
          </a:p>
        </p:txBody>
      </p:sp>
      <p:sp>
        <p:nvSpPr>
          <p:cNvPr id="18435" name="Slide Number Placeholder 3"/>
          <p:cNvSpPr>
            <a:spLocks noGrp="1"/>
          </p:cNvSpPr>
          <p:nvPr>
            <p:ph type="sldNum" sz="quarter" idx="5"/>
          </p:nvPr>
        </p:nvSpPr>
        <p:spPr bwMode="auto">
          <a:xfrm>
            <a:off x="4014788" y="8572500"/>
            <a:ext cx="3070225" cy="45085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F5E49C48-BC26-42D6-AA3D-28B97E864269}"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1042954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098550" y="676275"/>
            <a:ext cx="4889500" cy="3384550"/>
          </a:xfrm>
          <a:prstGeom prst="rect">
            <a:avLst/>
          </a:prstGeom>
          <a:noFill/>
          <a:ln>
            <a:solidFill>
              <a:srgbClr val="000000"/>
            </a:solidFill>
            <a:miter lim="800000"/>
            <a:headEnd/>
            <a:tailEnd/>
          </a:ln>
        </p:spPr>
      </p:sp>
      <p:sp>
        <p:nvSpPr>
          <p:cNvPr id="18434" name="Notes Placeholder 2"/>
          <p:cNvSpPr>
            <a:spLocks noGrp="1"/>
          </p:cNvSpPr>
          <p:nvPr>
            <p:ph type="body" idx="1"/>
          </p:nvPr>
        </p:nvSpPr>
        <p:spPr bwMode="auto">
          <a:xfrm>
            <a:off x="708025" y="4286250"/>
            <a:ext cx="5670550" cy="4062413"/>
          </a:xfrm>
          <a:prstGeom prst="rect">
            <a:avLst/>
          </a:prstGeom>
          <a:noFill/>
        </p:spPr>
        <p:txBody>
          <a:bodyPr wrap="square" numCol="1" anchor="t" anchorCtr="0" compatLnSpc="1">
            <a:prstTxWarp prst="textNoShape">
              <a:avLst/>
            </a:prstTxWarp>
          </a:bodyPr>
          <a:lstStyle/>
          <a:p>
            <a:pPr>
              <a:spcBef>
                <a:spcPct val="0"/>
              </a:spcBef>
            </a:pPr>
            <a:endParaRPr lang="en-US" baseline="0" dirty="0" smtClean="0"/>
          </a:p>
        </p:txBody>
      </p:sp>
      <p:sp>
        <p:nvSpPr>
          <p:cNvPr id="18435" name="Slide Number Placeholder 3"/>
          <p:cNvSpPr>
            <a:spLocks noGrp="1"/>
          </p:cNvSpPr>
          <p:nvPr>
            <p:ph type="sldNum" sz="quarter" idx="5"/>
          </p:nvPr>
        </p:nvSpPr>
        <p:spPr bwMode="auto">
          <a:xfrm>
            <a:off x="4014788" y="8572500"/>
            <a:ext cx="3070225" cy="45085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F5E49C48-BC26-42D6-AA3D-28B97E864269}"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1452182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098550" y="676275"/>
            <a:ext cx="4889500" cy="3384550"/>
          </a:xfrm>
          <a:prstGeom prst="rect">
            <a:avLst/>
          </a:prstGeom>
          <a:noFill/>
          <a:ln>
            <a:solidFill>
              <a:srgbClr val="000000"/>
            </a:solidFill>
            <a:miter lim="800000"/>
            <a:headEnd/>
            <a:tailEnd/>
          </a:ln>
        </p:spPr>
      </p:sp>
      <p:sp>
        <p:nvSpPr>
          <p:cNvPr id="18434" name="Notes Placeholder 2"/>
          <p:cNvSpPr>
            <a:spLocks noGrp="1"/>
          </p:cNvSpPr>
          <p:nvPr>
            <p:ph type="body" idx="1"/>
          </p:nvPr>
        </p:nvSpPr>
        <p:spPr bwMode="auto">
          <a:xfrm>
            <a:off x="708025" y="4286250"/>
            <a:ext cx="5670550" cy="4062413"/>
          </a:xfrm>
          <a:prstGeom prst="rect">
            <a:avLst/>
          </a:prstGeom>
          <a:noFill/>
        </p:spPr>
        <p:txBody>
          <a:bodyPr wrap="square" numCol="1" anchor="t" anchorCtr="0" compatLnSpc="1">
            <a:prstTxWarp prst="textNoShape">
              <a:avLst/>
            </a:prstTxWarp>
          </a:bodyPr>
          <a:lstStyle/>
          <a:p>
            <a:pPr>
              <a:spcBef>
                <a:spcPct val="0"/>
              </a:spcBef>
            </a:pPr>
            <a:endParaRPr lang="en-US" baseline="0" dirty="0" smtClean="0"/>
          </a:p>
        </p:txBody>
      </p:sp>
      <p:sp>
        <p:nvSpPr>
          <p:cNvPr id="18435" name="Slide Number Placeholder 3"/>
          <p:cNvSpPr>
            <a:spLocks noGrp="1"/>
          </p:cNvSpPr>
          <p:nvPr>
            <p:ph type="sldNum" sz="quarter" idx="5"/>
          </p:nvPr>
        </p:nvSpPr>
        <p:spPr bwMode="auto">
          <a:xfrm>
            <a:off x="4014788" y="8572500"/>
            <a:ext cx="3070225" cy="45085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F5E49C48-BC26-42D6-AA3D-28B97E864269}" type="slidenum">
              <a:rPr lang="en-US"/>
              <a:pPr fontAlgn="base">
                <a:spcBef>
                  <a:spcPct val="0"/>
                </a:spcBef>
                <a:spcAft>
                  <a:spcPct val="0"/>
                </a:spcAft>
              </a:pPr>
              <a:t>4</a:t>
            </a:fld>
            <a:endParaRPr lang="en-US"/>
          </a:p>
        </p:txBody>
      </p:sp>
    </p:spTree>
    <p:extLst>
      <p:ext uri="{BB962C8B-B14F-4D97-AF65-F5344CB8AC3E}">
        <p14:creationId xmlns:p14="http://schemas.microsoft.com/office/powerpoint/2010/main" val="3534890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098550" y="676275"/>
            <a:ext cx="4889500" cy="3384550"/>
          </a:xfrm>
          <a:prstGeom prst="rect">
            <a:avLst/>
          </a:prstGeom>
          <a:noFill/>
          <a:ln>
            <a:solidFill>
              <a:srgbClr val="000000"/>
            </a:solidFill>
            <a:miter lim="800000"/>
            <a:headEnd/>
            <a:tailEnd/>
          </a:ln>
        </p:spPr>
      </p:sp>
      <p:sp>
        <p:nvSpPr>
          <p:cNvPr id="18434" name="Notes Placeholder 2"/>
          <p:cNvSpPr>
            <a:spLocks noGrp="1"/>
          </p:cNvSpPr>
          <p:nvPr>
            <p:ph type="body" idx="1"/>
          </p:nvPr>
        </p:nvSpPr>
        <p:spPr bwMode="auto">
          <a:xfrm>
            <a:off x="708025" y="4286250"/>
            <a:ext cx="5670550" cy="4062413"/>
          </a:xfrm>
          <a:prstGeom prst="rect">
            <a:avLst/>
          </a:prstGeom>
          <a:noFill/>
        </p:spPr>
        <p:txBody>
          <a:bodyPr wrap="square" numCol="1" anchor="t" anchorCtr="0" compatLnSpc="1">
            <a:prstTxWarp prst="textNoShape">
              <a:avLst/>
            </a:prstTxWarp>
          </a:bodyPr>
          <a:lstStyle/>
          <a:p>
            <a:pPr>
              <a:spcBef>
                <a:spcPct val="0"/>
              </a:spcBef>
            </a:pPr>
            <a:endParaRPr lang="en-US" baseline="0" dirty="0" smtClean="0"/>
          </a:p>
        </p:txBody>
      </p:sp>
      <p:sp>
        <p:nvSpPr>
          <p:cNvPr id="18435" name="Slide Number Placeholder 3"/>
          <p:cNvSpPr>
            <a:spLocks noGrp="1"/>
          </p:cNvSpPr>
          <p:nvPr>
            <p:ph type="sldNum" sz="quarter" idx="5"/>
          </p:nvPr>
        </p:nvSpPr>
        <p:spPr bwMode="auto">
          <a:xfrm>
            <a:off x="4014788" y="8572500"/>
            <a:ext cx="3070225" cy="450850"/>
          </a:xfrm>
          <a:prstGeom prst="rect">
            <a:avLst/>
          </a:prstGeom>
          <a:noFill/>
          <a:ln>
            <a:miter lim="800000"/>
            <a:headEnd/>
            <a:tailEnd/>
          </a:ln>
        </p:spPr>
        <p:txBody>
          <a:bodyPr wrap="square" numCol="1" anchorCtr="0" compatLnSpc="1">
            <a:prstTxWarp prst="textNoShape">
              <a:avLst/>
            </a:prstTxWarp>
          </a:bodyPr>
          <a:lstStyle/>
          <a:p>
            <a:fld id="{F5E49C48-BC26-42D6-AA3D-28B97E864269}"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65044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098550" y="676275"/>
            <a:ext cx="4889500" cy="3384550"/>
          </a:xfrm>
          <a:prstGeom prst="rect">
            <a:avLst/>
          </a:prstGeom>
          <a:noFill/>
          <a:ln>
            <a:solidFill>
              <a:srgbClr val="000000"/>
            </a:solidFill>
            <a:miter lim="800000"/>
            <a:headEnd/>
            <a:tailEnd/>
          </a:ln>
        </p:spPr>
      </p:sp>
      <p:sp>
        <p:nvSpPr>
          <p:cNvPr id="18434" name="Notes Placeholder 2"/>
          <p:cNvSpPr>
            <a:spLocks noGrp="1"/>
          </p:cNvSpPr>
          <p:nvPr>
            <p:ph type="body" idx="1"/>
          </p:nvPr>
        </p:nvSpPr>
        <p:spPr bwMode="auto">
          <a:xfrm>
            <a:off x="708025" y="4286250"/>
            <a:ext cx="5670550" cy="4062413"/>
          </a:xfrm>
          <a:prstGeom prst="rect">
            <a:avLst/>
          </a:prstGeom>
          <a:noFill/>
        </p:spPr>
        <p:txBody>
          <a:bodyPr wrap="square" numCol="1" anchor="t" anchorCtr="0" compatLnSpc="1">
            <a:prstTxWarp prst="textNoShape">
              <a:avLst/>
            </a:prstTxWarp>
          </a:bodyPr>
          <a:lstStyle/>
          <a:p>
            <a:pPr>
              <a:spcBef>
                <a:spcPct val="0"/>
              </a:spcBef>
            </a:pPr>
            <a:endParaRPr lang="en-US" baseline="0" dirty="0" smtClean="0"/>
          </a:p>
        </p:txBody>
      </p:sp>
      <p:sp>
        <p:nvSpPr>
          <p:cNvPr id="18435" name="Slide Number Placeholder 3"/>
          <p:cNvSpPr>
            <a:spLocks noGrp="1"/>
          </p:cNvSpPr>
          <p:nvPr>
            <p:ph type="sldNum" sz="quarter" idx="5"/>
          </p:nvPr>
        </p:nvSpPr>
        <p:spPr bwMode="auto">
          <a:xfrm>
            <a:off x="4014788" y="8572500"/>
            <a:ext cx="3070225" cy="450850"/>
          </a:xfrm>
          <a:prstGeom prst="rect">
            <a:avLst/>
          </a:prstGeom>
          <a:noFill/>
          <a:ln>
            <a:miter lim="800000"/>
            <a:headEnd/>
            <a:tailEnd/>
          </a:ln>
        </p:spPr>
        <p:txBody>
          <a:bodyPr wrap="square" numCol="1" anchorCtr="0" compatLnSpc="1">
            <a:prstTxWarp prst="textNoShape">
              <a:avLst/>
            </a:prstTxWarp>
          </a:bodyPr>
          <a:lstStyle/>
          <a:p>
            <a:fld id="{F5E49C48-BC26-42D6-AA3D-28B97E864269}"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042954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098550" y="676275"/>
            <a:ext cx="4889500" cy="3384550"/>
          </a:xfrm>
          <a:prstGeom prst="rect">
            <a:avLst/>
          </a:prstGeom>
          <a:noFill/>
          <a:ln>
            <a:solidFill>
              <a:srgbClr val="000000"/>
            </a:solidFill>
            <a:miter lim="800000"/>
            <a:headEnd/>
            <a:tailEnd/>
          </a:ln>
        </p:spPr>
      </p:sp>
      <p:sp>
        <p:nvSpPr>
          <p:cNvPr id="18434" name="Notes Placeholder 2"/>
          <p:cNvSpPr>
            <a:spLocks noGrp="1"/>
          </p:cNvSpPr>
          <p:nvPr>
            <p:ph type="body" idx="1"/>
          </p:nvPr>
        </p:nvSpPr>
        <p:spPr bwMode="auto">
          <a:xfrm>
            <a:off x="708025" y="4286250"/>
            <a:ext cx="5670550" cy="4062413"/>
          </a:xfrm>
          <a:prstGeom prst="rect">
            <a:avLst/>
          </a:prstGeom>
          <a:noFill/>
        </p:spPr>
        <p:txBody>
          <a:bodyPr wrap="square" numCol="1" anchor="t" anchorCtr="0" compatLnSpc="1">
            <a:prstTxWarp prst="textNoShape">
              <a:avLst/>
            </a:prstTxWarp>
          </a:bodyPr>
          <a:lstStyle/>
          <a:p>
            <a:pPr>
              <a:spcBef>
                <a:spcPct val="0"/>
              </a:spcBef>
            </a:pP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endParaRPr lang="en-US" baseline="0" dirty="0" smtClean="0"/>
          </a:p>
        </p:txBody>
      </p:sp>
      <p:sp>
        <p:nvSpPr>
          <p:cNvPr id="18435" name="Slide Number Placeholder 3"/>
          <p:cNvSpPr>
            <a:spLocks noGrp="1"/>
          </p:cNvSpPr>
          <p:nvPr>
            <p:ph type="sldNum" sz="quarter" idx="5"/>
          </p:nvPr>
        </p:nvSpPr>
        <p:spPr bwMode="auto">
          <a:xfrm>
            <a:off x="4014788" y="8572500"/>
            <a:ext cx="3070225" cy="450850"/>
          </a:xfrm>
          <a:prstGeom prst="rect">
            <a:avLst/>
          </a:prstGeom>
          <a:noFill/>
          <a:ln>
            <a:miter lim="800000"/>
            <a:headEnd/>
            <a:tailEnd/>
          </a:ln>
        </p:spPr>
        <p:txBody>
          <a:bodyPr wrap="square" numCol="1" anchorCtr="0" compatLnSpc="1">
            <a:prstTxWarp prst="textNoShape">
              <a:avLst/>
            </a:prstTxWarp>
          </a:bodyPr>
          <a:lstStyle/>
          <a:p>
            <a:fld id="{F5E49C48-BC26-42D6-AA3D-28B97E864269}"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225027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098550" y="676275"/>
            <a:ext cx="4889500" cy="3384550"/>
          </a:xfrm>
          <a:prstGeom prst="rect">
            <a:avLst/>
          </a:prstGeom>
          <a:noFill/>
          <a:ln>
            <a:solidFill>
              <a:srgbClr val="000000"/>
            </a:solidFill>
            <a:miter lim="800000"/>
            <a:headEnd/>
            <a:tailEnd/>
          </a:ln>
        </p:spPr>
      </p:sp>
      <p:sp>
        <p:nvSpPr>
          <p:cNvPr id="18434" name="Notes Placeholder 2"/>
          <p:cNvSpPr>
            <a:spLocks noGrp="1"/>
          </p:cNvSpPr>
          <p:nvPr>
            <p:ph type="body" idx="1"/>
          </p:nvPr>
        </p:nvSpPr>
        <p:spPr bwMode="auto">
          <a:xfrm>
            <a:off x="708025" y="4286250"/>
            <a:ext cx="5670550" cy="4062413"/>
          </a:xfrm>
          <a:prstGeom prst="rect">
            <a:avLst/>
          </a:prstGeom>
          <a:noFill/>
        </p:spPr>
        <p:txBody>
          <a:bodyPr wrap="square" numCol="1" anchor="t" anchorCtr="0" compatLnSpc="1">
            <a:prstTxWarp prst="textNoShape">
              <a:avLst/>
            </a:prstTxWarp>
          </a:bodyPr>
          <a:lstStyle/>
          <a:p>
            <a:pPr>
              <a:spcBef>
                <a:spcPct val="0"/>
              </a:spcBef>
            </a:pPr>
            <a:endParaRPr lang="en-US" baseline="0" dirty="0" smtClean="0"/>
          </a:p>
        </p:txBody>
      </p:sp>
      <p:sp>
        <p:nvSpPr>
          <p:cNvPr id="18435" name="Slide Number Placeholder 3"/>
          <p:cNvSpPr>
            <a:spLocks noGrp="1"/>
          </p:cNvSpPr>
          <p:nvPr>
            <p:ph type="sldNum" sz="quarter" idx="5"/>
          </p:nvPr>
        </p:nvSpPr>
        <p:spPr bwMode="auto">
          <a:xfrm>
            <a:off x="4014788" y="8572500"/>
            <a:ext cx="3070225" cy="450850"/>
          </a:xfrm>
          <a:prstGeom prst="rect">
            <a:avLst/>
          </a:prstGeom>
          <a:noFill/>
          <a:ln>
            <a:miter lim="800000"/>
            <a:headEnd/>
            <a:tailEnd/>
          </a:ln>
        </p:spPr>
        <p:txBody>
          <a:bodyPr wrap="square" numCol="1" anchorCtr="0" compatLnSpc="1">
            <a:prstTxWarp prst="textNoShape">
              <a:avLst/>
            </a:prstTxWarp>
          </a:bodyPr>
          <a:lstStyle/>
          <a:p>
            <a:fld id="{F5E49C48-BC26-42D6-AA3D-28B97E864269}"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831528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098550" y="676275"/>
            <a:ext cx="4889500" cy="3384550"/>
          </a:xfrm>
          <a:prstGeom prst="rect">
            <a:avLst/>
          </a:prstGeom>
          <a:noFill/>
          <a:ln>
            <a:solidFill>
              <a:srgbClr val="000000"/>
            </a:solidFill>
            <a:miter lim="800000"/>
            <a:headEnd/>
            <a:tailEnd/>
          </a:ln>
        </p:spPr>
      </p:sp>
      <p:sp>
        <p:nvSpPr>
          <p:cNvPr id="18434" name="Notes Placeholder 2"/>
          <p:cNvSpPr>
            <a:spLocks noGrp="1"/>
          </p:cNvSpPr>
          <p:nvPr>
            <p:ph type="body" idx="1"/>
          </p:nvPr>
        </p:nvSpPr>
        <p:spPr bwMode="auto">
          <a:xfrm>
            <a:off x="708025" y="4286250"/>
            <a:ext cx="5670550" cy="4062413"/>
          </a:xfrm>
          <a:prstGeom prst="rect">
            <a:avLst/>
          </a:prstGeom>
          <a:noFill/>
        </p:spPr>
        <p:txBody>
          <a:bodyPr wrap="square" numCol="1" anchor="t" anchorCtr="0" compatLnSpc="1">
            <a:prstTxWarp prst="textNoShape">
              <a:avLst/>
            </a:prstTxWarp>
          </a:bodyPr>
          <a:lstStyle/>
          <a:p>
            <a:pPr>
              <a:spcBef>
                <a:spcPct val="0"/>
              </a:spcBef>
            </a:pPr>
            <a:endParaRPr lang="en-US" baseline="0" dirty="0" smtClean="0"/>
          </a:p>
        </p:txBody>
      </p:sp>
      <p:sp>
        <p:nvSpPr>
          <p:cNvPr id="18435" name="Slide Number Placeholder 3"/>
          <p:cNvSpPr>
            <a:spLocks noGrp="1"/>
          </p:cNvSpPr>
          <p:nvPr>
            <p:ph type="sldNum" sz="quarter" idx="5"/>
          </p:nvPr>
        </p:nvSpPr>
        <p:spPr bwMode="auto">
          <a:xfrm>
            <a:off x="4014788" y="8572500"/>
            <a:ext cx="3070225" cy="450850"/>
          </a:xfrm>
          <a:prstGeom prst="rect">
            <a:avLst/>
          </a:prstGeom>
          <a:noFill/>
          <a:ln>
            <a:miter lim="800000"/>
            <a:headEnd/>
            <a:tailEnd/>
          </a:ln>
        </p:spPr>
        <p:txBody>
          <a:bodyPr wrap="square" numCol="1" anchorCtr="0" compatLnSpc="1">
            <a:prstTxWarp prst="textNoShape">
              <a:avLst/>
            </a:prstTxWarp>
          </a:bodyPr>
          <a:lstStyle/>
          <a:p>
            <a:fld id="{F5E49C48-BC26-42D6-AA3D-28B97E864269}"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94281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CC88743-DAB4-41FA-9DA6-4EF09FF19F4C}" type="datetimeFigureOut">
              <a:rPr lang="en-US"/>
              <a:pPr>
                <a:defRPr/>
              </a:pPr>
              <a:t>3/28/2017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B3BBAE-7D5F-41AB-BD10-EF89A677EBB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E9DC09-C7E8-473F-8C00-DA091F95A1EB}" type="datetimeFigureOut">
              <a:rPr lang="en-US"/>
              <a:pPr>
                <a:defRPr/>
              </a:pPr>
              <a:t>3/28/2017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C1B2B7-ED7E-40C8-AB88-99064FB57AA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1"/>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41"/>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6B34E1-E386-4084-B7B9-51AE47AAE7CA}" type="datetimeFigureOut">
              <a:rPr lang="en-US"/>
              <a:pPr>
                <a:defRPr/>
              </a:pPr>
              <a:t>3/28/2017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53A031-8C87-495F-8161-33479F35BD7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6B5A17-879E-4160-93EC-7D24F369FC4B}" type="datetimeFigureOut">
              <a:rPr lang="en-US"/>
              <a:pPr>
                <a:defRPr/>
              </a:pPr>
              <a:t>3/28/2017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413107-B301-4006-969E-82B6FA1BE5A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6"/>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C372DC1-AFCB-4961-82A6-69AF9CF4182B}" type="datetimeFigureOut">
              <a:rPr lang="en-US"/>
              <a:pPr>
                <a:defRPr/>
              </a:pPr>
              <a:t>3/28/2017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C421D5-AC61-48EB-AF70-CE986F164A7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D8F14C6-C4F2-4A7C-97F2-93E9D3F52B95}" type="datetimeFigureOut">
              <a:rPr lang="en-US"/>
              <a:pPr>
                <a:defRPr/>
              </a:pPr>
              <a:t>3/28/2017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C11DB5-DA54-486C-AE6D-D01447F372A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2"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2424715-F681-4152-9549-5A0516B953BF}" type="datetimeFigureOut">
              <a:rPr lang="en-US"/>
              <a:pPr>
                <a:defRPr/>
              </a:pPr>
              <a:t>3/28/2017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25DFB1F-0932-40E9-9FC8-4685FCBBE7A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CF10952-97C1-450C-8404-BEE294189A77}" type="datetimeFigureOut">
              <a:rPr lang="en-US"/>
              <a:pPr>
                <a:defRPr/>
              </a:pPr>
              <a:t>3/28/2017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5F5FB05-52CC-4A02-A181-5157D23A47E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D27DC5-EBBB-4732-8B2A-60BEF70459C9}" type="datetimeFigureOut">
              <a:rPr lang="en-US"/>
              <a:pPr>
                <a:defRPr/>
              </a:pPr>
              <a:t>3/28/2017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B4F6CF5-24BC-4CD1-8A80-386CB6D2FE5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2" y="273053"/>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2"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DC26220-5127-4CAE-894A-720B47330FD3}" type="datetimeFigureOut">
              <a:rPr lang="en-US"/>
              <a:pPr>
                <a:defRPr/>
              </a:pPr>
              <a:t>3/28/2017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D6CB80-B3E8-45F9-8241-913BB41D167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1"/>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41645" y="5367339"/>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D1AEDC5-7C04-4750-85C4-DE585CF2F301}" type="datetimeFigureOut">
              <a:rPr lang="en-US"/>
              <a:pPr>
                <a:defRPr/>
              </a:pPr>
              <a:t>3/28/2017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F8177A-534F-4E47-9536-CA6A7610BED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95300" y="1600203"/>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6BD40B1-177C-4AE4-83C4-C0163600D023}" type="datetimeFigureOut">
              <a:rPr lang="en-US"/>
              <a:pPr>
                <a:defRPr/>
              </a:pPr>
              <a:t>3/28/2017</a:t>
            </a:fld>
            <a:endParaRPr lang="en-US" dirty="0"/>
          </a:p>
        </p:txBody>
      </p:sp>
      <p:sp>
        <p:nvSpPr>
          <p:cNvPr id="5" name="Footer Placeholder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33BEA64-BD09-492F-8F95-6EA01CA143B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2.jpeg"/><Relationship Id="rId4" Type="http://schemas.openxmlformats.org/officeDocument/2006/relationships/hyperlink" Target="http://www.pempal.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1073150" y="990600"/>
            <a:ext cx="8528050" cy="3200400"/>
          </a:xfrm>
        </p:spPr>
        <p:txBody>
          <a:bodyPr/>
          <a:lstStyle/>
          <a:p>
            <a:r>
              <a:rPr lang="en-US" dirty="0" smtClean="0">
                <a:solidFill>
                  <a:srgbClr val="002060"/>
                </a:solidFill>
              </a:rPr>
              <a:t>Results of the OECD Performance Budgeting Survey:</a:t>
            </a:r>
            <a:br>
              <a:rPr lang="en-US" dirty="0" smtClean="0">
                <a:solidFill>
                  <a:srgbClr val="002060"/>
                </a:solidFill>
              </a:rPr>
            </a:br>
            <a:r>
              <a:rPr lang="en-US" dirty="0" smtClean="0">
                <a:solidFill>
                  <a:srgbClr val="002060"/>
                </a:solidFill>
              </a:rPr>
              <a:t>OECD and PEMPAL Countries</a:t>
            </a:r>
          </a:p>
        </p:txBody>
      </p:sp>
      <p:sp>
        <p:nvSpPr>
          <p:cNvPr id="3" name="Subtitle 2"/>
          <p:cNvSpPr>
            <a:spLocks noGrp="1"/>
          </p:cNvSpPr>
          <p:nvPr>
            <p:ph type="subTitle" idx="1"/>
          </p:nvPr>
        </p:nvSpPr>
        <p:spPr>
          <a:xfrm>
            <a:off x="1485900" y="4191000"/>
            <a:ext cx="6934200" cy="762000"/>
          </a:xfrm>
        </p:spPr>
        <p:txBody>
          <a:bodyPr rtlCol="0">
            <a:normAutofit fontScale="92500" lnSpcReduction="10000"/>
          </a:bodyPr>
          <a:lstStyle/>
          <a:p>
            <a:pPr fontAlgn="auto">
              <a:spcAft>
                <a:spcPts val="0"/>
              </a:spcAft>
              <a:buFont typeface="Arial" pitchFamily="34" charset="0"/>
              <a:buNone/>
              <a:defRPr/>
            </a:pPr>
            <a:r>
              <a:rPr lang="en-US" sz="2400" i="1" dirty="0" smtClean="0">
                <a:solidFill>
                  <a:schemeClr val="tx1">
                    <a:lumMod val="95000"/>
                    <a:lumOff val="5000"/>
                  </a:schemeClr>
                </a:solidFill>
              </a:rPr>
              <a:t>PEMPAL Budget Community of Practice (BCOP)</a:t>
            </a:r>
          </a:p>
          <a:p>
            <a:pPr fontAlgn="auto">
              <a:spcAft>
                <a:spcPts val="0"/>
              </a:spcAft>
              <a:buFont typeface="Arial" pitchFamily="34" charset="0"/>
              <a:buNone/>
              <a:defRPr/>
            </a:pPr>
            <a:r>
              <a:rPr lang="en-US" sz="2400" i="1" dirty="0" smtClean="0">
                <a:solidFill>
                  <a:schemeClr val="tx1">
                    <a:lumMod val="95000"/>
                    <a:lumOff val="5000"/>
                  </a:schemeClr>
                </a:solidFill>
              </a:rPr>
              <a:t>Program and Performance budgeting Working Group</a:t>
            </a:r>
          </a:p>
        </p:txBody>
      </p:sp>
      <p:pic>
        <p:nvPicPr>
          <p:cNvPr id="15363"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pic>
        <p:nvPicPr>
          <p:cNvPr id="15364" name="Рисунок 15" descr="pempal-logo-top.gif"/>
          <p:cNvPicPr>
            <a:picLocks noChangeAspect="1"/>
          </p:cNvPicPr>
          <p:nvPr/>
        </p:nvPicPr>
        <p:blipFill>
          <a:blip r:embed="rId4"/>
          <a:srcRect/>
          <a:stretch>
            <a:fillRect/>
          </a:stretch>
        </p:blipFill>
        <p:spPr bwMode="auto">
          <a:xfrm>
            <a:off x="3384550" y="381000"/>
            <a:ext cx="3879850" cy="342900"/>
          </a:xfrm>
          <a:prstGeom prst="rect">
            <a:avLst/>
          </a:prstGeom>
          <a:noFill/>
          <a:ln w="9525">
            <a:noFill/>
            <a:miter lim="800000"/>
            <a:headEnd/>
            <a:tailEnd/>
          </a:ln>
        </p:spPr>
      </p:pic>
      <p:sp>
        <p:nvSpPr>
          <p:cNvPr id="15365" name="TextBox 5"/>
          <p:cNvSpPr txBox="1">
            <a:spLocks noChangeArrowheads="1"/>
          </p:cNvSpPr>
          <p:nvPr/>
        </p:nvSpPr>
        <p:spPr bwMode="auto">
          <a:xfrm>
            <a:off x="2514600" y="5562600"/>
            <a:ext cx="4953000" cy="923330"/>
          </a:xfrm>
          <a:prstGeom prst="rect">
            <a:avLst/>
          </a:prstGeom>
          <a:noFill/>
          <a:ln w="9525">
            <a:noFill/>
            <a:miter lim="800000"/>
            <a:headEnd/>
            <a:tailEnd/>
          </a:ln>
        </p:spPr>
        <p:txBody>
          <a:bodyPr>
            <a:spAutoFit/>
          </a:bodyPr>
          <a:lstStyle/>
          <a:p>
            <a:pPr algn="ctr"/>
            <a:endParaRPr lang="bs-Latn-BA" dirty="0" smtClean="0">
              <a:latin typeface="Calibri" pitchFamily="34" charset="0"/>
            </a:endParaRPr>
          </a:p>
          <a:p>
            <a:pPr algn="ctr"/>
            <a:r>
              <a:rPr lang="en-US" dirty="0" smtClean="0">
                <a:latin typeface="Calibri" pitchFamily="34" charset="0"/>
              </a:rPr>
              <a:t>Naida Carsimamovic, BCOP Resource Team  </a:t>
            </a:r>
            <a:endParaRPr lang="bs-Latn-BA" dirty="0" smtClean="0">
              <a:latin typeface="Calibri" pitchFamily="34" charset="0"/>
            </a:endParaRPr>
          </a:p>
          <a:p>
            <a:pPr algn="ctr"/>
            <a:r>
              <a:rPr lang="en-US" dirty="0" smtClean="0">
                <a:latin typeface="Calibri" pitchFamily="34" charset="0"/>
              </a:rPr>
              <a:t>14 April 2017</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77497" y="821632"/>
            <a:ext cx="8763000" cy="5712234"/>
          </a:xfrm>
        </p:spPr>
        <p:txBody>
          <a:bodyPr rtlCol="0">
            <a:normAutofit/>
          </a:bodyPr>
          <a:lstStyle/>
          <a:p>
            <a:pPr algn="just" fontAlgn="auto">
              <a:spcAft>
                <a:spcPts val="0"/>
              </a:spcAft>
              <a:defRPr/>
            </a:pPr>
            <a:r>
              <a:rPr lang="en-US" sz="1800" dirty="0" smtClean="0">
                <a:solidFill>
                  <a:schemeClr val="tx1">
                    <a:lumMod val="95000"/>
                    <a:lumOff val="5000"/>
                  </a:schemeClr>
                </a:solidFill>
              </a:rPr>
              <a:t>Management responses to poor performance are much more likely in both OECD and PEMPAL countries than budgetary consequences.  </a:t>
            </a:r>
            <a:endParaRPr lang="ru-RU" sz="2000" dirty="0" smtClean="0">
              <a:solidFill>
                <a:schemeClr val="tx1">
                  <a:lumMod val="95000"/>
                  <a:lumOff val="5000"/>
                </a:schemeClr>
              </a:solidFill>
            </a:endParaRPr>
          </a:p>
        </p:txBody>
      </p:sp>
      <p:pic>
        <p:nvPicPr>
          <p:cNvPr id="17411"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2" name="TextBox 1"/>
          <p:cNvSpPr txBox="1"/>
          <p:nvPr/>
        </p:nvSpPr>
        <p:spPr>
          <a:xfrm>
            <a:off x="415912" y="70879"/>
            <a:ext cx="9601199" cy="553998"/>
          </a:xfrm>
          <a:prstGeom prst="rect">
            <a:avLst/>
          </a:prstGeom>
          <a:noFill/>
        </p:spPr>
        <p:txBody>
          <a:bodyPr wrap="square" rtlCol="0">
            <a:spAutoFit/>
          </a:bodyPr>
          <a:lstStyle/>
          <a:p>
            <a:pPr algn="ctr"/>
            <a:r>
              <a:rPr lang="en-US" sz="3000" dirty="0" smtClean="0">
                <a:solidFill>
                  <a:srgbClr val="002060"/>
                </a:solidFill>
                <a:latin typeface="Calibri"/>
              </a:rPr>
              <a:t>Consequences of Performance Targets Not Being Met  </a:t>
            </a:r>
            <a:endParaRPr lang="en-US" sz="3000" dirty="0">
              <a:solidFill>
                <a:srgbClr val="002060"/>
              </a:solidFill>
              <a:latin typeface="Calibri"/>
            </a:endParaRPr>
          </a:p>
        </p:txBody>
      </p:sp>
      <p:pic>
        <p:nvPicPr>
          <p:cNvPr id="4" name="Picture 3"/>
          <p:cNvPicPr>
            <a:picLocks noChangeAspect="1"/>
          </p:cNvPicPr>
          <p:nvPr/>
        </p:nvPicPr>
        <p:blipFill rotWithShape="1">
          <a:blip r:embed="rId4"/>
          <a:srcRect l="426" t="682" r="1230" b="979"/>
          <a:stretch/>
        </p:blipFill>
        <p:spPr>
          <a:xfrm>
            <a:off x="877497" y="1676401"/>
            <a:ext cx="8985281" cy="5054220"/>
          </a:xfrm>
          <a:prstGeom prst="rect">
            <a:avLst/>
          </a:prstGeom>
        </p:spPr>
      </p:pic>
    </p:spTree>
    <p:extLst>
      <p:ext uri="{BB962C8B-B14F-4D97-AF65-F5344CB8AC3E}">
        <p14:creationId xmlns:p14="http://schemas.microsoft.com/office/powerpoint/2010/main" val="1171817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1103" y="624877"/>
            <a:ext cx="8763000" cy="5712234"/>
          </a:xfrm>
        </p:spPr>
        <p:txBody>
          <a:bodyPr rtlCol="0">
            <a:normAutofit/>
          </a:bodyPr>
          <a:lstStyle/>
          <a:p>
            <a:pPr algn="just" fontAlgn="auto">
              <a:spcAft>
                <a:spcPts val="0"/>
              </a:spcAft>
              <a:defRPr/>
            </a:pPr>
            <a:r>
              <a:rPr lang="en-US" sz="1800" dirty="0" smtClean="0">
                <a:solidFill>
                  <a:schemeClr val="tx1">
                    <a:lumMod val="95000"/>
                    <a:lumOff val="5000"/>
                  </a:schemeClr>
                </a:solidFill>
              </a:rPr>
              <a:t>Countries’ perceptions on benefits of PB is very mixed in both OECD and PEMPAL </a:t>
            </a:r>
            <a:r>
              <a:rPr lang="en-US" sz="1800" dirty="0" smtClean="0">
                <a:solidFill>
                  <a:schemeClr val="tx1">
                    <a:lumMod val="95000"/>
                    <a:lumOff val="5000"/>
                  </a:schemeClr>
                </a:solidFill>
              </a:rPr>
              <a:t>countries. </a:t>
            </a:r>
            <a:endParaRPr lang="ru-RU" sz="2000" dirty="0" smtClean="0">
              <a:solidFill>
                <a:schemeClr val="tx1">
                  <a:lumMod val="95000"/>
                  <a:lumOff val="5000"/>
                </a:schemeClr>
              </a:solidFill>
            </a:endParaRPr>
          </a:p>
        </p:txBody>
      </p:sp>
      <p:pic>
        <p:nvPicPr>
          <p:cNvPr id="17411"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2" name="TextBox 1"/>
          <p:cNvSpPr txBox="1"/>
          <p:nvPr/>
        </p:nvSpPr>
        <p:spPr>
          <a:xfrm>
            <a:off x="415912" y="70879"/>
            <a:ext cx="9601199" cy="553998"/>
          </a:xfrm>
          <a:prstGeom prst="rect">
            <a:avLst/>
          </a:prstGeom>
          <a:noFill/>
        </p:spPr>
        <p:txBody>
          <a:bodyPr wrap="square" rtlCol="0">
            <a:spAutoFit/>
          </a:bodyPr>
          <a:lstStyle/>
          <a:p>
            <a:pPr algn="ctr"/>
            <a:r>
              <a:rPr lang="en-US" sz="3000" dirty="0" smtClean="0">
                <a:solidFill>
                  <a:srgbClr val="002060"/>
                </a:solidFill>
                <a:latin typeface="Calibri"/>
              </a:rPr>
              <a:t>PB’s Contribution to Improved Quality of Public Finances  </a:t>
            </a:r>
            <a:endParaRPr lang="en-US" sz="3000" dirty="0">
              <a:solidFill>
                <a:srgbClr val="002060"/>
              </a:solidFill>
              <a:latin typeface="Calibri"/>
            </a:endParaRPr>
          </a:p>
        </p:txBody>
      </p:sp>
      <p:pic>
        <p:nvPicPr>
          <p:cNvPr id="7" name="Picture 6"/>
          <p:cNvPicPr>
            <a:picLocks noChangeAspect="1"/>
          </p:cNvPicPr>
          <p:nvPr/>
        </p:nvPicPr>
        <p:blipFill>
          <a:blip r:embed="rId4"/>
          <a:stretch>
            <a:fillRect/>
          </a:stretch>
        </p:blipFill>
        <p:spPr>
          <a:xfrm>
            <a:off x="1905000" y="998238"/>
            <a:ext cx="6153255" cy="2743200"/>
          </a:xfrm>
          <a:prstGeom prst="rect">
            <a:avLst/>
          </a:prstGeom>
        </p:spPr>
      </p:pic>
      <p:pic>
        <p:nvPicPr>
          <p:cNvPr id="13" name="Picture 12"/>
          <p:cNvPicPr>
            <a:picLocks noChangeAspect="1"/>
          </p:cNvPicPr>
          <p:nvPr/>
        </p:nvPicPr>
        <p:blipFill>
          <a:blip r:embed="rId5"/>
          <a:stretch>
            <a:fillRect/>
          </a:stretch>
        </p:blipFill>
        <p:spPr>
          <a:xfrm>
            <a:off x="1828800" y="3465072"/>
            <a:ext cx="6366510" cy="2855162"/>
          </a:xfrm>
          <a:prstGeom prst="rect">
            <a:avLst/>
          </a:prstGeom>
        </p:spPr>
      </p:pic>
    </p:spTree>
    <p:extLst>
      <p:ext uri="{BB962C8B-B14F-4D97-AF65-F5344CB8AC3E}">
        <p14:creationId xmlns:p14="http://schemas.microsoft.com/office/powerpoint/2010/main" val="1572840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5011" y="1220583"/>
            <a:ext cx="8763000" cy="5712234"/>
          </a:xfrm>
        </p:spPr>
        <p:txBody>
          <a:bodyPr rtlCol="0">
            <a:normAutofit/>
          </a:bodyPr>
          <a:lstStyle/>
          <a:p>
            <a:pPr algn="just" fontAlgn="auto">
              <a:spcAft>
                <a:spcPts val="0"/>
              </a:spcAft>
              <a:defRPr/>
            </a:pPr>
            <a:r>
              <a:rPr lang="en-US" sz="1800" dirty="0" smtClean="0">
                <a:solidFill>
                  <a:schemeClr val="tx1">
                    <a:lumMod val="95000"/>
                    <a:lumOff val="5000"/>
                  </a:schemeClr>
                </a:solidFill>
              </a:rPr>
              <a:t>Three out of the four sectors in which PB is perceived as having the highest impact on average are the same in PEMPAL and OECD countries, and so are the three out of four sectors </a:t>
            </a:r>
            <a:r>
              <a:rPr lang="en-US" sz="1800" dirty="0">
                <a:solidFill>
                  <a:schemeClr val="tx1">
                    <a:lumMod val="95000"/>
                    <a:lumOff val="5000"/>
                  </a:schemeClr>
                </a:solidFill>
              </a:rPr>
              <a:t>in which PB is perceived as having the </a:t>
            </a:r>
            <a:r>
              <a:rPr lang="en-US" sz="1800" dirty="0" smtClean="0">
                <a:solidFill>
                  <a:schemeClr val="tx1">
                    <a:lumMod val="95000"/>
                    <a:lumOff val="5000"/>
                  </a:schemeClr>
                </a:solidFill>
              </a:rPr>
              <a:t>lowest </a:t>
            </a:r>
            <a:r>
              <a:rPr lang="en-US" sz="1800" dirty="0">
                <a:solidFill>
                  <a:schemeClr val="tx1">
                    <a:lumMod val="95000"/>
                    <a:lumOff val="5000"/>
                  </a:schemeClr>
                </a:solidFill>
              </a:rPr>
              <a:t>impact on </a:t>
            </a:r>
            <a:r>
              <a:rPr lang="en-US" sz="1800" dirty="0" smtClean="0">
                <a:solidFill>
                  <a:schemeClr val="tx1">
                    <a:lumMod val="95000"/>
                    <a:lumOff val="5000"/>
                  </a:schemeClr>
                </a:solidFill>
              </a:rPr>
              <a:t>average. </a:t>
            </a:r>
            <a:endParaRPr lang="ru-RU" sz="2000" dirty="0" smtClean="0">
              <a:solidFill>
                <a:schemeClr val="tx1">
                  <a:lumMod val="95000"/>
                  <a:lumOff val="5000"/>
                </a:schemeClr>
              </a:solidFill>
            </a:endParaRPr>
          </a:p>
        </p:txBody>
      </p:sp>
      <p:pic>
        <p:nvPicPr>
          <p:cNvPr id="17411"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2" name="TextBox 1"/>
          <p:cNvSpPr txBox="1"/>
          <p:nvPr/>
        </p:nvSpPr>
        <p:spPr>
          <a:xfrm>
            <a:off x="415912" y="70879"/>
            <a:ext cx="9601199" cy="646331"/>
          </a:xfrm>
          <a:prstGeom prst="rect">
            <a:avLst/>
          </a:prstGeom>
          <a:noFill/>
        </p:spPr>
        <p:txBody>
          <a:bodyPr wrap="square" rtlCol="0">
            <a:spAutoFit/>
          </a:bodyPr>
          <a:lstStyle/>
          <a:p>
            <a:pPr algn="ctr"/>
            <a:r>
              <a:rPr lang="en-US" sz="3600" dirty="0" smtClean="0">
                <a:solidFill>
                  <a:srgbClr val="002060"/>
                </a:solidFill>
                <a:latin typeface="Calibri"/>
              </a:rPr>
              <a:t>PB Usage by Sector </a:t>
            </a:r>
            <a:endParaRPr lang="en-US" sz="3600" dirty="0">
              <a:solidFill>
                <a:srgbClr val="002060"/>
              </a:solidFill>
              <a:latin typeface="Calibri"/>
            </a:endParaRPr>
          </a:p>
        </p:txBody>
      </p:sp>
      <p:pic>
        <p:nvPicPr>
          <p:cNvPr id="5" name="Picture 4"/>
          <p:cNvPicPr>
            <a:picLocks noChangeAspect="1"/>
          </p:cNvPicPr>
          <p:nvPr/>
        </p:nvPicPr>
        <p:blipFill>
          <a:blip r:embed="rId4"/>
          <a:stretch>
            <a:fillRect/>
          </a:stretch>
        </p:blipFill>
        <p:spPr>
          <a:xfrm>
            <a:off x="958759" y="2514600"/>
            <a:ext cx="8566355" cy="3124200"/>
          </a:xfrm>
          <a:prstGeom prst="rect">
            <a:avLst/>
          </a:prstGeom>
        </p:spPr>
      </p:pic>
    </p:spTree>
    <p:extLst>
      <p:ext uri="{BB962C8B-B14F-4D97-AF65-F5344CB8AC3E}">
        <p14:creationId xmlns:p14="http://schemas.microsoft.com/office/powerpoint/2010/main" val="3435668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3690" y="1145766"/>
            <a:ext cx="8763000" cy="5712234"/>
          </a:xfrm>
        </p:spPr>
        <p:txBody>
          <a:bodyPr rtlCol="0">
            <a:normAutofit/>
          </a:bodyPr>
          <a:lstStyle/>
          <a:p>
            <a:pPr algn="just" fontAlgn="auto">
              <a:spcAft>
                <a:spcPts val="0"/>
              </a:spcAft>
              <a:defRPr/>
            </a:pPr>
            <a:r>
              <a:rPr lang="en-US" sz="1800" dirty="0" smtClean="0">
                <a:solidFill>
                  <a:schemeClr val="tx1">
                    <a:lumMod val="95000"/>
                    <a:lumOff val="5000"/>
                  </a:schemeClr>
                </a:solidFill>
              </a:rPr>
              <a:t>Challenges are very similar in OECD and PEMPAL countries. Notably, PEMPAL countries as their second challenge (after resources) list unclear policy/program objectives. </a:t>
            </a:r>
            <a:endParaRPr lang="ru-RU" sz="2000" dirty="0" smtClean="0">
              <a:solidFill>
                <a:schemeClr val="tx1">
                  <a:lumMod val="95000"/>
                  <a:lumOff val="5000"/>
                </a:schemeClr>
              </a:solidFill>
            </a:endParaRPr>
          </a:p>
        </p:txBody>
      </p:sp>
      <p:pic>
        <p:nvPicPr>
          <p:cNvPr id="17411"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2" name="TextBox 1"/>
          <p:cNvSpPr txBox="1"/>
          <p:nvPr/>
        </p:nvSpPr>
        <p:spPr>
          <a:xfrm>
            <a:off x="415912" y="70879"/>
            <a:ext cx="9601199" cy="646331"/>
          </a:xfrm>
          <a:prstGeom prst="rect">
            <a:avLst/>
          </a:prstGeom>
          <a:noFill/>
        </p:spPr>
        <p:txBody>
          <a:bodyPr wrap="square" rtlCol="0">
            <a:spAutoFit/>
          </a:bodyPr>
          <a:lstStyle/>
          <a:p>
            <a:pPr algn="ctr"/>
            <a:r>
              <a:rPr lang="en-US" sz="3600" dirty="0" smtClean="0">
                <a:solidFill>
                  <a:srgbClr val="002060"/>
                </a:solidFill>
                <a:latin typeface="Calibri"/>
              </a:rPr>
              <a:t>Greatest Challenges to Implementation of PB</a:t>
            </a:r>
            <a:endParaRPr lang="en-US" sz="3600" dirty="0">
              <a:solidFill>
                <a:srgbClr val="002060"/>
              </a:solidFill>
              <a:latin typeface="Calibri"/>
            </a:endParaRPr>
          </a:p>
        </p:txBody>
      </p:sp>
      <p:pic>
        <p:nvPicPr>
          <p:cNvPr id="6" name="Picture 5"/>
          <p:cNvPicPr>
            <a:picLocks noChangeAspect="1"/>
          </p:cNvPicPr>
          <p:nvPr/>
        </p:nvPicPr>
        <p:blipFill>
          <a:blip r:embed="rId4"/>
          <a:stretch>
            <a:fillRect/>
          </a:stretch>
        </p:blipFill>
        <p:spPr>
          <a:xfrm>
            <a:off x="830867" y="2362200"/>
            <a:ext cx="8988647" cy="3581400"/>
          </a:xfrm>
          <a:prstGeom prst="rect">
            <a:avLst/>
          </a:prstGeom>
        </p:spPr>
      </p:pic>
    </p:spTree>
    <p:extLst>
      <p:ext uri="{BB962C8B-B14F-4D97-AF65-F5344CB8AC3E}">
        <p14:creationId xmlns:p14="http://schemas.microsoft.com/office/powerpoint/2010/main" val="2156992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609600"/>
            <a:ext cx="8763000" cy="6019800"/>
          </a:xfrm>
        </p:spPr>
        <p:txBody>
          <a:bodyPr rtlCol="0">
            <a:normAutofit/>
          </a:bodyPr>
          <a:lstStyle/>
          <a:p>
            <a:pPr algn="just" fontAlgn="auto">
              <a:spcAft>
                <a:spcPts val="0"/>
              </a:spcAft>
              <a:defRPr/>
            </a:pPr>
            <a:r>
              <a:rPr lang="en-US" sz="2000" b="1" dirty="0" smtClean="0">
                <a:solidFill>
                  <a:schemeClr val="tx1">
                    <a:lumMod val="95000"/>
                    <a:lumOff val="5000"/>
                  </a:schemeClr>
                </a:solidFill>
              </a:rPr>
              <a:t> </a:t>
            </a:r>
            <a:endParaRPr lang="bs-Latn-BA" sz="2000" b="1" dirty="0" smtClean="0">
              <a:solidFill>
                <a:schemeClr val="tx1">
                  <a:lumMod val="95000"/>
                  <a:lumOff val="5000"/>
                </a:schemeClr>
              </a:solidFill>
            </a:endParaRPr>
          </a:p>
          <a:p>
            <a:pPr marL="800100" lvl="1" indent="-342900" algn="just" fontAlgn="auto">
              <a:spcAft>
                <a:spcPts val="0"/>
              </a:spcAft>
              <a:buFont typeface="Arial" pitchFamily="34" charset="0"/>
              <a:buChar char="•"/>
              <a:defRPr/>
            </a:pPr>
            <a:endParaRPr lang="bs-Latn-BA" sz="2000" dirty="0" smtClean="0">
              <a:solidFill>
                <a:schemeClr val="tx1">
                  <a:lumMod val="95000"/>
                  <a:lumOff val="5000"/>
                </a:schemeClr>
              </a:solidFill>
            </a:endParaRPr>
          </a:p>
        </p:txBody>
      </p:sp>
      <p:pic>
        <p:nvPicPr>
          <p:cNvPr id="17411"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2" name="TextBox 1"/>
          <p:cNvSpPr txBox="1"/>
          <p:nvPr/>
        </p:nvSpPr>
        <p:spPr>
          <a:xfrm>
            <a:off x="1143000" y="2438400"/>
            <a:ext cx="7924800" cy="1754326"/>
          </a:xfrm>
          <a:prstGeom prst="rect">
            <a:avLst/>
          </a:prstGeom>
          <a:noFill/>
        </p:spPr>
        <p:txBody>
          <a:bodyPr wrap="square" rtlCol="0">
            <a:spAutoFit/>
          </a:bodyPr>
          <a:lstStyle/>
          <a:p>
            <a:pPr algn="ctr"/>
            <a:r>
              <a:rPr lang="en-US" sz="3600" dirty="0" smtClean="0">
                <a:solidFill>
                  <a:srgbClr val="002060"/>
                </a:solidFill>
                <a:latin typeface="+mj-lt"/>
                <a:ea typeface="+mj-ea"/>
                <a:cs typeface="+mj-cs"/>
              </a:rPr>
              <a:t>Survey Findings</a:t>
            </a:r>
          </a:p>
          <a:p>
            <a:pPr algn="ctr"/>
            <a:endParaRPr lang="en-US" sz="3600" dirty="0" smtClean="0">
              <a:solidFill>
                <a:srgbClr val="002060"/>
              </a:solidFill>
              <a:latin typeface="+mj-lt"/>
              <a:ea typeface="+mj-ea"/>
              <a:cs typeface="+mj-cs"/>
            </a:endParaRPr>
          </a:p>
          <a:p>
            <a:pPr algn="ctr"/>
            <a:r>
              <a:rPr lang="en-US" sz="3600" dirty="0" smtClean="0">
                <a:solidFill>
                  <a:srgbClr val="002060"/>
                </a:solidFill>
                <a:latin typeface="+mj-lt"/>
                <a:ea typeface="+mj-ea"/>
                <a:cs typeface="+mj-cs"/>
              </a:rPr>
              <a:t>PART II: SPENDING REVIEWS</a:t>
            </a:r>
            <a:endParaRPr lang="en-US" sz="3600" dirty="0">
              <a:solidFill>
                <a:srgbClr val="002060"/>
              </a:solidFill>
              <a:latin typeface="+mj-lt"/>
              <a:ea typeface="+mj-ea"/>
              <a:cs typeface="+mj-cs"/>
            </a:endParaRPr>
          </a:p>
        </p:txBody>
      </p:sp>
    </p:spTree>
    <p:extLst>
      <p:ext uri="{BB962C8B-B14F-4D97-AF65-F5344CB8AC3E}">
        <p14:creationId xmlns:p14="http://schemas.microsoft.com/office/powerpoint/2010/main" val="3174629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5011" y="624597"/>
            <a:ext cx="8763000" cy="5712234"/>
          </a:xfrm>
        </p:spPr>
        <p:txBody>
          <a:bodyPr rtlCol="0">
            <a:normAutofit/>
          </a:bodyPr>
          <a:lstStyle/>
          <a:p>
            <a:pPr algn="just" fontAlgn="auto">
              <a:spcAft>
                <a:spcPts val="0"/>
              </a:spcAft>
              <a:defRPr/>
            </a:pPr>
            <a:r>
              <a:rPr lang="en-US" sz="2000" dirty="0" smtClean="0">
                <a:solidFill>
                  <a:schemeClr val="tx1">
                    <a:lumMod val="95000"/>
                    <a:lumOff val="5000"/>
                  </a:schemeClr>
                </a:solidFill>
              </a:rPr>
              <a:t>OECD countries increasingly use spending reviews. </a:t>
            </a:r>
          </a:p>
          <a:p>
            <a:pPr algn="just" fontAlgn="auto">
              <a:spcAft>
                <a:spcPts val="0"/>
              </a:spcAft>
              <a:defRPr/>
            </a:pPr>
            <a:r>
              <a:rPr lang="en-US" sz="2000" dirty="0" smtClean="0">
                <a:solidFill>
                  <a:schemeClr val="tx1">
                    <a:lumMod val="95000"/>
                    <a:lumOff val="5000"/>
                  </a:schemeClr>
                </a:solidFill>
              </a:rPr>
              <a:t>In PEMPAL countries, Croatia, Uzbekistan, Armenia reported having conducted spending reviews, but only Croatia answered all subsequent questions on the details of spending reviews. Croatia implemented broad spending reviews in 2015. </a:t>
            </a:r>
          </a:p>
          <a:p>
            <a:pPr algn="just" fontAlgn="auto">
              <a:spcAft>
                <a:spcPts val="0"/>
              </a:spcAft>
              <a:defRPr/>
            </a:pPr>
            <a:r>
              <a:rPr lang="en-US" sz="2000" dirty="0" smtClean="0">
                <a:solidFill>
                  <a:schemeClr val="tx1">
                    <a:lumMod val="95000"/>
                    <a:lumOff val="5000"/>
                  </a:schemeClr>
                </a:solidFill>
              </a:rPr>
              <a:t>However, all other PEMPAL countries note that spending reviews are under consideration. </a:t>
            </a:r>
            <a:endParaRPr lang="ru-RU" sz="2000" dirty="0" smtClean="0">
              <a:solidFill>
                <a:schemeClr val="tx1">
                  <a:lumMod val="95000"/>
                  <a:lumOff val="5000"/>
                </a:schemeClr>
              </a:solidFill>
            </a:endParaRPr>
          </a:p>
        </p:txBody>
      </p:sp>
      <p:pic>
        <p:nvPicPr>
          <p:cNvPr id="17411"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2" name="TextBox 1"/>
          <p:cNvSpPr txBox="1"/>
          <p:nvPr/>
        </p:nvSpPr>
        <p:spPr>
          <a:xfrm>
            <a:off x="415912" y="70879"/>
            <a:ext cx="9601199" cy="553998"/>
          </a:xfrm>
          <a:prstGeom prst="rect">
            <a:avLst/>
          </a:prstGeom>
          <a:noFill/>
        </p:spPr>
        <p:txBody>
          <a:bodyPr wrap="square" rtlCol="0">
            <a:spAutoFit/>
          </a:bodyPr>
          <a:lstStyle/>
          <a:p>
            <a:pPr algn="ctr"/>
            <a:r>
              <a:rPr lang="en-US" sz="3000" dirty="0" smtClean="0">
                <a:solidFill>
                  <a:srgbClr val="002060"/>
                </a:solidFill>
                <a:latin typeface="Calibri"/>
              </a:rPr>
              <a:t>Usage of Spending Reviews</a:t>
            </a:r>
            <a:endParaRPr lang="en-US" sz="3000" dirty="0">
              <a:solidFill>
                <a:srgbClr val="002060"/>
              </a:solidFill>
              <a:latin typeface="Calibri"/>
            </a:endParaRPr>
          </a:p>
        </p:txBody>
      </p:sp>
      <p:pic>
        <p:nvPicPr>
          <p:cNvPr id="4" name="Picture 3"/>
          <p:cNvPicPr>
            <a:picLocks noChangeAspect="1"/>
          </p:cNvPicPr>
          <p:nvPr/>
        </p:nvPicPr>
        <p:blipFill>
          <a:blip r:embed="rId4"/>
          <a:stretch>
            <a:fillRect/>
          </a:stretch>
        </p:blipFill>
        <p:spPr>
          <a:xfrm>
            <a:off x="2439900" y="2405852"/>
            <a:ext cx="7186185" cy="4452148"/>
          </a:xfrm>
          <a:prstGeom prst="rect">
            <a:avLst/>
          </a:prstGeom>
        </p:spPr>
      </p:pic>
    </p:spTree>
    <p:extLst>
      <p:ext uri="{BB962C8B-B14F-4D97-AF65-F5344CB8AC3E}">
        <p14:creationId xmlns:p14="http://schemas.microsoft.com/office/powerpoint/2010/main" val="4173939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5011" y="624597"/>
            <a:ext cx="8763000" cy="5712234"/>
          </a:xfrm>
        </p:spPr>
        <p:txBody>
          <a:bodyPr rtlCol="0">
            <a:normAutofit/>
          </a:bodyPr>
          <a:lstStyle/>
          <a:p>
            <a:pPr algn="just" fontAlgn="auto">
              <a:spcAft>
                <a:spcPts val="0"/>
              </a:spcAft>
              <a:defRPr/>
            </a:pPr>
            <a:r>
              <a:rPr lang="en-US" sz="2000" dirty="0" smtClean="0">
                <a:solidFill>
                  <a:schemeClr val="tx1">
                    <a:lumMod val="95000"/>
                    <a:lumOff val="5000"/>
                  </a:schemeClr>
                </a:solidFill>
              </a:rPr>
              <a:t>In OECD countries, the CBA tends to lead spending reviews or is co-leading it with the President/Prime Minister and/or Committee/Commissions in a mixed model approach. </a:t>
            </a:r>
          </a:p>
          <a:p>
            <a:pPr algn="just" fontAlgn="auto">
              <a:spcAft>
                <a:spcPts val="0"/>
              </a:spcAft>
              <a:defRPr/>
            </a:pPr>
            <a:r>
              <a:rPr lang="en-US" sz="2000" dirty="0" smtClean="0">
                <a:solidFill>
                  <a:schemeClr val="tx1">
                    <a:lumMod val="95000"/>
                    <a:lumOff val="5000"/>
                  </a:schemeClr>
                </a:solidFill>
              </a:rPr>
              <a:t>Croatia also employed a mixed model approach, with the CBA and Committee/Commission having the lead role.  </a:t>
            </a:r>
            <a:endParaRPr lang="ru-RU" sz="2000" dirty="0" smtClean="0">
              <a:solidFill>
                <a:schemeClr val="tx1">
                  <a:lumMod val="95000"/>
                  <a:lumOff val="5000"/>
                </a:schemeClr>
              </a:solidFill>
            </a:endParaRPr>
          </a:p>
        </p:txBody>
      </p:sp>
      <p:pic>
        <p:nvPicPr>
          <p:cNvPr id="17411"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2" name="TextBox 1"/>
          <p:cNvSpPr txBox="1"/>
          <p:nvPr/>
        </p:nvSpPr>
        <p:spPr>
          <a:xfrm>
            <a:off x="415912" y="70879"/>
            <a:ext cx="9601199" cy="553998"/>
          </a:xfrm>
          <a:prstGeom prst="rect">
            <a:avLst/>
          </a:prstGeom>
          <a:noFill/>
        </p:spPr>
        <p:txBody>
          <a:bodyPr wrap="square" rtlCol="0">
            <a:spAutoFit/>
          </a:bodyPr>
          <a:lstStyle/>
          <a:p>
            <a:pPr algn="ctr"/>
            <a:r>
              <a:rPr lang="en-US" sz="3000" dirty="0" smtClean="0">
                <a:solidFill>
                  <a:srgbClr val="002060"/>
                </a:solidFill>
                <a:latin typeface="Calibri"/>
              </a:rPr>
              <a:t>Usage of Spending Reviews</a:t>
            </a:r>
            <a:endParaRPr lang="en-US" sz="3000" dirty="0">
              <a:solidFill>
                <a:srgbClr val="002060"/>
              </a:solidFill>
              <a:latin typeface="Calibri"/>
            </a:endParaRPr>
          </a:p>
        </p:txBody>
      </p:sp>
      <p:pic>
        <p:nvPicPr>
          <p:cNvPr id="5" name="Picture 4"/>
          <p:cNvPicPr>
            <a:picLocks noChangeAspect="1"/>
          </p:cNvPicPr>
          <p:nvPr/>
        </p:nvPicPr>
        <p:blipFill>
          <a:blip r:embed="rId4"/>
          <a:stretch>
            <a:fillRect/>
          </a:stretch>
        </p:blipFill>
        <p:spPr>
          <a:xfrm>
            <a:off x="1160766" y="2514600"/>
            <a:ext cx="8111490" cy="3555905"/>
          </a:xfrm>
          <a:prstGeom prst="rect">
            <a:avLst/>
          </a:prstGeom>
        </p:spPr>
      </p:pic>
    </p:spTree>
    <p:extLst>
      <p:ext uri="{BB962C8B-B14F-4D97-AF65-F5344CB8AC3E}">
        <p14:creationId xmlns:p14="http://schemas.microsoft.com/office/powerpoint/2010/main" val="3914998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5011" y="624597"/>
            <a:ext cx="8763000" cy="5712234"/>
          </a:xfrm>
        </p:spPr>
        <p:txBody>
          <a:bodyPr rtlCol="0">
            <a:normAutofit/>
          </a:bodyPr>
          <a:lstStyle/>
          <a:p>
            <a:pPr algn="just" fontAlgn="auto">
              <a:spcAft>
                <a:spcPts val="0"/>
              </a:spcAft>
              <a:defRPr/>
            </a:pPr>
            <a:r>
              <a:rPr lang="en-US" sz="2000" dirty="0" smtClean="0">
                <a:solidFill>
                  <a:schemeClr val="tx1">
                    <a:lumMod val="95000"/>
                    <a:lumOff val="5000"/>
                  </a:schemeClr>
                </a:solidFill>
              </a:rPr>
              <a:t>Spending review outcomes are unclear. </a:t>
            </a:r>
          </a:p>
          <a:p>
            <a:pPr algn="just" fontAlgn="auto">
              <a:spcAft>
                <a:spcPts val="0"/>
              </a:spcAft>
              <a:defRPr/>
            </a:pPr>
            <a:r>
              <a:rPr lang="en-US" sz="2000" dirty="0" smtClean="0">
                <a:solidFill>
                  <a:schemeClr val="tx1">
                    <a:lumMod val="95000"/>
                    <a:lumOff val="5000"/>
                  </a:schemeClr>
                </a:solidFill>
              </a:rPr>
              <a:t>When asked to roughly estimate </a:t>
            </a:r>
            <a:r>
              <a:rPr lang="en-US" sz="2000" dirty="0">
                <a:solidFill>
                  <a:schemeClr val="tx1">
                    <a:lumMod val="95000"/>
                    <a:lumOff val="5000"/>
                  </a:schemeClr>
                </a:solidFill>
              </a:rPr>
              <a:t>what percentage </a:t>
            </a:r>
            <a:r>
              <a:rPr lang="en-US" sz="2000" dirty="0" smtClean="0">
                <a:solidFill>
                  <a:schemeClr val="tx1">
                    <a:lumMod val="95000"/>
                    <a:lumOff val="5000"/>
                  </a:schemeClr>
                </a:solidFill>
              </a:rPr>
              <a:t>of spending </a:t>
            </a:r>
            <a:r>
              <a:rPr lang="en-US" sz="2000" dirty="0">
                <a:solidFill>
                  <a:schemeClr val="tx1">
                    <a:lumMod val="95000"/>
                    <a:lumOff val="5000"/>
                  </a:schemeClr>
                </a:solidFill>
              </a:rPr>
              <a:t>reviewed in </a:t>
            </a:r>
            <a:r>
              <a:rPr lang="en-US" sz="2000" dirty="0" smtClean="0">
                <a:solidFill>
                  <a:schemeClr val="tx1">
                    <a:lumMod val="95000"/>
                    <a:lumOff val="5000"/>
                  </a:schemeClr>
                </a:solidFill>
              </a:rPr>
              <a:t>2011-2014 had met the fiscal objectives and the output/outcome objectives, only one third of the OECD countries respond that all or some were met.  </a:t>
            </a:r>
            <a:endParaRPr lang="ru-RU" sz="2000" dirty="0" smtClean="0">
              <a:solidFill>
                <a:schemeClr val="tx1">
                  <a:lumMod val="95000"/>
                  <a:lumOff val="5000"/>
                </a:schemeClr>
              </a:solidFill>
            </a:endParaRPr>
          </a:p>
        </p:txBody>
      </p:sp>
      <p:pic>
        <p:nvPicPr>
          <p:cNvPr id="17411"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2" name="TextBox 1"/>
          <p:cNvSpPr txBox="1"/>
          <p:nvPr/>
        </p:nvSpPr>
        <p:spPr>
          <a:xfrm>
            <a:off x="415912" y="70879"/>
            <a:ext cx="9601199" cy="553998"/>
          </a:xfrm>
          <a:prstGeom prst="rect">
            <a:avLst/>
          </a:prstGeom>
          <a:noFill/>
        </p:spPr>
        <p:txBody>
          <a:bodyPr wrap="square" rtlCol="0">
            <a:spAutoFit/>
          </a:bodyPr>
          <a:lstStyle/>
          <a:p>
            <a:pPr algn="ctr"/>
            <a:r>
              <a:rPr lang="en-US" sz="3000" dirty="0" smtClean="0">
                <a:solidFill>
                  <a:srgbClr val="002060"/>
                </a:solidFill>
                <a:latin typeface="Calibri"/>
              </a:rPr>
              <a:t>Outcomes of Spending Reviews</a:t>
            </a:r>
            <a:endParaRPr lang="en-US" sz="3000" dirty="0">
              <a:solidFill>
                <a:srgbClr val="002060"/>
              </a:solidFill>
              <a:latin typeface="Calibri"/>
            </a:endParaRPr>
          </a:p>
        </p:txBody>
      </p:sp>
      <p:pic>
        <p:nvPicPr>
          <p:cNvPr id="6" name="Picture 5"/>
          <p:cNvPicPr>
            <a:picLocks noChangeAspect="1"/>
          </p:cNvPicPr>
          <p:nvPr/>
        </p:nvPicPr>
        <p:blipFill rotWithShape="1">
          <a:blip r:embed="rId4"/>
          <a:srcRect l="7531" t="1471" r="7362" b="5136"/>
          <a:stretch/>
        </p:blipFill>
        <p:spPr>
          <a:xfrm>
            <a:off x="4515254" y="2286000"/>
            <a:ext cx="5390746" cy="4250396"/>
          </a:xfrm>
          <a:prstGeom prst="rect">
            <a:avLst/>
          </a:prstGeom>
        </p:spPr>
      </p:pic>
      <p:pic>
        <p:nvPicPr>
          <p:cNvPr id="7" name="Picture 6"/>
          <p:cNvPicPr>
            <a:picLocks noChangeAspect="1"/>
          </p:cNvPicPr>
          <p:nvPr/>
        </p:nvPicPr>
        <p:blipFill rotWithShape="1">
          <a:blip r:embed="rId5"/>
          <a:srcRect l="15473" t="1479" r="21339" b="2291"/>
          <a:stretch/>
        </p:blipFill>
        <p:spPr>
          <a:xfrm>
            <a:off x="860032" y="2286000"/>
            <a:ext cx="3711968" cy="4283468"/>
          </a:xfrm>
          <a:prstGeom prst="rect">
            <a:avLst/>
          </a:prstGeom>
        </p:spPr>
      </p:pic>
    </p:spTree>
    <p:extLst>
      <p:ext uri="{BB962C8B-B14F-4D97-AF65-F5344CB8AC3E}">
        <p14:creationId xmlns:p14="http://schemas.microsoft.com/office/powerpoint/2010/main" val="20732029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5011" y="1039610"/>
            <a:ext cx="8763000" cy="5712234"/>
          </a:xfrm>
        </p:spPr>
        <p:txBody>
          <a:bodyPr rtlCol="0">
            <a:normAutofit/>
          </a:bodyPr>
          <a:lstStyle/>
          <a:p>
            <a:pPr algn="just" fontAlgn="auto">
              <a:spcAft>
                <a:spcPts val="0"/>
              </a:spcAft>
              <a:defRPr/>
            </a:pPr>
            <a:r>
              <a:rPr lang="en-US" sz="2000" dirty="0" smtClean="0">
                <a:solidFill>
                  <a:schemeClr val="tx1">
                    <a:lumMod val="95000"/>
                    <a:lumOff val="5000"/>
                  </a:schemeClr>
                </a:solidFill>
              </a:rPr>
              <a:t>Availability and quality of performance information/data are the main obstacles listed by the OECD countries.   </a:t>
            </a:r>
          </a:p>
          <a:p>
            <a:pPr algn="just" fontAlgn="auto">
              <a:spcAft>
                <a:spcPts val="0"/>
              </a:spcAft>
              <a:defRPr/>
            </a:pPr>
            <a:r>
              <a:rPr lang="en-US" sz="2000" dirty="0" smtClean="0">
                <a:solidFill>
                  <a:schemeClr val="tx1">
                    <a:lumMod val="95000"/>
                    <a:lumOff val="5000"/>
                  </a:schemeClr>
                </a:solidFill>
              </a:rPr>
              <a:t>The three PEMPAL countries that answered this question (Croatia, Armenia, and Uzbekistan) rank poor quality of performance information as the top challenge, followed by lack of time, and lack of capacity.</a:t>
            </a:r>
            <a:endParaRPr lang="ru-RU" sz="2000" dirty="0" smtClean="0">
              <a:solidFill>
                <a:schemeClr val="tx1">
                  <a:lumMod val="95000"/>
                  <a:lumOff val="5000"/>
                </a:schemeClr>
              </a:solidFill>
            </a:endParaRPr>
          </a:p>
        </p:txBody>
      </p:sp>
      <p:pic>
        <p:nvPicPr>
          <p:cNvPr id="17411"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2" name="TextBox 1"/>
          <p:cNvSpPr txBox="1"/>
          <p:nvPr/>
        </p:nvSpPr>
        <p:spPr>
          <a:xfrm>
            <a:off x="415912" y="70879"/>
            <a:ext cx="9601199" cy="1015663"/>
          </a:xfrm>
          <a:prstGeom prst="rect">
            <a:avLst/>
          </a:prstGeom>
          <a:noFill/>
        </p:spPr>
        <p:txBody>
          <a:bodyPr wrap="square" rtlCol="0">
            <a:spAutoFit/>
          </a:bodyPr>
          <a:lstStyle/>
          <a:p>
            <a:pPr algn="ctr"/>
            <a:r>
              <a:rPr lang="en-US" sz="3000" dirty="0" smtClean="0">
                <a:solidFill>
                  <a:srgbClr val="002060"/>
                </a:solidFill>
                <a:latin typeface="Calibri"/>
              </a:rPr>
              <a:t>Challenges to Ensuring Implementation of </a:t>
            </a:r>
          </a:p>
          <a:p>
            <a:pPr algn="ctr"/>
            <a:r>
              <a:rPr lang="en-US" sz="3000" dirty="0" smtClean="0">
                <a:solidFill>
                  <a:srgbClr val="002060"/>
                </a:solidFill>
                <a:latin typeface="Calibri"/>
              </a:rPr>
              <a:t>Spending Review Results</a:t>
            </a:r>
            <a:endParaRPr lang="en-US" sz="3000" dirty="0">
              <a:solidFill>
                <a:srgbClr val="002060"/>
              </a:solidFill>
              <a:latin typeface="Calibri"/>
            </a:endParaRPr>
          </a:p>
        </p:txBody>
      </p:sp>
      <p:pic>
        <p:nvPicPr>
          <p:cNvPr id="5" name="Picture 4"/>
          <p:cNvPicPr>
            <a:picLocks noChangeAspect="1"/>
          </p:cNvPicPr>
          <p:nvPr/>
        </p:nvPicPr>
        <p:blipFill>
          <a:blip r:embed="rId4"/>
          <a:stretch>
            <a:fillRect/>
          </a:stretch>
        </p:blipFill>
        <p:spPr>
          <a:xfrm>
            <a:off x="1524000" y="2743200"/>
            <a:ext cx="7236803" cy="4114800"/>
          </a:xfrm>
          <a:prstGeom prst="rect">
            <a:avLst/>
          </a:prstGeom>
        </p:spPr>
      </p:pic>
    </p:spTree>
    <p:extLst>
      <p:ext uri="{BB962C8B-B14F-4D97-AF65-F5344CB8AC3E}">
        <p14:creationId xmlns:p14="http://schemas.microsoft.com/office/powerpoint/2010/main" val="3742730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5150" y="4267200"/>
            <a:ext cx="2113280" cy="1981200"/>
          </a:xfrm>
          <a:prstGeom prst="rect">
            <a:avLst/>
          </a:prstGeom>
        </p:spPr>
      </p:pic>
      <p:sp>
        <p:nvSpPr>
          <p:cNvPr id="3" name="Subtitle 2"/>
          <p:cNvSpPr>
            <a:spLocks noGrp="1"/>
          </p:cNvSpPr>
          <p:nvPr>
            <p:ph type="subTitle" idx="1"/>
          </p:nvPr>
        </p:nvSpPr>
        <p:spPr>
          <a:xfrm>
            <a:off x="1073150" y="1295400"/>
            <a:ext cx="8337550" cy="5410200"/>
          </a:xfrm>
        </p:spPr>
        <p:txBody>
          <a:bodyPr rtlCol="0">
            <a:noAutofit/>
          </a:bodyPr>
          <a:lstStyle/>
          <a:p>
            <a:pPr marL="457200" indent="-457200" algn="just" fontAlgn="auto">
              <a:spcAft>
                <a:spcPts val="0"/>
              </a:spcAft>
              <a:buFont typeface="Arial" pitchFamily="34" charset="0"/>
              <a:buChar char="•"/>
              <a:defRPr/>
            </a:pPr>
            <a:endParaRPr lang="en-US" sz="2000" dirty="0" smtClean="0">
              <a:solidFill>
                <a:schemeClr val="tx1"/>
              </a:solidFill>
            </a:endParaRPr>
          </a:p>
          <a:p>
            <a:pPr marL="457200" indent="-457200" algn="just" fontAlgn="auto">
              <a:spcAft>
                <a:spcPts val="0"/>
              </a:spcAft>
              <a:buFont typeface="Arial" pitchFamily="34" charset="0"/>
              <a:buChar char="•"/>
              <a:defRPr/>
            </a:pPr>
            <a:endParaRPr lang="en-US" sz="2000" dirty="0">
              <a:solidFill>
                <a:schemeClr val="tx1"/>
              </a:solidFill>
            </a:endParaRPr>
          </a:p>
          <a:p>
            <a:pPr fontAlgn="auto">
              <a:spcAft>
                <a:spcPts val="0"/>
              </a:spcAft>
              <a:defRPr/>
            </a:pPr>
            <a:endParaRPr lang="en-US" sz="2000" dirty="0">
              <a:solidFill>
                <a:schemeClr val="tx1"/>
              </a:solidFill>
            </a:endParaRPr>
          </a:p>
          <a:p>
            <a:pPr fontAlgn="auto">
              <a:spcAft>
                <a:spcPts val="0"/>
              </a:spcAft>
              <a:defRPr/>
            </a:pPr>
            <a:r>
              <a:rPr lang="en-US" sz="3600" dirty="0" smtClean="0">
                <a:solidFill>
                  <a:srgbClr val="000000"/>
                </a:solidFill>
              </a:rPr>
              <a:t>Thank you for your attention!</a:t>
            </a:r>
            <a:endParaRPr lang="bs-Latn-BA" sz="3600" dirty="0">
              <a:solidFill>
                <a:srgbClr val="000000"/>
              </a:solidFill>
            </a:endParaRPr>
          </a:p>
          <a:p>
            <a:pPr fontAlgn="auto">
              <a:spcAft>
                <a:spcPts val="0"/>
              </a:spcAft>
              <a:defRPr/>
            </a:pPr>
            <a:endParaRPr lang="en-US" sz="2000" dirty="0" smtClean="0">
              <a:solidFill>
                <a:srgbClr val="000000"/>
              </a:solidFill>
            </a:endParaRPr>
          </a:p>
          <a:p>
            <a:pPr fontAlgn="auto">
              <a:spcAft>
                <a:spcPts val="0"/>
              </a:spcAft>
              <a:defRPr/>
            </a:pPr>
            <a:r>
              <a:rPr lang="en-US" sz="2000" dirty="0" smtClean="0">
                <a:solidFill>
                  <a:srgbClr val="000000"/>
                </a:solidFill>
              </a:rPr>
              <a:t>All Working Group event </a:t>
            </a:r>
            <a:r>
              <a:rPr lang="en-US" sz="2000" dirty="0">
                <a:solidFill>
                  <a:srgbClr val="000000"/>
                </a:solidFill>
              </a:rPr>
              <a:t>materials can be found in English, Russian and BCS at </a:t>
            </a:r>
            <a:r>
              <a:rPr lang="en-US" sz="2000" dirty="0">
                <a:solidFill>
                  <a:srgbClr val="000000"/>
                </a:solidFill>
                <a:hlinkClick r:id="rId4"/>
              </a:rPr>
              <a:t>www.pempal.org</a:t>
            </a:r>
            <a:r>
              <a:rPr lang="en-US" sz="2000" dirty="0">
                <a:solidFill>
                  <a:srgbClr val="000000"/>
                </a:solidFill>
              </a:rPr>
              <a:t> </a:t>
            </a:r>
            <a:r>
              <a:rPr lang="en-US" sz="2000" dirty="0" smtClean="0">
                <a:solidFill>
                  <a:srgbClr val="000000"/>
                </a:solidFill>
              </a:rPr>
              <a:t>and additional materials on BCOP wiki</a:t>
            </a:r>
            <a:endParaRPr lang="en-US" sz="2000" dirty="0">
              <a:solidFill>
                <a:srgbClr val="000000"/>
              </a:solidFill>
            </a:endParaRPr>
          </a:p>
          <a:p>
            <a:pPr fontAlgn="auto">
              <a:spcAft>
                <a:spcPts val="0"/>
              </a:spcAft>
              <a:defRPr/>
            </a:pPr>
            <a:endParaRPr lang="bs-Latn-BA" sz="3600" dirty="0">
              <a:solidFill>
                <a:srgbClr val="000000"/>
              </a:solidFill>
            </a:endParaRPr>
          </a:p>
        </p:txBody>
      </p:sp>
      <p:pic>
        <p:nvPicPr>
          <p:cNvPr id="74755" name="Рисунок 11" descr="pempal-logo.jpg"/>
          <p:cNvPicPr>
            <a:picLocks noChangeAspect="1"/>
          </p:cNvPicPr>
          <p:nvPr/>
        </p:nvPicPr>
        <p:blipFill>
          <a:blip r:embed="rId5"/>
          <a:srcRect/>
          <a:stretch>
            <a:fillRect/>
          </a:stretch>
        </p:blipFill>
        <p:spPr bwMode="auto">
          <a:xfrm>
            <a:off x="0" y="0"/>
            <a:ext cx="763588" cy="6858000"/>
          </a:xfrm>
          <a:prstGeom prst="rect">
            <a:avLst/>
          </a:prstGeom>
          <a:noFill/>
          <a:ln w="9525">
            <a:noFill/>
            <a:miter lim="800000"/>
            <a:headEnd/>
            <a:tailEnd/>
          </a:ln>
        </p:spPr>
      </p:pic>
      <p:pic>
        <p:nvPicPr>
          <p:cNvPr id="74756" name="Рисунок 15" descr="pempal-logo-top.gif"/>
          <p:cNvPicPr>
            <a:picLocks noChangeAspect="1"/>
          </p:cNvPicPr>
          <p:nvPr/>
        </p:nvPicPr>
        <p:blipFill>
          <a:blip r:embed="rId6"/>
          <a:srcRect/>
          <a:stretch>
            <a:fillRect/>
          </a:stretch>
        </p:blipFill>
        <p:spPr bwMode="auto">
          <a:xfrm>
            <a:off x="3384550" y="381000"/>
            <a:ext cx="3879850" cy="34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609600"/>
            <a:ext cx="8763000" cy="6019800"/>
          </a:xfrm>
        </p:spPr>
        <p:txBody>
          <a:bodyPr rtlCol="0">
            <a:normAutofit/>
          </a:bodyPr>
          <a:lstStyle/>
          <a:p>
            <a:pPr algn="just" fontAlgn="auto">
              <a:spcAft>
                <a:spcPts val="0"/>
              </a:spcAft>
              <a:defRPr/>
            </a:pPr>
            <a:r>
              <a:rPr lang="en-US" sz="2000" b="1" dirty="0" smtClean="0">
                <a:solidFill>
                  <a:schemeClr val="tx1">
                    <a:lumMod val="95000"/>
                    <a:lumOff val="5000"/>
                  </a:schemeClr>
                </a:solidFill>
              </a:rPr>
              <a:t> </a:t>
            </a:r>
            <a:endParaRPr lang="bs-Latn-BA" sz="2000" b="1" dirty="0" smtClean="0">
              <a:solidFill>
                <a:schemeClr val="tx1">
                  <a:lumMod val="95000"/>
                  <a:lumOff val="5000"/>
                </a:schemeClr>
              </a:solidFill>
            </a:endParaRPr>
          </a:p>
          <a:p>
            <a:pPr marL="800100" lvl="1" indent="-342900" algn="just" fontAlgn="auto">
              <a:spcAft>
                <a:spcPts val="0"/>
              </a:spcAft>
              <a:buFont typeface="Arial" pitchFamily="34" charset="0"/>
              <a:buChar char="•"/>
              <a:defRPr/>
            </a:pPr>
            <a:endParaRPr lang="bs-Latn-BA" sz="2000" dirty="0" smtClean="0">
              <a:solidFill>
                <a:schemeClr val="tx1">
                  <a:lumMod val="95000"/>
                  <a:lumOff val="5000"/>
                </a:schemeClr>
              </a:solidFill>
            </a:endParaRPr>
          </a:p>
        </p:txBody>
      </p:sp>
      <p:pic>
        <p:nvPicPr>
          <p:cNvPr id="17411"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2" name="TextBox 1"/>
          <p:cNvSpPr txBox="1"/>
          <p:nvPr/>
        </p:nvSpPr>
        <p:spPr>
          <a:xfrm>
            <a:off x="1333500" y="44520"/>
            <a:ext cx="7924800" cy="646331"/>
          </a:xfrm>
          <a:prstGeom prst="rect">
            <a:avLst/>
          </a:prstGeom>
          <a:noFill/>
        </p:spPr>
        <p:txBody>
          <a:bodyPr wrap="square" rtlCol="0">
            <a:spAutoFit/>
          </a:bodyPr>
          <a:lstStyle/>
          <a:p>
            <a:pPr algn="ctr"/>
            <a:r>
              <a:rPr lang="en-US" sz="3600" dirty="0" smtClean="0">
                <a:solidFill>
                  <a:srgbClr val="002060"/>
                </a:solidFill>
                <a:latin typeface="+mj-lt"/>
                <a:ea typeface="+mj-ea"/>
                <a:cs typeface="+mj-cs"/>
              </a:rPr>
              <a:t>PEMPAL’S Collaboration with OECD </a:t>
            </a:r>
            <a:endParaRPr lang="en-US" sz="3600" dirty="0">
              <a:solidFill>
                <a:srgbClr val="002060"/>
              </a:solidFill>
              <a:latin typeface="+mj-lt"/>
              <a:ea typeface="+mj-ea"/>
              <a:cs typeface="+mj-cs"/>
            </a:endParaRPr>
          </a:p>
        </p:txBody>
      </p:sp>
      <p:sp>
        <p:nvSpPr>
          <p:cNvPr id="9" name="Содержимое 2"/>
          <p:cNvSpPr txBox="1">
            <a:spLocks/>
          </p:cNvSpPr>
          <p:nvPr/>
        </p:nvSpPr>
        <p:spPr bwMode="auto">
          <a:xfrm>
            <a:off x="760412" y="985220"/>
            <a:ext cx="5176345" cy="60034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spcBef>
                <a:spcPts val="800"/>
              </a:spcBef>
              <a:buFont typeface="Arial"/>
              <a:buChar char="•"/>
            </a:pPr>
            <a:r>
              <a:rPr lang="en-US" sz="2000" dirty="0">
                <a:solidFill>
                  <a:schemeClr val="tx1">
                    <a:lumMod val="95000"/>
                    <a:lumOff val="5000"/>
                  </a:schemeClr>
                </a:solidFill>
              </a:rPr>
              <a:t>BCOP Working Group for Program and Performance Budgeting </a:t>
            </a:r>
            <a:r>
              <a:rPr lang="en-US" sz="2000" dirty="0" smtClean="0">
                <a:solidFill>
                  <a:schemeClr val="tx1">
                    <a:lumMod val="95000"/>
                    <a:lumOff val="5000"/>
                  </a:schemeClr>
                </a:solidFill>
              </a:rPr>
              <a:t>(WG) facilitated </a:t>
            </a:r>
            <a:r>
              <a:rPr lang="en-US" sz="2000" dirty="0">
                <a:solidFill>
                  <a:schemeClr val="tx1">
                    <a:lumMod val="95000"/>
                    <a:lumOff val="5000"/>
                  </a:schemeClr>
                </a:solidFill>
              </a:rPr>
              <a:t>PEMPAL’s participation in the OECD Performance Budgeting </a:t>
            </a:r>
            <a:r>
              <a:rPr lang="en-US" sz="2000" dirty="0" smtClean="0">
                <a:solidFill>
                  <a:schemeClr val="tx1">
                    <a:lumMod val="95000"/>
                    <a:lumOff val="5000"/>
                  </a:schemeClr>
                </a:solidFill>
              </a:rPr>
              <a:t>(PB) Survey.</a:t>
            </a:r>
          </a:p>
          <a:p>
            <a:pPr marL="342900" indent="-342900" algn="just">
              <a:spcBef>
                <a:spcPts val="800"/>
              </a:spcBef>
              <a:buFont typeface="Arial"/>
              <a:buChar char="•"/>
            </a:pPr>
            <a:r>
              <a:rPr lang="en-US" sz="2000" dirty="0" smtClean="0">
                <a:solidFill>
                  <a:schemeClr val="tx1">
                    <a:lumMod val="95000"/>
                    <a:lumOff val="5000"/>
                  </a:schemeClr>
                </a:solidFill>
              </a:rPr>
              <a:t>Participation in the Survey contributed to the WG’s objectives by</a:t>
            </a:r>
            <a:r>
              <a:rPr lang="en-US" sz="2000" dirty="0" smtClean="0">
                <a:solidFill>
                  <a:schemeClr val="tx1">
                    <a:lumMod val="95000"/>
                    <a:lumOff val="5000"/>
                  </a:schemeClr>
                </a:solidFill>
              </a:rPr>
              <a:t>:</a:t>
            </a:r>
            <a:endParaRPr lang="en-US" sz="2000" dirty="0" smtClean="0">
              <a:solidFill>
                <a:schemeClr val="tx1">
                  <a:lumMod val="95000"/>
                  <a:lumOff val="5000"/>
                </a:schemeClr>
              </a:solidFill>
            </a:endParaRPr>
          </a:p>
          <a:p>
            <a:pPr marL="800100" lvl="1" indent="-342900" algn="just">
              <a:spcBef>
                <a:spcPts val="600"/>
              </a:spcBef>
              <a:spcAft>
                <a:spcPts val="600"/>
              </a:spcAft>
              <a:buFont typeface="Wingdings" panose="05000000000000000000" pitchFamily="2" charset="2"/>
              <a:buChar char="ü"/>
            </a:pPr>
            <a:r>
              <a:rPr lang="en-US" sz="2000" dirty="0" smtClean="0">
                <a:solidFill>
                  <a:schemeClr val="tx1">
                    <a:lumMod val="95000"/>
                    <a:lumOff val="5000"/>
                  </a:schemeClr>
                </a:solidFill>
              </a:rPr>
              <a:t>providing baseline data on status of program and performance budgeting reforms in PEMPAL countries </a:t>
            </a:r>
          </a:p>
          <a:p>
            <a:pPr marL="800100" lvl="1" indent="-342900" algn="just">
              <a:spcBef>
                <a:spcPts val="600"/>
              </a:spcBef>
              <a:spcAft>
                <a:spcPts val="600"/>
              </a:spcAft>
              <a:buFont typeface="Wingdings" panose="05000000000000000000" pitchFamily="2" charset="2"/>
              <a:buChar char="ü"/>
            </a:pPr>
            <a:r>
              <a:rPr lang="en-US" sz="2000" dirty="0" smtClean="0">
                <a:solidFill>
                  <a:schemeClr val="tx1">
                    <a:lumMod val="95000"/>
                    <a:lumOff val="5000"/>
                  </a:schemeClr>
                </a:solidFill>
              </a:rPr>
              <a:t>providing opportunity for PEMPAL countries to benchmark their progress against the OECD countries</a:t>
            </a:r>
          </a:p>
          <a:p>
            <a:pPr marL="800100" lvl="1" indent="-342900" algn="just">
              <a:spcBef>
                <a:spcPts val="600"/>
              </a:spcBef>
              <a:spcAft>
                <a:spcPts val="600"/>
              </a:spcAft>
              <a:buFont typeface="Wingdings" panose="05000000000000000000" pitchFamily="2" charset="2"/>
              <a:buChar char="ü"/>
            </a:pPr>
            <a:r>
              <a:rPr lang="en-US" sz="2000" dirty="0">
                <a:solidFill>
                  <a:schemeClr val="tx1">
                    <a:lumMod val="95000"/>
                    <a:lumOff val="5000"/>
                  </a:schemeClr>
                </a:solidFill>
              </a:rPr>
              <a:t>p</a:t>
            </a:r>
            <a:r>
              <a:rPr lang="en-US" sz="2000" dirty="0" smtClean="0">
                <a:solidFill>
                  <a:schemeClr val="tx1">
                    <a:lumMod val="95000"/>
                    <a:lumOff val="5000"/>
                  </a:schemeClr>
                </a:solidFill>
              </a:rPr>
              <a:t>roviding information on newest trends and best practices in the developed countries</a:t>
            </a:r>
            <a:endParaRPr lang="en-US" sz="2000" b="1" i="1" dirty="0" smtClean="0">
              <a:solidFill>
                <a:schemeClr val="tx1"/>
              </a:solidFill>
            </a:endParaRPr>
          </a:p>
          <a:p>
            <a:pPr marL="800100" lvl="1" indent="-342900" algn="just">
              <a:spcBef>
                <a:spcPts val="800"/>
              </a:spcBef>
              <a:buFont typeface="Wingdings" panose="05000000000000000000" pitchFamily="2" charset="2"/>
              <a:buChar char="ü"/>
              <a:defRPr/>
            </a:pPr>
            <a:endParaRPr lang="en-US" sz="1600" dirty="0">
              <a:solidFill>
                <a:schemeClr val="tx1">
                  <a:lumMod val="95000"/>
                  <a:lumOff val="5000"/>
                </a:schemeClr>
              </a:solidFill>
            </a:endParaRPr>
          </a:p>
          <a:p>
            <a:pPr marL="0" lvl="1" algn="just">
              <a:spcBef>
                <a:spcPts val="800"/>
              </a:spcBef>
            </a:pPr>
            <a:endParaRPr lang="bs-Latn-BA" sz="2000" b="1" dirty="0" smtClean="0">
              <a:solidFill>
                <a:schemeClr val="tx1">
                  <a:lumMod val="95000"/>
                  <a:lumOff val="5000"/>
                </a:schemeClr>
              </a:solidFill>
            </a:endParaRPr>
          </a:p>
          <a:p>
            <a:pPr algn="just">
              <a:spcBef>
                <a:spcPts val="800"/>
              </a:spcBef>
            </a:pPr>
            <a:endParaRPr lang="ru-RU" sz="1300" dirty="0" smtClean="0">
              <a:solidFill>
                <a:schemeClr val="tx1"/>
              </a:solidFill>
              <a:latin typeface="Lucida Grande CY"/>
              <a:cs typeface="Lucida Grande CY"/>
            </a:endParaRPr>
          </a:p>
        </p:txBody>
      </p:sp>
      <p:pic>
        <p:nvPicPr>
          <p:cNvPr id="6" name="Picture 5"/>
          <p:cNvPicPr>
            <a:picLocks noChangeAspect="1"/>
          </p:cNvPicPr>
          <p:nvPr/>
        </p:nvPicPr>
        <p:blipFill rotWithShape="1">
          <a:blip r:embed="rId4"/>
          <a:srcRect l="40996" t="13542" r="30893" b="17708"/>
          <a:stretch/>
        </p:blipFill>
        <p:spPr>
          <a:xfrm>
            <a:off x="5936757" y="798731"/>
            <a:ext cx="3657600" cy="5029199"/>
          </a:xfrm>
          <a:prstGeom prst="rect">
            <a:avLst/>
          </a:prstGeom>
        </p:spPr>
      </p:pic>
    </p:spTree>
    <p:extLst>
      <p:ext uri="{BB962C8B-B14F-4D97-AF65-F5344CB8AC3E}">
        <p14:creationId xmlns:p14="http://schemas.microsoft.com/office/powerpoint/2010/main" val="2635626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609600"/>
            <a:ext cx="8763000" cy="6019800"/>
          </a:xfrm>
        </p:spPr>
        <p:txBody>
          <a:bodyPr rtlCol="0">
            <a:normAutofit/>
          </a:bodyPr>
          <a:lstStyle/>
          <a:p>
            <a:pPr algn="just" fontAlgn="auto">
              <a:spcAft>
                <a:spcPts val="0"/>
              </a:spcAft>
              <a:defRPr/>
            </a:pPr>
            <a:r>
              <a:rPr lang="en-US" sz="2000" b="1" dirty="0" smtClean="0">
                <a:solidFill>
                  <a:schemeClr val="tx1">
                    <a:lumMod val="95000"/>
                    <a:lumOff val="5000"/>
                  </a:schemeClr>
                </a:solidFill>
              </a:rPr>
              <a:t> </a:t>
            </a:r>
            <a:endParaRPr lang="bs-Latn-BA" sz="2000" b="1" dirty="0" smtClean="0">
              <a:solidFill>
                <a:schemeClr val="tx1">
                  <a:lumMod val="95000"/>
                  <a:lumOff val="5000"/>
                </a:schemeClr>
              </a:solidFill>
            </a:endParaRPr>
          </a:p>
          <a:p>
            <a:pPr marL="800100" lvl="1" indent="-342900" algn="just" fontAlgn="auto">
              <a:spcAft>
                <a:spcPts val="0"/>
              </a:spcAft>
              <a:buFont typeface="Arial" pitchFamily="34" charset="0"/>
              <a:buChar char="•"/>
              <a:defRPr/>
            </a:pPr>
            <a:endParaRPr lang="bs-Latn-BA" sz="2000" dirty="0" smtClean="0">
              <a:solidFill>
                <a:schemeClr val="tx1">
                  <a:lumMod val="95000"/>
                  <a:lumOff val="5000"/>
                </a:schemeClr>
              </a:solidFill>
            </a:endParaRPr>
          </a:p>
        </p:txBody>
      </p:sp>
      <p:pic>
        <p:nvPicPr>
          <p:cNvPr id="17411"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2" name="TextBox 1"/>
          <p:cNvSpPr txBox="1"/>
          <p:nvPr/>
        </p:nvSpPr>
        <p:spPr>
          <a:xfrm>
            <a:off x="1333500" y="44520"/>
            <a:ext cx="7924800" cy="646331"/>
          </a:xfrm>
          <a:prstGeom prst="rect">
            <a:avLst/>
          </a:prstGeom>
          <a:noFill/>
        </p:spPr>
        <p:txBody>
          <a:bodyPr wrap="square" rtlCol="0">
            <a:spAutoFit/>
          </a:bodyPr>
          <a:lstStyle/>
          <a:p>
            <a:pPr algn="ctr"/>
            <a:r>
              <a:rPr lang="en-US" sz="3600" dirty="0" smtClean="0">
                <a:solidFill>
                  <a:srgbClr val="002060"/>
                </a:solidFill>
                <a:latin typeface="+mj-lt"/>
                <a:ea typeface="+mj-ea"/>
                <a:cs typeface="+mj-cs"/>
              </a:rPr>
              <a:t>Data on PEMPAL Countries  </a:t>
            </a:r>
            <a:endParaRPr lang="en-US" sz="3600" dirty="0">
              <a:solidFill>
                <a:srgbClr val="002060"/>
              </a:solidFill>
              <a:latin typeface="+mj-lt"/>
              <a:ea typeface="+mj-ea"/>
              <a:cs typeface="+mj-cs"/>
            </a:endParaRPr>
          </a:p>
        </p:txBody>
      </p:sp>
      <p:pic>
        <p:nvPicPr>
          <p:cNvPr id="1026" name="Picture 2" descr="Rezultat slika za ca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6635" y="1562622"/>
            <a:ext cx="4285051" cy="3732756"/>
          </a:xfrm>
          <a:prstGeom prst="rect">
            <a:avLst/>
          </a:prstGeom>
          <a:noFill/>
          <a:extLst>
            <a:ext uri="{909E8E84-426E-40DD-AFC4-6F175D3DCCD1}">
              <a14:hiddenFill xmlns:a14="http://schemas.microsoft.com/office/drawing/2010/main">
                <a:solidFill>
                  <a:srgbClr val="FFFFFF"/>
                </a:solidFill>
              </a14:hiddenFill>
            </a:ext>
          </a:extLst>
        </p:spPr>
      </p:pic>
      <p:sp>
        <p:nvSpPr>
          <p:cNvPr id="8" name="Содержимое 2"/>
          <p:cNvSpPr txBox="1">
            <a:spLocks/>
          </p:cNvSpPr>
          <p:nvPr/>
        </p:nvSpPr>
        <p:spPr bwMode="auto">
          <a:xfrm>
            <a:off x="748921" y="690851"/>
            <a:ext cx="45720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spcBef>
                <a:spcPts val="800"/>
              </a:spcBef>
              <a:buFont typeface="Arial"/>
              <a:buChar char="•"/>
              <a:defRPr/>
            </a:pPr>
            <a:r>
              <a:rPr lang="en-US" sz="2000" dirty="0" smtClean="0">
                <a:solidFill>
                  <a:schemeClr val="tx1">
                    <a:lumMod val="95000"/>
                    <a:lumOff val="5000"/>
                  </a:schemeClr>
                </a:solidFill>
              </a:rPr>
              <a:t>13 PEMPAL countries (out of 15 WG members) filled out the survey: </a:t>
            </a:r>
          </a:p>
          <a:p>
            <a:pPr marL="800100" lvl="1" indent="-342900" algn="just">
              <a:spcBef>
                <a:spcPts val="0"/>
              </a:spcBef>
              <a:buFont typeface="Wingdings" panose="05000000000000000000" pitchFamily="2" charset="2"/>
              <a:buChar char="ü"/>
              <a:defRPr/>
            </a:pPr>
            <a:r>
              <a:rPr lang="en-US" sz="1600" dirty="0" smtClean="0">
                <a:solidFill>
                  <a:schemeClr val="tx1">
                    <a:lumMod val="95000"/>
                    <a:lumOff val="5000"/>
                  </a:schemeClr>
                </a:solidFill>
              </a:rPr>
              <a:t>Armenia, Belarus, Bosnia and Herzegovina, Bulgaria, Croatia, Georgia, Kosovo, Kyrgyz Republic, Moldova, Russia, Serbia, Ukraine, and Uzbekistan. </a:t>
            </a:r>
          </a:p>
          <a:p>
            <a:pPr marL="800100" lvl="1" indent="-342900" algn="just">
              <a:spcBef>
                <a:spcPts val="0"/>
              </a:spcBef>
              <a:buFont typeface="Wingdings" panose="05000000000000000000" pitchFamily="2" charset="2"/>
              <a:buChar char="ü"/>
              <a:defRPr/>
            </a:pPr>
            <a:r>
              <a:rPr lang="en-US" sz="1600" dirty="0" smtClean="0">
                <a:solidFill>
                  <a:schemeClr val="tx1">
                    <a:lumMod val="95000"/>
                    <a:lumOff val="5000"/>
                  </a:schemeClr>
                </a:solidFill>
              </a:rPr>
              <a:t>Note that the 14th WG member, Turkey, took the survey under OECD. </a:t>
            </a:r>
          </a:p>
          <a:p>
            <a:pPr marL="342900" indent="-342900" algn="just">
              <a:spcBef>
                <a:spcPts val="800"/>
              </a:spcBef>
              <a:buFont typeface="Arial"/>
              <a:buChar char="•"/>
            </a:pPr>
            <a:r>
              <a:rPr lang="en-US" sz="2000" dirty="0" smtClean="0">
                <a:solidFill>
                  <a:schemeClr val="tx1">
                    <a:lumMod val="95000"/>
                    <a:lumOff val="5000"/>
                  </a:schemeClr>
                </a:solidFill>
              </a:rPr>
              <a:t>Survey results are based on PEMPAL </a:t>
            </a:r>
            <a:r>
              <a:rPr lang="en-US" sz="2000" dirty="0" smtClean="0">
                <a:solidFill>
                  <a:schemeClr val="tx1">
                    <a:lumMod val="95000"/>
                    <a:lumOff val="5000"/>
                  </a:schemeClr>
                </a:solidFill>
              </a:rPr>
              <a:t>countries’ own self-assessment and no data cleaning/verification was conducted. </a:t>
            </a:r>
          </a:p>
          <a:p>
            <a:pPr marL="342900" indent="-342900" algn="just">
              <a:spcBef>
                <a:spcPts val="800"/>
              </a:spcBef>
              <a:buFont typeface="Arial"/>
              <a:buChar char="•"/>
            </a:pPr>
            <a:r>
              <a:rPr lang="en-US" sz="2000" dirty="0" smtClean="0">
                <a:solidFill>
                  <a:schemeClr val="tx1">
                    <a:lumMod val="95000"/>
                    <a:lumOff val="5000"/>
                  </a:schemeClr>
                </a:solidFill>
              </a:rPr>
              <a:t>Based on the survey response of PEMPAL countries, it is evident that there are different interpretations of the main terms (including spending reviews, evaluations, and impact), with some PEMPAL countries using less rigorous definitions than those used by OECD/World Bank.   </a:t>
            </a:r>
            <a:endParaRPr lang="en-US" sz="1600" dirty="0" smtClean="0">
              <a:solidFill>
                <a:schemeClr val="tx1">
                  <a:lumMod val="95000"/>
                  <a:lumOff val="5000"/>
                </a:schemeClr>
              </a:solidFill>
            </a:endParaRPr>
          </a:p>
          <a:p>
            <a:pPr marL="0" lvl="1" algn="just">
              <a:spcBef>
                <a:spcPts val="800"/>
              </a:spcBef>
            </a:pPr>
            <a:endParaRPr lang="en-US" sz="2000" b="1" dirty="0" smtClean="0">
              <a:solidFill>
                <a:schemeClr val="tx1">
                  <a:lumMod val="95000"/>
                  <a:lumOff val="5000"/>
                </a:schemeClr>
              </a:solidFill>
            </a:endParaRPr>
          </a:p>
          <a:p>
            <a:pPr algn="just">
              <a:spcBef>
                <a:spcPts val="800"/>
              </a:spcBef>
            </a:pPr>
            <a:endParaRPr lang="ru-RU" sz="1300" dirty="0" smtClean="0">
              <a:solidFill>
                <a:schemeClr val="tx1"/>
              </a:solidFill>
              <a:latin typeface="Lucida Grande CY"/>
              <a:cs typeface="Lucida Grande CY"/>
            </a:endParaRPr>
          </a:p>
        </p:txBody>
      </p:sp>
    </p:spTree>
    <p:extLst>
      <p:ext uri="{BB962C8B-B14F-4D97-AF65-F5344CB8AC3E}">
        <p14:creationId xmlns:p14="http://schemas.microsoft.com/office/powerpoint/2010/main" val="3501396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609600"/>
            <a:ext cx="8763000" cy="6019800"/>
          </a:xfrm>
        </p:spPr>
        <p:txBody>
          <a:bodyPr rtlCol="0">
            <a:normAutofit/>
          </a:bodyPr>
          <a:lstStyle/>
          <a:p>
            <a:pPr algn="just" fontAlgn="auto">
              <a:spcAft>
                <a:spcPts val="0"/>
              </a:spcAft>
              <a:defRPr/>
            </a:pPr>
            <a:r>
              <a:rPr lang="en-US" sz="2000" b="1" dirty="0" smtClean="0">
                <a:solidFill>
                  <a:schemeClr val="tx1">
                    <a:lumMod val="95000"/>
                    <a:lumOff val="5000"/>
                  </a:schemeClr>
                </a:solidFill>
              </a:rPr>
              <a:t> </a:t>
            </a:r>
            <a:endParaRPr lang="bs-Latn-BA" sz="2000" b="1" dirty="0" smtClean="0">
              <a:solidFill>
                <a:schemeClr val="tx1">
                  <a:lumMod val="95000"/>
                  <a:lumOff val="5000"/>
                </a:schemeClr>
              </a:solidFill>
            </a:endParaRPr>
          </a:p>
          <a:p>
            <a:pPr marL="800100" lvl="1" indent="-342900" algn="just" fontAlgn="auto">
              <a:spcAft>
                <a:spcPts val="0"/>
              </a:spcAft>
              <a:buFont typeface="Arial" pitchFamily="34" charset="0"/>
              <a:buChar char="•"/>
              <a:defRPr/>
            </a:pPr>
            <a:endParaRPr lang="bs-Latn-BA" sz="2000" dirty="0" smtClean="0">
              <a:solidFill>
                <a:schemeClr val="tx1">
                  <a:lumMod val="95000"/>
                  <a:lumOff val="5000"/>
                </a:schemeClr>
              </a:solidFill>
            </a:endParaRPr>
          </a:p>
        </p:txBody>
      </p:sp>
      <p:pic>
        <p:nvPicPr>
          <p:cNvPr id="17411"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2" name="TextBox 1"/>
          <p:cNvSpPr txBox="1"/>
          <p:nvPr/>
        </p:nvSpPr>
        <p:spPr>
          <a:xfrm>
            <a:off x="1143000" y="2438400"/>
            <a:ext cx="7924800" cy="1754326"/>
          </a:xfrm>
          <a:prstGeom prst="rect">
            <a:avLst/>
          </a:prstGeom>
          <a:noFill/>
        </p:spPr>
        <p:txBody>
          <a:bodyPr wrap="square" rtlCol="0">
            <a:spAutoFit/>
          </a:bodyPr>
          <a:lstStyle/>
          <a:p>
            <a:pPr algn="ctr"/>
            <a:r>
              <a:rPr lang="en-US" sz="3600" dirty="0" smtClean="0">
                <a:solidFill>
                  <a:srgbClr val="002060"/>
                </a:solidFill>
                <a:latin typeface="+mj-lt"/>
                <a:ea typeface="+mj-ea"/>
                <a:cs typeface="+mj-cs"/>
              </a:rPr>
              <a:t>Survey Findings</a:t>
            </a:r>
          </a:p>
          <a:p>
            <a:pPr algn="ctr"/>
            <a:endParaRPr lang="en-US" sz="3600" dirty="0" smtClean="0">
              <a:solidFill>
                <a:srgbClr val="002060"/>
              </a:solidFill>
              <a:latin typeface="+mj-lt"/>
              <a:ea typeface="+mj-ea"/>
              <a:cs typeface="+mj-cs"/>
            </a:endParaRPr>
          </a:p>
          <a:p>
            <a:pPr algn="ctr"/>
            <a:r>
              <a:rPr lang="en-US" sz="3600" dirty="0" smtClean="0">
                <a:solidFill>
                  <a:srgbClr val="002060"/>
                </a:solidFill>
                <a:latin typeface="+mj-lt"/>
                <a:ea typeface="+mj-ea"/>
                <a:cs typeface="+mj-cs"/>
              </a:rPr>
              <a:t>PART I: PERFORMANCE BUDGETING  </a:t>
            </a:r>
            <a:endParaRPr lang="en-US" sz="3600" dirty="0">
              <a:solidFill>
                <a:srgbClr val="002060"/>
              </a:solidFill>
              <a:latin typeface="+mj-lt"/>
              <a:ea typeface="+mj-ea"/>
              <a:cs typeface="+mj-cs"/>
            </a:endParaRPr>
          </a:p>
        </p:txBody>
      </p:sp>
    </p:spTree>
    <p:extLst>
      <p:ext uri="{BB962C8B-B14F-4D97-AF65-F5344CB8AC3E}">
        <p14:creationId xmlns:p14="http://schemas.microsoft.com/office/powerpoint/2010/main" val="3131516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4607" y="692027"/>
            <a:ext cx="8763000" cy="5712234"/>
          </a:xfrm>
        </p:spPr>
        <p:txBody>
          <a:bodyPr rtlCol="0">
            <a:normAutofit/>
          </a:bodyPr>
          <a:lstStyle/>
          <a:p>
            <a:pPr algn="just" fontAlgn="auto">
              <a:spcAft>
                <a:spcPts val="0"/>
              </a:spcAft>
              <a:defRPr/>
            </a:pPr>
            <a:r>
              <a:rPr lang="en-US" sz="1800" dirty="0" smtClean="0">
                <a:solidFill>
                  <a:schemeClr val="tx1">
                    <a:lumMod val="95000"/>
                    <a:lumOff val="5000"/>
                  </a:schemeClr>
                </a:solidFill>
              </a:rPr>
              <a:t>Performance Frameworks are a norm in both OECD and PEMPAL countries. </a:t>
            </a:r>
          </a:p>
          <a:p>
            <a:pPr algn="just" fontAlgn="auto">
              <a:spcAft>
                <a:spcPts val="0"/>
              </a:spcAft>
              <a:defRPr/>
            </a:pPr>
            <a:endParaRPr lang="en-US" sz="1800" dirty="0" smtClean="0">
              <a:solidFill>
                <a:schemeClr val="tx1">
                  <a:lumMod val="95000"/>
                  <a:lumOff val="5000"/>
                </a:schemeClr>
              </a:solidFill>
            </a:endParaRPr>
          </a:p>
          <a:p>
            <a:pPr algn="just" fontAlgn="auto">
              <a:spcAft>
                <a:spcPts val="0"/>
              </a:spcAft>
              <a:defRPr/>
            </a:pPr>
            <a:r>
              <a:rPr lang="en-US" sz="1800" dirty="0" smtClean="0">
                <a:solidFill>
                  <a:schemeClr val="tx1">
                    <a:lumMod val="95000"/>
                    <a:lumOff val="5000"/>
                  </a:schemeClr>
                </a:solidFill>
              </a:rPr>
              <a:t>Coverage of frameworks is wider and more uniform in PEMPAL countries, with 11 out of 13 countries having compulsory frameworks that apply to both line ministries and agencies.  </a:t>
            </a:r>
            <a:endParaRPr lang="en-GB" sz="1800" dirty="0">
              <a:solidFill>
                <a:prstClr val="black"/>
              </a:solidFill>
            </a:endParaRPr>
          </a:p>
          <a:p>
            <a:pPr marL="285750" indent="-285750" algn="just" fontAlgn="auto">
              <a:spcAft>
                <a:spcPts val="0"/>
              </a:spcAft>
              <a:buFont typeface="Arial" charset="0"/>
              <a:buChar char="•"/>
              <a:defRPr/>
            </a:pPr>
            <a:endParaRPr lang="en-GB" sz="1800" dirty="0">
              <a:solidFill>
                <a:prstClr val="black"/>
              </a:solidFill>
            </a:endParaRPr>
          </a:p>
          <a:p>
            <a:pPr algn="just" fontAlgn="auto">
              <a:spcAft>
                <a:spcPts val="0"/>
              </a:spcAft>
              <a:defRPr/>
            </a:pPr>
            <a:endParaRPr lang="ru-RU" sz="1800" dirty="0" smtClean="0">
              <a:solidFill>
                <a:schemeClr val="tx1">
                  <a:lumMod val="95000"/>
                  <a:lumOff val="5000"/>
                </a:schemeClr>
              </a:solidFill>
            </a:endParaRPr>
          </a:p>
          <a:p>
            <a:pPr algn="just" fontAlgn="auto">
              <a:spcAft>
                <a:spcPts val="0"/>
              </a:spcAft>
              <a:defRPr/>
            </a:pPr>
            <a:endParaRPr lang="ru-RU" sz="2000" dirty="0" smtClean="0">
              <a:solidFill>
                <a:schemeClr val="tx1">
                  <a:lumMod val="95000"/>
                  <a:lumOff val="5000"/>
                </a:schemeClr>
              </a:solidFill>
            </a:endParaRPr>
          </a:p>
        </p:txBody>
      </p:sp>
      <p:pic>
        <p:nvPicPr>
          <p:cNvPr id="17411"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2" name="TextBox 1"/>
          <p:cNvSpPr txBox="1"/>
          <p:nvPr/>
        </p:nvSpPr>
        <p:spPr>
          <a:xfrm>
            <a:off x="707095" y="53626"/>
            <a:ext cx="8839200" cy="584775"/>
          </a:xfrm>
          <a:prstGeom prst="rect">
            <a:avLst/>
          </a:prstGeom>
          <a:noFill/>
        </p:spPr>
        <p:txBody>
          <a:bodyPr wrap="square" rtlCol="0">
            <a:spAutoFit/>
          </a:bodyPr>
          <a:lstStyle/>
          <a:p>
            <a:pPr algn="ctr"/>
            <a:r>
              <a:rPr lang="en-US" sz="3200" dirty="0" smtClean="0">
                <a:solidFill>
                  <a:srgbClr val="002060"/>
                </a:solidFill>
                <a:latin typeface="Calibri"/>
              </a:rPr>
              <a:t>Existence of Performance Budgeting Frameworks</a:t>
            </a:r>
            <a:endParaRPr lang="en-US" sz="3200" dirty="0">
              <a:solidFill>
                <a:srgbClr val="002060"/>
              </a:solidFill>
              <a:latin typeface="Calibri"/>
            </a:endParaRPr>
          </a:p>
        </p:txBody>
      </p:sp>
      <p:pic>
        <p:nvPicPr>
          <p:cNvPr id="4" name="Picture 3"/>
          <p:cNvPicPr>
            <a:picLocks noChangeAspect="1"/>
          </p:cNvPicPr>
          <p:nvPr/>
        </p:nvPicPr>
        <p:blipFill rotWithShape="1">
          <a:blip r:embed="rId4"/>
          <a:srcRect l="1984" t="27073" r="3739" b="1455"/>
          <a:stretch/>
        </p:blipFill>
        <p:spPr>
          <a:xfrm>
            <a:off x="1371600" y="2368108"/>
            <a:ext cx="7239000" cy="4032692"/>
          </a:xfrm>
          <a:prstGeom prst="rect">
            <a:avLst/>
          </a:prstGeom>
        </p:spPr>
      </p:pic>
    </p:spTree>
    <p:extLst>
      <p:ext uri="{BB962C8B-B14F-4D97-AF65-F5344CB8AC3E}">
        <p14:creationId xmlns:p14="http://schemas.microsoft.com/office/powerpoint/2010/main" val="437283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4607" y="692027"/>
            <a:ext cx="8763000" cy="5712234"/>
          </a:xfrm>
        </p:spPr>
        <p:txBody>
          <a:bodyPr rtlCol="0">
            <a:normAutofit/>
          </a:bodyPr>
          <a:lstStyle/>
          <a:p>
            <a:pPr algn="just" fontAlgn="auto">
              <a:spcAft>
                <a:spcPts val="0"/>
              </a:spcAft>
              <a:defRPr/>
            </a:pPr>
            <a:r>
              <a:rPr lang="en-US" sz="1800" dirty="0" smtClean="0">
                <a:solidFill>
                  <a:schemeClr val="tx1">
                    <a:lumMod val="95000"/>
                    <a:lumOff val="5000"/>
                  </a:schemeClr>
                </a:solidFill>
              </a:rPr>
              <a:t>In both OECD and PEMPAL countries, targets are most frequently set by the line ministries and agencies. </a:t>
            </a:r>
            <a:endParaRPr lang="en-GB" sz="1800" dirty="0">
              <a:solidFill>
                <a:prstClr val="black"/>
              </a:solidFill>
            </a:endParaRPr>
          </a:p>
          <a:p>
            <a:pPr algn="just" fontAlgn="auto">
              <a:spcAft>
                <a:spcPts val="0"/>
              </a:spcAft>
              <a:defRPr/>
            </a:pPr>
            <a:endParaRPr lang="ru-RU" sz="1800" dirty="0" smtClean="0">
              <a:solidFill>
                <a:schemeClr val="tx1">
                  <a:lumMod val="95000"/>
                  <a:lumOff val="5000"/>
                </a:schemeClr>
              </a:solidFill>
            </a:endParaRPr>
          </a:p>
          <a:p>
            <a:pPr algn="just" fontAlgn="auto">
              <a:spcAft>
                <a:spcPts val="0"/>
              </a:spcAft>
              <a:defRPr/>
            </a:pPr>
            <a:endParaRPr lang="ru-RU" sz="2000" dirty="0" smtClean="0">
              <a:solidFill>
                <a:schemeClr val="tx1">
                  <a:lumMod val="95000"/>
                  <a:lumOff val="5000"/>
                </a:schemeClr>
              </a:solidFill>
            </a:endParaRPr>
          </a:p>
        </p:txBody>
      </p:sp>
      <p:pic>
        <p:nvPicPr>
          <p:cNvPr id="17411"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2" name="TextBox 1"/>
          <p:cNvSpPr txBox="1"/>
          <p:nvPr/>
        </p:nvSpPr>
        <p:spPr>
          <a:xfrm>
            <a:off x="707095" y="53626"/>
            <a:ext cx="8839200" cy="584775"/>
          </a:xfrm>
          <a:prstGeom prst="rect">
            <a:avLst/>
          </a:prstGeom>
          <a:noFill/>
        </p:spPr>
        <p:txBody>
          <a:bodyPr wrap="square" rtlCol="0">
            <a:spAutoFit/>
          </a:bodyPr>
          <a:lstStyle/>
          <a:p>
            <a:pPr algn="ctr"/>
            <a:r>
              <a:rPr lang="en-US" sz="3200" dirty="0" smtClean="0">
                <a:solidFill>
                  <a:srgbClr val="002060"/>
                </a:solidFill>
                <a:latin typeface="Calibri"/>
              </a:rPr>
              <a:t>Responsibility for Setting Performance Targets </a:t>
            </a:r>
            <a:endParaRPr lang="en-US" sz="3200" dirty="0">
              <a:solidFill>
                <a:srgbClr val="002060"/>
              </a:solidFill>
              <a:latin typeface="Calibri"/>
            </a:endParaRPr>
          </a:p>
        </p:txBody>
      </p:sp>
      <p:pic>
        <p:nvPicPr>
          <p:cNvPr id="4" name="Picture 3"/>
          <p:cNvPicPr>
            <a:picLocks noChangeAspect="1"/>
          </p:cNvPicPr>
          <p:nvPr/>
        </p:nvPicPr>
        <p:blipFill rotWithShape="1">
          <a:blip r:embed="rId4"/>
          <a:srcRect l="995" t="1672" r="966" b="3009"/>
          <a:stretch/>
        </p:blipFill>
        <p:spPr>
          <a:xfrm>
            <a:off x="1447799" y="1524000"/>
            <a:ext cx="7507945" cy="4343400"/>
          </a:xfrm>
          <a:prstGeom prst="rect">
            <a:avLst/>
          </a:prstGeom>
        </p:spPr>
      </p:pic>
    </p:spTree>
    <p:extLst>
      <p:ext uri="{BB962C8B-B14F-4D97-AF65-F5344CB8AC3E}">
        <p14:creationId xmlns:p14="http://schemas.microsoft.com/office/powerpoint/2010/main" val="490250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80176" y="758928"/>
            <a:ext cx="8763000" cy="5712234"/>
          </a:xfrm>
        </p:spPr>
        <p:txBody>
          <a:bodyPr rtlCol="0">
            <a:normAutofit/>
          </a:bodyPr>
          <a:lstStyle/>
          <a:p>
            <a:pPr algn="just" fontAlgn="auto">
              <a:spcAft>
                <a:spcPts val="0"/>
              </a:spcAft>
              <a:defRPr/>
            </a:pPr>
            <a:r>
              <a:rPr lang="en-US" sz="1800" dirty="0" smtClean="0">
                <a:solidFill>
                  <a:schemeClr val="tx1">
                    <a:lumMod val="95000"/>
                    <a:lumOff val="5000"/>
                  </a:schemeClr>
                </a:solidFill>
              </a:rPr>
              <a:t>In both OECD and PEMPAL countries, CBAs </a:t>
            </a:r>
            <a:r>
              <a:rPr lang="en-US" sz="1800" dirty="0" smtClean="0">
                <a:solidFill>
                  <a:schemeClr val="tx1">
                    <a:lumMod val="95000"/>
                    <a:lumOff val="5000"/>
                  </a:schemeClr>
                </a:solidFill>
              </a:rPr>
              <a:t>establish </a:t>
            </a:r>
            <a:r>
              <a:rPr lang="en-US" sz="1800" dirty="0" smtClean="0">
                <a:solidFill>
                  <a:schemeClr val="tx1">
                    <a:lumMod val="95000"/>
                    <a:lumOff val="5000"/>
                  </a:schemeClr>
                </a:solidFill>
              </a:rPr>
              <a:t>the framework/guidelines, while line ministries generate performance information. </a:t>
            </a:r>
          </a:p>
          <a:p>
            <a:pPr algn="just" fontAlgn="auto">
              <a:spcAft>
                <a:spcPts val="0"/>
              </a:spcAft>
              <a:defRPr/>
            </a:pPr>
            <a:r>
              <a:rPr lang="en-US" sz="1800" dirty="0" smtClean="0">
                <a:solidFill>
                  <a:schemeClr val="tx1">
                    <a:lumMod val="95000"/>
                    <a:lumOff val="5000"/>
                  </a:schemeClr>
                </a:solidFill>
              </a:rPr>
              <a:t>However, in OECD countries all roles are more shared between the CBA and the line ministries, while roles are more divided in PEMPAL countries. </a:t>
            </a:r>
          </a:p>
          <a:p>
            <a:pPr algn="just" fontAlgn="auto">
              <a:spcAft>
                <a:spcPts val="0"/>
              </a:spcAft>
              <a:defRPr/>
            </a:pPr>
            <a:r>
              <a:rPr lang="en-US" sz="1800" dirty="0" smtClean="0">
                <a:solidFill>
                  <a:schemeClr val="tx1">
                    <a:lumMod val="95000"/>
                    <a:lumOff val="5000"/>
                  </a:schemeClr>
                </a:solidFill>
              </a:rPr>
              <a:t>Evaluations are a norm in OECD countries, with roles of both line ministries and the CBA, while only a few countries conduct evaluation in PEMPAL </a:t>
            </a:r>
            <a:r>
              <a:rPr lang="en-US" sz="1800" dirty="0" smtClean="0">
                <a:solidFill>
                  <a:schemeClr val="tx1">
                    <a:lumMod val="95000"/>
                    <a:lumOff val="5000"/>
                  </a:schemeClr>
                </a:solidFill>
              </a:rPr>
              <a:t>region.</a:t>
            </a:r>
            <a:r>
              <a:rPr lang="en-US" sz="1800" dirty="0" smtClean="0">
                <a:solidFill>
                  <a:schemeClr val="tx1">
                    <a:lumMod val="95000"/>
                    <a:lumOff val="5000"/>
                  </a:schemeClr>
                </a:solidFill>
              </a:rPr>
              <a:t> </a:t>
            </a:r>
            <a:endParaRPr lang="en-US" sz="1800" dirty="0" smtClean="0">
              <a:solidFill>
                <a:schemeClr val="tx1">
                  <a:lumMod val="95000"/>
                  <a:lumOff val="5000"/>
                </a:schemeClr>
              </a:solidFill>
            </a:endParaRPr>
          </a:p>
          <a:p>
            <a:pPr algn="just" fontAlgn="auto">
              <a:spcAft>
                <a:spcPts val="0"/>
              </a:spcAft>
              <a:defRPr/>
            </a:pPr>
            <a:r>
              <a:rPr lang="en-US" sz="1800" dirty="0" smtClean="0">
                <a:solidFill>
                  <a:schemeClr val="tx1">
                    <a:lumMod val="95000"/>
                    <a:lumOff val="5000"/>
                  </a:schemeClr>
                </a:solidFill>
              </a:rPr>
              <a:t>Line ministries in PEMPAL countries have no role in allocating funds based on performance information, unlike in OECD countries. </a:t>
            </a:r>
            <a:endParaRPr lang="ru-RU" sz="1800" dirty="0" smtClean="0">
              <a:solidFill>
                <a:schemeClr val="tx1">
                  <a:lumMod val="95000"/>
                  <a:lumOff val="5000"/>
                </a:schemeClr>
              </a:solidFill>
            </a:endParaRPr>
          </a:p>
          <a:p>
            <a:pPr algn="just" fontAlgn="auto">
              <a:spcAft>
                <a:spcPts val="0"/>
              </a:spcAft>
              <a:defRPr/>
            </a:pPr>
            <a:endParaRPr lang="ru-RU" sz="2000" dirty="0" smtClean="0">
              <a:solidFill>
                <a:schemeClr val="tx1">
                  <a:lumMod val="95000"/>
                  <a:lumOff val="5000"/>
                </a:schemeClr>
              </a:solidFill>
            </a:endParaRPr>
          </a:p>
        </p:txBody>
      </p:sp>
      <p:pic>
        <p:nvPicPr>
          <p:cNvPr id="17411"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2" name="TextBox 1"/>
          <p:cNvSpPr txBox="1"/>
          <p:nvPr/>
        </p:nvSpPr>
        <p:spPr>
          <a:xfrm>
            <a:off x="707095" y="53626"/>
            <a:ext cx="8839200" cy="584775"/>
          </a:xfrm>
          <a:prstGeom prst="rect">
            <a:avLst/>
          </a:prstGeom>
          <a:noFill/>
        </p:spPr>
        <p:txBody>
          <a:bodyPr wrap="square" rtlCol="0">
            <a:spAutoFit/>
          </a:bodyPr>
          <a:lstStyle/>
          <a:p>
            <a:pPr algn="ctr"/>
            <a:r>
              <a:rPr lang="en-US" sz="3200" dirty="0" smtClean="0">
                <a:solidFill>
                  <a:srgbClr val="002060"/>
                </a:solidFill>
                <a:latin typeface="Calibri"/>
              </a:rPr>
              <a:t>Institutional Roles in Performance Budgeting </a:t>
            </a:r>
            <a:endParaRPr lang="en-US" sz="3200" dirty="0">
              <a:solidFill>
                <a:srgbClr val="002060"/>
              </a:solidFill>
              <a:latin typeface="Calibri"/>
            </a:endParaRPr>
          </a:p>
        </p:txBody>
      </p:sp>
      <p:pic>
        <p:nvPicPr>
          <p:cNvPr id="6" name="Picture 5"/>
          <p:cNvPicPr>
            <a:picLocks noChangeAspect="1"/>
          </p:cNvPicPr>
          <p:nvPr/>
        </p:nvPicPr>
        <p:blipFill rotWithShape="1">
          <a:blip r:embed="rId4"/>
          <a:srcRect l="14491" r="16003"/>
          <a:stretch/>
        </p:blipFill>
        <p:spPr>
          <a:xfrm>
            <a:off x="791662" y="3188871"/>
            <a:ext cx="4566147" cy="3607482"/>
          </a:xfrm>
          <a:prstGeom prst="rect">
            <a:avLst/>
          </a:prstGeom>
        </p:spPr>
      </p:pic>
      <p:pic>
        <p:nvPicPr>
          <p:cNvPr id="7" name="Picture 6"/>
          <p:cNvPicPr>
            <a:picLocks noChangeAspect="1"/>
          </p:cNvPicPr>
          <p:nvPr/>
        </p:nvPicPr>
        <p:blipFill rotWithShape="1">
          <a:blip r:embed="rId5"/>
          <a:srcRect l="16002" t="2331" r="16003" b="8479"/>
          <a:stretch/>
        </p:blipFill>
        <p:spPr>
          <a:xfrm>
            <a:off x="5289750" y="3416969"/>
            <a:ext cx="4597857" cy="3441032"/>
          </a:xfrm>
          <a:prstGeom prst="rect">
            <a:avLst/>
          </a:prstGeom>
        </p:spPr>
      </p:pic>
    </p:spTree>
    <p:extLst>
      <p:ext uri="{BB962C8B-B14F-4D97-AF65-F5344CB8AC3E}">
        <p14:creationId xmlns:p14="http://schemas.microsoft.com/office/powerpoint/2010/main" val="3444615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5012" y="885321"/>
            <a:ext cx="8763000" cy="5712234"/>
          </a:xfrm>
        </p:spPr>
        <p:txBody>
          <a:bodyPr rtlCol="0">
            <a:normAutofit/>
          </a:bodyPr>
          <a:lstStyle/>
          <a:p>
            <a:pPr algn="just" fontAlgn="auto">
              <a:spcAft>
                <a:spcPts val="0"/>
              </a:spcAft>
              <a:defRPr/>
            </a:pPr>
            <a:r>
              <a:rPr lang="en-US" sz="1800" dirty="0" smtClean="0">
                <a:solidFill>
                  <a:schemeClr val="tx1">
                    <a:lumMod val="95000"/>
                    <a:lumOff val="5000"/>
                  </a:schemeClr>
                </a:solidFill>
              </a:rPr>
              <a:t>There is a trend of increase of usage of performance information for budget negotiations in the OECD countries, however, the financial data remains the primary information </a:t>
            </a:r>
            <a:r>
              <a:rPr lang="en-US" sz="1800" dirty="0">
                <a:solidFill>
                  <a:schemeClr val="tx1">
                    <a:lumMod val="95000"/>
                    <a:lumOff val="5000"/>
                  </a:schemeClr>
                </a:solidFill>
              </a:rPr>
              <a:t>used for </a:t>
            </a:r>
            <a:r>
              <a:rPr lang="en-US" sz="1800" dirty="0" smtClean="0">
                <a:solidFill>
                  <a:schemeClr val="tx1">
                    <a:lumMod val="95000"/>
                    <a:lumOff val="5000"/>
                  </a:schemeClr>
                </a:solidFill>
              </a:rPr>
              <a:t>negotiations in both OECD and PEMPAL countries.</a:t>
            </a:r>
            <a:endParaRPr lang="ru-RU" sz="1800" dirty="0" smtClean="0">
              <a:solidFill>
                <a:schemeClr val="tx1">
                  <a:lumMod val="95000"/>
                  <a:lumOff val="5000"/>
                </a:schemeClr>
              </a:solidFill>
            </a:endParaRPr>
          </a:p>
          <a:p>
            <a:pPr algn="just" fontAlgn="auto">
              <a:spcAft>
                <a:spcPts val="0"/>
              </a:spcAft>
              <a:defRPr/>
            </a:pPr>
            <a:endParaRPr lang="ru-RU" sz="2000" dirty="0" smtClean="0">
              <a:solidFill>
                <a:schemeClr val="tx1">
                  <a:lumMod val="95000"/>
                  <a:lumOff val="5000"/>
                </a:schemeClr>
              </a:solidFill>
            </a:endParaRPr>
          </a:p>
        </p:txBody>
      </p:sp>
      <p:pic>
        <p:nvPicPr>
          <p:cNvPr id="17411"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2" name="TextBox 1"/>
          <p:cNvSpPr txBox="1"/>
          <p:nvPr/>
        </p:nvSpPr>
        <p:spPr>
          <a:xfrm>
            <a:off x="415912" y="70879"/>
            <a:ext cx="9601199" cy="553998"/>
          </a:xfrm>
          <a:prstGeom prst="rect">
            <a:avLst/>
          </a:prstGeom>
          <a:noFill/>
        </p:spPr>
        <p:txBody>
          <a:bodyPr wrap="square" rtlCol="0">
            <a:spAutoFit/>
          </a:bodyPr>
          <a:lstStyle/>
          <a:p>
            <a:pPr algn="ctr"/>
            <a:r>
              <a:rPr lang="en-US" sz="3000" dirty="0" smtClean="0">
                <a:solidFill>
                  <a:srgbClr val="002060"/>
                </a:solidFill>
                <a:latin typeface="Calibri"/>
              </a:rPr>
              <a:t>Usage of Performance Information in Budget Negotiation  </a:t>
            </a:r>
            <a:endParaRPr lang="en-US" sz="3000" dirty="0">
              <a:solidFill>
                <a:srgbClr val="002060"/>
              </a:solidFill>
              <a:latin typeface="Calibri"/>
            </a:endParaRPr>
          </a:p>
        </p:txBody>
      </p:sp>
      <p:pic>
        <p:nvPicPr>
          <p:cNvPr id="4" name="Picture 3"/>
          <p:cNvPicPr>
            <a:picLocks noChangeAspect="1"/>
          </p:cNvPicPr>
          <p:nvPr/>
        </p:nvPicPr>
        <p:blipFill rotWithShape="1">
          <a:blip r:embed="rId4"/>
          <a:srcRect l="985" t="3407" r="544" b="2896"/>
          <a:stretch/>
        </p:blipFill>
        <p:spPr>
          <a:xfrm>
            <a:off x="854346" y="2133600"/>
            <a:ext cx="8999914" cy="4267200"/>
          </a:xfrm>
          <a:prstGeom prst="rect">
            <a:avLst/>
          </a:prstGeom>
        </p:spPr>
      </p:pic>
    </p:spTree>
    <p:extLst>
      <p:ext uri="{BB962C8B-B14F-4D97-AF65-F5344CB8AC3E}">
        <p14:creationId xmlns:p14="http://schemas.microsoft.com/office/powerpoint/2010/main" val="2772677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5011" y="572883"/>
            <a:ext cx="8763000" cy="5712234"/>
          </a:xfrm>
        </p:spPr>
        <p:txBody>
          <a:bodyPr rtlCol="0">
            <a:normAutofit/>
          </a:bodyPr>
          <a:lstStyle/>
          <a:p>
            <a:pPr algn="just" fontAlgn="auto">
              <a:spcAft>
                <a:spcPts val="0"/>
              </a:spcAft>
              <a:defRPr/>
            </a:pPr>
            <a:r>
              <a:rPr lang="en-US" sz="1800" dirty="0" smtClean="0">
                <a:solidFill>
                  <a:schemeClr val="tx1">
                    <a:lumMod val="95000"/>
                    <a:lumOff val="5000"/>
                  </a:schemeClr>
                </a:solidFill>
              </a:rPr>
              <a:t>Accountability and transparency have been the key motivation factors and key benefits. </a:t>
            </a:r>
            <a:endParaRPr lang="ru-RU" sz="2000" dirty="0" smtClean="0">
              <a:solidFill>
                <a:schemeClr val="tx1">
                  <a:lumMod val="95000"/>
                  <a:lumOff val="5000"/>
                </a:schemeClr>
              </a:solidFill>
            </a:endParaRPr>
          </a:p>
        </p:txBody>
      </p:sp>
      <p:pic>
        <p:nvPicPr>
          <p:cNvPr id="17411"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2" name="TextBox 1"/>
          <p:cNvSpPr txBox="1"/>
          <p:nvPr/>
        </p:nvSpPr>
        <p:spPr>
          <a:xfrm>
            <a:off x="533400" y="18885"/>
            <a:ext cx="9601199" cy="553998"/>
          </a:xfrm>
          <a:prstGeom prst="rect">
            <a:avLst/>
          </a:prstGeom>
          <a:noFill/>
        </p:spPr>
        <p:txBody>
          <a:bodyPr wrap="square" rtlCol="0">
            <a:spAutoFit/>
          </a:bodyPr>
          <a:lstStyle/>
          <a:p>
            <a:pPr algn="ctr"/>
            <a:r>
              <a:rPr lang="en-US" sz="3000" dirty="0">
                <a:solidFill>
                  <a:srgbClr val="002060"/>
                </a:solidFill>
                <a:latin typeface="Calibri"/>
              </a:rPr>
              <a:t> </a:t>
            </a:r>
            <a:r>
              <a:rPr lang="en-US" sz="3000" dirty="0" smtClean="0">
                <a:solidFill>
                  <a:srgbClr val="002060"/>
                </a:solidFill>
                <a:latin typeface="Calibri"/>
              </a:rPr>
              <a:t>Ranking of factors </a:t>
            </a:r>
            <a:r>
              <a:rPr lang="en-US" sz="3000" dirty="0">
                <a:solidFill>
                  <a:srgbClr val="002060"/>
                </a:solidFill>
                <a:latin typeface="Calibri"/>
              </a:rPr>
              <a:t>behind introducing PB and </a:t>
            </a:r>
            <a:r>
              <a:rPr lang="en-US" sz="3000" dirty="0" smtClean="0">
                <a:solidFill>
                  <a:srgbClr val="002060"/>
                </a:solidFill>
                <a:latin typeface="Calibri"/>
              </a:rPr>
              <a:t>effectiveness</a:t>
            </a:r>
            <a:endParaRPr lang="en-US" sz="3000" dirty="0">
              <a:solidFill>
                <a:srgbClr val="002060"/>
              </a:solidFill>
              <a:latin typeface="Calibri"/>
            </a:endParaRPr>
          </a:p>
        </p:txBody>
      </p:sp>
      <p:pic>
        <p:nvPicPr>
          <p:cNvPr id="4" name="Picture 3"/>
          <p:cNvPicPr>
            <a:picLocks noChangeAspect="1"/>
          </p:cNvPicPr>
          <p:nvPr/>
        </p:nvPicPr>
        <p:blipFill>
          <a:blip r:embed="rId4"/>
          <a:stretch>
            <a:fillRect/>
          </a:stretch>
        </p:blipFill>
        <p:spPr>
          <a:xfrm>
            <a:off x="1640006" y="883506"/>
            <a:ext cx="6665794" cy="3028853"/>
          </a:xfrm>
          <a:prstGeom prst="rect">
            <a:avLst/>
          </a:prstGeom>
        </p:spPr>
      </p:pic>
      <p:pic>
        <p:nvPicPr>
          <p:cNvPr id="8" name="Picture 7"/>
          <p:cNvPicPr>
            <a:picLocks noChangeAspect="1"/>
          </p:cNvPicPr>
          <p:nvPr/>
        </p:nvPicPr>
        <p:blipFill>
          <a:blip r:embed="rId5"/>
          <a:stretch>
            <a:fillRect/>
          </a:stretch>
        </p:blipFill>
        <p:spPr>
          <a:xfrm>
            <a:off x="1970933" y="3733800"/>
            <a:ext cx="6003939" cy="3248832"/>
          </a:xfrm>
          <a:prstGeom prst="rect">
            <a:avLst/>
          </a:prstGeom>
        </p:spPr>
      </p:pic>
      <p:sp>
        <p:nvSpPr>
          <p:cNvPr id="9" name="TextBox 8"/>
          <p:cNvSpPr txBox="1"/>
          <p:nvPr/>
        </p:nvSpPr>
        <p:spPr>
          <a:xfrm>
            <a:off x="8023938" y="5684952"/>
            <a:ext cx="1905000" cy="1200329"/>
          </a:xfrm>
          <a:prstGeom prst="rect">
            <a:avLst/>
          </a:prstGeom>
          <a:noFill/>
        </p:spPr>
        <p:txBody>
          <a:bodyPr wrap="square" rtlCol="0">
            <a:spAutoFit/>
          </a:bodyPr>
          <a:lstStyle/>
          <a:p>
            <a:r>
              <a:rPr lang="en-US" sz="1200" i="1" dirty="0">
                <a:latin typeface="+mj-lt"/>
              </a:rPr>
              <a:t>Index calculated as </a:t>
            </a:r>
            <a:endParaRPr lang="en-US" sz="1200" i="1" dirty="0" smtClean="0">
              <a:latin typeface="+mj-lt"/>
            </a:endParaRPr>
          </a:p>
          <a:p>
            <a:r>
              <a:rPr lang="en-US" sz="1200" i="1" dirty="0" smtClean="0">
                <a:latin typeface="+mj-lt"/>
              </a:rPr>
              <a:t>high=5</a:t>
            </a:r>
            <a:r>
              <a:rPr lang="en-US" sz="1200" i="1" dirty="0">
                <a:latin typeface="+mj-lt"/>
              </a:rPr>
              <a:t>, medium-high=4, medium=3, low-medium=2, low=1, N/A=0. </a:t>
            </a:r>
            <a:endParaRPr lang="en-US" sz="1200" i="1" dirty="0" smtClean="0">
              <a:latin typeface="+mj-lt"/>
            </a:endParaRPr>
          </a:p>
          <a:p>
            <a:r>
              <a:rPr lang="en-US" sz="1200" i="1" dirty="0" smtClean="0">
                <a:latin typeface="+mj-lt"/>
              </a:rPr>
              <a:t>Depicted </a:t>
            </a:r>
            <a:r>
              <a:rPr lang="en-US" sz="1200" i="1" dirty="0">
                <a:latin typeface="+mj-lt"/>
              </a:rPr>
              <a:t>as sum of all </a:t>
            </a:r>
            <a:r>
              <a:rPr lang="en-US" sz="1200" i="1" dirty="0" smtClean="0">
                <a:latin typeface="+mj-lt"/>
              </a:rPr>
              <a:t>countries</a:t>
            </a:r>
            <a:endParaRPr lang="en-US" sz="1200" i="1" dirty="0">
              <a:latin typeface="+mj-lt"/>
            </a:endParaRPr>
          </a:p>
        </p:txBody>
      </p:sp>
    </p:spTree>
    <p:extLst>
      <p:ext uri="{BB962C8B-B14F-4D97-AF65-F5344CB8AC3E}">
        <p14:creationId xmlns:p14="http://schemas.microsoft.com/office/powerpoint/2010/main" val="1601498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5641</TotalTime>
  <Words>918</Words>
  <Application>Microsoft Office PowerPoint</Application>
  <PresentationFormat>A4 Paper (210x297 mm)</PresentationFormat>
  <Paragraphs>96</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Lucida Grande CY</vt:lpstr>
      <vt:lpstr>Wingdings</vt:lpstr>
      <vt:lpstr>Office Theme</vt:lpstr>
      <vt:lpstr>Results of the OECD Performance Budgeting Survey: OECD and PEMPAL Countries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The World Bank Group</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2017 BCOP plenary</dc:title>
  <dc:subject/>
  <dc:creator>Deanna Aubrey</dc:creator>
  <cp:keywords>BCOP Budget Literacy and Transparency Working Group</cp:keywords>
  <dc:description/>
  <cp:lastModifiedBy>Naida Carsimamovic</cp:lastModifiedBy>
  <cp:revision>642</cp:revision>
  <cp:lastPrinted>2017-02-09T16:04:30Z</cp:lastPrinted>
  <dcterms:created xsi:type="dcterms:W3CDTF">2010-10-04T16:57:49Z</dcterms:created>
  <dcterms:modified xsi:type="dcterms:W3CDTF">2017-03-28T07:25:16Z</dcterms:modified>
  <cp:category>PEMPAL</cp:category>
</cp:coreProperties>
</file>