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271" r:id="rId2"/>
    <p:sldId id="368" r:id="rId3"/>
    <p:sldId id="404" r:id="rId4"/>
    <p:sldId id="398" r:id="rId5"/>
    <p:sldId id="390" r:id="rId6"/>
    <p:sldId id="37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9" r:id="rId15"/>
    <p:sldId id="400" r:id="rId16"/>
    <p:sldId id="401" r:id="rId17"/>
    <p:sldId id="402" r:id="rId18"/>
    <p:sldId id="403" r:id="rId19"/>
    <p:sldId id="312" r:id="rId20"/>
  </p:sldIdLst>
  <p:sldSz cx="9906000" cy="6858000" type="A4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Mondo" initials="EM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62" autoAdjust="0"/>
    <p:restoredTop sz="84381" autoAdjust="0"/>
  </p:normalViewPr>
  <p:slideViewPr>
    <p:cSldViewPr>
      <p:cViewPr varScale="1">
        <p:scale>
          <a:sx n="57" d="100"/>
          <a:sy n="57" d="100"/>
        </p:scale>
        <p:origin x="1764" y="44"/>
      </p:cViewPr>
      <p:guideLst>
        <p:guide orient="horz" pos="2160"/>
        <p:guide pos="288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79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420511\Desktop\BCOP\Bishkek_April%2011-14,%202017\Graphs_Day%203_12Carsimamovic_Ru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420511\Desktop\BCOP\Bishkek_April%2011-14,%202017\Graphs_Day%203_12Carsimamovic_Ru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420511\Desktop\BCOP\Bishkek_April%2011-14,%202017\Graphs_Day%203_12Carsimamovic_Ru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WB420511\Desktop\BCOP\Bishkek_April%2011-14,%202017\Graphs_Day%203_12Carsimamovic_Ru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WB420511\Desktop\BCOP\Bishkek_April%2011-14,%202017\Graphs_Day%203_12Carsimamovic_Rus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WB420511\Desktop\BCOP\Bishkek_April%2011-14,%202017\Graphs_Day%203_12Carsimamovic_Rus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07201133314589"/>
          <c:y val="0.22062352310417396"/>
          <c:w val="0.7498297435029575"/>
          <c:h val="0.4749669108761924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'Chart Slide 5'!$C$3</c:f>
              <c:strCache>
                <c:ptCount val="1"/>
                <c:pt idx="0">
                  <c:v>обязательно для отраслевых министерств и ведомств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Slide 5'!$D$2:$E$2</c:f>
              <c:strCache>
                <c:ptCount val="2"/>
                <c:pt idx="0">
                  <c:v>Страны ОЭСР</c:v>
                </c:pt>
                <c:pt idx="1">
                  <c:v>Страны PEMPAL </c:v>
                </c:pt>
              </c:strCache>
            </c:strRef>
          </c:cat>
          <c:val>
            <c:numRef>
              <c:f>'Chart Slide 5'!$D$3:$E$3</c:f>
              <c:numCache>
                <c:formatCode>General</c:formatCode>
                <c:ptCount val="2"/>
                <c:pt idx="0">
                  <c:v>17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82-45E8-961C-D3AD7BF1B175}"/>
            </c:ext>
          </c:extLst>
        </c:ser>
        <c:ser>
          <c:idx val="1"/>
          <c:order val="1"/>
          <c:tx>
            <c:strRef>
              <c:f>'Chart Slide 5'!$C$4</c:f>
              <c:strCache>
                <c:ptCount val="1"/>
                <c:pt idx="0">
                  <c:v>обязательно: только для отраслевых министерств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82-45E8-961C-D3AD7BF1B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Slide 5'!$D$2:$E$2</c:f>
              <c:strCache>
                <c:ptCount val="2"/>
                <c:pt idx="0">
                  <c:v>Страны ОЭСР</c:v>
                </c:pt>
                <c:pt idx="1">
                  <c:v>Страны PEMPAL </c:v>
                </c:pt>
              </c:strCache>
            </c:strRef>
          </c:cat>
          <c:val>
            <c:numRef>
              <c:f>'Chart Slide 5'!$D$4:$E$4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82-45E8-961C-D3AD7BF1B175}"/>
            </c:ext>
          </c:extLst>
        </c:ser>
        <c:ser>
          <c:idx val="2"/>
          <c:order val="2"/>
          <c:tx>
            <c:strRef>
              <c:f>'Chart Slide 5'!$C$5</c:f>
              <c:strCache>
                <c:ptCount val="1"/>
                <c:pt idx="0">
                  <c:v>необязательно: для отраслевых министерств и ведомств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Slide 5'!$D$2:$E$2</c:f>
              <c:strCache>
                <c:ptCount val="2"/>
                <c:pt idx="0">
                  <c:v>Страны ОЭСР</c:v>
                </c:pt>
                <c:pt idx="1">
                  <c:v>Страны PEMPAL </c:v>
                </c:pt>
              </c:strCache>
            </c:strRef>
          </c:cat>
          <c:val>
            <c:numRef>
              <c:f>'Chart Slide 5'!$D$5:$E$5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82-45E8-961C-D3AD7BF1B175}"/>
            </c:ext>
          </c:extLst>
        </c:ser>
        <c:ser>
          <c:idx val="3"/>
          <c:order val="3"/>
          <c:tx>
            <c:strRef>
              <c:f>'Chart Slide 5'!$C$6</c:f>
              <c:strCache>
                <c:ptCount val="1"/>
                <c:pt idx="0">
                  <c:v>отсутствуют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82-45E8-961C-D3AD7BF1B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Slide 5'!$D$2:$E$2</c:f>
              <c:strCache>
                <c:ptCount val="2"/>
                <c:pt idx="0">
                  <c:v>Страны ОЭСР</c:v>
                </c:pt>
                <c:pt idx="1">
                  <c:v>Страны PEMPAL </c:v>
                </c:pt>
              </c:strCache>
            </c:strRef>
          </c:cat>
          <c:val>
            <c:numRef>
              <c:f>'Chart Slide 5'!$D$6:$E$6</c:f>
              <c:numCache>
                <c:formatCode>General</c:formatCode>
                <c:ptCount val="2"/>
                <c:pt idx="0">
                  <c:v>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882-45E8-961C-D3AD7BF1B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1222368"/>
        <c:axId val="521223936"/>
      </c:barChart>
      <c:catAx>
        <c:axId val="521222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223936"/>
        <c:crosses val="autoZero"/>
        <c:auto val="1"/>
        <c:lblAlgn val="ctr"/>
        <c:lblOffset val="100"/>
        <c:noMultiLvlLbl val="0"/>
      </c:catAx>
      <c:valAx>
        <c:axId val="521223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122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326904159769199"/>
          <c:y val="0.71337750816233592"/>
          <c:w val="0.72921170666891788"/>
          <c:h val="0.286622491837664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79432334127721"/>
          <c:y val="3.3197037660273647E-2"/>
          <c:w val="0.6220338352339625"/>
          <c:h val="0.82515127893331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'Chart Slide 6'!$A$3</c:f>
              <c:strCache>
                <c:ptCount val="1"/>
                <c:pt idx="0">
                  <c:v>ОЭСР 2007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 Slide 6'!$B$2:$I$2</c:f>
              <c:strCache>
                <c:ptCount val="8"/>
                <c:pt idx="0">
                  <c:v>внутренний аудит</c:v>
                </c:pt>
                <c:pt idx="1">
                  <c:v>прочее</c:v>
                </c:pt>
                <c:pt idx="2">
                  <c:v>высший орган аудита</c:v>
                </c:pt>
                <c:pt idx="3">
                  <c:v>законодательный орган</c:v>
                </c:pt>
                <c:pt idx="4">
                  <c:v>высший орган исполнительной власти</c:v>
                </c:pt>
                <c:pt idx="5">
                  <c:v>центральное бюджетное ведомство </c:v>
                </c:pt>
                <c:pt idx="6">
                  <c:v>ведомства</c:v>
                </c:pt>
                <c:pt idx="7">
                  <c:v>отраслевые министерства</c:v>
                </c:pt>
              </c:strCache>
            </c:strRef>
          </c:cat>
          <c:val>
            <c:numRef>
              <c:f>'Chart Slide 6'!$B$3:$I$3</c:f>
              <c:numCache>
                <c:formatCode>General</c:formatCode>
                <c:ptCount val="8"/>
                <c:pt idx="1">
                  <c:v>7</c:v>
                </c:pt>
                <c:pt idx="4">
                  <c:v>6</c:v>
                </c:pt>
                <c:pt idx="7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15-4656-8BCA-5506E1691EF7}"/>
            </c:ext>
          </c:extLst>
        </c:ser>
        <c:ser>
          <c:idx val="1"/>
          <c:order val="1"/>
          <c:tx>
            <c:strRef>
              <c:f>'Chart Slide 6'!$A$4</c:f>
              <c:strCache>
                <c:ptCount val="1"/>
                <c:pt idx="0">
                  <c:v>ОЭСР 2011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 Slide 6'!$B$2:$I$2</c:f>
              <c:strCache>
                <c:ptCount val="8"/>
                <c:pt idx="0">
                  <c:v>внутренний аудит</c:v>
                </c:pt>
                <c:pt idx="1">
                  <c:v>прочее</c:v>
                </c:pt>
                <c:pt idx="2">
                  <c:v>высший орган аудита</c:v>
                </c:pt>
                <c:pt idx="3">
                  <c:v>законодательный орган</c:v>
                </c:pt>
                <c:pt idx="4">
                  <c:v>высший орган исполнительной власти</c:v>
                </c:pt>
                <c:pt idx="5">
                  <c:v>центральное бюджетное ведомство </c:v>
                </c:pt>
                <c:pt idx="6">
                  <c:v>ведомства</c:v>
                </c:pt>
                <c:pt idx="7">
                  <c:v>отраслевые министерства</c:v>
                </c:pt>
              </c:strCache>
            </c:strRef>
          </c:cat>
          <c:val>
            <c:numRef>
              <c:f>'Chart Slide 6'!$B$4:$I$4</c:f>
              <c:numCache>
                <c:formatCode>General</c:formatCode>
                <c:ptCount val="8"/>
                <c:pt idx="1">
                  <c:v>4</c:v>
                </c:pt>
                <c:pt idx="3">
                  <c:v>4</c:v>
                </c:pt>
                <c:pt idx="4">
                  <c:v>14</c:v>
                </c:pt>
                <c:pt idx="5">
                  <c:v>11</c:v>
                </c:pt>
                <c:pt idx="6">
                  <c:v>17</c:v>
                </c:pt>
                <c:pt idx="7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15-4656-8BCA-5506E1691EF7}"/>
            </c:ext>
          </c:extLst>
        </c:ser>
        <c:ser>
          <c:idx val="2"/>
          <c:order val="2"/>
          <c:tx>
            <c:strRef>
              <c:f>'Chart Slide 6'!$A$5</c:f>
              <c:strCache>
                <c:ptCount val="1"/>
                <c:pt idx="0">
                  <c:v>ОЭСР 2016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'Chart Slide 6'!$B$2:$I$2</c:f>
              <c:strCache>
                <c:ptCount val="8"/>
                <c:pt idx="0">
                  <c:v>внутренний аудит</c:v>
                </c:pt>
                <c:pt idx="1">
                  <c:v>прочее</c:v>
                </c:pt>
                <c:pt idx="2">
                  <c:v>высший орган аудита</c:v>
                </c:pt>
                <c:pt idx="3">
                  <c:v>законодательный орган</c:v>
                </c:pt>
                <c:pt idx="4">
                  <c:v>высший орган исполнительной власти</c:v>
                </c:pt>
                <c:pt idx="5">
                  <c:v>центральное бюджетное ведомство </c:v>
                </c:pt>
                <c:pt idx="6">
                  <c:v>ведомства</c:v>
                </c:pt>
                <c:pt idx="7">
                  <c:v>отраслевые министерства</c:v>
                </c:pt>
              </c:strCache>
            </c:strRef>
          </c:cat>
          <c:val>
            <c:numRef>
              <c:f>'Chart Slide 6'!$B$5:$I$5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17</c:v>
                </c:pt>
                <c:pt idx="6">
                  <c:v>23</c:v>
                </c:pt>
                <c:pt idx="7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15-4656-8BCA-5506E1691EF7}"/>
            </c:ext>
          </c:extLst>
        </c:ser>
        <c:ser>
          <c:idx val="3"/>
          <c:order val="3"/>
          <c:tx>
            <c:strRef>
              <c:f>'Chart Slide 6'!$A$6</c:f>
              <c:strCache>
                <c:ptCount val="1"/>
                <c:pt idx="0">
                  <c:v>PEMPAL 2016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'Chart Slide 6'!$B$2:$I$2</c:f>
              <c:strCache>
                <c:ptCount val="8"/>
                <c:pt idx="0">
                  <c:v>внутренний аудит</c:v>
                </c:pt>
                <c:pt idx="1">
                  <c:v>прочее</c:v>
                </c:pt>
                <c:pt idx="2">
                  <c:v>высший орган аудита</c:v>
                </c:pt>
                <c:pt idx="3">
                  <c:v>законодательный орган</c:v>
                </c:pt>
                <c:pt idx="4">
                  <c:v>высший орган исполнительной власти</c:v>
                </c:pt>
                <c:pt idx="5">
                  <c:v>центральное бюджетное ведомство </c:v>
                </c:pt>
                <c:pt idx="6">
                  <c:v>ведомства</c:v>
                </c:pt>
                <c:pt idx="7">
                  <c:v>отраслевые министерства</c:v>
                </c:pt>
              </c:strCache>
            </c:strRef>
          </c:cat>
          <c:val>
            <c:numRef>
              <c:f>'Chart Slide 6'!$B$6:$I$6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5</c:v>
                </c:pt>
                <c:pt idx="5">
                  <c:v>4</c:v>
                </c:pt>
                <c:pt idx="6">
                  <c:v>7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15-4656-8BCA-5506E1691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720976"/>
        <c:axId val="168252776"/>
      </c:barChart>
      <c:catAx>
        <c:axId val="797209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252776"/>
        <c:crosses val="autoZero"/>
        <c:auto val="1"/>
        <c:lblAlgn val="ctr"/>
        <c:lblOffset val="100"/>
        <c:noMultiLvlLbl val="0"/>
      </c:catAx>
      <c:valAx>
        <c:axId val="168252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209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8142284409876641"/>
          <c:y val="0.32485620340006505"/>
          <c:w val="0.19075604637374427"/>
          <c:h val="0.2832140548110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671449785882021"/>
          <c:y val="0.18903217160940511"/>
          <c:w val="0.38657117695814341"/>
          <c:h val="0.65933936799508741"/>
        </c:manualLayout>
      </c:layout>
      <c:radarChart>
        <c:radarStyle val="filled"/>
        <c:varyColors val="0"/>
        <c:ser>
          <c:idx val="0"/>
          <c:order val="0"/>
          <c:spPr>
            <a:noFill/>
            <a:ln w="31750">
              <a:solidFill>
                <a:schemeClr val="tx1"/>
              </a:solidFill>
            </a:ln>
          </c:spPr>
          <c:dLbls>
            <c:dLbl>
              <c:idx val="1"/>
              <c:layout>
                <c:manualLayout>
                  <c:x val="-9.5955004149647902E-2"/>
                  <c:y val="-0.1063281501438188"/>
                </c:manualLayout>
              </c:layout>
              <c:tx>
                <c:rich>
                  <a:bodyPr/>
                  <a:lstStyle/>
                  <a:p>
                    <a:r>
                      <a:rPr lang="en-US" i="1"/>
                      <a:t>CBA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EF-499A-9B2D-3379BE73AE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i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Slide 7'!$E$9:$E$14</c:f>
              <c:strCache>
                <c:ptCount val="6"/>
                <c:pt idx="0">
                  <c:v>создание принципов/руководства </c:v>
                </c:pt>
                <c:pt idx="1">
                  <c:v>система ИКТ в поддержку эффективности расходования средств </c:v>
                </c:pt>
                <c:pt idx="2">
                  <c:v>распределение средств на основе информации об эффективности </c:v>
                </c:pt>
                <c:pt idx="3">
                  <c:v>установление целевых показателей эффективности </c:v>
                </c:pt>
                <c:pt idx="4">
                  <c:v>получение информации об эффективности расходования средств </c:v>
                </c:pt>
                <c:pt idx="5">
                  <c:v>проведение оценок </c:v>
                </c:pt>
              </c:strCache>
            </c:strRef>
          </c:cat>
          <c:val>
            <c:numRef>
              <c:f>'Chart Slide 7'!$F$9:$F$14</c:f>
              <c:numCache>
                <c:formatCode>0</c:formatCode>
                <c:ptCount val="6"/>
                <c:pt idx="0">
                  <c:v>96.296296296296291</c:v>
                </c:pt>
                <c:pt idx="1">
                  <c:v>70.370370370370367</c:v>
                </c:pt>
                <c:pt idx="2">
                  <c:v>44.444444444444443</c:v>
                </c:pt>
                <c:pt idx="3">
                  <c:v>62.962962962962962</c:v>
                </c:pt>
                <c:pt idx="4">
                  <c:v>55.555555555555557</c:v>
                </c:pt>
                <c:pt idx="5">
                  <c:v>66.666666666666657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EF-499A-9B2D-3379BE73AEF6}"/>
            </c:ext>
          </c:extLst>
        </c:ser>
        <c:ser>
          <c:idx val="1"/>
          <c:order val="1"/>
          <c:spPr>
            <a:solidFill>
              <a:schemeClr val="bg1">
                <a:lumMod val="75000"/>
                <a:alpha val="62000"/>
              </a:schemeClr>
            </a:solidFill>
            <a:ln>
              <a:solidFill>
                <a:schemeClr val="tx1"/>
              </a:solidFill>
              <a:prstDash val="dash"/>
            </a:ln>
          </c:spPr>
          <c:dLbls>
            <c:dLbl>
              <c:idx val="2"/>
              <c:layout>
                <c:manualLayout>
                  <c:x val="-0.28360018516009344"/>
                  <c:y val="3.4400283870059022E-2"/>
                </c:manualLayout>
              </c:layout>
              <c:tx>
                <c:rich>
                  <a:bodyPr/>
                  <a:lstStyle/>
                  <a:p>
                    <a:r>
                      <a:rPr lang="en-US" sz="900" i="1"/>
                      <a:t>Line Ministries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EF-499A-9B2D-3379BE73AE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i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Slide 7'!$E$9:$E$14</c:f>
              <c:strCache>
                <c:ptCount val="6"/>
                <c:pt idx="0">
                  <c:v>создание принципов/руководства </c:v>
                </c:pt>
                <c:pt idx="1">
                  <c:v>система ИКТ в поддержку эффективности расходования средств </c:v>
                </c:pt>
                <c:pt idx="2">
                  <c:v>распределение средств на основе информации об эффективности </c:v>
                </c:pt>
                <c:pt idx="3">
                  <c:v>установление целевых показателей эффективности </c:v>
                </c:pt>
                <c:pt idx="4">
                  <c:v>получение информации об эффективности расходования средств </c:v>
                </c:pt>
                <c:pt idx="5">
                  <c:v>проведение оценок </c:v>
                </c:pt>
              </c:strCache>
            </c:strRef>
          </c:cat>
          <c:val>
            <c:numRef>
              <c:f>'Chart Slide 7'!$G$9:$G$14</c:f>
              <c:numCache>
                <c:formatCode>0</c:formatCode>
                <c:ptCount val="6"/>
                <c:pt idx="0">
                  <c:v>29.629629629629626</c:v>
                </c:pt>
                <c:pt idx="1">
                  <c:v>48.148148148148145</c:v>
                </c:pt>
                <c:pt idx="2">
                  <c:v>70.370370370370367</c:v>
                </c:pt>
                <c:pt idx="3">
                  <c:v>100</c:v>
                </c:pt>
                <c:pt idx="4">
                  <c:v>96.296296296296291</c:v>
                </c:pt>
                <c:pt idx="5">
                  <c:v>85.18518518518519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EF-499A-9B2D-3379BE73A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719408"/>
        <c:axId val="168253560"/>
      </c:radarChart>
      <c:catAx>
        <c:axId val="797194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8253560"/>
        <c:crosses val="autoZero"/>
        <c:auto val="1"/>
        <c:lblAlgn val="ctr"/>
        <c:lblOffset val="100"/>
        <c:noMultiLvlLbl val="0"/>
      </c:catAx>
      <c:valAx>
        <c:axId val="168253560"/>
        <c:scaling>
          <c:orientation val="minMax"/>
        </c:scaling>
        <c:delete val="0"/>
        <c:axPos val="l"/>
        <c:numFmt formatCode="0" sourceLinked="1"/>
        <c:majorTickMark val="cross"/>
        <c:minorTickMark val="none"/>
        <c:tickLblPos val="nextTo"/>
        <c:crossAx val="79719408"/>
        <c:crosses val="autoZero"/>
        <c:crossBetween val="between"/>
        <c:majorUnit val="2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filled"/>
        <c:varyColors val="0"/>
        <c:ser>
          <c:idx val="0"/>
          <c:order val="0"/>
          <c:spPr>
            <a:noFill/>
            <a:ln w="31750">
              <a:solidFill>
                <a:schemeClr val="tx1"/>
              </a:solidFill>
            </a:ln>
          </c:spPr>
          <c:dLbls>
            <c:dLbl>
              <c:idx val="1"/>
              <c:layout>
                <c:manualLayout>
                  <c:x val="-4.0514438896655194E-2"/>
                  <c:y val="-0.11789261722150521"/>
                </c:manualLayout>
              </c:layout>
              <c:tx>
                <c:rich>
                  <a:bodyPr/>
                  <a:lstStyle/>
                  <a:p>
                    <a:r>
                      <a:rPr lang="en-US" i="1"/>
                      <a:t>CBA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C0-493A-8BD9-C5C5E9281B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i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Slide 7'!$E$41:$E$46</c:f>
              <c:strCache>
                <c:ptCount val="6"/>
                <c:pt idx="0">
                  <c:v>создание принципов/руководства </c:v>
                </c:pt>
                <c:pt idx="1">
                  <c:v>система ИКТ в поддержку эффективности расходования средств </c:v>
                </c:pt>
                <c:pt idx="2">
                  <c:v>распределение средств на основе информации об эффективности </c:v>
                </c:pt>
                <c:pt idx="3">
                  <c:v>установление целевых показателей эффективности </c:v>
                </c:pt>
                <c:pt idx="4">
                  <c:v>получение информации об эффективности расходования средств </c:v>
                </c:pt>
                <c:pt idx="5">
                  <c:v>проведение оценок </c:v>
                </c:pt>
              </c:strCache>
            </c:strRef>
          </c:cat>
          <c:val>
            <c:numRef>
              <c:f>'Chart Slide 7'!$F$41:$F$46</c:f>
              <c:numCache>
                <c:formatCode>0</c:formatCode>
                <c:ptCount val="6"/>
                <c:pt idx="0">
                  <c:v>100</c:v>
                </c:pt>
                <c:pt idx="1">
                  <c:v>53.846153846153847</c:v>
                </c:pt>
                <c:pt idx="2">
                  <c:v>30.76923076923077</c:v>
                </c:pt>
                <c:pt idx="3">
                  <c:v>30.76923076923077</c:v>
                </c:pt>
                <c:pt idx="4">
                  <c:v>30.76923076923077</c:v>
                </c:pt>
                <c:pt idx="5">
                  <c:v>23.076923076923077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C0-493A-8BD9-C5C5E9281B95}"/>
            </c:ext>
          </c:extLst>
        </c:ser>
        <c:ser>
          <c:idx val="1"/>
          <c:order val="1"/>
          <c:spPr>
            <a:solidFill>
              <a:schemeClr val="bg1">
                <a:lumMod val="75000"/>
                <a:alpha val="62000"/>
              </a:schemeClr>
            </a:solidFill>
            <a:ln>
              <a:solidFill>
                <a:schemeClr val="tx1"/>
              </a:solidFill>
              <a:prstDash val="dash"/>
            </a:ln>
          </c:spPr>
          <c:dLbls>
            <c:dLbl>
              <c:idx val="2"/>
              <c:layout>
                <c:manualLayout>
                  <c:x val="-0.17271907004888917"/>
                  <c:y val="0.24641830766858527"/>
                </c:manualLayout>
              </c:layout>
              <c:tx>
                <c:rich>
                  <a:bodyPr/>
                  <a:lstStyle/>
                  <a:p>
                    <a:r>
                      <a:rPr lang="en-US" sz="900" i="1"/>
                      <a:t>Line Ministries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C0-493A-8BD9-C5C5E9281B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i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Slide 7'!$E$41:$E$46</c:f>
              <c:strCache>
                <c:ptCount val="6"/>
                <c:pt idx="0">
                  <c:v>создание принципов/руководства </c:v>
                </c:pt>
                <c:pt idx="1">
                  <c:v>система ИКТ в поддержку эффективности расходования средств </c:v>
                </c:pt>
                <c:pt idx="2">
                  <c:v>распределение средств на основе информации об эффективности </c:v>
                </c:pt>
                <c:pt idx="3">
                  <c:v>установление целевых показателей эффективности </c:v>
                </c:pt>
                <c:pt idx="4">
                  <c:v>получение информации об эффективности расходования средств </c:v>
                </c:pt>
                <c:pt idx="5">
                  <c:v>проведение оценок </c:v>
                </c:pt>
              </c:strCache>
            </c:strRef>
          </c:cat>
          <c:val>
            <c:numRef>
              <c:f>'Chart Slide 7'!$G$41:$G$46</c:f>
              <c:numCache>
                <c:formatCode>0</c:formatCode>
                <c:ptCount val="6"/>
                <c:pt idx="0">
                  <c:v>7.6923076923076925</c:v>
                </c:pt>
                <c:pt idx="1">
                  <c:v>15.384615384615385</c:v>
                </c:pt>
                <c:pt idx="2">
                  <c:v>0</c:v>
                </c:pt>
                <c:pt idx="3">
                  <c:v>84.615384615384613</c:v>
                </c:pt>
                <c:pt idx="4">
                  <c:v>92.307692307692307</c:v>
                </c:pt>
                <c:pt idx="5">
                  <c:v>23.076923076923077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C0-493A-8BD9-C5C5E9281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254344"/>
        <c:axId val="536600608"/>
      </c:radarChart>
      <c:catAx>
        <c:axId val="1682543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36600608"/>
        <c:crosses val="autoZero"/>
        <c:auto val="1"/>
        <c:lblAlgn val="ctr"/>
        <c:lblOffset val="100"/>
        <c:noMultiLvlLbl val="0"/>
      </c:catAx>
      <c:valAx>
        <c:axId val="536600608"/>
        <c:scaling>
          <c:orientation val="minMax"/>
        </c:scaling>
        <c:delete val="0"/>
        <c:axPos val="l"/>
        <c:numFmt formatCode="0" sourceLinked="1"/>
        <c:majorTickMark val="cross"/>
        <c:minorTickMark val="none"/>
        <c:tickLblPos val="nextTo"/>
        <c:crossAx val="168254344"/>
        <c:crosses val="autoZero"/>
        <c:crossBetween val="between"/>
        <c:majorUnit val="2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4783336759784281"/>
          <c:y val="0.12068266477459899"/>
          <c:w val="0.44708251956528705"/>
          <c:h val="0.7240308257170174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'Chart Slide 8 '!$D$44</c:f>
              <c:strCache>
                <c:ptCount val="1"/>
                <c:pt idx="0">
                  <c:v>ОЭСР 2011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'Chart Slide 8 '!$C$45:$C$50</c:f>
              <c:strCache>
                <c:ptCount val="6"/>
                <c:pt idx="0">
                  <c:v>независимая информация об эффективности (организаций, программ или мер политики, которые не проводятся по поручению или от имени правительства)</c:v>
                </c:pt>
                <c:pt idx="1">
                  <c:v>статистическая информация  (гармонизированные/стандартизированные данные для сравнения во времени или между отраслями/организациями, официальными данными)</c:v>
                </c:pt>
                <c:pt idx="2">
                  <c:v>оценка деятельности отраслевых министерств/ведомств </c:v>
                </c:pt>
                <c:pt idx="3">
                  <c:v>анализ расходования средств (оценка с целью выявления экономии для перераспределения средств)</c:v>
                </c:pt>
                <c:pt idx="4">
                  <c:v>операционные данные и отчеты о результатах деятельности отраслевых министерств/ведомств </c:v>
                </c:pt>
                <c:pt idx="5">
                  <c:v>финансовые данные отраслевых министерств/ведомств </c:v>
                </c:pt>
              </c:strCache>
            </c:strRef>
          </c:cat>
          <c:val>
            <c:numRef>
              <c:f>'Chart Slide 8 '!$D$45:$D$50</c:f>
              <c:numCache>
                <c:formatCode>0.0</c:formatCode>
                <c:ptCount val="6"/>
                <c:pt idx="0">
                  <c:v>2.5</c:v>
                </c:pt>
                <c:pt idx="1">
                  <c:v>2.8</c:v>
                </c:pt>
                <c:pt idx="2">
                  <c:v>2.7930999999999999</c:v>
                </c:pt>
                <c:pt idx="3">
                  <c:v>2.9</c:v>
                </c:pt>
                <c:pt idx="4">
                  <c:v>3.1</c:v>
                </c:pt>
                <c:pt idx="5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D9-4F98-9D68-AA4669D6548A}"/>
            </c:ext>
          </c:extLst>
        </c:ser>
        <c:ser>
          <c:idx val="0"/>
          <c:order val="1"/>
          <c:tx>
            <c:strRef>
              <c:f>'Chart Slide 8 '!$E$44</c:f>
              <c:strCache>
                <c:ptCount val="1"/>
                <c:pt idx="0">
                  <c:v>ОЭСР 2016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cat>
            <c:strRef>
              <c:f>'Chart Slide 8 '!$C$45:$C$50</c:f>
              <c:strCache>
                <c:ptCount val="6"/>
                <c:pt idx="0">
                  <c:v>независимая информация об эффективности (организаций, программ или мер политики, которые не проводятся по поручению или от имени правительства)</c:v>
                </c:pt>
                <c:pt idx="1">
                  <c:v>статистическая информация  (гармонизированные/стандартизированные данные для сравнения во времени или между отраслями/организациями, официальными данными)</c:v>
                </c:pt>
                <c:pt idx="2">
                  <c:v>оценка деятельности отраслевых министерств/ведомств </c:v>
                </c:pt>
                <c:pt idx="3">
                  <c:v>анализ расходования средств (оценка с целью выявления экономии для перераспределения средств)</c:v>
                </c:pt>
                <c:pt idx="4">
                  <c:v>операционные данные и отчеты о результатах деятельности отраслевых министерств/ведомств </c:v>
                </c:pt>
                <c:pt idx="5">
                  <c:v>финансовые данные отраслевых министерств/ведомств </c:v>
                </c:pt>
              </c:strCache>
            </c:strRef>
          </c:cat>
          <c:val>
            <c:numRef>
              <c:f>'Chart Slide 8 '!$E$45:$E$50</c:f>
              <c:numCache>
                <c:formatCode>0.0</c:formatCode>
                <c:ptCount val="6"/>
                <c:pt idx="0">
                  <c:v>2.4838709677419355</c:v>
                </c:pt>
                <c:pt idx="1">
                  <c:v>2.935483870967742</c:v>
                </c:pt>
                <c:pt idx="2">
                  <c:v>2.967741935483871</c:v>
                </c:pt>
                <c:pt idx="3">
                  <c:v>2.96875</c:v>
                </c:pt>
                <c:pt idx="4">
                  <c:v>3.193548387096774</c:v>
                </c:pt>
                <c:pt idx="5">
                  <c:v>4.666666666666667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D9-4F98-9D68-AA4669D6548A}"/>
            </c:ext>
          </c:extLst>
        </c:ser>
        <c:ser>
          <c:idx val="2"/>
          <c:order val="2"/>
          <c:tx>
            <c:strRef>
              <c:f>'Chart Slide 8 '!$F$44</c:f>
              <c:strCache>
                <c:ptCount val="1"/>
                <c:pt idx="0">
                  <c:v>PEMPAL 2016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'Chart Slide 8 '!$C$45:$C$50</c:f>
              <c:strCache>
                <c:ptCount val="6"/>
                <c:pt idx="0">
                  <c:v>независимая информация об эффективности (организаций, программ или мер политики, которые не проводятся по поручению или от имени правительства)</c:v>
                </c:pt>
                <c:pt idx="1">
                  <c:v>статистическая информация  (гармонизированные/стандартизированные данные для сравнения во времени или между отраслями/организациями, официальными данными)</c:v>
                </c:pt>
                <c:pt idx="2">
                  <c:v>оценка деятельности отраслевых министерств/ведомств </c:v>
                </c:pt>
                <c:pt idx="3">
                  <c:v>анализ расходования средств (оценка с целью выявления экономии для перераспределения средств)</c:v>
                </c:pt>
                <c:pt idx="4">
                  <c:v>операционные данные и отчеты о результатах деятельности отраслевых министерств/ведомств </c:v>
                </c:pt>
                <c:pt idx="5">
                  <c:v>финансовые данные отраслевых министерств/ведомств </c:v>
                </c:pt>
              </c:strCache>
            </c:strRef>
          </c:cat>
          <c:val>
            <c:numRef>
              <c:f>'Chart Slide 8 '!$F$45:$F$50</c:f>
              <c:numCache>
                <c:formatCode>0.0</c:formatCode>
                <c:ptCount val="6"/>
                <c:pt idx="0">
                  <c:v>1.8333333333333333</c:v>
                </c:pt>
                <c:pt idx="1">
                  <c:v>2.8333333333333335</c:v>
                </c:pt>
                <c:pt idx="2">
                  <c:v>2.75</c:v>
                </c:pt>
                <c:pt idx="3">
                  <c:v>2.5833333333333335</c:v>
                </c:pt>
                <c:pt idx="4">
                  <c:v>3.5833333333333335</c:v>
                </c:pt>
                <c:pt idx="5">
                  <c:v>4.25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D9-4F98-9D68-AA4669D65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5572624"/>
        <c:axId val="435573016"/>
      </c:barChart>
      <c:catAx>
        <c:axId val="4355726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435573016"/>
        <c:crosses val="autoZero"/>
        <c:auto val="1"/>
        <c:lblAlgn val="ctr"/>
        <c:lblOffset val="100"/>
        <c:noMultiLvlLbl val="0"/>
      </c:catAx>
      <c:valAx>
        <c:axId val="435573016"/>
        <c:scaling>
          <c:orientation val="minMax"/>
          <c:min val="1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crossAx val="435572624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91932707614437514"/>
          <c:y val="0.34275763030157325"/>
          <c:w val="7.7840001686369412E-2"/>
          <c:h val="0.3108875244039914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941488631552125"/>
          <c:y val="0.12394514943495689"/>
          <c:w val="0.52985977533973183"/>
          <c:h val="0.73876503011697281"/>
        </c:manualLayout>
      </c:layout>
      <c:barChart>
        <c:barDir val="bar"/>
        <c:grouping val="stacked"/>
        <c:varyColors val="0"/>
        <c:ser>
          <c:idx val="0"/>
          <c:order val="0"/>
          <c:tx>
            <c:v>Effectiveness</c:v>
          </c:tx>
          <c:spPr>
            <a:noFill/>
            <a:ln w="34925">
              <a:solidFill>
                <a:schemeClr val="tx2">
                  <a:lumMod val="50000"/>
                </a:schemeClr>
              </a:solidFill>
            </a:ln>
          </c:spPr>
          <c:invertIfNegative val="0"/>
          <c:cat>
            <c:strRef>
              <c:f>'Chart Slide 9 OECD'!$H$78:$H$86</c:f>
              <c:strCache>
                <c:ptCount val="9"/>
                <c:pt idx="0">
                  <c:v>установление целевых показателей оказания услуг </c:v>
                </c:pt>
                <c:pt idx="1">
                  <c:v>соблюдение нормативно-правовых требований </c:v>
                </c:pt>
                <c:pt idx="2">
                  <c:v>координация общегосударственных стратегических целей </c:v>
                </c:pt>
                <c:pt idx="3">
                  <c:v>содействие проведению оценок/анализа соотношения "цена-качество" </c:v>
                </c:pt>
                <c:pt idx="4">
                  <c:v>тщательный парламентский анализ бюджета </c:v>
                </c:pt>
                <c:pt idx="5">
                  <c:v>распределение и выделение приоритетных расходов бюджета </c:v>
                </c:pt>
                <c:pt idx="6">
                  <c:v>культура эффективного расходования средств </c:v>
                </c:pt>
                <c:pt idx="7">
                  <c:v>прозрачность </c:v>
                </c:pt>
                <c:pt idx="8">
                  <c:v>подотчетность </c:v>
                </c:pt>
              </c:strCache>
            </c:strRef>
          </c:cat>
          <c:val>
            <c:numRef>
              <c:f>'Chart Slide 9 OECD'!$J$78:$J$86</c:f>
              <c:numCache>
                <c:formatCode>General</c:formatCode>
                <c:ptCount val="9"/>
                <c:pt idx="0">
                  <c:v>45</c:v>
                </c:pt>
                <c:pt idx="1">
                  <c:v>82</c:v>
                </c:pt>
                <c:pt idx="2">
                  <c:v>69</c:v>
                </c:pt>
                <c:pt idx="3">
                  <c:v>68</c:v>
                </c:pt>
                <c:pt idx="4">
                  <c:v>84</c:v>
                </c:pt>
                <c:pt idx="5">
                  <c:v>75</c:v>
                </c:pt>
                <c:pt idx="6">
                  <c:v>84</c:v>
                </c:pt>
                <c:pt idx="7">
                  <c:v>106</c:v>
                </c:pt>
                <c:pt idx="8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F0-45CB-8BF8-27DE19ADAB2C}"/>
            </c:ext>
          </c:extLst>
        </c:ser>
        <c:ser>
          <c:idx val="1"/>
          <c:order val="1"/>
          <c:tx>
            <c:v>Rationale</c:v>
          </c:tx>
          <c:spPr>
            <a:solidFill>
              <a:schemeClr val="tx2">
                <a:lumMod val="50000"/>
              </a:schemeClr>
            </a:solidFill>
            <a:ln w="34925">
              <a:solidFill>
                <a:schemeClr val="tx2">
                  <a:lumMod val="50000"/>
                </a:schemeClr>
              </a:solidFill>
            </a:ln>
          </c:spPr>
          <c:invertIfNegative val="0"/>
          <c:cat>
            <c:strRef>
              <c:f>'Chart Slide 9 OECD'!$H$78:$H$86</c:f>
              <c:strCache>
                <c:ptCount val="9"/>
                <c:pt idx="0">
                  <c:v>установление целевых показателей оказания услуг </c:v>
                </c:pt>
                <c:pt idx="1">
                  <c:v>соблюдение нормативно-правовых требований </c:v>
                </c:pt>
                <c:pt idx="2">
                  <c:v>координация общегосударственных стратегических целей </c:v>
                </c:pt>
                <c:pt idx="3">
                  <c:v>содействие проведению оценок/анализа соотношения "цена-качество" </c:v>
                </c:pt>
                <c:pt idx="4">
                  <c:v>тщательный парламентский анализ бюджета </c:v>
                </c:pt>
                <c:pt idx="5">
                  <c:v>распределение и выделение приоритетных расходов бюджета </c:v>
                </c:pt>
                <c:pt idx="6">
                  <c:v>культура эффективного расходования средств </c:v>
                </c:pt>
                <c:pt idx="7">
                  <c:v>прозрачность </c:v>
                </c:pt>
                <c:pt idx="8">
                  <c:v>подотчетность </c:v>
                </c:pt>
              </c:strCache>
            </c:strRef>
          </c:cat>
          <c:val>
            <c:numRef>
              <c:f>'Chart Slide 9 OECD'!$K$78:$K$86</c:f>
              <c:numCache>
                <c:formatCode>General</c:formatCode>
                <c:ptCount val="9"/>
                <c:pt idx="0">
                  <c:v>19</c:v>
                </c:pt>
                <c:pt idx="1">
                  <c:v>0</c:v>
                </c:pt>
                <c:pt idx="2">
                  <c:v>19</c:v>
                </c:pt>
                <c:pt idx="3">
                  <c:v>20</c:v>
                </c:pt>
                <c:pt idx="4">
                  <c:v>19</c:v>
                </c:pt>
                <c:pt idx="5">
                  <c:v>30</c:v>
                </c:pt>
                <c:pt idx="6">
                  <c:v>27</c:v>
                </c:pt>
                <c:pt idx="7">
                  <c:v>21</c:v>
                </c:pt>
                <c:pt idx="8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F0-45CB-8BF8-27DE19ADA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overlap val="100"/>
        <c:axId val="437169464"/>
        <c:axId val="437169856"/>
      </c:barChart>
      <c:catAx>
        <c:axId val="4371694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37169856"/>
        <c:crosses val="autoZero"/>
        <c:auto val="1"/>
        <c:lblAlgn val="ctr"/>
        <c:lblOffset val="100"/>
        <c:noMultiLvlLbl val="0"/>
      </c:catAx>
      <c:valAx>
        <c:axId val="43716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437169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487225819182155"/>
          <c:y val="0.5149923969605309"/>
          <c:w val="0.13202163066849498"/>
          <c:h val="0.13898926198664593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941488631552125"/>
          <c:y val="0.12435320686721862"/>
          <c:w val="0.52851603332192176"/>
          <c:h val="0.73835696947880491"/>
        </c:manualLayout>
      </c:layout>
      <c:barChart>
        <c:barDir val="bar"/>
        <c:grouping val="stacked"/>
        <c:varyColors val="0"/>
        <c:ser>
          <c:idx val="0"/>
          <c:order val="0"/>
          <c:tx>
            <c:v>Effectiveness</c:v>
          </c:tx>
          <c:spPr>
            <a:noFill/>
            <a:ln w="34925">
              <a:solidFill>
                <a:srgbClr val="C00000"/>
              </a:solidFill>
            </a:ln>
          </c:spPr>
          <c:invertIfNegative val="0"/>
          <c:cat>
            <c:strRef>
              <c:f>'Chart Slide 9 PEMPAL'!$H$53:$H$62</c:f>
              <c:strCache>
                <c:ptCount val="9"/>
                <c:pt idx="0">
                  <c:v>установление целевых показателей оказания услуг </c:v>
                </c:pt>
                <c:pt idx="1">
                  <c:v>соблюдение нормативно-правовых требований </c:v>
                </c:pt>
                <c:pt idx="2">
                  <c:v>координация общегосударственных стратегических целей </c:v>
                </c:pt>
                <c:pt idx="3">
                  <c:v>содействие проведению оценок/анализа соотношения цена-качество </c:v>
                </c:pt>
                <c:pt idx="4">
                  <c:v>тщательный парламентский анализ бюджета </c:v>
                </c:pt>
                <c:pt idx="5">
                  <c:v>распределение и выделение приоритетных расходов бюджета </c:v>
                </c:pt>
                <c:pt idx="6">
                  <c:v>культура эффективного расходования средств </c:v>
                </c:pt>
                <c:pt idx="7">
                  <c:v>прозрачность </c:v>
                </c:pt>
                <c:pt idx="8">
                  <c:v>подотчетность </c:v>
                </c:pt>
              </c:strCache>
            </c:strRef>
          </c:cat>
          <c:val>
            <c:numRef>
              <c:f>'Chart Slide 9 PEMPAL'!$J$53:$J$61</c:f>
              <c:numCache>
                <c:formatCode>General</c:formatCode>
                <c:ptCount val="9"/>
                <c:pt idx="0">
                  <c:v>31</c:v>
                </c:pt>
                <c:pt idx="1">
                  <c:v>37</c:v>
                </c:pt>
                <c:pt idx="2">
                  <c:v>37</c:v>
                </c:pt>
                <c:pt idx="3">
                  <c:v>21</c:v>
                </c:pt>
                <c:pt idx="4">
                  <c:v>36</c:v>
                </c:pt>
                <c:pt idx="5">
                  <c:v>35</c:v>
                </c:pt>
                <c:pt idx="6">
                  <c:v>33</c:v>
                </c:pt>
                <c:pt idx="7">
                  <c:v>39</c:v>
                </c:pt>
                <c:pt idx="8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BD-40EA-9061-851788238C5B}"/>
            </c:ext>
          </c:extLst>
        </c:ser>
        <c:ser>
          <c:idx val="1"/>
          <c:order val="1"/>
          <c:tx>
            <c:v>Rationale</c:v>
          </c:tx>
          <c:spPr>
            <a:solidFill>
              <a:srgbClr val="C00000"/>
            </a:solidFill>
            <a:ln w="34925">
              <a:solidFill>
                <a:srgbClr val="C00000"/>
              </a:solidFill>
            </a:ln>
          </c:spPr>
          <c:invertIfNegative val="0"/>
          <c:cat>
            <c:strRef>
              <c:f>'Chart Slide 9 PEMPAL'!$H$53:$H$62</c:f>
              <c:strCache>
                <c:ptCount val="9"/>
                <c:pt idx="0">
                  <c:v>установление целевых показателей оказания услуг </c:v>
                </c:pt>
                <c:pt idx="1">
                  <c:v>соблюдение нормативно-правовых требований </c:v>
                </c:pt>
                <c:pt idx="2">
                  <c:v>координация общегосударственных стратегических целей </c:v>
                </c:pt>
                <c:pt idx="3">
                  <c:v>содействие проведению оценок/анализа соотношения цена-качество </c:v>
                </c:pt>
                <c:pt idx="4">
                  <c:v>тщательный парламентский анализ бюджета </c:v>
                </c:pt>
                <c:pt idx="5">
                  <c:v>распределение и выделение приоритетных расходов бюджета </c:v>
                </c:pt>
                <c:pt idx="6">
                  <c:v>культура эффективного расходования средств </c:v>
                </c:pt>
                <c:pt idx="7">
                  <c:v>прозрачность </c:v>
                </c:pt>
                <c:pt idx="8">
                  <c:v>подотчетность </c:v>
                </c:pt>
              </c:strCache>
            </c:strRef>
          </c:cat>
          <c:val>
            <c:numRef>
              <c:f>'Chart Slide 9 PEMPAL'!$K$53:$K$61</c:f>
              <c:numCache>
                <c:formatCode>General</c:formatCode>
                <c:ptCount val="9"/>
                <c:pt idx="0">
                  <c:v>15</c:v>
                </c:pt>
                <c:pt idx="1">
                  <c:v>1</c:v>
                </c:pt>
                <c:pt idx="2">
                  <c:v>12</c:v>
                </c:pt>
                <c:pt idx="3">
                  <c:v>17</c:v>
                </c:pt>
                <c:pt idx="4">
                  <c:v>8</c:v>
                </c:pt>
                <c:pt idx="5">
                  <c:v>15</c:v>
                </c:pt>
                <c:pt idx="6">
                  <c:v>17</c:v>
                </c:pt>
                <c:pt idx="7">
                  <c:v>12</c:v>
                </c:pt>
                <c:pt idx="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BD-40EA-9061-851788238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overlap val="100"/>
        <c:axId val="437170640"/>
        <c:axId val="437171032"/>
      </c:barChart>
      <c:catAx>
        <c:axId val="437170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37171032"/>
        <c:crosses val="autoZero"/>
        <c:auto val="1"/>
        <c:lblAlgn val="ctr"/>
        <c:lblOffset val="100"/>
        <c:noMultiLvlLbl val="0"/>
      </c:catAx>
      <c:valAx>
        <c:axId val="437171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437170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522060231656205"/>
          <c:y val="0.47248196839873935"/>
          <c:w val="0.13202163066849498"/>
          <c:h val="0.13898926198664593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784486729499678"/>
          <c:y val="2.5685931115002919E-2"/>
          <c:w val="0.53378616995408235"/>
          <c:h val="0.838758543973596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'Chart Slide 10'!$Y$30</c:f>
              <c:strCache>
                <c:ptCount val="1"/>
                <c:pt idx="0">
                  <c:v>OECD 2007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</c:spPr>
          <c:invertIfNegative val="0"/>
          <c:cat>
            <c:strRef>
              <c:f>'Chart Slide 10'!$R$31:$R$44</c:f>
              <c:strCache>
                <c:ptCount val="14"/>
                <c:pt idx="0">
                  <c:v>сокращение оплаты руководителя </c:v>
                </c:pt>
                <c:pt idx="1">
                  <c:v>сворачивание программы</c:v>
                </c:pt>
                <c:pt idx="2">
                  <c:v>передача функций по выполнению программы другим исполнителям </c:v>
                </c:pt>
                <c:pt idx="3">
                  <c:v>сокращение бюджета</c:v>
                </c:pt>
                <c:pt idx="4">
                  <c:v>увеличение бюджета</c:v>
                </c:pt>
                <c:pt idx="5">
                  <c:v>замораживание средств</c:v>
                </c:pt>
                <c:pt idx="6">
                  <c:v>негативные последствия для руководителей </c:v>
                </c:pt>
                <c:pt idx="7">
                  <c:v>дополнительное обучение для сотрудников программы </c:v>
                </c:pt>
                <c:pt idx="8">
                  <c:v>увеличение штата программы/организации</c:v>
                </c:pt>
                <c:pt idx="9">
                  <c:v>назначение нового руководства</c:v>
                </c:pt>
                <c:pt idx="10">
                  <c:v>анализ или оценка расходов </c:v>
                </c:pt>
                <c:pt idx="11">
                  <c:v>более интенсивный мониторинг в будущем </c:v>
                </c:pt>
                <c:pt idx="12">
                  <c:v>без последствий </c:v>
                </c:pt>
                <c:pt idx="13">
                  <c:v>публикация сведений о ненадлежащих результатах </c:v>
                </c:pt>
              </c:strCache>
            </c:strRef>
          </c:cat>
          <c:val>
            <c:numRef>
              <c:f>'Chart Slide 10'!$Y$31:$Y$44</c:f>
              <c:numCache>
                <c:formatCode>General</c:formatCode>
                <c:ptCount val="14"/>
                <c:pt idx="0">
                  <c:v>1.59</c:v>
                </c:pt>
                <c:pt idx="1">
                  <c:v>1.45</c:v>
                </c:pt>
                <c:pt idx="3">
                  <c:v>1.94</c:v>
                </c:pt>
                <c:pt idx="6">
                  <c:v>1.72</c:v>
                </c:pt>
                <c:pt idx="11">
                  <c:v>3.27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F8-4765-8AF6-8DADA37A2797}"/>
            </c:ext>
          </c:extLst>
        </c:ser>
        <c:ser>
          <c:idx val="1"/>
          <c:order val="1"/>
          <c:tx>
            <c:strRef>
              <c:f>'Chart Slide 10'!$Z$30</c:f>
              <c:strCache>
                <c:ptCount val="1"/>
                <c:pt idx="0">
                  <c:v>OECD 2011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'Chart Slide 10'!$R$31:$R$44</c:f>
              <c:strCache>
                <c:ptCount val="14"/>
                <c:pt idx="0">
                  <c:v>сокращение оплаты руководителя </c:v>
                </c:pt>
                <c:pt idx="1">
                  <c:v>сворачивание программы</c:v>
                </c:pt>
                <c:pt idx="2">
                  <c:v>передача функций по выполнению программы другим исполнителям </c:v>
                </c:pt>
                <c:pt idx="3">
                  <c:v>сокращение бюджета</c:v>
                </c:pt>
                <c:pt idx="4">
                  <c:v>увеличение бюджета</c:v>
                </c:pt>
                <c:pt idx="5">
                  <c:v>замораживание средств</c:v>
                </c:pt>
                <c:pt idx="6">
                  <c:v>негативные последствия для руководителей </c:v>
                </c:pt>
                <c:pt idx="7">
                  <c:v>дополнительное обучение для сотрудников программы </c:v>
                </c:pt>
                <c:pt idx="8">
                  <c:v>увеличение штата программы/организации</c:v>
                </c:pt>
                <c:pt idx="9">
                  <c:v>назначение нового руководства</c:v>
                </c:pt>
                <c:pt idx="10">
                  <c:v>анализ или оценка расходов </c:v>
                </c:pt>
                <c:pt idx="11">
                  <c:v>более интенсивный мониторинг в будущем </c:v>
                </c:pt>
                <c:pt idx="12">
                  <c:v>без последствий </c:v>
                </c:pt>
                <c:pt idx="13">
                  <c:v>публикация сведений о ненадлежащих результатах </c:v>
                </c:pt>
              </c:strCache>
            </c:strRef>
          </c:cat>
          <c:val>
            <c:numRef>
              <c:f>'Chart Slide 10'!$Z$31:$Z$44</c:f>
              <c:numCache>
                <c:formatCode>0.0</c:formatCode>
                <c:ptCount val="14"/>
                <c:pt idx="0">
                  <c:v>1.4375</c:v>
                </c:pt>
                <c:pt idx="1">
                  <c:v>1.75</c:v>
                </c:pt>
                <c:pt idx="2">
                  <c:v>1.5625</c:v>
                </c:pt>
                <c:pt idx="3">
                  <c:v>2.0625</c:v>
                </c:pt>
                <c:pt idx="4">
                  <c:v>1.90625</c:v>
                </c:pt>
                <c:pt idx="5">
                  <c:v>1.90625</c:v>
                </c:pt>
                <c:pt idx="6">
                  <c:v>1.75</c:v>
                </c:pt>
                <c:pt idx="7">
                  <c:v>1.90625</c:v>
                </c:pt>
                <c:pt idx="8">
                  <c:v>1.8125</c:v>
                </c:pt>
                <c:pt idx="9">
                  <c:v>1.84375</c:v>
                </c:pt>
                <c:pt idx="11">
                  <c:v>2.46875</c:v>
                </c:pt>
                <c:pt idx="12">
                  <c:v>3.09375</c:v>
                </c:pt>
                <c:pt idx="13">
                  <c:v>2.5625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F8-4765-8AF6-8DADA37A2797}"/>
            </c:ext>
          </c:extLst>
        </c:ser>
        <c:ser>
          <c:idx val="2"/>
          <c:order val="2"/>
          <c:tx>
            <c:strRef>
              <c:f>'Chart Slide 10'!$AA$30</c:f>
              <c:strCache>
                <c:ptCount val="1"/>
                <c:pt idx="0">
                  <c:v>OECD 2016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cat>
            <c:strRef>
              <c:f>'Chart Slide 10'!$R$31:$R$44</c:f>
              <c:strCache>
                <c:ptCount val="14"/>
                <c:pt idx="0">
                  <c:v>сокращение оплаты руководителя </c:v>
                </c:pt>
                <c:pt idx="1">
                  <c:v>сворачивание программы</c:v>
                </c:pt>
                <c:pt idx="2">
                  <c:v>передача функций по выполнению программы другим исполнителям </c:v>
                </c:pt>
                <c:pt idx="3">
                  <c:v>сокращение бюджета</c:v>
                </c:pt>
                <c:pt idx="4">
                  <c:v>увеличение бюджета</c:v>
                </c:pt>
                <c:pt idx="5">
                  <c:v>замораживание средств</c:v>
                </c:pt>
                <c:pt idx="6">
                  <c:v>негативные последствия для руководителей </c:v>
                </c:pt>
                <c:pt idx="7">
                  <c:v>дополнительное обучение для сотрудников программы </c:v>
                </c:pt>
                <c:pt idx="8">
                  <c:v>увеличение штата программы/организации</c:v>
                </c:pt>
                <c:pt idx="9">
                  <c:v>назначение нового руководства</c:v>
                </c:pt>
                <c:pt idx="10">
                  <c:v>анализ или оценка расходов </c:v>
                </c:pt>
                <c:pt idx="11">
                  <c:v>более интенсивный мониторинг в будущем </c:v>
                </c:pt>
                <c:pt idx="12">
                  <c:v>без последствий </c:v>
                </c:pt>
                <c:pt idx="13">
                  <c:v>публикация сведений о ненадлежащих результатах </c:v>
                </c:pt>
              </c:strCache>
            </c:strRef>
          </c:cat>
          <c:val>
            <c:numRef>
              <c:f>'Chart Slide 10'!$AA$31:$AA$44</c:f>
              <c:numCache>
                <c:formatCode>0.0</c:formatCode>
                <c:ptCount val="14"/>
                <c:pt idx="0">
                  <c:v>1.5416666666666667</c:v>
                </c:pt>
                <c:pt idx="1">
                  <c:v>2</c:v>
                </c:pt>
                <c:pt idx="2">
                  <c:v>2.12</c:v>
                </c:pt>
                <c:pt idx="3">
                  <c:v>2.1666666666666665</c:v>
                </c:pt>
                <c:pt idx="4">
                  <c:v>2.1739130434782608</c:v>
                </c:pt>
                <c:pt idx="5">
                  <c:v>2.2400000000000002</c:v>
                </c:pt>
                <c:pt idx="6">
                  <c:v>2.4166666666666665</c:v>
                </c:pt>
                <c:pt idx="7">
                  <c:v>2.3846153846153846</c:v>
                </c:pt>
                <c:pt idx="8">
                  <c:v>2.5</c:v>
                </c:pt>
                <c:pt idx="9">
                  <c:v>2.48</c:v>
                </c:pt>
                <c:pt idx="10">
                  <c:v>2.64</c:v>
                </c:pt>
                <c:pt idx="11">
                  <c:v>2.925925925925926</c:v>
                </c:pt>
                <c:pt idx="12">
                  <c:v>3.0384615384615383</c:v>
                </c:pt>
                <c:pt idx="13">
                  <c:v>3.24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F8-4765-8AF6-8DADA37A2797}"/>
            </c:ext>
          </c:extLst>
        </c:ser>
        <c:ser>
          <c:idx val="3"/>
          <c:order val="3"/>
          <c:tx>
            <c:strRef>
              <c:f>'Chart Slide 10'!$AB$30</c:f>
              <c:strCache>
                <c:ptCount val="1"/>
                <c:pt idx="0">
                  <c:v>PEMPAL 2016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'Chart Slide 10'!$R$31:$R$44</c:f>
              <c:strCache>
                <c:ptCount val="14"/>
                <c:pt idx="0">
                  <c:v>сокращение оплаты руководителя </c:v>
                </c:pt>
                <c:pt idx="1">
                  <c:v>сворачивание программы</c:v>
                </c:pt>
                <c:pt idx="2">
                  <c:v>передача функций по выполнению программы другим исполнителям </c:v>
                </c:pt>
                <c:pt idx="3">
                  <c:v>сокращение бюджета</c:v>
                </c:pt>
                <c:pt idx="4">
                  <c:v>увеличение бюджета</c:v>
                </c:pt>
                <c:pt idx="5">
                  <c:v>замораживание средств</c:v>
                </c:pt>
                <c:pt idx="6">
                  <c:v>негативные последствия для руководителей </c:v>
                </c:pt>
                <c:pt idx="7">
                  <c:v>дополнительное обучение для сотрудников программы </c:v>
                </c:pt>
                <c:pt idx="8">
                  <c:v>увеличение штата программы/организации</c:v>
                </c:pt>
                <c:pt idx="9">
                  <c:v>назначение нового руководства</c:v>
                </c:pt>
                <c:pt idx="10">
                  <c:v>анализ или оценка расходов </c:v>
                </c:pt>
                <c:pt idx="11">
                  <c:v>более интенсивный мониторинг в будущем </c:v>
                </c:pt>
                <c:pt idx="12">
                  <c:v>без последствий </c:v>
                </c:pt>
                <c:pt idx="13">
                  <c:v>публикация сведений о ненадлежащих результатах </c:v>
                </c:pt>
              </c:strCache>
            </c:strRef>
          </c:cat>
          <c:val>
            <c:numRef>
              <c:f>'Chart Slide 10'!$AB$31:$AB$44</c:f>
              <c:numCache>
                <c:formatCode>0.0</c:formatCode>
                <c:ptCount val="14"/>
                <c:pt idx="0">
                  <c:v>1.1666666666666667</c:v>
                </c:pt>
                <c:pt idx="1">
                  <c:v>2</c:v>
                </c:pt>
                <c:pt idx="2">
                  <c:v>1.5</c:v>
                </c:pt>
                <c:pt idx="3">
                  <c:v>2.4285714285714284</c:v>
                </c:pt>
                <c:pt idx="4">
                  <c:v>2</c:v>
                </c:pt>
                <c:pt idx="5">
                  <c:v>2.4285714285714284</c:v>
                </c:pt>
                <c:pt idx="6">
                  <c:v>2</c:v>
                </c:pt>
                <c:pt idx="7">
                  <c:v>2.8571428571428572</c:v>
                </c:pt>
                <c:pt idx="8">
                  <c:v>1.5714285714285714</c:v>
                </c:pt>
                <c:pt idx="9">
                  <c:v>1.8571428571428572</c:v>
                </c:pt>
                <c:pt idx="10">
                  <c:v>2.8888888888888888</c:v>
                </c:pt>
                <c:pt idx="11">
                  <c:v>3.4444444444444446</c:v>
                </c:pt>
                <c:pt idx="12">
                  <c:v>3.125</c:v>
                </c:pt>
                <c:pt idx="13">
                  <c:v>2.7142857142857144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F8-4765-8AF6-8DADA37A2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627728"/>
        <c:axId val="432628120"/>
      </c:barChart>
      <c:catAx>
        <c:axId val="432627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432628120"/>
        <c:crosses val="autoZero"/>
        <c:auto val="1"/>
        <c:lblAlgn val="ctr"/>
        <c:lblOffset val="100"/>
        <c:noMultiLvlLbl val="0"/>
      </c:catAx>
      <c:valAx>
        <c:axId val="432628120"/>
        <c:scaling>
          <c:orientation val="minMax"/>
          <c:max val="5"/>
          <c:min val="1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crossAx val="432627728"/>
        <c:crosses val="autoZero"/>
        <c:crossBetween val="between"/>
        <c:majorUnit val="1"/>
      </c:valAx>
    </c:plotArea>
    <c:legend>
      <c:legendPos val="r"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968798715614196E-2"/>
          <c:y val="0.10407793389827238"/>
          <c:w val="0.94095105495032316"/>
          <c:h val="0.803169612352182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'Chart Slide 11 PEMPAL'!$G$19</c:f>
              <c:strCache>
                <c:ptCount val="1"/>
                <c:pt idx="0">
                  <c:v>совершенно согласен 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'Chart Slide 11 PEMPAL'!$H$19:$J$19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06-4A17-8EBD-BC337DC2EB8B}"/>
            </c:ext>
          </c:extLst>
        </c:ser>
        <c:ser>
          <c:idx val="1"/>
          <c:order val="1"/>
          <c:tx>
            <c:strRef>
              <c:f>'Chart Slide 11 PEMPAL'!$G$20</c:f>
              <c:strCache>
                <c:ptCount val="1"/>
                <c:pt idx="0">
                  <c:v>в чем-то согласен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'Chart Slide 11 PEMPAL'!$H$20:$J$20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06-4A17-8EBD-BC337DC2EB8B}"/>
            </c:ext>
          </c:extLst>
        </c:ser>
        <c:ser>
          <c:idx val="2"/>
          <c:order val="2"/>
          <c:tx>
            <c:strRef>
              <c:f>'Chart Slide 11 PEMPAL'!$G$21</c:f>
              <c:strCache>
                <c:ptCount val="1"/>
                <c:pt idx="0">
                  <c:v>в чем-то не согласен 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'Chart Slide 11 PEMPAL'!$H$21:$J$21</c:f>
              <c:numCache>
                <c:formatCode>General</c:formatCode>
                <c:ptCount val="3"/>
                <c:pt idx="1">
                  <c:v>-2</c:v>
                </c:pt>
                <c:pt idx="2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06-4A17-8EBD-BC337DC2EB8B}"/>
            </c:ext>
          </c:extLst>
        </c:ser>
        <c:ser>
          <c:idx val="3"/>
          <c:order val="3"/>
          <c:tx>
            <c:strRef>
              <c:f>'Chart Slide 11 PEMPAL'!$G$22</c:f>
              <c:strCache>
                <c:ptCount val="1"/>
                <c:pt idx="0">
                  <c:v>совершенно не согласен 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06-4A17-8EBD-BC337DC2EB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'Chart Slide 11 PEMPAL'!$H$22:$J$22</c:f>
              <c:numCache>
                <c:formatCode>General</c:formatCode>
                <c:ptCount val="3"/>
                <c:pt idx="0">
                  <c:v>-2</c:v>
                </c:pt>
                <c:pt idx="2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06-4A17-8EBD-BC337DC2E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3895632"/>
        <c:axId val="523896024"/>
      </c:barChart>
      <c:catAx>
        <c:axId val="523895632"/>
        <c:scaling>
          <c:orientation val="minMax"/>
        </c:scaling>
        <c:delete val="0"/>
        <c:axPos val="l"/>
        <c:majorTickMark val="out"/>
        <c:minorTickMark val="none"/>
        <c:tickLblPos val="none"/>
        <c:crossAx val="523896024"/>
        <c:crosses val="autoZero"/>
        <c:auto val="1"/>
        <c:lblAlgn val="ctr"/>
        <c:lblOffset val="100"/>
        <c:noMultiLvlLbl val="0"/>
      </c:catAx>
      <c:valAx>
        <c:axId val="523896024"/>
        <c:scaling>
          <c:orientation val="minMax"/>
          <c:max val="8"/>
          <c:min val="-8"/>
        </c:scaling>
        <c:delete val="0"/>
        <c:axPos val="b"/>
        <c:numFmt formatCode="General" sourceLinked="1"/>
        <c:majorTickMark val="none"/>
        <c:minorTickMark val="none"/>
        <c:tickLblPos val="none"/>
        <c:crossAx val="523895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74139313676555"/>
          <c:y val="6.2012785462749513E-2"/>
          <c:w val="0.26732266182035097"/>
          <c:h val="0.30426359888192456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0.80245</cdr:x>
      <cdr:y>0.13265</cdr:y>
    </cdr:from>
    <cdr:to>
      <cdr:x>0.95597</cdr:x>
      <cdr:y>0.4102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533BEB2-9D52-4160-8649-977C094CC756}"/>
            </a:ext>
          </a:extLst>
        </cdr:cNvPr>
        <cdr:cNvSpPr txBox="1"/>
      </cdr:nvSpPr>
      <cdr:spPr>
        <a:xfrm xmlns:a="http://schemas.openxmlformats.org/drawingml/2006/main">
          <a:off x="4779308" y="43702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0.41946</cdr:x>
      <cdr:y>0.90224</cdr:y>
    </cdr:from>
    <cdr:to>
      <cdr:x>0.52952</cdr:x>
      <cdr:y>0.97139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C8694F6-6B9F-4B79-88BC-2A8648D12CBF}"/>
            </a:ext>
          </a:extLst>
        </cdr:cNvPr>
        <cdr:cNvSpPr txBox="1"/>
      </cdr:nvSpPr>
      <cdr:spPr>
        <a:xfrm xmlns:a="http://schemas.openxmlformats.org/drawingml/2006/main">
          <a:off x="3484803" y="3276600"/>
          <a:ext cx="914400" cy="2511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/>
            <a:t>никогда</a:t>
          </a:r>
          <a:endParaRPr lang="en-US" sz="1100"/>
        </a:p>
      </cdr:txBody>
    </cdr:sp>
  </cdr:relSizeAnchor>
  <cdr:relSizeAnchor xmlns:cdr="http://schemas.openxmlformats.org/drawingml/2006/chartDrawing">
    <cdr:from>
      <cdr:x>0.5288</cdr:x>
      <cdr:y>0.90291</cdr:y>
    </cdr:from>
    <cdr:to>
      <cdr:x>0.63886</cdr:x>
      <cdr:y>0.97206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30FC0C3-1A04-44BF-BE2A-19D698188793}"/>
            </a:ext>
          </a:extLst>
        </cdr:cNvPr>
        <cdr:cNvSpPr txBox="1"/>
      </cdr:nvSpPr>
      <cdr:spPr>
        <a:xfrm xmlns:a="http://schemas.openxmlformats.org/drawingml/2006/main">
          <a:off x="4741213" y="4029594"/>
          <a:ext cx="986832" cy="308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/>
            <a:t>редко</a:t>
          </a:r>
          <a:endParaRPr lang="en-US" sz="1100"/>
        </a:p>
      </cdr:txBody>
    </cdr:sp>
  </cdr:relSizeAnchor>
  <cdr:relSizeAnchor xmlns:cdr="http://schemas.openxmlformats.org/drawingml/2006/chartDrawing">
    <cdr:from>
      <cdr:x>0.61955</cdr:x>
      <cdr:y>0.90679</cdr:y>
    </cdr:from>
    <cdr:to>
      <cdr:x>0.72962</cdr:x>
      <cdr:y>0.97594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4C6BDD47-9526-452A-8EFE-E413ECD76587}"/>
            </a:ext>
          </a:extLst>
        </cdr:cNvPr>
        <cdr:cNvSpPr txBox="1"/>
      </cdr:nvSpPr>
      <cdr:spPr>
        <a:xfrm xmlns:a="http://schemas.openxmlformats.org/drawingml/2006/main">
          <a:off x="5554912" y="4046912"/>
          <a:ext cx="986832" cy="308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/>
            <a:t>иногда</a:t>
          </a:r>
          <a:endParaRPr lang="en-US" sz="1100"/>
        </a:p>
      </cdr:txBody>
    </cdr:sp>
  </cdr:relSizeAnchor>
  <cdr:relSizeAnchor xmlns:cdr="http://schemas.openxmlformats.org/drawingml/2006/chartDrawing">
    <cdr:from>
      <cdr:x>0.74795</cdr:x>
      <cdr:y>0.90097</cdr:y>
    </cdr:from>
    <cdr:to>
      <cdr:x>0.85802</cdr:x>
      <cdr:y>0.97012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367C3A64-0B3F-4A78-96E3-A025377770F1}"/>
            </a:ext>
          </a:extLst>
        </cdr:cNvPr>
        <cdr:cNvSpPr txBox="1"/>
      </cdr:nvSpPr>
      <cdr:spPr>
        <a:xfrm xmlns:a="http://schemas.openxmlformats.org/drawingml/2006/main">
          <a:off x="6706147" y="4020935"/>
          <a:ext cx="986832" cy="308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/>
            <a:t>как правило</a:t>
          </a:r>
          <a:r>
            <a:rPr lang="en-US" sz="1100" baseline="0"/>
            <a:t> </a:t>
          </a:r>
          <a:endParaRPr lang="en-US" sz="1100"/>
        </a:p>
      </cdr:txBody>
    </cdr:sp>
  </cdr:relSizeAnchor>
  <cdr:relSizeAnchor xmlns:cdr="http://schemas.openxmlformats.org/drawingml/2006/chartDrawing">
    <cdr:from>
      <cdr:x>0.8608</cdr:x>
      <cdr:y>0.89792</cdr:y>
    </cdr:from>
    <cdr:to>
      <cdr:x>0.97086</cdr:x>
      <cdr:y>0.96706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077D561-C3AF-4FC1-8123-411C6B9C52AF}"/>
            </a:ext>
          </a:extLst>
        </cdr:cNvPr>
        <cdr:cNvSpPr txBox="1"/>
      </cdr:nvSpPr>
      <cdr:spPr>
        <a:xfrm xmlns:a="http://schemas.openxmlformats.org/drawingml/2006/main">
          <a:off x="7717894" y="4007310"/>
          <a:ext cx="986832" cy="308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/>
            <a:t>всегда</a:t>
          </a:r>
          <a:endParaRPr lang="en-US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0.40505</cdr:x>
      <cdr:y>0.88846</cdr:y>
    </cdr:from>
    <cdr:to>
      <cdr:x>0.46689</cdr:x>
      <cdr:y>0.95592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9D2069D-A3AE-417B-B730-BACB4B9E5368}"/>
            </a:ext>
          </a:extLst>
        </cdr:cNvPr>
        <cdr:cNvSpPr txBox="1"/>
      </cdr:nvSpPr>
      <cdr:spPr>
        <a:xfrm xmlns:a="http://schemas.openxmlformats.org/drawingml/2006/main">
          <a:off x="2741542" y="2936032"/>
          <a:ext cx="418517" cy="2229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050"/>
            <a:t>Low</a:t>
          </a:r>
        </a:p>
      </cdr:txBody>
    </cdr:sp>
  </cdr:relSizeAnchor>
  <cdr:relSizeAnchor xmlns:cdr="http://schemas.openxmlformats.org/drawingml/2006/chartDrawing">
    <cdr:from>
      <cdr:x>0.90493</cdr:x>
      <cdr:y>0.88724</cdr:y>
    </cdr:from>
    <cdr:to>
      <cdr:x>0.98862</cdr:x>
      <cdr:y>0.97296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42E74BCA-C1C2-4957-A4EA-6C6EF6E9F7F9}"/>
            </a:ext>
          </a:extLst>
        </cdr:cNvPr>
        <cdr:cNvSpPr txBox="1"/>
      </cdr:nvSpPr>
      <cdr:spPr>
        <a:xfrm xmlns:a="http://schemas.openxmlformats.org/drawingml/2006/main">
          <a:off x="6236448" y="2941917"/>
          <a:ext cx="576730" cy="284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50"/>
            <a:t>High</a:t>
          </a:r>
        </a:p>
      </cdr:txBody>
    </cdr:sp>
  </cdr:relSizeAnchor>
  <cdr:relSizeAnchor xmlns:cdr="http://schemas.openxmlformats.org/drawingml/2006/chartDrawing">
    <cdr:from>
      <cdr:x>0.36418</cdr:x>
      <cdr:y>0</cdr:y>
    </cdr:from>
    <cdr:to>
      <cdr:x>0.7353</cdr:x>
      <cdr:y>0.10092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C96E43B-FE36-41AB-BEE5-20CE7D3A204C}"/>
            </a:ext>
          </a:extLst>
        </cdr:cNvPr>
        <cdr:cNvSpPr txBox="1"/>
      </cdr:nvSpPr>
      <cdr:spPr>
        <a:xfrm xmlns:a="http://schemas.openxmlformats.org/drawingml/2006/main">
          <a:off x="2628153" y="0"/>
          <a:ext cx="2678205" cy="369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/>
            <a:t>страны </a:t>
          </a:r>
          <a:r>
            <a:rPr lang="en-US" sz="2000" b="1"/>
            <a:t>OECD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0.40505</cdr:x>
      <cdr:y>0.88846</cdr:y>
    </cdr:from>
    <cdr:to>
      <cdr:x>0.46689</cdr:x>
      <cdr:y>0.95592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A59B21C-7E3E-47D8-92D2-801F0C4DDF2E}"/>
            </a:ext>
          </a:extLst>
        </cdr:cNvPr>
        <cdr:cNvSpPr txBox="1"/>
      </cdr:nvSpPr>
      <cdr:spPr>
        <a:xfrm xmlns:a="http://schemas.openxmlformats.org/drawingml/2006/main">
          <a:off x="2741542" y="2936032"/>
          <a:ext cx="418517" cy="2229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050"/>
            <a:t>Low</a:t>
          </a:r>
        </a:p>
      </cdr:txBody>
    </cdr:sp>
  </cdr:relSizeAnchor>
  <cdr:relSizeAnchor xmlns:cdr="http://schemas.openxmlformats.org/drawingml/2006/chartDrawing">
    <cdr:from>
      <cdr:x>0.90493</cdr:x>
      <cdr:y>0.88724</cdr:y>
    </cdr:from>
    <cdr:to>
      <cdr:x>0.98862</cdr:x>
      <cdr:y>0.97296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98C83F6-FECB-48D3-A6B3-4B9FE3ECAF4C}"/>
            </a:ext>
          </a:extLst>
        </cdr:cNvPr>
        <cdr:cNvSpPr txBox="1"/>
      </cdr:nvSpPr>
      <cdr:spPr>
        <a:xfrm xmlns:a="http://schemas.openxmlformats.org/drawingml/2006/main">
          <a:off x="6236448" y="2941917"/>
          <a:ext cx="576730" cy="284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50"/>
            <a:t>High</a:t>
          </a:r>
        </a:p>
      </cdr:txBody>
    </cdr:sp>
  </cdr:relSizeAnchor>
  <cdr:relSizeAnchor xmlns:cdr="http://schemas.openxmlformats.org/drawingml/2006/chartDrawing">
    <cdr:from>
      <cdr:x>0.4035</cdr:x>
      <cdr:y>0</cdr:y>
    </cdr:from>
    <cdr:to>
      <cdr:x>0.70912</cdr:x>
      <cdr:y>0.09296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57CC9D3-F3F0-4B17-AB79-CC1711F5356F}"/>
            </a:ext>
          </a:extLst>
        </cdr:cNvPr>
        <cdr:cNvSpPr txBox="1"/>
      </cdr:nvSpPr>
      <cdr:spPr>
        <a:xfrm xmlns:a="http://schemas.openxmlformats.org/drawingml/2006/main">
          <a:off x="3535830" y="0"/>
          <a:ext cx="2678205" cy="369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/>
            <a:t>PEMPAL </a:t>
          </a:r>
          <a:r>
            <a:rPr lang="en-US" sz="2000" b="1" baseline="0"/>
            <a:t>COUNTRIES</a:t>
          </a:r>
          <a:endParaRPr lang="en-US" sz="2000" b="1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0.29078</cdr:x>
      <cdr:y>0.91442</cdr:y>
    </cdr:from>
    <cdr:to>
      <cdr:x>0.3865</cdr:x>
      <cdr:y>0.97115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D522F74-86CF-4B9D-A47C-29FC3B178378}"/>
            </a:ext>
          </a:extLst>
        </cdr:cNvPr>
        <cdr:cNvSpPr txBox="1"/>
      </cdr:nvSpPr>
      <cdr:spPr>
        <a:xfrm xmlns:a="http://schemas.openxmlformats.org/drawingml/2006/main">
          <a:off x="2997946" y="4973301"/>
          <a:ext cx="986832" cy="308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Never</a:t>
          </a:r>
        </a:p>
      </cdr:txBody>
    </cdr:sp>
  </cdr:relSizeAnchor>
  <cdr:relSizeAnchor xmlns:cdr="http://schemas.openxmlformats.org/drawingml/2006/chartDrawing">
    <cdr:from>
      <cdr:x>0.4223</cdr:x>
      <cdr:y>0.91796</cdr:y>
    </cdr:from>
    <cdr:to>
      <cdr:x>0.51801</cdr:x>
      <cdr:y>0.9747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3B8BBC98-6AEF-4DF9-9BE6-7CF3231256C8}"/>
            </a:ext>
          </a:extLst>
        </cdr:cNvPr>
        <cdr:cNvSpPr txBox="1"/>
      </cdr:nvSpPr>
      <cdr:spPr>
        <a:xfrm xmlns:a="http://schemas.openxmlformats.org/drawingml/2006/main">
          <a:off x="4353859" y="4992594"/>
          <a:ext cx="986832" cy="308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Rarely</a:t>
          </a:r>
        </a:p>
      </cdr:txBody>
    </cdr:sp>
  </cdr:relSizeAnchor>
  <cdr:relSizeAnchor xmlns:cdr="http://schemas.openxmlformats.org/drawingml/2006/chartDrawing">
    <cdr:from>
      <cdr:x>0.54403</cdr:x>
      <cdr:y>0.91796</cdr:y>
    </cdr:from>
    <cdr:to>
      <cdr:x>0.63974</cdr:x>
      <cdr:y>0.9747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7657C60B-09E5-4259-90DD-2BC9DF853B7E}"/>
            </a:ext>
          </a:extLst>
        </cdr:cNvPr>
        <cdr:cNvSpPr txBox="1"/>
      </cdr:nvSpPr>
      <cdr:spPr>
        <a:xfrm xmlns:a="http://schemas.openxmlformats.org/drawingml/2006/main">
          <a:off x="5608917" y="4992594"/>
          <a:ext cx="986832" cy="308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Occasionally</a:t>
          </a:r>
        </a:p>
      </cdr:txBody>
    </cdr:sp>
  </cdr:relSizeAnchor>
  <cdr:relSizeAnchor xmlns:cdr="http://schemas.openxmlformats.org/drawingml/2006/chartDrawing">
    <cdr:from>
      <cdr:x>0.68641</cdr:x>
      <cdr:y>0.92002</cdr:y>
    </cdr:from>
    <cdr:to>
      <cdr:x>0.78213</cdr:x>
      <cdr:y>0.97676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39E806C1-E54E-4C8D-826D-CA559569BF55}"/>
            </a:ext>
          </a:extLst>
        </cdr:cNvPr>
        <cdr:cNvSpPr txBox="1"/>
      </cdr:nvSpPr>
      <cdr:spPr>
        <a:xfrm xmlns:a="http://schemas.openxmlformats.org/drawingml/2006/main">
          <a:off x="7076889" y="5003800"/>
          <a:ext cx="986832" cy="308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Usually</a:t>
          </a:r>
        </a:p>
      </cdr:txBody>
    </cdr:sp>
  </cdr:relSizeAnchor>
  <cdr:relSizeAnchor xmlns:cdr="http://schemas.openxmlformats.org/drawingml/2006/chartDrawing">
    <cdr:from>
      <cdr:x>0.82119</cdr:x>
      <cdr:y>0.92208</cdr:y>
    </cdr:from>
    <cdr:to>
      <cdr:x>0.9169</cdr:x>
      <cdr:y>0.97882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78AD8D41-ED27-46F0-9D5A-C84923757FC8}"/>
            </a:ext>
          </a:extLst>
        </cdr:cNvPr>
        <cdr:cNvSpPr txBox="1"/>
      </cdr:nvSpPr>
      <cdr:spPr>
        <a:xfrm xmlns:a="http://schemas.openxmlformats.org/drawingml/2006/main">
          <a:off x="8466418" y="5015006"/>
          <a:ext cx="986832" cy="308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Always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0.01027</cdr:x>
      <cdr:y>0.71666</cdr:y>
    </cdr:from>
    <cdr:to>
      <cdr:x>0.20534</cdr:x>
      <cdr:y>0.83209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F845CF4-E679-47C7-A9F2-AA33A1E73F79}"/>
            </a:ext>
          </a:extLst>
        </cdr:cNvPr>
        <cdr:cNvSpPr txBox="1"/>
      </cdr:nvSpPr>
      <cdr:spPr>
        <a:xfrm xmlns:a="http://schemas.openxmlformats.org/drawingml/2006/main">
          <a:off x="95250" y="2939293"/>
          <a:ext cx="1809048" cy="4734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400" b="0" i="1"/>
            <a:t>Quantifiable</a:t>
          </a:r>
          <a:r>
            <a:rPr lang="en-GB" sz="1400" b="0" i="1" baseline="0"/>
            <a:t> benefits</a:t>
          </a:r>
          <a:endParaRPr lang="en-GB" sz="1400" b="0" i="1"/>
        </a:p>
      </cdr:txBody>
    </cdr:sp>
  </cdr:relSizeAnchor>
  <cdr:relSizeAnchor xmlns:cdr="http://schemas.openxmlformats.org/drawingml/2006/chartDrawing">
    <cdr:from>
      <cdr:x>0</cdr:x>
      <cdr:y>0.47994</cdr:y>
    </cdr:from>
    <cdr:to>
      <cdr:x>0.24771</cdr:x>
      <cdr:y>0.5732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5578BC37-F4B8-4D95-B722-4EC57D4FDBF0}"/>
            </a:ext>
          </a:extLst>
        </cdr:cNvPr>
        <cdr:cNvSpPr txBox="1"/>
      </cdr:nvSpPr>
      <cdr:spPr>
        <a:xfrm xmlns:a="http://schemas.openxmlformats.org/drawingml/2006/main">
          <a:off x="0" y="1968403"/>
          <a:ext cx="2297204" cy="38249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400" b="0" i="1"/>
            <a:t>Non-quantifiable</a:t>
          </a:r>
          <a:r>
            <a:rPr lang="en-GB" sz="1400" b="0" i="1" baseline="0"/>
            <a:t> benefits</a:t>
          </a:r>
          <a:endParaRPr lang="en-GB" sz="1400" b="0" i="1"/>
        </a:p>
      </cdr:txBody>
    </cdr:sp>
  </cdr:relSizeAnchor>
  <cdr:relSizeAnchor xmlns:cdr="http://schemas.openxmlformats.org/drawingml/2006/chartDrawing">
    <cdr:from>
      <cdr:x>0</cdr:x>
      <cdr:y>0.18759</cdr:y>
    </cdr:from>
    <cdr:to>
      <cdr:x>0.08979</cdr:x>
      <cdr:y>0.3055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8938784B-D937-4281-BB5A-842C3DCD9111}"/>
            </a:ext>
          </a:extLst>
        </cdr:cNvPr>
        <cdr:cNvSpPr txBox="1"/>
      </cdr:nvSpPr>
      <cdr:spPr>
        <a:xfrm xmlns:a="http://schemas.openxmlformats.org/drawingml/2006/main">
          <a:off x="0" y="769373"/>
          <a:ext cx="832734" cy="48358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400" b="0" i="1"/>
            <a:t>No</a:t>
          </a:r>
          <a:r>
            <a:rPr lang="en-GB" sz="1400" b="0" i="1" baseline="0"/>
            <a:t> benefit</a:t>
          </a:r>
          <a:endParaRPr lang="en-GB" sz="1400" b="0" i="1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050" cy="495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103" y="0"/>
            <a:ext cx="2945050" cy="495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3DEF46C-3B29-459B-AD1C-1E45D54687AF}" type="datetimeFigureOut">
              <a:rPr lang="en-US"/>
              <a:pPr>
                <a:defRPr/>
              </a:pPr>
              <a:t>4/9/2017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503"/>
            <a:ext cx="2945050" cy="495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103" y="9430503"/>
            <a:ext cx="2945050" cy="495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FA3048-62B1-4C44-B29A-EA0FED456B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77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4"/>
          </p:nvPr>
        </p:nvSpPr>
        <p:spPr>
          <a:xfrm>
            <a:off x="1" y="9430503"/>
            <a:ext cx="2945050" cy="497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050" cy="4977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5"/>
          </p:nvPr>
        </p:nvSpPr>
        <p:spPr>
          <a:xfrm>
            <a:off x="3851103" y="9430503"/>
            <a:ext cx="2945050" cy="497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93891-08A2-4590-89BC-501F5744FE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79159" y="4778122"/>
            <a:ext cx="5439358" cy="39084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idx="1"/>
          </p:nvPr>
        </p:nvSpPr>
        <p:spPr>
          <a:xfrm>
            <a:off x="3851103" y="0"/>
            <a:ext cx="2945050" cy="4977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09E9D-F353-4E16-A1E5-1D35D56B03AA}" type="datetimeFigureOut">
              <a:rPr lang="en-US" smtClean="0"/>
              <a:t>4/9/2017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4192" y="4403090"/>
            <a:ext cx="4631425" cy="538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30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C88DE2-B501-4DB1-B8EA-01C094CFBE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28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69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81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05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19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335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66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50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31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16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54396D-8E82-4941-B4DF-1193D24FEC3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47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54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82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9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54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/>
              <a:t> </a:t>
            </a: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27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8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159" y="4715252"/>
            <a:ext cx="5439358" cy="4469011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103" y="9430503"/>
            <a:ext cx="2945050" cy="495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8743-DAB4-41FA-9DA6-4EF09FF19F4C}" type="datetimeFigureOut">
              <a:rPr lang="en-US"/>
              <a:pPr>
                <a:defRPr/>
              </a:pPr>
              <a:t>4/9/2017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BBAE-7D5F-41AB-BD10-EF89A677EB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9DC09-C7E8-473F-8C00-DA091F95A1EB}" type="datetimeFigureOut">
              <a:rPr lang="en-US"/>
              <a:pPr>
                <a:defRPr/>
              </a:pPr>
              <a:t>4/9/2017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1B2B7-ED7E-40C8-AB88-99064FB57A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B34E1-E386-4084-B7B9-51AE47AAE7CA}" type="datetimeFigureOut">
              <a:rPr lang="en-US"/>
              <a:pPr>
                <a:defRPr/>
              </a:pPr>
              <a:t>4/9/2017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3A031-8C87-495F-8161-33479F35BD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B5A17-879E-4160-93EC-7D24F369FC4B}" type="datetimeFigureOut">
              <a:rPr lang="en-US"/>
              <a:pPr>
                <a:defRPr/>
              </a:pPr>
              <a:t>4/9/2017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13107-B301-4006-969E-82B6FA1BE5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72DC1-AFCB-4961-82A6-69AF9CF4182B}" type="datetimeFigureOut">
              <a:rPr lang="en-US"/>
              <a:pPr>
                <a:defRPr/>
              </a:pPr>
              <a:t>4/9/2017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21D5-AC61-48EB-AF70-CE986F164A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F14C6-C4F2-4A7C-97F2-93E9D3F52B95}" type="datetimeFigureOut">
              <a:rPr lang="en-US"/>
              <a:pPr>
                <a:defRPr/>
              </a:pPr>
              <a:t>4/9/2017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11DB5-DA54-486C-AE6D-D01447F372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24715-F681-4152-9549-5A0516B953BF}" type="datetimeFigureOut">
              <a:rPr lang="en-US"/>
              <a:pPr>
                <a:defRPr/>
              </a:pPr>
              <a:t>4/9/2017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DFB1F-0932-40E9-9FC8-4685FCBBE7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0952-97C1-450C-8404-BEE294189A77}" type="datetimeFigureOut">
              <a:rPr lang="en-US"/>
              <a:pPr>
                <a:defRPr/>
              </a:pPr>
              <a:t>4/9/2017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5FB05-52CC-4A02-A181-5157D23A47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27DC5-EBBB-4732-8B2A-60BEF70459C9}" type="datetimeFigureOut">
              <a:rPr lang="en-US"/>
              <a:pPr>
                <a:defRPr/>
              </a:pPr>
              <a:t>4/9/2017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F6CF5-24BC-4CD1-8A80-386CB6D2F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26220-5127-4CAE-894A-720B47330FD3}" type="datetimeFigureOut">
              <a:rPr lang="en-US"/>
              <a:pPr>
                <a:defRPr/>
              </a:pPr>
              <a:t>4/9/2017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6CB80-B3E8-45F9-8241-913BB41D1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AEDC5-7C04-4750-85C4-DE585CF2F301}" type="datetimeFigureOut">
              <a:rPr lang="en-US"/>
              <a:pPr>
                <a:defRPr/>
              </a:pPr>
              <a:t>4/9/2017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8177A-534F-4E47-9536-CA6A7610BE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3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BD40B1-177C-4AE4-83C4-C0163600D023}" type="datetimeFigureOut">
              <a:rPr lang="en-US"/>
              <a:pPr>
                <a:defRPr/>
              </a:pPr>
              <a:t>4/9/2017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3BEA64-BD09-492F-8F95-6EA01CA143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hyperlink" Target="http://www.pempal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1073150" y="990600"/>
            <a:ext cx="8528050" cy="3200400"/>
          </a:xfrm>
        </p:spPr>
        <p:txBody>
          <a:bodyPr/>
          <a:lstStyle/>
          <a:p>
            <a:r>
              <a:rPr lang="ru-RU" sz="3600" dirty="0">
                <a:solidFill>
                  <a:srgbClr val="002060"/>
                </a:solidFill>
              </a:rPr>
              <a:t>Результаты обследования ОЭСР по программному бюджетированию</a:t>
            </a:r>
            <a:r>
              <a:rPr lang="en-US" sz="3600" dirty="0">
                <a:solidFill>
                  <a:srgbClr val="002060"/>
                </a:solidFill>
              </a:rPr>
              <a:t>:</a:t>
            </a:r>
            <a:br>
              <a:rPr lang="en-US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страны ОЭСР и </a:t>
            </a:r>
            <a:r>
              <a:rPr lang="en-US" sz="3600" dirty="0">
                <a:solidFill>
                  <a:srgbClr val="002060"/>
                </a:solidFill>
              </a:rPr>
              <a:t>PEMPAL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191000"/>
            <a:ext cx="6934200" cy="762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Бюджетное сообщество </a:t>
            </a:r>
            <a:r>
              <a:rPr lang="en-US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 (</a:t>
            </a:r>
            <a:r>
              <a:rPr lang="ru-RU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БС)</a:t>
            </a:r>
            <a:endParaRPr lang="en-US" sz="1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Рабочая группа по программному бюджетированию</a:t>
            </a:r>
            <a:endParaRPr lang="en-US" sz="1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363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15" descr="pempal-logo-top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4550" y="381000"/>
            <a:ext cx="3879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2501900" y="5486400"/>
            <a:ext cx="4953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bs-Latn-BA" dirty="0">
              <a:latin typeface="Calibri" pitchFamily="34" charset="0"/>
            </a:endParaRPr>
          </a:p>
          <a:p>
            <a:pPr algn="ctr"/>
            <a:r>
              <a:rPr lang="ru-RU" sz="1600" dirty="0">
                <a:latin typeface="Calibri" pitchFamily="34" charset="0"/>
              </a:rPr>
              <a:t>Наида Чаршимамович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ru-RU" sz="1600" dirty="0">
                <a:latin typeface="Calibri" pitchFamily="34" charset="0"/>
              </a:rPr>
              <a:t>Ресурсная группа БС</a:t>
            </a:r>
            <a:endParaRPr lang="bs-Latn-BA" sz="1600" dirty="0">
              <a:latin typeface="Calibri" pitchFamily="34" charset="0"/>
            </a:endParaRPr>
          </a:p>
          <a:p>
            <a:pPr algn="ctr"/>
            <a:r>
              <a:rPr lang="en-US" sz="1600" dirty="0">
                <a:latin typeface="Calibri" pitchFamily="34" charset="0"/>
              </a:rPr>
              <a:t>14 </a:t>
            </a:r>
            <a:r>
              <a:rPr lang="ru-RU" sz="1600" dirty="0">
                <a:latin typeface="Calibri" pitchFamily="34" charset="0"/>
              </a:rPr>
              <a:t>апреля </a:t>
            </a:r>
            <a:r>
              <a:rPr lang="en-US" sz="1600" dirty="0">
                <a:latin typeface="Calibri" pitchFamily="34" charset="0"/>
              </a:rPr>
              <a:t>2017</a:t>
            </a:r>
            <a:r>
              <a:rPr lang="ru-RU" sz="1600" dirty="0">
                <a:latin typeface="Calibri" pitchFamily="34" charset="0"/>
              </a:rPr>
              <a:t> г.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7497" y="821632"/>
            <a:ext cx="8763000" cy="5712234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 в странах ОЭСР, так и в странах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наиболее вероятной реакцией на неэффективное расходование средств являются ответные меры со стороны руководства, а не последствия для бюджета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 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15912" y="70879"/>
            <a:ext cx="960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libri"/>
              </a:rPr>
              <a:t>Следствие невыполнения целевых показателей ПБ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B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939823"/>
              </p:ext>
            </p:extLst>
          </p:nvPr>
        </p:nvGraphicFramePr>
        <p:xfrm>
          <a:off x="763588" y="1905000"/>
          <a:ext cx="8876909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7181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103" y="624877"/>
            <a:ext cx="8763000" cy="3185123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 в странах ОЭСР, так и в странах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восприятие преимуществ ПБ неоднозначно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15912" y="70879"/>
            <a:ext cx="960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libri"/>
              </a:rPr>
              <a:t>Влияние ПБ на улучшение качества государственных финансов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651435"/>
              </p:ext>
            </p:extLst>
          </p:nvPr>
        </p:nvGraphicFramePr>
        <p:xfrm>
          <a:off x="763588" y="1219201"/>
          <a:ext cx="9066212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/>
          <p:cNvSpPr/>
          <p:nvPr/>
        </p:nvSpPr>
        <p:spPr>
          <a:xfrm>
            <a:off x="4306679" y="1280524"/>
            <a:ext cx="2008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sysClr val="windowText" lastClr="000000"/>
                </a:solidFill>
                <a:latin typeface="Calibri" panose="020F0502020204030204"/>
              </a:rPr>
              <a:t>Страны </a:t>
            </a:r>
            <a:r>
              <a:rPr lang="en-US" sz="2000" b="1" kern="0" dirty="0">
                <a:solidFill>
                  <a:sysClr val="windowText" lastClr="000000"/>
                </a:solidFill>
                <a:latin typeface="Calibri" panose="020F0502020204030204"/>
              </a:rPr>
              <a:t>PEMPAL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559" y="3772371"/>
            <a:ext cx="8915401" cy="308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40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5011" y="1220583"/>
            <a:ext cx="8763000" cy="5712234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странах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ОЭСР из четырех отраслей, в которых эффект ПБ воспринимается как максимальный, три отрасли совпадают; аналогичным образом совпадают и отрасли, в которых эффект ПБ воспринимается как минимальный.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15912" y="70879"/>
            <a:ext cx="960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alibri"/>
              </a:rPr>
              <a:t>Использование ПБ по отраслям</a:t>
            </a:r>
            <a:endParaRPr lang="en-US" sz="280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850" y="2105025"/>
            <a:ext cx="8970976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68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3690" y="1145766"/>
            <a:ext cx="8763000" cy="5712234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странах ОЭСР и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трудности весьма схожи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Примечательно, что страны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качестве второй по значимости трудности (после ресурсов) указывают неясность задачи стратегии/программы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15912" y="70879"/>
            <a:ext cx="960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alibri"/>
              </a:rPr>
              <a:t>Наиболее серьезные трудности для внедрения ПБ</a:t>
            </a:r>
            <a:endParaRPr lang="en-US" sz="280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690" y="2133600"/>
            <a:ext cx="8915479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92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609600"/>
            <a:ext cx="8763000" cy="60198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bs-Latn-B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1" indent="-3429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bs-Latn-B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19200" y="2512874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Результаты исследования</a:t>
            </a:r>
            <a:endParaRPr lang="en-US" sz="3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US" sz="3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Часть 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II</a:t>
            </a:r>
            <a:r>
              <a:rPr lang="ru-RU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.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Анализ расходов</a:t>
            </a:r>
            <a:endParaRPr lang="en-US" sz="3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4629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5011" y="624597"/>
            <a:ext cx="8763000" cy="5712234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странах ОЭСР все шире используется практика анализа расходования средств.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Такие страны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как Хорватия, Узбекистан и Армения, проводят анализ расходов, но только Хорватия ответила на все последующие вопросы о подробностях проведения анализа расходования средств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Хорватия провела широкий анализ расходования средств в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2015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г.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 этом все остальные страны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отмечают, что возможность внедрения анализа расходования средств рассматривается.</a:t>
            </a: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15912" y="70879"/>
            <a:ext cx="9601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srgbClr val="002060"/>
                </a:solidFill>
                <a:latin typeface="Calibri"/>
              </a:rPr>
              <a:t>Использование анализа расходов</a:t>
            </a:r>
            <a:endParaRPr lang="en-US" sz="300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514600"/>
            <a:ext cx="7803556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3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5011" y="624597"/>
            <a:ext cx="8763000" cy="5712234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странах ОЭСР анализ расходов проводится под руководством центрального бюджетного ведомства, либо эти полномочия выполняются совместно с президентом/премьер-министром и/или комитетом/комиссией в рамках смешанной модели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Хорватия также использует смешанную модель, в рамках которой проведение анализа проводится под совместным руководством центрального бюджетного ведомства и комитета/комиссии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2400" y="70599"/>
            <a:ext cx="9601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srgbClr val="002060"/>
                </a:solidFill>
                <a:latin typeface="Calibri"/>
              </a:rPr>
              <a:t>Использование анализа расходов</a:t>
            </a:r>
            <a:endParaRPr lang="en-US" sz="300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24" y="2438400"/>
            <a:ext cx="9142412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98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5011" y="624597"/>
            <a:ext cx="8763000" cy="5712234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Итоги анализа расходования средств неясны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вопрос о том, какой примерно процент проанализированных расходов за 2011-2014 гг. соответствует целям бюджета и ожидаемым результатам/итогам, только треть стран ОЭСР заявили, что выполнены все или некоторые из них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15912" y="70879"/>
            <a:ext cx="9601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srgbClr val="002060"/>
                </a:solidFill>
                <a:latin typeface="Calibri"/>
              </a:rPr>
              <a:t>Итоги анализа расходования средств</a:t>
            </a:r>
            <a:endParaRPr lang="en-US" sz="300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09" y="2971800"/>
            <a:ext cx="4919898" cy="3444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189" y="2971800"/>
            <a:ext cx="4858933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02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5011" y="344369"/>
            <a:ext cx="8763000" cy="5712234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Наличие и качество информации/данных об эффектности расходования средств – основные препятствия, перечисленные странами ОЭСР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 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Три страны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ответившие на этот вопрос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Хорватия, Армения и Узбекистан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отметили, что плохое качество информации об эффективности – основная трудность, после которой следуют нехватка времени и ресурсов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15912" y="70879"/>
            <a:ext cx="960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libri"/>
              </a:rPr>
              <a:t>Трудности, связанные с внедрением результатов анализа расходов 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258" y="1828800"/>
            <a:ext cx="8862992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30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50" y="4267200"/>
            <a:ext cx="2113280" cy="19812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150" y="1295400"/>
            <a:ext cx="8337550" cy="5410200"/>
          </a:xfrm>
        </p:spPr>
        <p:txBody>
          <a:bodyPr rtlCol="0">
            <a:noAutofit/>
          </a:bodyPr>
          <a:lstStyle/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000000"/>
                </a:solidFill>
              </a:rPr>
              <a:t>Спасибо за внимание</a:t>
            </a:r>
            <a:r>
              <a:rPr lang="en-US" sz="3600" dirty="0">
                <a:solidFill>
                  <a:srgbClr val="000000"/>
                </a:solidFill>
              </a:rPr>
              <a:t>!</a:t>
            </a:r>
            <a:endParaRPr lang="bs-Latn-BA" sz="3600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/>
                </a:solidFill>
              </a:rPr>
              <a:t>Все материалы РГ на английском, русском и боснийско/сербско/хорватском языках размещены на сайте </a:t>
            </a:r>
            <a:r>
              <a:rPr lang="en-US" sz="2000" dirty="0">
                <a:solidFill>
                  <a:srgbClr val="000000"/>
                </a:solidFill>
                <a:hlinkClick r:id="rId4"/>
              </a:rPr>
              <a:t>www.pempal.org</a:t>
            </a:r>
            <a:r>
              <a:rPr lang="ru-RU" sz="2000" dirty="0">
                <a:solidFill>
                  <a:srgbClr val="000000"/>
                </a:solidFill>
              </a:rPr>
              <a:t>, а дополнительные материалы – на </a:t>
            </a:r>
            <a:r>
              <a:rPr lang="en-US" sz="2000" dirty="0">
                <a:solidFill>
                  <a:srgbClr val="000000"/>
                </a:solidFill>
              </a:rPr>
              <a:t>wiki</a:t>
            </a:r>
            <a:r>
              <a:rPr lang="ru-RU" sz="2000" dirty="0">
                <a:solidFill>
                  <a:srgbClr val="000000"/>
                </a:solidFill>
              </a:rPr>
              <a:t>-странице БС</a:t>
            </a:r>
            <a:endParaRPr lang="bs-Latn-BA" sz="3600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bs-Latn-BA" sz="3600" dirty="0">
              <a:solidFill>
                <a:srgbClr val="000000"/>
              </a:solidFill>
            </a:endParaRPr>
          </a:p>
        </p:txBody>
      </p:sp>
      <p:pic>
        <p:nvPicPr>
          <p:cNvPr id="74755" name="Рисунок 11" descr="pempal-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Рисунок 15" descr="pempal-logo-top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84550" y="381000"/>
            <a:ext cx="3879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609600"/>
            <a:ext cx="8763000" cy="60198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bs-Latn-B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1" indent="-3429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bs-Latn-B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33500" y="4452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Сотрудничество 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PEMPAL </a:t>
            </a:r>
            <a:r>
              <a:rPr lang="ru-RU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и ОЭСР</a:t>
            </a:r>
            <a:endParaRPr lang="en-US" sz="28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760412" y="985220"/>
            <a:ext cx="5176345" cy="600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800"/>
              </a:spcBef>
              <a:buFont typeface="Arial"/>
              <a:buChar char="•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Рабочая группа БС по программному бюджетированию (РГ) содействовала участию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проводимом ОЭСР обследовании практики программного бюджетирования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342900" indent="-342900" algn="just">
              <a:spcBef>
                <a:spcPts val="800"/>
              </a:spcBef>
              <a:buFont typeface="Arial"/>
              <a:buChar char="•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Участие в обследовании способствовало достижению целей РГ за счет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предоставления базовых данных о положении дел с внедрением программного бюджетирования и проведением реформ в странах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предоставления возможности странам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сопоставить свои результаты с результатами стран ОЭСР 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предоставления информации о последних тенденциях и передовой практике в развитых странах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1" algn="just">
              <a:spcBef>
                <a:spcPts val="800"/>
              </a:spcBef>
            </a:pPr>
            <a:endParaRPr lang="bs-Latn-B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spcBef>
                <a:spcPts val="800"/>
              </a:spcBef>
            </a:pPr>
            <a:endParaRPr lang="ru-RU" sz="1300" dirty="0">
              <a:solidFill>
                <a:schemeClr val="tx1"/>
              </a:solidFill>
              <a:latin typeface="Lucida Grande CY"/>
              <a:cs typeface="Lucida Grande CY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0996" t="13542" r="30893" b="17708"/>
          <a:stretch/>
        </p:blipFill>
        <p:spPr>
          <a:xfrm>
            <a:off x="5936757" y="798731"/>
            <a:ext cx="3657600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26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609600"/>
            <a:ext cx="8763000" cy="60198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bs-Latn-B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1" indent="-3429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bs-Latn-B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33500" y="4452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Данные о странах 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PEMPAL</a:t>
            </a:r>
          </a:p>
        </p:txBody>
      </p:sp>
      <p:pic>
        <p:nvPicPr>
          <p:cNvPr id="1026" name="Picture 2" descr="Rezultat slika za ca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635" y="1562622"/>
            <a:ext cx="4285051" cy="373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748921" y="690851"/>
            <a:ext cx="4572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800"/>
              </a:spcBef>
              <a:buFont typeface="Arial"/>
              <a:buChar char="•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обследовании приняли участие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13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стран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 (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стран-членов РГ)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marL="800100" lvl="1" indent="-3429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chemeClr val="tx1"/>
                </a:solidFill>
              </a:rPr>
              <a:t>Армения, Беларусь, Болгария, Босния и Герцеговина, Грузия, Киргизская Республика, Косово, Молдова, Россия, Сербия, Украина, Узбекистан и Хорватия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800100" lvl="1" indent="-3429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Обращаем внимание, что 14-я страна РГ-  Турция - приняла участие в обследовании в качестве члена ОЭСР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342900" indent="-342900" algn="just">
              <a:spcBef>
                <a:spcPts val="800"/>
              </a:spcBef>
              <a:buFont typeface="Arial"/>
              <a:buChar char="•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Результаты обследования основаны на собственной оценке стран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без проверки и очистки данных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342900" indent="-342900" algn="just">
              <a:spcBef>
                <a:spcPts val="800"/>
              </a:spcBef>
              <a:buFont typeface="Arial"/>
              <a:buChar char="•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основании ответов, предоставленных странами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очевидны различия в трактовках основных терминов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т.ч. анализ расходов, оценки и воздействие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 этом некоторые страны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используют менее жесткие определения, чем принято в ОЭСР/ Всемирном банке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  </a:t>
            </a:r>
          </a:p>
          <a:p>
            <a:pPr marL="0" lvl="1" algn="just">
              <a:spcBef>
                <a:spcPts val="800"/>
              </a:spcBef>
            </a:pP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spcBef>
                <a:spcPts val="800"/>
              </a:spcBef>
            </a:pPr>
            <a:endParaRPr lang="ru-RU" sz="1300" dirty="0">
              <a:solidFill>
                <a:schemeClr val="tx1"/>
              </a:solidFill>
              <a:latin typeface="Lucida Grande CY"/>
              <a:cs typeface="Lucida Grande CY"/>
            </a:endParaRPr>
          </a:p>
        </p:txBody>
      </p:sp>
    </p:spTree>
    <p:extLst>
      <p:ext uri="{BB962C8B-B14F-4D97-AF65-F5344CB8AC3E}">
        <p14:creationId xmlns:p14="http://schemas.microsoft.com/office/powerpoint/2010/main" val="3501396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609600"/>
            <a:ext cx="8763000" cy="60198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bs-Latn-B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1" indent="-3429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bs-Latn-B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43000" y="24384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Результаты обследования</a:t>
            </a:r>
            <a:endParaRPr lang="en-US" sz="3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US" sz="3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Часть 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</a:t>
            </a:r>
            <a:r>
              <a:rPr lang="ru-RU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.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Программное бюджетирование</a:t>
            </a:r>
            <a:endParaRPr lang="en-US" sz="3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31516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607" y="692027"/>
            <a:ext cx="8763000" cy="5712234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Рамочные принципы – это норма как в странах ОЭСР, так и в странах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PEMPAL. </a:t>
            </a:r>
          </a:p>
          <a:p>
            <a:pPr algn="just" fontAlgn="auto">
              <a:spcAft>
                <a:spcPts val="0"/>
              </a:spcAft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странах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рамочные принципы шире и более единообразны: так, в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11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13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стран они являются обязательными для отраслевых министерств и ведомств.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en-GB" sz="1800" dirty="0">
              <a:solidFill>
                <a:prstClr val="black"/>
              </a:solidFill>
            </a:endParaRPr>
          </a:p>
          <a:p>
            <a:pPr marL="285750" indent="-285750" algn="just" fontAlgn="auto">
              <a:spcAft>
                <a:spcPts val="0"/>
              </a:spcAft>
              <a:buFont typeface="Arial" charset="0"/>
              <a:buChar char="•"/>
              <a:defRPr/>
            </a:pPr>
            <a:endParaRPr lang="en-GB" sz="1800" dirty="0">
              <a:solidFill>
                <a:prstClr val="black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07095" y="53626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libri"/>
              </a:rPr>
              <a:t>Рамочные принципы применения программного бюджетирования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657A191-D458-4C2B-B9C7-55288AEAC0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268298"/>
              </p:ext>
            </p:extLst>
          </p:nvPr>
        </p:nvGraphicFramePr>
        <p:xfrm>
          <a:off x="1124607" y="2209941"/>
          <a:ext cx="8552793" cy="3505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7283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996847"/>
            <a:ext cx="8763000" cy="5712234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 в странах ОЭСР, так и в странах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PEMPAL,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целевые показатели чаще всего устанавливают отраслевые министерства и ведомства</a:t>
            </a:r>
            <a:endParaRPr lang="en-GB" sz="1800" dirty="0">
              <a:solidFill>
                <a:prstClr val="black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07095" y="53626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alibri"/>
              </a:rPr>
              <a:t>Ответственность за установление целевых показателей эффективности</a:t>
            </a:r>
            <a:endParaRPr lang="en-US" sz="2800" dirty="0">
              <a:solidFill>
                <a:srgbClr val="002060"/>
              </a:solidFill>
              <a:latin typeface="Calibri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426164"/>
              </p:ext>
            </p:extLst>
          </p:nvPr>
        </p:nvGraphicFramePr>
        <p:xfrm>
          <a:off x="1079572" y="1950954"/>
          <a:ext cx="8083830" cy="4544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90250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195" y="914400"/>
            <a:ext cx="8709629" cy="5444594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 в странах ОЭСР, так и в странах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PEMPAL,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центральные бюджетные ведомства устанавливают принципы/руководства, тогда как отраслевые министерства предоставляют информацию об эффективности расходования средств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Однако в странах ОЭСР все функции, как правило, выполняются совместно центральными бюджетными ведомствами и отраслевыми министерствами, тогда как в странах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такие функции разделены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Оценка – норма для стран ОЭСР, при этом их выполняют и отраслевые министерства, и центральные бюджетные ведомства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тогда как в регионе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лишь немногие страны проводят оценку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отличие от стран ОЭСР, отраслевые министерства в странах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 участвуют в распределении средств на основе информации об эффективности расходования средств.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98624" y="-71948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Calibri"/>
              </a:rPr>
              <a:t>Институциональные функции, связанные с программным бюджетированием</a:t>
            </a:r>
            <a:endParaRPr lang="en-US" sz="2400" dirty="0">
              <a:solidFill>
                <a:srgbClr val="002060"/>
              </a:solidFill>
              <a:latin typeface="Calibri"/>
            </a:endParaRPr>
          </a:p>
        </p:txBody>
      </p:sp>
      <p:graphicFrame>
        <p:nvGraphicFramePr>
          <p:cNvPr id="272" name="Chart 271">
            <a:extLst>
              <a:ext uri="{FF2B5EF4-FFF2-40B4-BE49-F238E27FC236}">
                <a16:creationId xmlns:a16="http://schemas.microsoft.com/office/drawing/2014/main" id="{00000000-0008-0000-06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651021"/>
              </p:ext>
            </p:extLst>
          </p:nvPr>
        </p:nvGraphicFramePr>
        <p:xfrm>
          <a:off x="609600" y="3462615"/>
          <a:ext cx="4842234" cy="3395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616" name="Rectangle 17615"/>
          <p:cNvSpPr/>
          <p:nvPr/>
        </p:nvSpPr>
        <p:spPr>
          <a:xfrm>
            <a:off x="2439194" y="3062505"/>
            <a:ext cx="190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sysClr val="windowText" lastClr="000000"/>
                </a:solidFill>
                <a:latin typeface="Calibri" panose="020F0502020204030204"/>
              </a:rPr>
              <a:t>Страны ОЭСР </a:t>
            </a:r>
            <a:endParaRPr lang="en-US" sz="2000" b="1" kern="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274" name="TextBox 1">
            <a:extLst>
              <a:ext uri="{FF2B5EF4-FFF2-40B4-BE49-F238E27FC236}">
                <a16:creationId xmlns:a16="http://schemas.microsoft.com/office/drawing/2014/main" id="{00000000-0008-0000-0600-000009000000}"/>
              </a:ext>
            </a:extLst>
          </p:cNvPr>
          <p:cNvSpPr txBox="1"/>
          <p:nvPr/>
        </p:nvSpPr>
        <p:spPr>
          <a:xfrm>
            <a:off x="6477000" y="3080060"/>
            <a:ext cx="2779057" cy="38473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Страны </a:t>
            </a:r>
            <a:r>
              <a:rPr lang="en-US" sz="2000" b="1" dirty="0"/>
              <a:t>PEMPAL </a:t>
            </a:r>
          </a:p>
        </p:txBody>
      </p:sp>
      <p:graphicFrame>
        <p:nvGraphicFramePr>
          <p:cNvPr id="275" name="Chart 274">
            <a:extLst>
              <a:ext uri="{FF2B5EF4-FFF2-40B4-BE49-F238E27FC236}">
                <a16:creationId xmlns:a16="http://schemas.microsoft.com/office/drawing/2014/main" id="{00000000-0008-0000-06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915577"/>
              </p:ext>
            </p:extLst>
          </p:nvPr>
        </p:nvGraphicFramePr>
        <p:xfrm>
          <a:off x="5216463" y="3473820"/>
          <a:ext cx="5000391" cy="3372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4615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5012" y="885321"/>
            <a:ext cx="8763000" cy="5712234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странах ОЭСР отмечается все более широкое использование информации об эффективности расходования средств при проведении переговоров о бюджете. Однако как в странах ОЭСР, так и в странах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основным источником информации, используемой в переговорах, по-прежнему являются финансовые данные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15912" y="70879"/>
            <a:ext cx="960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libri"/>
              </a:rPr>
              <a:t>Использование информации об эффективности расходования средств при проведении переговоров о бюджете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070685"/>
              </p:ext>
            </p:extLst>
          </p:nvPr>
        </p:nvGraphicFramePr>
        <p:xfrm>
          <a:off x="763588" y="2163283"/>
          <a:ext cx="9084501" cy="4540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72677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654" y="877683"/>
            <a:ext cx="8763000" cy="5712234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Подотчетность и прозрачность – основные факторы и основные преимущества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15911" y="32972"/>
            <a:ext cx="960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libri"/>
              </a:rPr>
              <a:t>Рейтинг факторов, лежащих в основе введения ПБ и эффективности бюджета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3938" y="5684952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+mj-lt"/>
              </a:rPr>
              <a:t>Index calculated as </a:t>
            </a:r>
          </a:p>
          <a:p>
            <a:r>
              <a:rPr lang="en-US" sz="1200" i="1" dirty="0">
                <a:latin typeface="+mj-lt"/>
              </a:rPr>
              <a:t>high=5, medium-high=4, medium=3, low-medium=2, low=1, N/A=0. </a:t>
            </a:r>
          </a:p>
          <a:p>
            <a:r>
              <a:rPr lang="en-US" sz="1200" i="1" dirty="0">
                <a:latin typeface="+mj-lt"/>
              </a:rPr>
              <a:t>Depicted as sum of all countries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998127"/>
              </p:ext>
            </p:extLst>
          </p:nvPr>
        </p:nvGraphicFramePr>
        <p:xfrm>
          <a:off x="1032808" y="4343400"/>
          <a:ext cx="7840383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A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143648"/>
              </p:ext>
            </p:extLst>
          </p:nvPr>
        </p:nvGraphicFramePr>
        <p:xfrm>
          <a:off x="763587" y="1346573"/>
          <a:ext cx="9282485" cy="3073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01498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6349</TotalTime>
  <Words>968</Words>
  <Application>Microsoft Office PowerPoint</Application>
  <PresentationFormat>A4 Paper (210x297 mm)</PresentationFormat>
  <Paragraphs>120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Lucida Grande CY</vt:lpstr>
      <vt:lpstr>Wingdings</vt:lpstr>
      <vt:lpstr>Office Theme</vt:lpstr>
      <vt:lpstr>Результаты обследования ОЭСР по программному бюджетированию: страны ОЭСР и PEMPAL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The World Bank Group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2017 BCOP plenary</dc:title>
  <dc:subject/>
  <dc:creator>Deanna Aubrey</dc:creator>
  <cp:keywords>BCOP Budget Literacy and Transparency Working Group</cp:keywords>
  <dc:description/>
  <cp:lastModifiedBy>Ksenia Galantsova</cp:lastModifiedBy>
  <cp:revision>671</cp:revision>
  <cp:lastPrinted>2017-04-07T13:31:58Z</cp:lastPrinted>
  <dcterms:created xsi:type="dcterms:W3CDTF">2010-10-04T16:57:49Z</dcterms:created>
  <dcterms:modified xsi:type="dcterms:W3CDTF">2017-04-09T16:19:36Z</dcterms:modified>
  <cp:category>PEMPAL</cp:category>
</cp:coreProperties>
</file>