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1" r:id="rId1"/>
  </p:sldMasterIdLst>
  <p:notesMasterIdLst>
    <p:notesMasterId r:id="rId25"/>
  </p:notesMasterIdLst>
  <p:handoutMasterIdLst>
    <p:handoutMasterId r:id="rId26"/>
  </p:handoutMasterIdLst>
  <p:sldIdLst>
    <p:sldId id="256" r:id="rId2"/>
    <p:sldId id="609" r:id="rId3"/>
    <p:sldId id="625" r:id="rId4"/>
    <p:sldId id="626" r:id="rId5"/>
    <p:sldId id="607" r:id="rId6"/>
    <p:sldId id="610" r:id="rId7"/>
    <p:sldId id="608" r:id="rId8"/>
    <p:sldId id="612" r:id="rId9"/>
    <p:sldId id="613" r:id="rId10"/>
    <p:sldId id="614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3" r:id="rId20"/>
    <p:sldId id="624" r:id="rId21"/>
    <p:sldId id="601" r:id="rId22"/>
    <p:sldId id="627" r:id="rId23"/>
    <p:sldId id="567" r:id="rId24"/>
  </p:sldIdLst>
  <p:sldSz cx="9144000" cy="6858000" type="screen4x3"/>
  <p:notesSz cx="6797675" cy="9928225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00CC00"/>
    <a:srgbClr val="A5074B"/>
    <a:srgbClr val="0F0365"/>
    <a:srgbClr val="3304A8"/>
    <a:srgbClr val="CCC1DA"/>
    <a:srgbClr val="FF3399"/>
    <a:srgbClr val="FFCC99"/>
    <a:srgbClr val="FF99CC"/>
    <a:srgbClr val="FFC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5314" autoAdjust="0"/>
  </p:normalViewPr>
  <p:slideViewPr>
    <p:cSldViewPr>
      <p:cViewPr varScale="1">
        <p:scale>
          <a:sx n="72" d="100"/>
          <a:sy n="72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78C909DC-8132-4C6A-8745-7FB68A94094D}" type="datetimeFigureOut">
              <a:rPr lang="hr-HR"/>
              <a:pPr>
                <a:defRPr/>
              </a:pPr>
              <a:t>13.3.2017.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7011EB2-95E9-4369-805E-DAD677E100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4226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C11052CC-9856-4E40-BADC-AEBF4EB34A64}" type="datetimeFigureOut">
              <a:rPr lang="hr-HR"/>
              <a:pPr>
                <a:defRPr/>
              </a:pPr>
              <a:t>13.3.2017.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1269BAA-D163-432F-91A2-A7E564216E0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881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4" descr="Background"/>
          <p:cNvPicPr>
            <a:picLocks noChangeAspect="1" noChangeArrowheads="1"/>
          </p:cNvPicPr>
          <p:nvPr/>
        </p:nvPicPr>
        <p:blipFill>
          <a:blip r:embed="rId3">
            <a:lum bright="6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5"/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6" name="Rectangle 142"/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7" name="Rectangle 156"/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8" name="Freeform 190"/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7 h 18"/>
              <a:gd name="T2" fmla="*/ 2147483647 w 19"/>
              <a:gd name="T3" fmla="*/ 0 h 18"/>
              <a:gd name="T4" fmla="*/ 2147483647 w 19"/>
              <a:gd name="T5" fmla="*/ 2147483647 h 18"/>
              <a:gd name="T6" fmla="*/ 0 w 19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" name="Rectangle 194"/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graphicFrame>
        <p:nvGraphicFramePr>
          <p:cNvPr id="10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90" name="Presentation" r:id="rId4" imgW="0" imgH="0" progId="PowerPoint.Show.8">
                  <p:embed/>
                </p:oleObj>
              </mc:Choice>
              <mc:Fallback>
                <p:oleObj name="Presentation" r:id="rId4" imgW="0" imgH="0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796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7020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68E84-9948-4C36-B9EB-3DD751966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808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4BD7-4544-4027-8FE0-68F1B0356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566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54024-20CD-4809-B3C6-40465F276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4405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68DC-984B-48CD-8CA5-B95ED84C3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658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BE2A1-A71B-4244-A71D-BC4CEDC44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8939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002B-7B01-4EFF-96B8-02E8A91D4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1757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70AB-8823-47CF-87D3-1D69DFE96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2884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C187-D934-41D3-A6E0-016ACCF5A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302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D0D6-32F0-4AB6-9F85-382454368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37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639C-275C-4A5E-800A-C76D78ACA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408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9" descr="Background"/>
          <p:cNvPicPr>
            <a:picLocks noChangeAspect="1" noChangeArrowheads="1"/>
          </p:cNvPicPr>
          <p:nvPr/>
        </p:nvPicPr>
        <p:blipFill>
          <a:blip r:embed="rId13">
            <a:lum bright="70000" contrast="-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2"/>
          <p:cNvSpPr>
            <a:spLocks noChangeShapeType="1"/>
          </p:cNvSpPr>
          <p:nvPr/>
        </p:nvSpPr>
        <p:spPr bwMode="auto">
          <a:xfrm>
            <a:off x="146050" y="747713"/>
            <a:ext cx="8801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hr-HR"/>
          </a:p>
        </p:txBody>
      </p:sp>
      <p:pic>
        <p:nvPicPr>
          <p:cNvPr id="1028" name="Picture 15" descr="weile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025" y="5773738"/>
            <a:ext cx="644525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1200" y="6348413"/>
            <a:ext cx="1254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Frutiger 55 Roman"/>
                <a:ea typeface="+mn-ea"/>
              </a:defRPr>
            </a:lvl1pPr>
          </a:lstStyle>
          <a:p>
            <a:pPr>
              <a:defRPr/>
            </a:pPr>
            <a:fld id="{88F035AD-C59D-4CF1-A902-6BE07F43E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Text Box 24"/>
          <p:cNvSpPr txBox="1">
            <a:spLocks noChangeArrowheads="1"/>
          </p:cNvSpPr>
          <p:nvPr/>
        </p:nvSpPr>
        <p:spPr bwMode="auto">
          <a:xfrm>
            <a:off x="7880350" y="6643688"/>
            <a:ext cx="1263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sz="800" b="1" smtClean="0">
                <a:solidFill>
                  <a:srgbClr val="000066"/>
                </a:solidFill>
                <a:ea typeface="+mn-ea"/>
              </a:rPr>
              <a:t>Ministarstvo financija</a:t>
            </a:r>
            <a:endParaRPr lang="en-US" sz="800" b="1" smtClean="0">
              <a:solidFill>
                <a:srgbClr val="000066"/>
              </a:solidFill>
              <a:ea typeface="+mn-ea"/>
            </a:endParaRPr>
          </a:p>
        </p:txBody>
      </p:sp>
      <p:sp>
        <p:nvSpPr>
          <p:cNvPr id="1031" name="Rectangle 25"/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2" name="Rectangle 26"/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3" name="Rectangle 27"/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4" name="Rectangle 28"/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5" name="Rectangle 31"/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6" name="Rectangle 32"/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7" name="Rectangle 33"/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>
              <a:solidFill>
                <a:srgbClr val="FFFFFF"/>
              </a:solidFill>
              <a:latin typeface="Frutiger 55 Roman"/>
            </a:endParaRPr>
          </a:p>
        </p:txBody>
      </p:sp>
      <p:sp>
        <p:nvSpPr>
          <p:cNvPr id="1038" name="Rectangle 34"/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9" name="Rectangle 35"/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itchFamily="18" charset="2"/>
        <a:buChar char="¨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in.hr/hr/analiza-materijalnih-rashoda" TargetMode="External"/><Relationship Id="rId2" Type="http://schemas.openxmlformats.org/officeDocument/2006/relationships/hyperlink" Target="https://mf73/owa/redir.aspx?SURL=dbmwR7ln1v5Kao2_jEJTbZNlx5tUNb0SY8WWf1U3NW8MCIhYEmrUCGgAdAB0AHAAOgAvAC8AdwB3AHcALgBtAGYAaQBuAC4AaAByAC8AaAByAC8AZAB1AGIAaQBuAHMAawBhAC0AYQBuAGEAbABpAHoAYQAtAHIAYQBzAGgAbwBkAGEA&amp;URL=http://www.mfin.hr/hr/dubinska-analiza-rashoda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684213" y="1484784"/>
            <a:ext cx="7488187" cy="3384079"/>
          </a:xfrm>
          <a:noFill/>
        </p:spPr>
        <p:txBody>
          <a:bodyPr/>
          <a:lstStyle/>
          <a:p>
            <a:pPr eaLnBrk="1" hangingPunct="1">
              <a:spcBef>
                <a:spcPts val="600"/>
              </a:spcBef>
            </a:pPr>
            <a:endParaRPr lang="hr-HR" sz="4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hr-HR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Pregledi potrošnje</a:t>
            </a:r>
          </a:p>
          <a:p>
            <a:pPr eaLnBrk="1" hangingPunct="1">
              <a:spcBef>
                <a:spcPts val="600"/>
              </a:spcBef>
            </a:pPr>
            <a:r>
              <a:rPr lang="hr-HR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 Republici Hrvatskoj</a:t>
            </a:r>
          </a:p>
        </p:txBody>
      </p:sp>
      <p:sp>
        <p:nvSpPr>
          <p:cNvPr id="3075" name="Subtitle 2"/>
          <p:cNvSpPr txBox="1">
            <a:spLocks/>
          </p:cNvSpPr>
          <p:nvPr/>
        </p:nvSpPr>
        <p:spPr bwMode="auto">
          <a:xfrm>
            <a:off x="683568" y="5085184"/>
            <a:ext cx="7488832" cy="143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400" dirty="0" smtClean="0">
                <a:cs typeface="Arial" panose="020B0604020202020204" pitchFamily="34" charset="0"/>
              </a:rPr>
              <a:t>Mladenka Karačić </a:t>
            </a: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400" dirty="0" smtClean="0">
                <a:cs typeface="Arial" panose="020B0604020202020204" pitchFamily="34" charset="0"/>
              </a:rPr>
              <a:t>Ministarstvo financija Republike Hrvatske</a:t>
            </a:r>
            <a:endParaRPr lang="hr-HR" sz="2400" dirty="0">
              <a:cs typeface="Arial" panose="020B0604020202020204" pitchFamily="34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000" dirty="0" smtClean="0">
                <a:cs typeface="Arial" panose="020B0604020202020204" pitchFamily="34" charset="0"/>
              </a:rPr>
              <a:t>Biškek, travanj 2017.</a:t>
            </a:r>
            <a:endParaRPr lang="hr-HR" sz="20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hr-HR" sz="2800" dirty="0" smtClean="0"/>
              <a:t>1. Prijedlozi </a:t>
            </a:r>
            <a:r>
              <a:rPr lang="hr-HR" sz="2800" dirty="0"/>
              <a:t>paketa mjera s fiskalnim uštedama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500142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SzPct val="90000"/>
              <a:buFont typeface="+mj-lt"/>
              <a:buAutoNum type="arabicPeriod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KOREKCIJA OSNOVNE PLA</a:t>
            </a:r>
            <a:r>
              <a:rPr lang="hr-HR" sz="2000" cap="all" dirty="0">
                <a:latin typeface="Verdana" pitchFamily="34" charset="0"/>
                <a:ea typeface="Verdana" pitchFamily="34" charset="0"/>
                <a:cs typeface="Verdana" pitchFamily="34" charset="0"/>
              </a:rPr>
              <a:t>ć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</a:p>
          <a:p>
            <a:pPr marL="857250" lvl="1" indent="-457200"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Progresivno smanjivanje koeficijenta složenosti poslova u rasponu od 0% do 10%</a:t>
            </a:r>
          </a:p>
          <a:p>
            <a:pPr marL="857250" lvl="1" indent="-457200"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smanjivanje uvećanja za staž sa 0,5% na 0,3% za godinu staža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hr-H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0"/>
              </a:spcBef>
              <a:buSzPct val="90000"/>
              <a:buFont typeface="+mj-lt"/>
              <a:buAutoNum type="arabicPeriod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SMANJENJE DODATAKA I NAKNADA</a:t>
            </a:r>
          </a:p>
          <a:p>
            <a:pPr marL="857250" lvl="1" indent="-457200"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utvrđeni su u najvećem dijelu </a:t>
            </a:r>
            <a:r>
              <a:rPr lang="hr-H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kolektivnim ugovorima</a:t>
            </a:r>
          </a:p>
          <a:p>
            <a:pPr marL="857250" lvl="1" indent="-457200"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uredbama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Vlade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propisati kriterije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utvrđivanja natprosječnih rezultata i način isplate dodataka</a:t>
            </a:r>
            <a:endParaRPr lang="hr-H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>
              <a:spcBef>
                <a:spcPts val="0"/>
              </a:spcBef>
              <a:buSzPct val="90000"/>
              <a:buNone/>
            </a:pP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0"/>
              </a:spcBef>
              <a:buSzPct val="90000"/>
              <a:buFont typeface="+mj-lt"/>
              <a:buAutoNum type="arabicPeriod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CJELOVITA REFORMA SUSTAVA PLA</a:t>
            </a:r>
            <a:r>
              <a:rPr lang="hr-HR" sz="2000" cap="all" dirty="0">
                <a:latin typeface="Verdana" pitchFamily="34" charset="0"/>
                <a:ea typeface="Verdana" pitchFamily="34" charset="0"/>
                <a:cs typeface="Verdana" pitchFamily="34" charset="0"/>
              </a:rPr>
              <a:t>ć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</a:p>
          <a:p>
            <a:pPr lvl="1"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postaviti novi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sustav plaća u javnom sektoru koji će se primjenjivati u svim institucijama u kojima se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plaće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isplaćuju iz državnog proračuna </a:t>
            </a:r>
          </a:p>
          <a:p>
            <a:pPr lvl="1"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ujednačiti sustav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kolektivnog pregovaranja – jednaki uvjeti za sve djelatnosti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315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20080"/>
          </a:xfrm>
        </p:spPr>
        <p:txBody>
          <a:bodyPr/>
          <a:lstStyle/>
          <a:p>
            <a:r>
              <a:rPr lang="hr-HR" sz="2600" dirty="0"/>
              <a:t>2. Analiza rashoda za subvencije, osim u poljoprivredi</a:t>
            </a:r>
            <a:endParaRPr lang="hr-HR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17444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Subvencijama se smatraju tekući prijenosi sredstava koji se daju proizvođačima za poticanje proizvodnje određenih proizvoda i pružanje usluga, a mogu se utvrđivati na temelju razine proizvodnje i/ili količine proizvedenih, prodanih ili uvezenih dobara i usluga. 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Subvencije čine najveći dio državnih potpora.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Visina subvencija je dvostruko veća od prosjeka EU i bilježi recentni rast.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 Hrvatskoj su državne potpore još uvijek uglavnom vezane uz pomaganje opstanka poduzeća gubitaša na tržištu, a u vrlo maloj mjeri pomažu svim sudionicima na tržištu, tzv. horizontalne potpore (istraživanje i razvoj, zaštitu okoliša, usavršavanje i zapošljavanje, i sl.).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Primarni izvor financiranja subvencija su opći prihodi i primici dok se na ostale izvore financiranja odnosi mali dio. Planira se povećanje udjela pomoći EU 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3644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hr-HR" sz="2800" dirty="0" smtClean="0"/>
              <a:t>2. Prijedlozi </a:t>
            </a:r>
            <a:r>
              <a:rPr lang="hr-HR" sz="2800" dirty="0"/>
              <a:t>paketa mjera s fiskalnim </a:t>
            </a:r>
            <a:r>
              <a:rPr lang="hr-HR" sz="2800" dirty="0"/>
              <a:t>uštedama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SMANJENJE RASHODA ZA SUBVENCIJE</a:t>
            </a:r>
          </a:p>
          <a:p>
            <a:pPr>
              <a:buFont typeface="+mj-lt"/>
              <a:buAutoNum type="arabicPeriod"/>
            </a:pPr>
            <a:r>
              <a:rPr lang="hr-HR" dirty="0"/>
              <a:t>Revizije Ugovora o koncesiji kao i Aneksa Ugovora </a:t>
            </a:r>
            <a:r>
              <a:rPr lang="hr-HR" dirty="0" smtClean="0"/>
              <a:t>u cestovnom prometu</a:t>
            </a:r>
          </a:p>
          <a:p>
            <a:pPr>
              <a:buFont typeface="+mj-lt"/>
              <a:buAutoNum type="arabicPeriod"/>
            </a:pPr>
            <a:r>
              <a:rPr lang="hr-HR" dirty="0" smtClean="0"/>
              <a:t>Revizija </a:t>
            </a:r>
            <a:r>
              <a:rPr lang="hr-HR" dirty="0"/>
              <a:t>Odluke Vlade RH koja </a:t>
            </a:r>
            <a:r>
              <a:rPr lang="hr-HR" dirty="0" smtClean="0"/>
              <a:t>utvrđuje </a:t>
            </a:r>
            <a:r>
              <a:rPr lang="hr-HR" dirty="0"/>
              <a:t>obvezu obavljanja </a:t>
            </a:r>
            <a:r>
              <a:rPr lang="hr-HR" dirty="0" smtClean="0"/>
              <a:t>domaćeg </a:t>
            </a:r>
            <a:r>
              <a:rPr lang="hr-HR" dirty="0"/>
              <a:t>linijskog </a:t>
            </a:r>
            <a:r>
              <a:rPr lang="hr-HR" dirty="0" smtClean="0"/>
              <a:t>zračnog prijevoza </a:t>
            </a:r>
            <a:endParaRPr lang="hr-HR" dirty="0"/>
          </a:p>
          <a:p>
            <a:pPr>
              <a:buFont typeface="+mj-lt"/>
              <a:buAutoNum type="arabicPeriod"/>
            </a:pPr>
            <a:r>
              <a:rPr lang="hr-HR" dirty="0" smtClean="0"/>
              <a:t>Zatvaranje </a:t>
            </a:r>
            <a:r>
              <a:rPr lang="hr-HR" dirty="0"/>
              <a:t>nerentabilnih linija u </a:t>
            </a:r>
            <a:r>
              <a:rPr lang="hr-HR" dirty="0" smtClean="0"/>
              <a:t>željezničkom </a:t>
            </a:r>
            <a:r>
              <a:rPr lang="hr-HR" dirty="0"/>
              <a:t>prometu kod kojih prema analizi ukupni </a:t>
            </a:r>
            <a:r>
              <a:rPr lang="hr-HR" dirty="0" smtClean="0"/>
              <a:t>prihodi </a:t>
            </a:r>
            <a:r>
              <a:rPr lang="hr-HR" dirty="0"/>
              <a:t>pokrivaju manje od 10% troškova </a:t>
            </a:r>
            <a:r>
              <a:rPr lang="hr-HR" dirty="0" smtClean="0"/>
              <a:t>s </a:t>
            </a:r>
            <a:r>
              <a:rPr lang="hr-HR" dirty="0"/>
              <a:t>dostupnosti alternativnih oblika </a:t>
            </a:r>
            <a:r>
              <a:rPr lang="hr-HR" dirty="0" smtClean="0"/>
              <a:t>prijevoza</a:t>
            </a:r>
            <a:endParaRPr lang="hr-HR" dirty="0"/>
          </a:p>
          <a:p>
            <a:pPr>
              <a:buFont typeface="+mj-lt"/>
              <a:buAutoNum type="arabicPeriod"/>
            </a:pPr>
            <a:r>
              <a:rPr lang="hr-HR" dirty="0" smtClean="0"/>
              <a:t>Revizija </a:t>
            </a:r>
            <a:r>
              <a:rPr lang="hr-HR" dirty="0"/>
              <a:t>koncesija na pojedine brodske linije i </a:t>
            </a:r>
            <a:r>
              <a:rPr lang="hr-HR" dirty="0" smtClean="0"/>
              <a:t>ukidanje </a:t>
            </a:r>
            <a:r>
              <a:rPr lang="hr-HR" dirty="0"/>
              <a:t>nerentabilnih linija pomorskog </a:t>
            </a:r>
            <a:r>
              <a:rPr lang="hr-HR" dirty="0" smtClean="0"/>
              <a:t>prometa </a:t>
            </a:r>
            <a:endParaRPr lang="hr-HR" dirty="0"/>
          </a:p>
          <a:p>
            <a:pPr>
              <a:buFont typeface="+mj-lt"/>
              <a:buAutoNum type="arabicPeriod"/>
            </a:pPr>
            <a:r>
              <a:rPr lang="hr-HR" dirty="0" smtClean="0"/>
              <a:t>Revizija </a:t>
            </a:r>
            <a:r>
              <a:rPr lang="hr-HR" dirty="0"/>
              <a:t>programa restrukturiranja brodogradilišta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634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/>
          <a:lstStyle/>
          <a:p>
            <a:r>
              <a:rPr lang="hr-HR" sz="2800" dirty="0"/>
              <a:t>3. Analiza rashoda u zdravstvu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1"/>
            <a:ext cx="8964488" cy="5217444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U predlaganju mjera vodilo se računa da se, koliko je to moguće, ograniči potencijalno negativan utjecaj pojedinih mjera na dostignutu razinu kvalitete i dostupnosti zdravstvene zaštite, ali se vodilo računa o povećanju učinkovitosti sustava.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Povjerenstvo je utvrdilo netransparentnost u iskazivanju visine izdataka za zdravstvo iz javnih izvora.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Visina izdataka za zdravstvo iz javnih izvora sredstava je komparativno veća od prosjeka EU.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Širina prava na zdravstveno osiguranje, niski omjer privatnih financijskih doprinosa i naslijeđe javno financiranog sustava sa slabim zahtjevima za učinkovitosti predstavljaju sve veće opterećenje za proračun.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Netransparentnost u obračunu plaća i upravljanju ljudskim </a:t>
            </a:r>
            <a:r>
              <a:rPr lang="hr-HR" sz="2000" dirty="0" smtClean="0"/>
              <a:t>resursima.</a:t>
            </a:r>
            <a:endParaRPr lang="hr-HR" sz="2000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Neracionalnosti na ostalim vrstama troškovima (postoji prostor za uštede na lijekovima i to snižavanjem cijena lijekova i/ili marži na tvorničku cijenu lijekova</a:t>
            </a:r>
            <a:r>
              <a:rPr lang="hr-HR" sz="2000" dirty="0" smtClean="0"/>
              <a:t>).</a:t>
            </a:r>
            <a:endParaRPr lang="hr-HR" sz="2000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002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hr-HR" sz="2800" dirty="0" smtClean="0"/>
              <a:t>3. Prijedlozi </a:t>
            </a:r>
            <a:r>
              <a:rPr lang="hr-HR" sz="2800" dirty="0"/>
              <a:t>paketa mjera s fiskalnim uštedama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400599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Centralizacija </a:t>
            </a:r>
            <a:r>
              <a:rPr lang="hr-HR" dirty="0"/>
              <a:t>nabave za standardizirana dobra i usluge, ali i medicinski materijal, uključujući oslanjanje na vladin ured za javne </a:t>
            </a:r>
            <a:r>
              <a:rPr lang="hr-HR" dirty="0"/>
              <a:t>nabave. 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Mjere za kontrolu potrošnje lijekova i nabave medicinske tehnologije – procjena ušteda od novih referentnih cijena, analiza izdavanja pojedinih lijekova po pacijentu, provođenje ocjene zdravstvene tehnologije i njena korištenja.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Provođenje kliničkih protokola za veće usmjeravanje na ambulantnu </a:t>
            </a:r>
            <a:r>
              <a:rPr lang="hr-HR" dirty="0"/>
              <a:t>skrb. 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Uvođenje razlikovanja akutne skrbi od dugoročne skrbi bolničkih usluga, te izdvajanje dugoročne skrbi u sustav socijalne skrbi uz privatnu participaciju u trošku prema imovinskom cenzusu.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Povećanje </a:t>
            </a:r>
            <a:r>
              <a:rPr lang="hr-HR" dirty="0"/>
              <a:t>participacije za ne-preventivne usluge uz dizanje gornjeg limita po osobi i po obitelji </a:t>
            </a:r>
            <a:r>
              <a:rPr lang="hr-HR" dirty="0"/>
              <a:t>godišnje. 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Racionalizacija kategorija stanovnika kojima se polica dopunskog zdravstvenog </a:t>
            </a:r>
            <a:r>
              <a:rPr lang="hr-HR" dirty="0"/>
              <a:t>osiguranja </a:t>
            </a:r>
            <a:r>
              <a:rPr lang="hr-HR" dirty="0"/>
              <a:t>pokriva iz proračunskih sredstava te uvođenje imovinskog cenzusa pri određivanju izuzeća.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Smanjenje fizičkog prostora bolnica koje ne ispunjavaju ni 50 p</a:t>
            </a:r>
            <a:r>
              <a:rPr lang="hr-HR" dirty="0"/>
              <a:t>osto </a:t>
            </a:r>
            <a:r>
              <a:rPr lang="hr-HR" dirty="0"/>
              <a:t>iskorištenosti kapaciteta </a:t>
            </a:r>
            <a:r>
              <a:rPr lang="hr-HR" dirty="0"/>
              <a:t>i </a:t>
            </a:r>
            <a:r>
              <a:rPr lang="hr-HR" dirty="0"/>
              <a:t>davanje u zakup viška prostora. 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0683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hr-HR" sz="3200" dirty="0"/>
              <a:t>4. Poslovanje agencija, zavoda, fondova i drugih pravnih osoba s javnim ovlastima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U Hrvatskoj je primjetan trend povećanja broja </a:t>
            </a:r>
            <a:r>
              <a:rPr lang="hr-HR" sz="2000" dirty="0" smtClean="0"/>
              <a:t>agencija / instituta / zavoda</a:t>
            </a:r>
            <a:r>
              <a:rPr lang="hr-HR" sz="2000" dirty="0"/>
              <a:t>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Prekomjeran broj </a:t>
            </a:r>
            <a:r>
              <a:rPr lang="hr-HR" sz="2000" dirty="0"/>
              <a:t>usporava donošenje odluka i pružanje </a:t>
            </a:r>
            <a:r>
              <a:rPr lang="hr-HR" sz="2000" dirty="0"/>
              <a:t>usluga (</a:t>
            </a:r>
            <a:r>
              <a:rPr lang="nn-NO" sz="2000" dirty="0"/>
              <a:t>preklapanj</a:t>
            </a:r>
            <a:r>
              <a:rPr lang="hr-HR" sz="2000" dirty="0"/>
              <a:t>e</a:t>
            </a:r>
            <a:r>
              <a:rPr lang="nn-NO" sz="2000" dirty="0"/>
              <a:t> </a:t>
            </a:r>
            <a:r>
              <a:rPr lang="nn-NO" sz="2000" dirty="0"/>
              <a:t>funkcija, </a:t>
            </a:r>
            <a:r>
              <a:rPr lang="nn-NO" sz="2000" dirty="0"/>
              <a:t>slab</a:t>
            </a:r>
            <a:r>
              <a:rPr lang="hr-HR" sz="2000" dirty="0"/>
              <a:t>a</a:t>
            </a:r>
            <a:r>
              <a:rPr lang="nn-NO" sz="2000" dirty="0"/>
              <a:t> </a:t>
            </a:r>
            <a:r>
              <a:rPr lang="nn-NO" sz="2000" dirty="0"/>
              <a:t>koordinacije </a:t>
            </a:r>
            <a:r>
              <a:rPr lang="nn-NO" sz="2000" dirty="0"/>
              <a:t>i</a:t>
            </a:r>
            <a:r>
              <a:rPr lang="hr-HR" sz="2000" dirty="0"/>
              <a:t> n</a:t>
            </a:r>
            <a:r>
              <a:rPr lang="vi-VN" sz="2000" dirty="0"/>
              <a:t>ejasn</a:t>
            </a:r>
            <a:r>
              <a:rPr lang="hr-HR" sz="2000" dirty="0"/>
              <a:t>e</a:t>
            </a:r>
            <a:r>
              <a:rPr lang="vi-VN" sz="2000" dirty="0"/>
              <a:t> </a:t>
            </a:r>
            <a:r>
              <a:rPr lang="vi-VN" sz="2000" dirty="0"/>
              <a:t>nadležnosti ministarstava, agencija i ostalih podređenih državnih </a:t>
            </a:r>
            <a:r>
              <a:rPr lang="vi-VN" sz="2000" dirty="0"/>
              <a:t>subjekata</a:t>
            </a:r>
            <a:r>
              <a:rPr lang="hr-HR" sz="2000" dirty="0" smtClean="0"/>
              <a:t>).</a:t>
            </a:r>
            <a:endParaRPr lang="hr-HR" sz="2000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Nepostojanje jedinstvenog propisa i zakonodavnog okvira kojim se uređuju kriteriji za osnivanje agencija, određivanje plaća i njihovo upravljanje. 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9960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hr-HR" sz="2800" dirty="0" smtClean="0"/>
              <a:t>4. Prijedlozi </a:t>
            </a:r>
            <a:r>
              <a:rPr lang="hr-HR" sz="2800" dirty="0"/>
              <a:t>paketa mjera s fiskalnim uštedama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145436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Proširiti obuhvat registra zaposlenih u javnom sektoru na pravne osobe koje se financiraju po posebnim propisima te njihovo uključivanje u sustav Centralnog obračuna plaća. </a:t>
            </a:r>
            <a:r>
              <a:rPr lang="hr-HR" dirty="0"/>
              <a:t>Uvesti jedinstven kolektivni ugovor za sve pravne osobe u vlasništvu Republike Hrvatske te ista pravila nagrađivanja </a:t>
            </a:r>
            <a:r>
              <a:rPr lang="hr-HR" dirty="0" smtClean="0"/>
              <a:t>zaposlenih.</a:t>
            </a:r>
            <a:endParaRPr lang="hr-HR" dirty="0"/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/>
              <a:t>Provođenje mjera smanjenja materijalnih rashoda:</a:t>
            </a: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najam uredskog </a:t>
            </a:r>
            <a:r>
              <a:rPr lang="hr-HR" dirty="0">
                <a:cs typeface="+mn-cs"/>
              </a:rPr>
              <a:t>prostora </a:t>
            </a:r>
            <a:endParaRPr lang="hr-HR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pl-PL" dirty="0">
                <a:cs typeface="+mn-cs"/>
              </a:rPr>
              <a:t>intelektualne </a:t>
            </a:r>
            <a:r>
              <a:rPr lang="pl-PL" dirty="0">
                <a:cs typeface="+mn-cs"/>
              </a:rPr>
              <a:t>i osobne </a:t>
            </a:r>
            <a:r>
              <a:rPr lang="pl-PL" dirty="0">
                <a:cs typeface="+mn-cs"/>
              </a:rPr>
              <a:t>usluge </a:t>
            </a: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službena </a:t>
            </a:r>
            <a:r>
              <a:rPr lang="hr-HR" dirty="0">
                <a:cs typeface="+mn-cs"/>
              </a:rPr>
              <a:t>putovanja </a:t>
            </a:r>
            <a:endParaRPr lang="hr-HR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rashodi </a:t>
            </a:r>
            <a:r>
              <a:rPr lang="hr-HR" dirty="0">
                <a:cs typeface="+mn-cs"/>
              </a:rPr>
              <a:t>za osobne </a:t>
            </a:r>
            <a:r>
              <a:rPr lang="hr-HR" dirty="0">
                <a:cs typeface="+mn-cs"/>
              </a:rPr>
              <a:t>automobile</a:t>
            </a: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ujednačavanje visine naknada za rad predstavničkih i izvršnih </a:t>
            </a:r>
            <a:r>
              <a:rPr lang="hr-HR" sz="2000" dirty="0">
                <a:cs typeface="+mn-cs"/>
              </a:rPr>
              <a:t>tijela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Smanjenje broja agencija spajanjem, pripajanjem, prenošenjem dijela poslova u nadležnost </a:t>
            </a:r>
            <a:r>
              <a:rPr lang="hr-HR" dirty="0"/>
              <a:t>ministarstva.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Svi prihodi po posebnim propisima koje ubiru pravne osobe u vlasništvu RH, osim prihoda od ulaznica i koncesijskih naknada i strogo namjenskih prihoda, na kraju godine postaju prihodi </a:t>
            </a:r>
            <a:r>
              <a:rPr lang="hr-HR" dirty="0"/>
              <a:t>proračuna. 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2555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hr-HR" sz="3200" dirty="0"/>
              <a:t>5. Porezni rashodi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1"/>
            <a:ext cx="9036496" cy="5217444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Porezni izdaci čest su instrument kojim se izvršna vlast služi </a:t>
            </a:r>
            <a:r>
              <a:rPr lang="hr-HR" sz="2000" dirty="0"/>
              <a:t>kako bi </a:t>
            </a:r>
            <a:r>
              <a:rPr lang="hr-HR" sz="2000" dirty="0"/>
              <a:t>njima "pogodovala" određenim skupinama ili kategorijama poreznih obveznika (sektorima, poduzećima ili pojedincima), potaknula određene gospodarske aktivnosti, grane i djelatnosti ili postigla određene ekonomske i socijalne učinke, svjesno se odričući svojih prihoda. Javljaju se u brojnim oblicima, od poreznih izuzeća, olakšica, odbitaka, oslobođenja i umanjenja porezne osnovice ili obveze plaćanja poreza.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Negativna obilježja poreznih rashoda, osim što smanjuju porezne prihode, su i da: </a:t>
            </a: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narušavaju </a:t>
            </a:r>
            <a:r>
              <a:rPr lang="hr-HR" dirty="0">
                <a:cs typeface="+mn-cs"/>
              </a:rPr>
              <a:t>neutralnost, smanjuju transparentnost i usložnjavaju porezni </a:t>
            </a:r>
            <a:r>
              <a:rPr lang="hr-HR" dirty="0">
                <a:cs typeface="+mn-cs"/>
              </a:rPr>
              <a:t>sustav</a:t>
            </a:r>
            <a:r>
              <a:rPr lang="hr-HR" dirty="0">
                <a:cs typeface="+mn-cs"/>
              </a:rPr>
              <a:t>,</a:t>
            </a: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često </a:t>
            </a:r>
            <a:r>
              <a:rPr lang="hr-HR" dirty="0">
                <a:cs typeface="+mn-cs"/>
              </a:rPr>
              <a:t>narušavaju i neko od načela oporezivanja (jednakosti, pravednosti, izdašnosti, učinkovitosti, stabilnosti ili efikasnosti</a:t>
            </a:r>
            <a:r>
              <a:rPr lang="hr-HR" dirty="0">
                <a:cs typeface="+mn-cs"/>
              </a:rPr>
              <a:t>),</a:t>
            </a:r>
            <a:endParaRPr lang="hr-HR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povećavaju </a:t>
            </a:r>
            <a:r>
              <a:rPr lang="hr-HR" dirty="0">
                <a:cs typeface="+mn-cs"/>
              </a:rPr>
              <a:t>troškove poreznih vlasti (poskupljuju administriranje</a:t>
            </a:r>
            <a:r>
              <a:rPr lang="hr-HR" dirty="0">
                <a:cs typeface="+mn-cs"/>
              </a:rPr>
              <a:t>),</a:t>
            </a:r>
            <a:endParaRPr lang="hr-HR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rijetko </a:t>
            </a:r>
            <a:r>
              <a:rPr lang="hr-HR" dirty="0">
                <a:cs typeface="+mn-cs"/>
              </a:rPr>
              <a:t>se prate i sustavno kontroliraju, a često nisu podložni istom sustavu interne kontrole i zakonskih ovlasti kao neki drugi javni </a:t>
            </a:r>
            <a:r>
              <a:rPr lang="hr-HR" dirty="0">
                <a:cs typeface="+mn-cs"/>
              </a:rPr>
              <a:t>izdaci,</a:t>
            </a:r>
          </a:p>
          <a:p>
            <a:pPr marL="742950" lvl="2" indent="-342900">
              <a:spcBef>
                <a:spcPts val="6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dirty="0">
                <a:cs typeface="+mn-cs"/>
              </a:rPr>
              <a:t>najčešće se uvode </a:t>
            </a:r>
            <a:r>
              <a:rPr lang="hr-HR" dirty="0">
                <a:cs typeface="+mn-cs"/>
              </a:rPr>
              <a:t>bez analize troškova i koristi njihovih mogućih učinaka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0079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hr-HR" sz="3200" dirty="0" smtClean="0"/>
              <a:t>5. Porezni rashodi u Hrvatskoj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Hrvatska </a:t>
            </a:r>
            <a:r>
              <a:rPr lang="hr-H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nije </a:t>
            </a:r>
            <a:r>
              <a:rPr lang="hr-H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izvješćivala javnost ili zakonodavno tijelo o visini poreznih rashoda.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Porezni rashodi dodaju složenosti poreznog sustava, ali i poskupljuju poreznu administraciju. Samo kod poreza na dohodak ustanovljeno je 29 raznih vrsta olakšica kojima se umanjuje porezno opterećenje za pojedine vrste poreznih obveznika.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Hrvatski porezni rashodi komparativno su veći od prosjeka zemalja OECD-a. 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0093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hr-HR" sz="2800" dirty="0" smtClean="0"/>
              <a:t>5. Prijedlozi </a:t>
            </a:r>
            <a:r>
              <a:rPr lang="hr-HR" sz="2800" dirty="0"/>
              <a:t>paketa mjera s fiskalnim uštedama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784976" cy="536146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porezni rashodi moraju imati točno određenu svrhu, biti pravilno i ciljano odabrani, te utemeljeni na realnim potrebama i usklađeni s ekonomskim i socijalnim ciljevima </a:t>
            </a:r>
            <a:r>
              <a:rPr lang="hr-HR" dirty="0"/>
              <a:t>države, 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trebaju biti uvršteni u godišnji prijedlog proračuna te podvrgnuti redovitoj reviziji Državnog ureda za </a:t>
            </a:r>
            <a:r>
              <a:rPr lang="hr-HR" dirty="0"/>
              <a:t>reviziju, 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nužno je redovito pripremati i izrađivati izvješća kako bi se razmotrila politika poreznih izdataka prilikom pripreme proračuna i kako bi se moglo opredijeliti između poreznih izdataka i izravne </a:t>
            </a:r>
            <a:r>
              <a:rPr lang="hr-HR" dirty="0"/>
              <a:t>potrošnje, 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trebalo bi osnovati posebni ured koji bi redovito pratio, kontrolirao i procjenjivao utjecaj i visinu poreznih </a:t>
            </a:r>
            <a:r>
              <a:rPr lang="hr-HR" dirty="0"/>
              <a:t>izdataka, 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porezne olakšice za posebne grane, regije ili kategorije stanovništva trebalo bi analitički </a:t>
            </a:r>
            <a:r>
              <a:rPr lang="hr-HR" dirty="0"/>
              <a:t>preispitati, 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ukidanjem postojećih neproduktivnih i neuvođenjem novih vrsta poreznih rashoda treba povećati konzistentnost, transparentnost i stabilnost poreznog sustava, uz istodobno poštovanje načela jednostavnosti, učinkovitosti i pravednosti. Time će se utjecati i na smanjenje troškova porezne administracije, ali i na smanjenje gubitaka svih razina </a:t>
            </a:r>
            <a:r>
              <a:rPr lang="hr-HR" dirty="0"/>
              <a:t>proračuna </a:t>
            </a:r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2631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</p:spPr>
        <p:txBody>
          <a:bodyPr/>
          <a:lstStyle/>
          <a:p>
            <a:r>
              <a:rPr lang="hr-HR" sz="2500" dirty="0"/>
              <a:t>Preporuke Vijeća </a:t>
            </a:r>
            <a:r>
              <a:rPr lang="hr-HR" sz="2500" dirty="0"/>
              <a:t>za gospodarska i financijska pitanja 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5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Nakon usvajanja </a:t>
            </a:r>
            <a:r>
              <a:rPr lang="hr-HR" sz="2000" b="1" dirty="0"/>
              <a:t>Odluke o postojanju stanja prekomjernog proračunskog manjka za Republiku Hrvatsku</a:t>
            </a:r>
            <a:r>
              <a:rPr lang="hr-HR" sz="2000" dirty="0"/>
              <a:t> u siječnju 2014</a:t>
            </a:r>
            <a:r>
              <a:rPr lang="hr-HR" sz="2000" dirty="0" smtClean="0"/>
              <a:t>., </a:t>
            </a:r>
            <a:r>
              <a:rPr lang="hr-HR" sz="2000" dirty="0"/>
              <a:t>Vijeće za gospodarska i financijska pitanja EU donijelo je Preporuke kojima se predlaže dinamika fiskalne prilagodbe za Republiku Hrvatsku s ciljem smanjivanja proračunskog manjka na razinu ispod 3% do 2016. godine.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 smtClean="0"/>
              <a:t>Temeljem Preporuka Vijeća u srpnju 2014. Vlada </a:t>
            </a:r>
            <a:r>
              <a:rPr lang="hr-HR" sz="2000" dirty="0"/>
              <a:t>RH </a:t>
            </a:r>
            <a:r>
              <a:rPr lang="hr-HR" sz="2000" dirty="0" smtClean="0"/>
              <a:t>donijela je </a:t>
            </a:r>
            <a:r>
              <a:rPr lang="hr-HR" sz="2000" dirty="0"/>
              <a:t>Plan provedbe Specifičnih preporuka za Republiku Hrvatsku za 2014. </a:t>
            </a:r>
            <a:r>
              <a:rPr lang="hr-HR" sz="2000" dirty="0" smtClean="0"/>
              <a:t>godinu kojim, </a:t>
            </a:r>
            <a:r>
              <a:rPr lang="hr-HR" sz="2000" dirty="0"/>
              <a:t>među </a:t>
            </a:r>
            <a:r>
              <a:rPr lang="hr-HR" sz="2000" dirty="0" smtClean="0"/>
              <a:t>ostalim, </a:t>
            </a:r>
            <a:r>
              <a:rPr lang="hr-HR" sz="2000" dirty="0"/>
              <a:t>definira ključne korake, rezultate i rokove u okviru mjera koje Republika Hrvatska </a:t>
            </a:r>
            <a:r>
              <a:rPr lang="hr-HR" sz="2000" dirty="0" smtClean="0"/>
              <a:t>treba </a:t>
            </a:r>
            <a:r>
              <a:rPr lang="hr-HR" sz="2000" dirty="0"/>
              <a:t>poduzeti s ciljem postizanja </a:t>
            </a:r>
            <a:r>
              <a:rPr lang="hr-HR" sz="2000" b="1" dirty="0" smtClean="0"/>
              <a:t>fiskalne konsolidacije</a:t>
            </a:r>
            <a:r>
              <a:rPr lang="hr-HR" sz="2000" dirty="0" smtClean="0"/>
              <a:t>. </a:t>
            </a:r>
            <a:endParaRPr lang="hr-HR" sz="2000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Jedna od mjera za postizanje održivosti javnih financija jest </a:t>
            </a:r>
            <a:r>
              <a:rPr lang="hr-HR" sz="2000" dirty="0" smtClean="0"/>
              <a:t>provesti </a:t>
            </a:r>
            <a:r>
              <a:rPr lang="hr-HR" sz="2000" b="1" dirty="0"/>
              <a:t>dubinsku analizu rashoda državnog proračuna </a:t>
            </a:r>
            <a:r>
              <a:rPr lang="hr-HR" sz="2000" dirty="0" smtClean="0"/>
              <a:t>(</a:t>
            </a:r>
            <a:r>
              <a:rPr lang="hr-HR" sz="2000" dirty="0" err="1" smtClean="0"/>
              <a:t>Spending</a:t>
            </a:r>
            <a:r>
              <a:rPr lang="hr-HR" sz="2000" dirty="0" smtClean="0"/>
              <a:t> </a:t>
            </a:r>
            <a:r>
              <a:rPr lang="hr-HR" sz="2000" dirty="0"/>
              <a:t>Review) s ciljem smanjenja ukupne javne </a:t>
            </a:r>
            <a:r>
              <a:rPr lang="hr-HR" sz="2000" dirty="0" smtClean="0"/>
              <a:t>potrošnje.</a:t>
            </a:r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8840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hr-HR" sz="3200" dirty="0"/>
              <a:t>Preporuke za buduće dubinske analize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1"/>
            <a:ext cx="8712968" cy="5217444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Dubinska analiza rashoda državnog proračuna prvi se puta u ovom obliku provodila u Hrvatskoj te se iz ovog vrlo korisnog iskustva mogu izvući određeni zaključci i dati smjernice kako bi buduće analize rashoda državnog proračuna u potpunosti ispunile svoju svrhu.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Dubinska analiza trebala bi se obavljati kontinuirano i sustavno, imajući u vidu sve državne rashode koji se moraju analizirati na jednom </a:t>
            </a:r>
            <a:r>
              <a:rPr lang="hr-HR" dirty="0"/>
              <a:t>mjestu.</a:t>
            </a:r>
            <a:endParaRPr lang="hr-HR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Ovaj bi se proces morao odvijati u okviru jasno postavljenih javnih politika za pojedinu vrstu rashoda, a koje bi politike trebale biti koordinirane s ukupnom gospodarskom strategijom Hrvatske.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Preporuka </a:t>
            </a:r>
            <a:r>
              <a:rPr lang="hr-HR" dirty="0"/>
              <a:t>je Središnjeg povjerenstva da bi se sveobuhvatnom i kontinuiranom analizom odnosno praćenjem svih rashoda trebala baviti ustrojstvena jedinica za analize proračunskih rashoda u okviru Ministarstva financija po uzoru na irski model.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Rezultati dubinske analize bi trebali ogledati u poboljšanom proračunskom okviru i srednjoročnim projekcijama kao i u izmjenama propisa koji reguliraju proces izvršavanja proračuna.</a:t>
            </a:r>
          </a:p>
          <a:p>
            <a:r>
              <a:rPr lang="hr-HR" dirty="0" smtClean="0"/>
              <a:t> </a:t>
            </a:r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6227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hr-HR" sz="3200" dirty="0"/>
              <a:t>Rezultat dubinske analize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17444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U okviru strukturnih mjera koje Republika Hrvatska provodi s ciljem smanjenja prekomjernog proračunskog manjka, Ministarstvo financija je, temeljem rezultata dubinske analize </a:t>
            </a:r>
            <a:r>
              <a:rPr lang="hr-HR" dirty="0"/>
              <a:t>rashoda</a:t>
            </a:r>
            <a:r>
              <a:rPr lang="hr-HR" dirty="0"/>
              <a:t>, izradilo Smjernice za uspostavu standardnih materijalnih troškova kod proračunskih i izvanproračunskih korisnika državnog proračuna.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/>
              <a:t>U navedenom dokumentu postavljaju se osnove za standardizaciju materijalnih rashoda radi smanjenja rashodovne strane državnog proračuna, što se odrazilo i na postavljanju limita, odnosno na visini financijskih planova korisnika državnog proračuna za </a:t>
            </a:r>
            <a:r>
              <a:rPr lang="hr-HR" dirty="0"/>
              <a:t>razdoblje 2016</a:t>
            </a:r>
            <a:r>
              <a:rPr lang="hr-HR" dirty="0"/>
              <a:t>.-2018</a:t>
            </a:r>
            <a:r>
              <a:rPr lang="hr-HR" dirty="0"/>
              <a:t>. kao i za razdoblje 2017.-2019.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dirty="0" smtClean="0">
                <a:ea typeface="Verdana" pitchFamily="34" charset="0"/>
                <a:cs typeface="Verdana" pitchFamily="34" charset="0"/>
              </a:rPr>
              <a:t>Materijali se mogu naći na stranici Ministarstva financija RH pod  </a:t>
            </a:r>
            <a:r>
              <a:rPr lang="hr-HR" dirty="0">
                <a:ea typeface="Verdana" panose="020B0604030504040204" pitchFamily="34" charset="0"/>
                <a:cs typeface="Verdana" panose="020B0604030504040204" pitchFamily="34" charset="0"/>
                <a:hlinkClick r:id="rId2" action="ppaction://hlinkfile"/>
              </a:rPr>
              <a:t>http://www.mfin.hr/</a:t>
            </a:r>
            <a:r>
              <a:rPr lang="hr-HR" dirty="0" err="1">
                <a:ea typeface="Verdana" panose="020B0604030504040204" pitchFamily="34" charset="0"/>
                <a:cs typeface="Verdana" panose="020B0604030504040204" pitchFamily="34" charset="0"/>
                <a:hlinkClick r:id="rId2" action="ppaction://hlinkfile"/>
              </a:rPr>
              <a:t>hr</a:t>
            </a:r>
            <a:r>
              <a:rPr lang="hr-HR" dirty="0">
                <a:ea typeface="Verdana" panose="020B0604030504040204" pitchFamily="34" charset="0"/>
                <a:cs typeface="Verdana" panose="020B0604030504040204" pitchFamily="34" charset="0"/>
                <a:hlinkClick r:id="rId2" action="ppaction://hlinkfile"/>
              </a:rPr>
              <a:t>/dubinska-analiza-rashoda</a:t>
            </a:r>
            <a:r>
              <a:rPr lang="hr-HR" dirty="0">
                <a:ea typeface="Verdana" panose="020B0604030504040204" pitchFamily="34" charset="0"/>
                <a:cs typeface="Verdana" panose="020B0604030504040204" pitchFamily="34" charset="0"/>
              </a:rPr>
              <a:t>, Završni izvještaj o rezultatima dubinske analize te </a:t>
            </a:r>
            <a:r>
              <a:rPr lang="hr-HR" dirty="0"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http://</a:t>
            </a:r>
            <a:r>
              <a:rPr lang="hr-HR" dirty="0" smtClean="0"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www.mfin.hr/</a:t>
            </a:r>
            <a:r>
              <a:rPr lang="hr-HR" dirty="0" err="1" smtClean="0"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hr</a:t>
            </a:r>
            <a:r>
              <a:rPr lang="hr-HR" dirty="0" smtClean="0"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/analiza-materijalnih-rashoda</a:t>
            </a:r>
            <a:r>
              <a:rPr lang="hr-HR" dirty="0" smtClean="0">
                <a:ea typeface="Verdana" panose="020B0604030504040204" pitchFamily="34" charset="0"/>
                <a:cs typeface="Verdana" panose="020B0604030504040204" pitchFamily="34" charset="0"/>
              </a:rPr>
              <a:t>, Izvještaj o provedbi</a:t>
            </a:r>
            <a:r>
              <a:rPr lang="hr-HR" dirty="0"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ea typeface="Verdana" pitchFamily="34" charset="0"/>
                <a:cs typeface="Verdana" pitchFamily="34" charset="0"/>
              </a:rPr>
              <a:t>Smjernica </a:t>
            </a:r>
            <a:r>
              <a:rPr lang="hr-HR" dirty="0">
                <a:ea typeface="Verdana" pitchFamily="34" charset="0"/>
                <a:cs typeface="Verdana" pitchFamily="34" charset="0"/>
              </a:rPr>
              <a:t>za uspostavu standardnih materijalnih troškova </a:t>
            </a:r>
            <a:r>
              <a:rPr lang="hr-HR" dirty="0" smtClean="0">
                <a:ea typeface="Verdana" pitchFamily="34" charset="0"/>
                <a:cs typeface="Verdana" pitchFamily="34" charset="0"/>
              </a:rPr>
              <a:t>za razdoblje I-XII 2016.</a:t>
            </a:r>
            <a:endParaRPr lang="vi-VN" dirty="0"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</a:pPr>
            <a:endParaRPr lang="hr-HR" sz="20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73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/>
          <a:lstStyle/>
          <a:p>
            <a:r>
              <a:rPr lang="hr-HR" sz="3200" dirty="0" smtClean="0"/>
              <a:t>Naučene lekcije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Čak i besprijekorno obavljen pregled potrošnje će ostati mrtvo slovo na papiru, bez političke podrške u primjeni</a:t>
            </a:r>
            <a:r>
              <a:rPr lang="hr-HR" sz="2000" dirty="0"/>
              <a:t>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Treba </a:t>
            </a:r>
            <a:r>
              <a:rPr lang="hr-HR" sz="2000" dirty="0"/>
              <a:t>započeti s pregledom potrošnje na početku mandata jedne Vlade – to ostavlja dovoljno vremena za provedbu reformi</a:t>
            </a:r>
            <a:r>
              <a:rPr lang="hr-HR" sz="2000" dirty="0"/>
              <a:t>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Povjerenstvo za pregled potrošnje </a:t>
            </a:r>
            <a:r>
              <a:rPr lang="hr-HR" sz="2000" dirty="0"/>
              <a:t>mora se sastojati od najboljih državnih službenika - problema: ovi službenici su obično </a:t>
            </a:r>
            <a:r>
              <a:rPr lang="hr-HR" sz="2000" dirty="0"/>
              <a:t>najzaposleniji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Treba kombinirati </a:t>
            </a:r>
            <a:r>
              <a:rPr lang="hr-HR" sz="2000" dirty="0"/>
              <a:t>vanjske stručnjake s unutarnjim </a:t>
            </a:r>
            <a:r>
              <a:rPr lang="hr-HR" sz="2000" dirty="0"/>
              <a:t>znanjem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/>
              <a:t>Završni </a:t>
            </a:r>
            <a:r>
              <a:rPr lang="hr-HR" sz="2000" dirty="0"/>
              <a:t>izvještaj </a:t>
            </a:r>
            <a:r>
              <a:rPr lang="hr-HR" sz="2000" dirty="0"/>
              <a:t>treba </a:t>
            </a:r>
            <a:r>
              <a:rPr lang="hr-HR" sz="2000" dirty="0"/>
              <a:t>biti </a:t>
            </a:r>
            <a:r>
              <a:rPr lang="hr-HR" sz="2000" dirty="0"/>
              <a:t>objavljen.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57035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493712" y="540607"/>
            <a:ext cx="8254751" cy="606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93577" bIns="32146"/>
          <a:lstStyle>
            <a:lvl1pPr marL="3873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en-US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1700" b="1" dirty="0">
              <a:solidFill>
                <a:srgbClr val="CC0000"/>
              </a:solidFill>
              <a:latin typeface="Frutiger 55 Roman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5600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5600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Pitanja </a:t>
            </a:r>
            <a:r>
              <a:rPr lang="hr-HR" sz="9600" dirty="0" smtClean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</a:t>
            </a:r>
            <a:endParaRPr lang="hr-HR" sz="9600" b="1" dirty="0">
              <a:solidFill>
                <a:srgbClr val="C00000"/>
              </a:solidFill>
              <a:cs typeface="Arial" pitchFamily="34" charset="0"/>
              <a:sym typeface="Helvetica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8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13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r>
              <a:rPr lang="hr-HR" sz="1300" b="1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		</a:t>
            </a:r>
            <a:endParaRPr lang="hr-HR" sz="3600" b="1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0" eaLnBrk="1" hangingPunct="1">
              <a:spcAft>
                <a:spcPts val="0"/>
              </a:spcAft>
            </a:pPr>
            <a:r>
              <a:rPr lang="hr-HR" sz="1600" dirty="0">
                <a:cs typeface="Arial" pitchFamily="34" charset="0"/>
              </a:rPr>
              <a:t>				      </a:t>
            </a:r>
            <a:br>
              <a:rPr lang="hr-HR" sz="1600" dirty="0">
                <a:cs typeface="Arial" pitchFamily="34" charset="0"/>
              </a:rPr>
            </a:br>
            <a:endParaRPr lang="en-US" sz="1600" dirty="0">
              <a:cs typeface="Arial" pitchFamily="34" charset="0"/>
              <a:sym typeface="Helvetica" charset="0"/>
            </a:endParaRPr>
          </a:p>
        </p:txBody>
      </p:sp>
      <p:pic>
        <p:nvPicPr>
          <p:cNvPr id="58372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92277"/>
            <a:ext cx="973137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834" y="894739"/>
            <a:ext cx="1580876" cy="2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539" y="804739"/>
            <a:ext cx="1552098" cy="19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90950"/>
            <a:ext cx="1213886" cy="15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0675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hr-HR" sz="2800" dirty="0"/>
              <a:t>Pripreme za implementaciju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400" dirty="0"/>
              <a:t>U suradnji sa Svjetskom bankom i Međunarodnim monetarnim fondom, Ministarstvo financija je organiziralo dvije radionice</a:t>
            </a:r>
          </a:p>
          <a:p>
            <a:pPr marL="742950" lvl="2" indent="-342900">
              <a:spcBef>
                <a:spcPts val="12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sz="2000" dirty="0">
                <a:cs typeface="+mn-cs"/>
              </a:rPr>
              <a:t>najbolje prakse i iskustvo drugih zemalja</a:t>
            </a:r>
          </a:p>
          <a:p>
            <a:pPr marL="742950" lvl="2" indent="-342900">
              <a:spcBef>
                <a:spcPts val="12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sz="2000" dirty="0">
                <a:cs typeface="+mn-cs"/>
              </a:rPr>
              <a:t>metodologija, potrebni podaci i analitički alati</a:t>
            </a:r>
          </a:p>
          <a:p>
            <a:pPr marL="742950" lvl="2" indent="-342900">
              <a:spcBef>
                <a:spcPts val="1200"/>
              </a:spcBef>
              <a:buClr>
                <a:srgbClr val="3783FF"/>
              </a:buClr>
              <a:buSzPct val="123000"/>
              <a:buFont typeface="Wingdings" pitchFamily="2" charset="2"/>
              <a:buChar char="§"/>
            </a:pPr>
            <a:r>
              <a:rPr lang="hr-HR" sz="2000" dirty="0">
                <a:cs typeface="+mn-cs"/>
              </a:rPr>
              <a:t>preporuke na temelju njihovog iskustva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548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hr-HR" sz="2800" dirty="0"/>
              <a:t>Ključni dokumenti procesa dubinske analize 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5001421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400" dirty="0"/>
              <a:t>Odluka </a:t>
            </a:r>
            <a:r>
              <a:rPr lang="hr-HR" sz="2400" dirty="0"/>
              <a:t>o provođenju dubinske analize rashoda </a:t>
            </a:r>
            <a:r>
              <a:rPr lang="hr-HR" sz="2400" dirty="0"/>
              <a:t>držav­noga </a:t>
            </a:r>
            <a:r>
              <a:rPr lang="hr-HR" sz="2400" dirty="0"/>
              <a:t>proračuna Republike </a:t>
            </a:r>
            <a:r>
              <a:rPr lang="hr-HR" sz="2400" dirty="0"/>
              <a:t>Hrvatske (23</a:t>
            </a:r>
            <a:r>
              <a:rPr lang="hr-HR" sz="2400" dirty="0"/>
              <a:t>. listopada 2014</a:t>
            </a:r>
            <a:r>
              <a:rPr lang="hr-HR" sz="2400" dirty="0"/>
              <a:t>.) </a:t>
            </a:r>
            <a:endParaRPr lang="hr-HR" sz="2400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400" dirty="0"/>
              <a:t>Rješenje o </a:t>
            </a:r>
            <a:r>
              <a:rPr lang="hr-HR" sz="2400" dirty="0"/>
              <a:t>imenovanju </a:t>
            </a:r>
            <a:r>
              <a:rPr lang="vi-VN" sz="2400" dirty="0"/>
              <a:t>predsjednika </a:t>
            </a:r>
            <a:r>
              <a:rPr lang="vi-VN" sz="2400" dirty="0"/>
              <a:t>i članova povjerenstva za provođenje dubinske analize rashoda Državnog </a:t>
            </a:r>
            <a:r>
              <a:rPr lang="vi-VN" sz="2400" dirty="0"/>
              <a:t>proračuna</a:t>
            </a:r>
            <a:r>
              <a:rPr lang="hr-HR" sz="2400" dirty="0"/>
              <a:t> Republike </a:t>
            </a:r>
            <a:r>
              <a:rPr lang="hr-HR" sz="2400" dirty="0"/>
              <a:t>Hrvatske</a:t>
            </a:r>
            <a:r>
              <a:rPr lang="hr-HR" sz="2400" dirty="0"/>
              <a:t>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vi-VN" sz="2400" dirty="0"/>
              <a:t>Upute za provođenje dubinske </a:t>
            </a:r>
            <a:r>
              <a:rPr lang="vi-VN" sz="2400" dirty="0"/>
              <a:t>analize</a:t>
            </a:r>
            <a:endParaRPr lang="hr-HR" sz="2400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400" dirty="0"/>
              <a:t>Završni izvještaj o rezultatima dubinske analize rashoda državnog proračuna</a:t>
            </a:r>
            <a:endParaRPr lang="hr-HR" sz="24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1663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432048"/>
          </a:xfrm>
        </p:spPr>
        <p:txBody>
          <a:bodyPr/>
          <a:lstStyle/>
          <a:p>
            <a:r>
              <a:rPr lang="hr-HR" sz="2800" dirty="0"/>
              <a:t>Odluka o provođenju dubinske analize rashoda Držav­nog </a:t>
            </a:r>
            <a:r>
              <a:rPr lang="hr-HR" sz="2800" dirty="0"/>
              <a:t>proračuna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21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sz="2400" dirty="0" smtClean="0"/>
              <a:t>Cilj: izrada paketa mjera koje će dovesti do smanjenja ukupne javne potrošnje, uz istodobno povećanje učinkovitosti trošenja proračunskih sredstava te uz najmanji mogući negativni učinak na postojeću razinu javnih usluga.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sz="2400" dirty="0" smtClean="0"/>
              <a:t>Dubinskom </a:t>
            </a:r>
            <a:r>
              <a:rPr lang="hr-HR" sz="2400" dirty="0"/>
              <a:t>analizom rashoda državnog proračuna </a:t>
            </a:r>
            <a:r>
              <a:rPr lang="hr-HR" sz="2400" dirty="0" smtClean="0"/>
              <a:t>obuhvaćene su </a:t>
            </a:r>
            <a:r>
              <a:rPr lang="hr-HR" sz="2400" dirty="0"/>
              <a:t>sljedeće kategorije: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hr-HR" sz="2000" dirty="0" smtClean="0"/>
              <a:t>rashodi </a:t>
            </a:r>
            <a:r>
              <a:rPr lang="hr-HR" sz="2000" dirty="0"/>
              <a:t>za zaposlene koji se isplaćuju iz državnog proračuna,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hr-HR" sz="2000" dirty="0" smtClean="0"/>
              <a:t>subvencije</a:t>
            </a:r>
            <a:r>
              <a:rPr lang="hr-HR" sz="2000" dirty="0"/>
              <a:t>,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hr-HR" sz="2000" dirty="0" smtClean="0"/>
              <a:t>sustav </a:t>
            </a:r>
            <a:r>
              <a:rPr lang="hr-HR" sz="2000" dirty="0"/>
              <a:t>zdravstva,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hr-HR" sz="2000" dirty="0" smtClean="0"/>
              <a:t>poslovanje </a:t>
            </a:r>
            <a:r>
              <a:rPr lang="hr-HR" sz="2000" dirty="0"/>
              <a:t>agencija, zavoda, fondova i drugih pravnih osoba s javnim ovlastima 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hr-HR" sz="2000" dirty="0" smtClean="0"/>
              <a:t>porezni </a:t>
            </a:r>
            <a:r>
              <a:rPr lang="hr-HR" sz="2000" dirty="0"/>
              <a:t>rashodi.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endParaRPr lang="vi-VN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</a:pP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239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1008112"/>
          </a:xfrm>
        </p:spPr>
        <p:txBody>
          <a:bodyPr/>
          <a:lstStyle/>
          <a:p>
            <a:r>
              <a:rPr lang="hr-HR" sz="2800" dirty="0"/>
              <a:t>Odluka o provođenju dubinske analize rashoda Držav­nog proračuna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 Odluci Vlade RH je precizno definiran obuhvat rashoda, određen je djelokruga rada svakog povjerenstva, te naveden zahtjev za predlaganje mjera koje će rezultirati </a:t>
            </a:r>
            <a:r>
              <a:rPr lang="hr-HR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uštedom od najmanje 10 posto rashoda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godišnje u odnosu na tekući plan za 2014. godinu.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Tekući plan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- državni proračun odnosno posljednje izmjene i dopune državnog proračuna s uključenim naknadno izvršenim preraspodjelama. 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Metodologija izrade dubinske analize rashoda državnog proračuna i sadržaj izvještaja o rezultatima dubinske analize rashoda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utvrđeni su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Uputom. 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3508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04056"/>
          </a:xfrm>
        </p:spPr>
        <p:txBody>
          <a:bodyPr/>
          <a:lstStyle/>
          <a:p>
            <a:r>
              <a:rPr lang="hr-HR" sz="2600" dirty="0"/>
              <a:t>Povjerenstva za provođenje </a:t>
            </a:r>
            <a:r>
              <a:rPr lang="hr-HR" sz="2600" dirty="0"/>
              <a:t>dubinske analize </a:t>
            </a:r>
            <a:r>
              <a:rPr lang="hr-HR" sz="2600" dirty="0"/>
              <a:t>rashoda</a:t>
            </a:r>
            <a:endParaRPr lang="hr-HR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289453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Za provođenje dubinske analize rashoda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osnovano je pet povjerenstava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čiji su članovi: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iz redova Ekonomskog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instituta ili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Instituta za javne financije te istaknuti su stručnjaci i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znanstvenici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koji imaju stručna znanja i iskustvo iz područja javnih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financija,</a:t>
            </a:r>
            <a:endParaRPr lang="hr-H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iz redova državnih i javnih službenika, a jedan član povjerenstva obvezno mora biti predstavnik Ministarstva financija.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Za koordinaciju i provođenje nadzora rada povjerenstava osnovano je Središnje povjerenstvo za dubinsku analizu rashoda državnog proračuna Republike Hrvatske.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Administrativne poslove za povjerenstva i Središnje povjerenstvo obavlja Ministarstvo financija, a predsjednici i članovi povjerenstava za rad u povjerenstvima ne primaju naknadu.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287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hr-HR" sz="2800" dirty="0"/>
              <a:t>Rashodi obuhvaćeni dubinskom </a:t>
            </a:r>
            <a:r>
              <a:rPr lang="hr-HR" sz="2800" dirty="0"/>
              <a:t>analizom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929412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Gotovo polovica svih rashoda opće države u 2014. godini obuhvaćena je dubinskom analizom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Plan rashoda državnog proračuna za 2014.: </a:t>
            </a:r>
            <a:r>
              <a:rPr lang="hr-HR" b="1" dirty="0" smtClean="0"/>
              <a:t>128.015.914.408 kn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785339"/>
              </p:ext>
            </p:extLst>
          </p:nvPr>
        </p:nvGraphicFramePr>
        <p:xfrm>
          <a:off x="457200" y="2492895"/>
          <a:ext cx="8229600" cy="2327898"/>
        </p:xfrm>
        <a:graphic>
          <a:graphicData uri="http://schemas.openxmlformats.org/drawingml/2006/table">
            <a:tbl>
              <a:tblPr firstRow="1" firstCol="1" bandRow="1"/>
              <a:tblGrid>
                <a:gridCol w="4114800"/>
                <a:gridCol w="2880320"/>
                <a:gridCol w="1234480"/>
              </a:tblGrid>
              <a:tr h="3126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Kategorija rashoda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Iznos rashoda (000 kn)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 BDP-a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Masa plaća, osim zdravstva i agencija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20.541.909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6,3%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Subvencije, osim poljoprivredi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2.810.193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0,9%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Rashodi za zdravstvo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23.591.684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7,2%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Porezni rashodi (2013/2014)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13.520.930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4,1%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Rashodi agencija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10.343.573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3,2%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Ukupno</a:t>
                      </a:r>
                      <a:endParaRPr lang="hr-HR" sz="1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70.808.289</a:t>
                      </a:r>
                      <a:endParaRPr lang="hr-HR" sz="1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21,7%</a:t>
                      </a:r>
                      <a:endParaRPr lang="hr-HR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68146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r>
              <a:rPr lang="hr-HR" sz="2800" dirty="0"/>
              <a:t>1. Analiza rashoda za zaposlene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3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Analizom je obuhvaćeno nešto više od polovine ukupnih javnih rashoda za zaposlene, ali uočene slabosti primjenjive su na ukupan sustav plaća u javnom sektoru. 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Hrvatska ima relativno visok udio naknada zaposlenima isplaćenih na razini opće države.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Dodaci na plaće u državnim i javnim službama proizlaze iz kolektivnih ugovora, pravilnika, uredbi ili sporazuma (približno 300 dodataka). U sustavu zdravstva dodaci na plaće iznose preko 33 posto ukupne bruto mase plaća.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Uočen je propust u definiranju istih koeficijenata za ista radna mjesta odnosno za radna mjesta iste ili 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slične razine složenosti poslova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. Time je narušeno osnovno načelo sustava plaća, a to je jednaka plaća za jednaki rad, tako da ista radna mjesta s istim opisom posla mogu u javnom sektoru imati i višestruku razliku u plaći. 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Uvođenjem Centralnog obračuna plaća (COP) po prvi puta su stvorene temeljne pretpostavke za sustavno praćenje zaposlenih koji primaju plaću iz državnog proračuna. </a:t>
            </a:r>
          </a:p>
          <a:p>
            <a:endParaRPr lang="it-IT" dirty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558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Default Design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11414</TotalTime>
  <Words>2337</Words>
  <Application>Microsoft Office PowerPoint</Application>
  <PresentationFormat>Prikaz na zaslonu (4:3)</PresentationFormat>
  <Paragraphs>213</Paragraphs>
  <Slides>23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5" baseType="lpstr">
      <vt:lpstr>Default Design</vt:lpstr>
      <vt:lpstr>Presentation</vt:lpstr>
      <vt:lpstr>PowerPointova prezentacija</vt:lpstr>
      <vt:lpstr>Preporuke Vijeća za gospodarska i financijska pitanja EU</vt:lpstr>
      <vt:lpstr>Pripreme za implementaciju</vt:lpstr>
      <vt:lpstr>Ključni dokumenti procesa dubinske analize </vt:lpstr>
      <vt:lpstr>Odluka o provođenju dubinske analize rashoda Držav­nog proračuna</vt:lpstr>
      <vt:lpstr>Odluka o provođenju dubinske analize rashoda Držav­nog proračuna</vt:lpstr>
      <vt:lpstr>Povjerenstva za provođenje dubinske analize rashoda</vt:lpstr>
      <vt:lpstr>Rashodi obuhvaćeni dubinskom analizom</vt:lpstr>
      <vt:lpstr>1. Analiza rashoda za zaposlene</vt:lpstr>
      <vt:lpstr>1. Prijedlozi paketa mjera s fiskalnim uštedama</vt:lpstr>
      <vt:lpstr>2. Analiza rashoda za subvencije, osim u poljoprivredi</vt:lpstr>
      <vt:lpstr>2. Prijedlozi paketa mjera s fiskalnim uštedama</vt:lpstr>
      <vt:lpstr>3. Analiza rashoda u zdravstvu</vt:lpstr>
      <vt:lpstr>3. Prijedlozi paketa mjera s fiskalnim uštedama</vt:lpstr>
      <vt:lpstr>4. Poslovanje agencija, zavoda, fondova i drugih pravnih osoba s javnim ovlastima</vt:lpstr>
      <vt:lpstr>4. Prijedlozi paketa mjera s fiskalnim uštedama</vt:lpstr>
      <vt:lpstr>5. Porezni rashodi</vt:lpstr>
      <vt:lpstr>5. Porezni rashodi u Hrvatskoj</vt:lpstr>
      <vt:lpstr>5. Prijedlozi paketa mjera s fiskalnim uštedama</vt:lpstr>
      <vt:lpstr>Preporuke za buduće dubinske analize</vt:lpstr>
      <vt:lpstr>Rezultat dubinske analize</vt:lpstr>
      <vt:lpstr>Naučene lekcije</vt:lpstr>
      <vt:lpstr>PowerPointova prezentacija</vt:lpstr>
    </vt:vector>
  </TitlesOfParts>
  <Company>APIS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novog Zakona o lokalnim izborima</dc:title>
  <dc:creator>apisit</dc:creator>
  <cp:lastModifiedBy>mfkor</cp:lastModifiedBy>
  <cp:revision>1258</cp:revision>
  <cp:lastPrinted>2015-09-04T13:37:25Z</cp:lastPrinted>
  <dcterms:created xsi:type="dcterms:W3CDTF">2013-04-05T08:40:20Z</dcterms:created>
  <dcterms:modified xsi:type="dcterms:W3CDTF">2017-03-13T15:55:05Z</dcterms:modified>
</cp:coreProperties>
</file>