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3" r:id="rId2"/>
    <p:sldId id="269" r:id="rId3"/>
    <p:sldId id="261" r:id="rId4"/>
    <p:sldId id="257" r:id="rId5"/>
    <p:sldId id="262" r:id="rId6"/>
    <p:sldId id="274" r:id="rId7"/>
    <p:sldId id="270" r:id="rId8"/>
    <p:sldId id="271" r:id="rId9"/>
    <p:sldId id="258" r:id="rId10"/>
    <p:sldId id="266" r:id="rId11"/>
    <p:sldId id="268" r:id="rId12"/>
    <p:sldId id="265" r:id="rId13"/>
    <p:sldId id="275" r:id="rId14"/>
    <p:sldId id="267" r:id="rId15"/>
  </p:sldIdLst>
  <p:sldSz cx="9144000" cy="6858000" type="screen4x3"/>
  <p:notesSz cx="6797675" cy="9928225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389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B4C0DD-BD14-4808-8FFC-924D423A8D03}" type="doc">
      <dgm:prSet loTypeId="urn:microsoft.com/office/officeart/2005/8/layout/StepDownProcess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uk-UA"/>
        </a:p>
      </dgm:t>
    </dgm:pt>
    <dgm:pt modelId="{345A3E98-4EB3-45D1-9FFE-35730334365D}">
      <dgm:prSet phldrT="[Текст]" custT="1"/>
      <dgm:spPr/>
      <dgm:t>
        <a:bodyPr/>
        <a:lstStyle/>
        <a:p>
          <a:r>
            <a:rPr lang="uk-UA" sz="2400" b="1" i="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І </a:t>
          </a:r>
          <a:r>
            <a:rPr lang="en-US" sz="2400" b="1" i="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level</a:t>
          </a:r>
          <a:endParaRPr lang="uk-UA" sz="2400" b="1" i="0" u="sng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US" sz="2000" b="1" i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Performance indicators of chief spending units</a:t>
          </a:r>
          <a:endParaRPr lang="uk-UA" sz="2000" b="1" i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33DE7E3-1AFC-4B82-80DF-E1500AE5C986}" type="parTrans" cxnId="{9C4356D1-5255-454F-A026-F5FB7F99F9FE}">
      <dgm:prSet/>
      <dgm:spPr/>
      <dgm:t>
        <a:bodyPr/>
        <a:lstStyle/>
        <a:p>
          <a:endParaRPr lang="uk-UA"/>
        </a:p>
      </dgm:t>
    </dgm:pt>
    <dgm:pt modelId="{B3512BD9-F988-45F5-BD29-7EFE68B4724A}" type="sibTrans" cxnId="{9C4356D1-5255-454F-A026-F5FB7F99F9FE}">
      <dgm:prSet/>
      <dgm:spPr/>
      <dgm:t>
        <a:bodyPr/>
        <a:lstStyle/>
        <a:p>
          <a:endParaRPr lang="uk-UA"/>
        </a:p>
      </dgm:t>
    </dgm:pt>
    <dgm:pt modelId="{DD1D3282-92B6-46E9-8498-2EE25A3B149A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114300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uk-UA" sz="1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1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define progress in meeting the </a:t>
          </a:r>
          <a:r>
            <a:rPr lang="en-US" sz="1400" b="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strategic objective</a:t>
          </a:r>
          <a:endParaRPr lang="uk-UA" sz="1600" b="0" u="sng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8D7BFA2-9AD1-405A-B643-46F475ED6669}" type="parTrans" cxnId="{118E7CDE-D39C-452F-8810-6E4E6F87DD44}">
      <dgm:prSet/>
      <dgm:spPr/>
      <dgm:t>
        <a:bodyPr/>
        <a:lstStyle/>
        <a:p>
          <a:endParaRPr lang="uk-UA"/>
        </a:p>
      </dgm:t>
    </dgm:pt>
    <dgm:pt modelId="{98804A28-DA5D-4859-974D-B5AA15E04487}" type="sibTrans" cxnId="{118E7CDE-D39C-452F-8810-6E4E6F87DD44}">
      <dgm:prSet/>
      <dgm:spPr/>
      <dgm:t>
        <a:bodyPr/>
        <a:lstStyle/>
        <a:p>
          <a:endParaRPr lang="uk-UA"/>
        </a:p>
      </dgm:t>
    </dgm:pt>
    <dgm:pt modelId="{474A6C36-2384-4E70-8D73-0B837EBC2994}">
      <dgm:prSet phldrT="[Текст]" custT="1"/>
      <dgm:spPr/>
      <dgm:t>
        <a:bodyPr/>
        <a:lstStyle/>
        <a:p>
          <a:r>
            <a:rPr lang="uk-UA" sz="2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ІІ </a:t>
          </a:r>
          <a:r>
            <a:rPr lang="en-US" sz="2400" b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level</a:t>
          </a:r>
          <a:endParaRPr lang="uk-UA" sz="2400" b="1" u="sng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US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Budget programs performance indicators</a:t>
          </a:r>
          <a:endParaRPr lang="uk-UA" sz="20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C9D31E2-6998-4859-B0CB-F302D4FA4C70}" type="parTrans" cxnId="{901DDD97-A337-4BB5-A22B-4CDFB1F05BDD}">
      <dgm:prSet/>
      <dgm:spPr/>
      <dgm:t>
        <a:bodyPr/>
        <a:lstStyle/>
        <a:p>
          <a:endParaRPr lang="uk-UA"/>
        </a:p>
      </dgm:t>
    </dgm:pt>
    <dgm:pt modelId="{012DAA28-9DF7-4268-8317-95CCF841215E}" type="sibTrans" cxnId="{901DDD97-A337-4BB5-A22B-4CDFB1F05BDD}">
      <dgm:prSet/>
      <dgm:spPr/>
      <dgm:t>
        <a:bodyPr/>
        <a:lstStyle/>
        <a:p>
          <a:endParaRPr lang="uk-UA"/>
        </a:p>
      </dgm:t>
    </dgm:pt>
    <dgm:pt modelId="{5FF2C81F-60BC-44B3-B5AD-C3D117182956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en-US" sz="1600" b="1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Define progress in meeting the </a:t>
          </a:r>
          <a:r>
            <a:rPr lang="en-US" sz="1600" b="1" u="sng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budget program objective</a:t>
          </a:r>
          <a:endParaRPr lang="uk-UA" sz="1600" b="1" u="sng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7D4FF5B-ABEA-4057-B995-1DDB9D9A4F79}" type="parTrans" cxnId="{3EA10BFB-3D08-4D65-BE99-737624C91C8C}">
      <dgm:prSet/>
      <dgm:spPr/>
      <dgm:t>
        <a:bodyPr/>
        <a:lstStyle/>
        <a:p>
          <a:endParaRPr lang="uk-UA"/>
        </a:p>
      </dgm:t>
    </dgm:pt>
    <dgm:pt modelId="{B8FF5F18-EDCF-4E1F-A4FB-244BF6452DF1}" type="sibTrans" cxnId="{3EA10BFB-3D08-4D65-BE99-737624C91C8C}">
      <dgm:prSet/>
      <dgm:spPr/>
      <dgm:t>
        <a:bodyPr/>
        <a:lstStyle/>
        <a:p>
          <a:endParaRPr lang="uk-UA"/>
        </a:p>
      </dgm:t>
    </dgm:pt>
    <dgm:pt modelId="{657B36A5-E6D4-4A09-BAAF-18F69C1575D4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l"/>
          <a:r>
            <a: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Capture the level of need satisfaction among various social groups</a:t>
          </a:r>
          <a:endParaRPr lang="uk-UA" sz="16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6B163A1-C583-4C88-B37A-9209A71FAEB4}" type="parTrans" cxnId="{452DC221-A8C3-4B2A-9219-5A3C24EE45FE}">
      <dgm:prSet/>
      <dgm:spPr/>
      <dgm:t>
        <a:bodyPr/>
        <a:lstStyle/>
        <a:p>
          <a:endParaRPr lang="uk-UA"/>
        </a:p>
      </dgm:t>
    </dgm:pt>
    <dgm:pt modelId="{F4205FE2-9F12-4BD6-98DA-6F95DE8E751C}" type="sibTrans" cxnId="{452DC221-A8C3-4B2A-9219-5A3C24EE45FE}">
      <dgm:prSet/>
      <dgm:spPr/>
      <dgm:t>
        <a:bodyPr/>
        <a:lstStyle/>
        <a:p>
          <a:endParaRPr lang="uk-UA"/>
        </a:p>
      </dgm:t>
    </dgm:pt>
    <dgm:pt modelId="{7DBC8BB6-2A78-42E8-8747-3C9E03FF13C9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114300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uk-UA" sz="1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1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highlight the performance of chief spending units in each sector (governance area</a:t>
          </a:r>
          <a:r>
            <a:rPr lang="uk-UA" sz="1600" b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</a:t>
          </a:r>
          <a:endParaRPr lang="uk-UA" sz="16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7393C66-F7F7-4C68-9E7F-71CCAA95B313}" type="parTrans" cxnId="{96794C8F-7B50-4DCE-89AB-A51F13781F52}">
      <dgm:prSet/>
      <dgm:spPr/>
      <dgm:t>
        <a:bodyPr/>
        <a:lstStyle/>
        <a:p>
          <a:endParaRPr lang="uk-UA"/>
        </a:p>
      </dgm:t>
    </dgm:pt>
    <dgm:pt modelId="{E84073D0-76AF-4571-806D-5DFE38F4B9CB}" type="sibTrans" cxnId="{96794C8F-7B50-4DCE-89AB-A51F13781F52}">
      <dgm:prSet/>
      <dgm:spPr/>
      <dgm:t>
        <a:bodyPr/>
        <a:lstStyle/>
        <a:p>
          <a:endParaRPr lang="uk-UA"/>
        </a:p>
      </dgm:t>
    </dgm:pt>
    <dgm:pt modelId="{C263E9F6-FB5B-45AF-A839-BA2890D16AD9}">
      <dgm:prSet custT="1"/>
      <dgm:spPr/>
      <dgm:t>
        <a:bodyPr/>
        <a:lstStyle/>
        <a:p>
          <a:pPr algn="l"/>
          <a:r>
            <a:rPr lang="en-US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Focused on public services</a:t>
          </a:r>
          <a:endParaRPr lang="uk-UA" sz="16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7E9EB8D-73B9-425F-9D7A-FEA86612C05F}" type="parTrans" cxnId="{08872DAA-8A75-4E17-B41B-EE64194FB1B0}">
      <dgm:prSet/>
      <dgm:spPr/>
      <dgm:t>
        <a:bodyPr/>
        <a:lstStyle/>
        <a:p>
          <a:endParaRPr lang="uk-UA"/>
        </a:p>
      </dgm:t>
    </dgm:pt>
    <dgm:pt modelId="{FA27893A-A58D-4074-BF4B-8CCD27D860AA}" type="sibTrans" cxnId="{08872DAA-8A75-4E17-B41B-EE64194FB1B0}">
      <dgm:prSet/>
      <dgm:spPr/>
      <dgm:t>
        <a:bodyPr/>
        <a:lstStyle/>
        <a:p>
          <a:endParaRPr lang="uk-UA"/>
        </a:p>
      </dgm:t>
    </dgm:pt>
    <dgm:pt modelId="{82DEB30D-D26F-423E-B100-46BC8C7707CD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114300" indent="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k-UA" sz="8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C604801-9EBF-4284-9174-F4FA755B6062}" type="parTrans" cxnId="{C6EB6834-ED69-4B44-B8F0-6A46B14C258C}">
      <dgm:prSet/>
      <dgm:spPr/>
      <dgm:t>
        <a:bodyPr/>
        <a:lstStyle/>
        <a:p>
          <a:endParaRPr lang="uk-UA"/>
        </a:p>
      </dgm:t>
    </dgm:pt>
    <dgm:pt modelId="{00873815-50DF-4B5C-8F14-81F4D56E11D1}" type="sibTrans" cxnId="{C6EB6834-ED69-4B44-B8F0-6A46B14C258C}">
      <dgm:prSet/>
      <dgm:spPr/>
      <dgm:t>
        <a:bodyPr/>
        <a:lstStyle/>
        <a:p>
          <a:endParaRPr lang="uk-UA"/>
        </a:p>
      </dgm:t>
    </dgm:pt>
    <dgm:pt modelId="{53BCE14D-C825-4FE1-9E17-D68395853858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114300" indent="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k-UA" sz="8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B677CD6-AA61-4DAC-A37D-A6733D41574E}" type="parTrans" cxnId="{516B82B0-B79B-4045-ACC3-A3ABD3BCFBFA}">
      <dgm:prSet/>
      <dgm:spPr/>
      <dgm:t>
        <a:bodyPr/>
        <a:lstStyle/>
        <a:p>
          <a:endParaRPr lang="uk-UA"/>
        </a:p>
      </dgm:t>
    </dgm:pt>
    <dgm:pt modelId="{AF0C9A49-CAA6-4D82-A6F7-6DFB94036276}" type="sibTrans" cxnId="{516B82B0-B79B-4045-ACC3-A3ABD3BCFBFA}">
      <dgm:prSet/>
      <dgm:spPr/>
      <dgm:t>
        <a:bodyPr/>
        <a:lstStyle/>
        <a:p>
          <a:endParaRPr lang="uk-UA"/>
        </a:p>
      </dgm:t>
    </dgm:pt>
    <dgm:pt modelId="{CC0F0113-6F94-4BC1-B0C2-65183CC0B878}">
      <dgm:prSet phldrT="[Текст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l"/>
          <a:endParaRPr lang="uk-UA" sz="800" b="1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F301B03-081A-43CA-81AF-66B3D7CB322C}" type="parTrans" cxnId="{10CA140E-C34B-466B-BB35-6DFC1CD229AF}">
      <dgm:prSet/>
      <dgm:spPr/>
      <dgm:t>
        <a:bodyPr/>
        <a:lstStyle/>
        <a:p>
          <a:endParaRPr lang="uk-UA"/>
        </a:p>
      </dgm:t>
    </dgm:pt>
    <dgm:pt modelId="{773CFE21-2A75-49F7-94C8-882D7DCA5107}" type="sibTrans" cxnId="{10CA140E-C34B-466B-BB35-6DFC1CD229AF}">
      <dgm:prSet/>
      <dgm:spPr/>
      <dgm:t>
        <a:bodyPr/>
        <a:lstStyle/>
        <a:p>
          <a:endParaRPr lang="uk-UA"/>
        </a:p>
      </dgm:t>
    </dgm:pt>
    <dgm:pt modelId="{BEFBA818-FB4E-46B9-8F06-FA30E134A1D4}">
      <dgm:prSet custT="1"/>
      <dgm:spPr/>
      <dgm:t>
        <a:bodyPr/>
        <a:lstStyle/>
        <a:p>
          <a:pPr algn="l"/>
          <a:endParaRPr lang="uk-UA" sz="8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BE21A21-EA45-432F-9324-6129ACC12AF4}" type="parTrans" cxnId="{E7955052-307D-496A-AA70-C542C588C525}">
      <dgm:prSet/>
      <dgm:spPr/>
      <dgm:t>
        <a:bodyPr/>
        <a:lstStyle/>
        <a:p>
          <a:endParaRPr lang="uk-UA"/>
        </a:p>
      </dgm:t>
    </dgm:pt>
    <dgm:pt modelId="{ADABE11F-2060-47AD-B4F3-851CC8200BF2}" type="sibTrans" cxnId="{E7955052-307D-496A-AA70-C542C588C525}">
      <dgm:prSet/>
      <dgm:spPr/>
      <dgm:t>
        <a:bodyPr/>
        <a:lstStyle/>
        <a:p>
          <a:endParaRPr lang="uk-UA"/>
        </a:p>
      </dgm:t>
    </dgm:pt>
    <dgm:pt modelId="{23DC187D-FC51-4DC3-82A6-311C824C40C1}">
      <dgm:prSet phldrT="[Текст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marL="114300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meaningful to the public</a:t>
          </a:r>
          <a:endParaRPr lang="uk-UA" sz="1600" b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D13D0F0-803D-47D7-9854-EAF667BC7268}" type="sibTrans" cxnId="{66ADAAE1-45DD-43FD-B6EF-6ED3519442A8}">
      <dgm:prSet/>
      <dgm:spPr/>
      <dgm:t>
        <a:bodyPr/>
        <a:lstStyle/>
        <a:p>
          <a:endParaRPr lang="uk-UA"/>
        </a:p>
      </dgm:t>
    </dgm:pt>
    <dgm:pt modelId="{9946A5F1-BC87-4C8A-976F-2E704FB976E7}" type="parTrans" cxnId="{66ADAAE1-45DD-43FD-B6EF-6ED3519442A8}">
      <dgm:prSet/>
      <dgm:spPr/>
      <dgm:t>
        <a:bodyPr/>
        <a:lstStyle/>
        <a:p>
          <a:endParaRPr lang="uk-UA"/>
        </a:p>
      </dgm:t>
    </dgm:pt>
    <dgm:pt modelId="{B01456FB-0967-4F1C-A676-AA54F47FCC56}" type="pres">
      <dgm:prSet presAssocID="{1BB4C0DD-BD14-4808-8FFC-924D423A8D03}" presName="rootnode" presStyleCnt="0">
        <dgm:presLayoutVars>
          <dgm:chMax/>
          <dgm:chPref/>
          <dgm:dir/>
          <dgm:animLvl val="lvl"/>
        </dgm:presLayoutVars>
      </dgm:prSet>
      <dgm:spPr/>
    </dgm:pt>
    <dgm:pt modelId="{E493D1E2-0A19-4594-9184-9AABE7BDF3E7}" type="pres">
      <dgm:prSet presAssocID="{345A3E98-4EB3-45D1-9FFE-35730334365D}" presName="composite" presStyleCnt="0"/>
      <dgm:spPr/>
    </dgm:pt>
    <dgm:pt modelId="{DE222840-17F6-41EB-A916-611E829DA931}" type="pres">
      <dgm:prSet presAssocID="{345A3E98-4EB3-45D1-9FFE-35730334365D}" presName="bentUpArrow1" presStyleLbl="alignImgPlace1" presStyleIdx="0" presStyleCnt="1" custScaleX="93834" custScaleY="126018" custLinFactNeighborX="6421" custLinFactNeighborY="2159"/>
      <dgm:spPr/>
    </dgm:pt>
    <dgm:pt modelId="{82808D97-146D-4603-8997-B024014CBC81}" type="pres">
      <dgm:prSet presAssocID="{345A3E98-4EB3-45D1-9FFE-35730334365D}" presName="ParentText" presStyleLbl="node1" presStyleIdx="0" presStyleCnt="2" custScaleX="99882" custScaleY="99277" custLinFactNeighborX="6751" custLinFactNeighborY="-9207">
        <dgm:presLayoutVars>
          <dgm:chMax val="1"/>
          <dgm:chPref val="1"/>
          <dgm:bulletEnabled val="1"/>
        </dgm:presLayoutVars>
      </dgm:prSet>
      <dgm:spPr/>
    </dgm:pt>
    <dgm:pt modelId="{05E5DD6A-AEDB-49EC-9010-B4C5756FCBE1}" type="pres">
      <dgm:prSet presAssocID="{345A3E98-4EB3-45D1-9FFE-35730334365D}" presName="ChildText" presStyleLbl="revTx" presStyleIdx="0" presStyleCnt="2" custScaleX="165172" custScaleY="111105" custLinFactNeighborX="37401" custLinFactNeighborY="-10813">
        <dgm:presLayoutVars>
          <dgm:chMax val="0"/>
          <dgm:chPref val="0"/>
          <dgm:bulletEnabled val="1"/>
        </dgm:presLayoutVars>
      </dgm:prSet>
      <dgm:spPr/>
    </dgm:pt>
    <dgm:pt modelId="{3DD33A8D-3D97-434D-8845-C6054DEA7332}" type="pres">
      <dgm:prSet presAssocID="{B3512BD9-F988-45F5-BD29-7EFE68B4724A}" presName="sibTrans" presStyleCnt="0"/>
      <dgm:spPr/>
    </dgm:pt>
    <dgm:pt modelId="{78B66C6D-8FFB-4FAA-BD1A-E91AE9A3408E}" type="pres">
      <dgm:prSet presAssocID="{474A6C36-2384-4E70-8D73-0B837EBC2994}" presName="composite" presStyleCnt="0"/>
      <dgm:spPr/>
    </dgm:pt>
    <dgm:pt modelId="{7DC3145E-2AD1-4B89-9C8D-F1011959FE8F}" type="pres">
      <dgm:prSet presAssocID="{474A6C36-2384-4E70-8D73-0B837EBC2994}" presName="ParentText" presStyleLbl="node1" presStyleIdx="1" presStyleCnt="2" custScaleX="98168" custScaleY="103163" custLinFactNeighborX="-13003" custLinFactNeighborY="614">
        <dgm:presLayoutVars>
          <dgm:chMax val="1"/>
          <dgm:chPref val="1"/>
          <dgm:bulletEnabled val="1"/>
        </dgm:presLayoutVars>
      </dgm:prSet>
      <dgm:spPr/>
    </dgm:pt>
    <dgm:pt modelId="{966BE5B9-1B38-4349-A628-5A9D62B69542}" type="pres">
      <dgm:prSet presAssocID="{474A6C36-2384-4E70-8D73-0B837EBC2994}" presName="FinalChildText" presStyleLbl="revTx" presStyleIdx="1" presStyleCnt="2" custScaleX="142931" custScaleY="126900" custLinFactNeighborX="715" custLinFactNeighborY="661">
        <dgm:presLayoutVars>
          <dgm:chMax val="0"/>
          <dgm:chPref val="0"/>
          <dgm:bulletEnabled val="1"/>
        </dgm:presLayoutVars>
      </dgm:prSet>
      <dgm:spPr/>
    </dgm:pt>
  </dgm:ptLst>
  <dgm:cxnLst>
    <dgm:cxn modelId="{9F54646A-43F1-4228-B40F-1FDC52F008D2}" type="presOf" srcId="{474A6C36-2384-4E70-8D73-0B837EBC2994}" destId="{7DC3145E-2AD1-4B89-9C8D-F1011959FE8F}" srcOrd="0" destOrd="0" presId="urn:microsoft.com/office/officeart/2005/8/layout/StepDownProcess"/>
    <dgm:cxn modelId="{4BC5A15E-9468-4540-BC32-FAAEF154BF6B}" type="presOf" srcId="{C263E9F6-FB5B-45AF-A839-BA2890D16AD9}" destId="{966BE5B9-1B38-4349-A628-5A9D62B69542}" srcOrd="0" destOrd="2" presId="urn:microsoft.com/office/officeart/2005/8/layout/StepDownProcess"/>
    <dgm:cxn modelId="{E7955052-307D-496A-AA70-C542C588C525}" srcId="{474A6C36-2384-4E70-8D73-0B837EBC2994}" destId="{BEFBA818-FB4E-46B9-8F06-FA30E134A1D4}" srcOrd="3" destOrd="0" parTransId="{BBE21A21-EA45-432F-9324-6129ACC12AF4}" sibTransId="{ADABE11F-2060-47AD-B4F3-851CC8200BF2}"/>
    <dgm:cxn modelId="{9C4356D1-5255-454F-A026-F5FB7F99F9FE}" srcId="{1BB4C0DD-BD14-4808-8FFC-924D423A8D03}" destId="{345A3E98-4EB3-45D1-9FFE-35730334365D}" srcOrd="0" destOrd="0" parTransId="{233DE7E3-1AFC-4B82-80DF-E1500AE5C986}" sibTransId="{B3512BD9-F988-45F5-BD29-7EFE68B4724A}"/>
    <dgm:cxn modelId="{452DC221-A8C3-4B2A-9219-5A3C24EE45FE}" srcId="{474A6C36-2384-4E70-8D73-0B837EBC2994}" destId="{657B36A5-E6D4-4A09-BAAF-18F69C1575D4}" srcOrd="4" destOrd="0" parTransId="{06B163A1-C583-4C88-B37A-9209A71FAEB4}" sibTransId="{F4205FE2-9F12-4BD6-98DA-6F95DE8E751C}"/>
    <dgm:cxn modelId="{AAF014E5-E550-40EA-9CC1-F0F11E2FB9E1}" type="presOf" srcId="{1BB4C0DD-BD14-4808-8FFC-924D423A8D03}" destId="{B01456FB-0967-4F1C-A676-AA54F47FCC56}" srcOrd="0" destOrd="0" presId="urn:microsoft.com/office/officeart/2005/8/layout/StepDownProcess"/>
    <dgm:cxn modelId="{94A26A97-7288-4D27-87E1-DB4F84A81887}" type="presOf" srcId="{5FF2C81F-60BC-44B3-B5AD-C3D117182956}" destId="{966BE5B9-1B38-4349-A628-5A9D62B69542}" srcOrd="0" destOrd="0" presId="urn:microsoft.com/office/officeart/2005/8/layout/StepDownProcess"/>
    <dgm:cxn modelId="{901DDD97-A337-4BB5-A22B-4CDFB1F05BDD}" srcId="{1BB4C0DD-BD14-4808-8FFC-924D423A8D03}" destId="{474A6C36-2384-4E70-8D73-0B837EBC2994}" srcOrd="1" destOrd="0" parTransId="{8C9D31E2-6998-4859-B0CB-F302D4FA4C70}" sibTransId="{012DAA28-9DF7-4268-8317-95CCF841215E}"/>
    <dgm:cxn modelId="{96794C8F-7B50-4DCE-89AB-A51F13781F52}" srcId="{345A3E98-4EB3-45D1-9FFE-35730334365D}" destId="{7DBC8BB6-2A78-42E8-8747-3C9E03FF13C9}" srcOrd="2" destOrd="0" parTransId="{27393C66-F7F7-4C68-9E7F-71CCAA95B313}" sibTransId="{E84073D0-76AF-4571-806D-5DFE38F4B9CB}"/>
    <dgm:cxn modelId="{10CA140E-C34B-466B-BB35-6DFC1CD229AF}" srcId="{474A6C36-2384-4E70-8D73-0B837EBC2994}" destId="{CC0F0113-6F94-4BC1-B0C2-65183CC0B878}" srcOrd="1" destOrd="0" parTransId="{7F301B03-081A-43CA-81AF-66B3D7CB322C}" sibTransId="{773CFE21-2A75-49F7-94C8-882D7DCA5107}"/>
    <dgm:cxn modelId="{6C27243A-2F90-4856-8629-32409F638D4D}" type="presOf" srcId="{345A3E98-4EB3-45D1-9FFE-35730334365D}" destId="{82808D97-146D-4603-8997-B024014CBC81}" srcOrd="0" destOrd="0" presId="urn:microsoft.com/office/officeart/2005/8/layout/StepDownProcess"/>
    <dgm:cxn modelId="{BA10DA3F-944B-4787-B192-383ACEA8C796}" type="presOf" srcId="{82DEB30D-D26F-423E-B100-46BC8C7707CD}" destId="{05E5DD6A-AEDB-49EC-9010-B4C5756FCBE1}" srcOrd="0" destOrd="1" presId="urn:microsoft.com/office/officeart/2005/8/layout/StepDownProcess"/>
    <dgm:cxn modelId="{378E6D3F-4BF0-4B42-8714-677DA2376231}" type="presOf" srcId="{657B36A5-E6D4-4A09-BAAF-18F69C1575D4}" destId="{966BE5B9-1B38-4349-A628-5A9D62B69542}" srcOrd="0" destOrd="4" presId="urn:microsoft.com/office/officeart/2005/8/layout/StepDownProcess"/>
    <dgm:cxn modelId="{C6EB6834-ED69-4B44-B8F0-6A46B14C258C}" srcId="{345A3E98-4EB3-45D1-9FFE-35730334365D}" destId="{82DEB30D-D26F-423E-B100-46BC8C7707CD}" srcOrd="1" destOrd="0" parTransId="{EC604801-9EBF-4284-9174-F4FA755B6062}" sibTransId="{00873815-50DF-4B5C-8F14-81F4D56E11D1}"/>
    <dgm:cxn modelId="{118E7CDE-D39C-452F-8810-6E4E6F87DD44}" srcId="{345A3E98-4EB3-45D1-9FFE-35730334365D}" destId="{DD1D3282-92B6-46E9-8498-2EE25A3B149A}" srcOrd="0" destOrd="0" parTransId="{48D7BFA2-9AD1-405A-B643-46F475ED6669}" sibTransId="{98804A28-DA5D-4859-974D-B5AA15E04487}"/>
    <dgm:cxn modelId="{086221BB-F173-444F-98C6-6597F2FDF3EC}" type="presOf" srcId="{BEFBA818-FB4E-46B9-8F06-FA30E134A1D4}" destId="{966BE5B9-1B38-4349-A628-5A9D62B69542}" srcOrd="0" destOrd="3" presId="urn:microsoft.com/office/officeart/2005/8/layout/StepDownProcess"/>
    <dgm:cxn modelId="{66ADAAE1-45DD-43FD-B6EF-6ED3519442A8}" srcId="{345A3E98-4EB3-45D1-9FFE-35730334365D}" destId="{23DC187D-FC51-4DC3-82A6-311C824C40C1}" srcOrd="4" destOrd="0" parTransId="{9946A5F1-BC87-4C8A-976F-2E704FB976E7}" sibTransId="{6D13D0F0-803D-47D7-9854-EAF667BC7268}"/>
    <dgm:cxn modelId="{FF49601B-BD93-4C15-8FDF-14E3C78D49F4}" type="presOf" srcId="{53BCE14D-C825-4FE1-9E17-D68395853858}" destId="{05E5DD6A-AEDB-49EC-9010-B4C5756FCBE1}" srcOrd="0" destOrd="3" presId="urn:microsoft.com/office/officeart/2005/8/layout/StepDownProcess"/>
    <dgm:cxn modelId="{8A431353-3CE0-4853-BAFC-906577908C8E}" type="presOf" srcId="{CC0F0113-6F94-4BC1-B0C2-65183CC0B878}" destId="{966BE5B9-1B38-4349-A628-5A9D62B69542}" srcOrd="0" destOrd="1" presId="urn:microsoft.com/office/officeart/2005/8/layout/StepDownProcess"/>
    <dgm:cxn modelId="{3EA10BFB-3D08-4D65-BE99-737624C91C8C}" srcId="{474A6C36-2384-4E70-8D73-0B837EBC2994}" destId="{5FF2C81F-60BC-44B3-B5AD-C3D117182956}" srcOrd="0" destOrd="0" parTransId="{17D4FF5B-ABEA-4057-B995-1DDB9D9A4F79}" sibTransId="{B8FF5F18-EDCF-4E1F-A4FB-244BF6452DF1}"/>
    <dgm:cxn modelId="{491CDAA9-8C40-45DA-B9D4-C9308775E728}" type="presOf" srcId="{DD1D3282-92B6-46E9-8498-2EE25A3B149A}" destId="{05E5DD6A-AEDB-49EC-9010-B4C5756FCBE1}" srcOrd="0" destOrd="0" presId="urn:microsoft.com/office/officeart/2005/8/layout/StepDownProcess"/>
    <dgm:cxn modelId="{2DE60E41-2FF1-4FE4-9C59-EC983B18224A}" type="presOf" srcId="{23DC187D-FC51-4DC3-82A6-311C824C40C1}" destId="{05E5DD6A-AEDB-49EC-9010-B4C5756FCBE1}" srcOrd="0" destOrd="4" presId="urn:microsoft.com/office/officeart/2005/8/layout/StepDownProcess"/>
    <dgm:cxn modelId="{08872DAA-8A75-4E17-B41B-EE64194FB1B0}" srcId="{474A6C36-2384-4E70-8D73-0B837EBC2994}" destId="{C263E9F6-FB5B-45AF-A839-BA2890D16AD9}" srcOrd="2" destOrd="0" parTransId="{77E9EB8D-73B9-425F-9D7A-FEA86612C05F}" sibTransId="{FA27893A-A58D-4074-BF4B-8CCD27D860AA}"/>
    <dgm:cxn modelId="{516B82B0-B79B-4045-ACC3-A3ABD3BCFBFA}" srcId="{345A3E98-4EB3-45D1-9FFE-35730334365D}" destId="{53BCE14D-C825-4FE1-9E17-D68395853858}" srcOrd="3" destOrd="0" parTransId="{1B677CD6-AA61-4DAC-A37D-A6733D41574E}" sibTransId="{AF0C9A49-CAA6-4D82-A6F7-6DFB94036276}"/>
    <dgm:cxn modelId="{A05F957A-35F2-479E-84DC-B91D17810AE2}" type="presOf" srcId="{7DBC8BB6-2A78-42E8-8747-3C9E03FF13C9}" destId="{05E5DD6A-AEDB-49EC-9010-B4C5756FCBE1}" srcOrd="0" destOrd="2" presId="urn:microsoft.com/office/officeart/2005/8/layout/StepDownProcess"/>
    <dgm:cxn modelId="{64B4BBD3-330E-4B40-9FD2-3E2ACA8507C5}" type="presParOf" srcId="{B01456FB-0967-4F1C-A676-AA54F47FCC56}" destId="{E493D1E2-0A19-4594-9184-9AABE7BDF3E7}" srcOrd="0" destOrd="0" presId="urn:microsoft.com/office/officeart/2005/8/layout/StepDownProcess"/>
    <dgm:cxn modelId="{263FE857-9E7A-47A0-A209-BD55E7499B57}" type="presParOf" srcId="{E493D1E2-0A19-4594-9184-9AABE7BDF3E7}" destId="{DE222840-17F6-41EB-A916-611E829DA931}" srcOrd="0" destOrd="0" presId="urn:microsoft.com/office/officeart/2005/8/layout/StepDownProcess"/>
    <dgm:cxn modelId="{0A9ED98E-1584-45F4-86B1-1029EBD2317E}" type="presParOf" srcId="{E493D1E2-0A19-4594-9184-9AABE7BDF3E7}" destId="{82808D97-146D-4603-8997-B024014CBC81}" srcOrd="1" destOrd="0" presId="urn:microsoft.com/office/officeart/2005/8/layout/StepDownProcess"/>
    <dgm:cxn modelId="{2B4C89BF-591A-426C-B76C-65A9787FA05D}" type="presParOf" srcId="{E493D1E2-0A19-4594-9184-9AABE7BDF3E7}" destId="{05E5DD6A-AEDB-49EC-9010-B4C5756FCBE1}" srcOrd="2" destOrd="0" presId="urn:microsoft.com/office/officeart/2005/8/layout/StepDownProcess"/>
    <dgm:cxn modelId="{D3893C9F-2037-4C9B-8ACD-ABDF67561EA2}" type="presParOf" srcId="{B01456FB-0967-4F1C-A676-AA54F47FCC56}" destId="{3DD33A8D-3D97-434D-8845-C6054DEA7332}" srcOrd="1" destOrd="0" presId="urn:microsoft.com/office/officeart/2005/8/layout/StepDownProcess"/>
    <dgm:cxn modelId="{A2120319-94FD-4A65-B38D-466975BCABDB}" type="presParOf" srcId="{B01456FB-0967-4F1C-A676-AA54F47FCC56}" destId="{78B66C6D-8FFB-4FAA-BD1A-E91AE9A3408E}" srcOrd="2" destOrd="0" presId="urn:microsoft.com/office/officeart/2005/8/layout/StepDownProcess"/>
    <dgm:cxn modelId="{A557FA98-2671-43AA-9C1D-5AB47F385124}" type="presParOf" srcId="{78B66C6D-8FFB-4FAA-BD1A-E91AE9A3408E}" destId="{7DC3145E-2AD1-4B89-9C8D-F1011959FE8F}" srcOrd="0" destOrd="0" presId="urn:microsoft.com/office/officeart/2005/8/layout/StepDownProcess"/>
    <dgm:cxn modelId="{093121D3-A9A8-4685-8D46-EEA0E6D91041}" type="presParOf" srcId="{78B66C6D-8FFB-4FAA-BD1A-E91AE9A3408E}" destId="{966BE5B9-1B38-4349-A628-5A9D62B69542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0925A7-CB0D-4DC4-8882-FCB459A2B890}" type="doc">
      <dgm:prSet loTypeId="urn:microsoft.com/office/officeart/2005/8/layout/vList6" loCatId="process" qsTypeId="urn:microsoft.com/office/officeart/2005/8/quickstyle/simple1" qsCatId="simple" csTypeId="urn:microsoft.com/office/officeart/2005/8/colors/colorful4" csCatId="colorful" phldr="1"/>
      <dgm:spPr/>
    </dgm:pt>
    <dgm:pt modelId="{06E1DD01-0171-47E6-A39D-027B891FB4DA}">
      <dgm:prSet phldrT="[Текст]" custT="1"/>
      <dgm:spPr/>
      <dgm:t>
        <a:bodyPr/>
        <a:lstStyle/>
        <a:p>
          <a:r>
            <a:rPr lang="en-US" sz="2400" b="1" dirty="0"/>
            <a:t>Meaningful to the Public</a:t>
          </a:r>
          <a:endParaRPr lang="uk-UA" sz="2400" b="1" dirty="0"/>
        </a:p>
      </dgm:t>
    </dgm:pt>
    <dgm:pt modelId="{7D1A5144-7DB9-4F4C-8716-17FB860C90B3}" type="parTrans" cxnId="{5CF48AA5-97F2-450B-9678-3111FEB488D4}">
      <dgm:prSet/>
      <dgm:spPr/>
      <dgm:t>
        <a:bodyPr/>
        <a:lstStyle/>
        <a:p>
          <a:endParaRPr lang="uk-UA" sz="2400"/>
        </a:p>
      </dgm:t>
    </dgm:pt>
    <dgm:pt modelId="{2C6523F8-3F53-4E4B-A3C1-F5F4B7F5929C}" type="sibTrans" cxnId="{5CF48AA5-97F2-450B-9678-3111FEB488D4}">
      <dgm:prSet/>
      <dgm:spPr/>
      <dgm:t>
        <a:bodyPr/>
        <a:lstStyle/>
        <a:p>
          <a:endParaRPr lang="uk-UA" sz="2400"/>
        </a:p>
      </dgm:t>
    </dgm:pt>
    <dgm:pt modelId="{31258F7C-BA3C-4E65-BCFC-647A80668F6A}">
      <dgm:prSet phldrT="[Текст]" custT="1"/>
      <dgm:spPr/>
      <dgm:t>
        <a:bodyPr/>
        <a:lstStyle/>
        <a:p>
          <a:r>
            <a:rPr lang="en-US" sz="2400" b="1" dirty="0"/>
            <a:t>Relevant</a:t>
          </a:r>
          <a:endParaRPr lang="uk-UA" sz="2400" b="1" dirty="0"/>
        </a:p>
      </dgm:t>
    </dgm:pt>
    <dgm:pt modelId="{1952969E-55B1-4095-BA2A-460686A5D484}" type="parTrans" cxnId="{4BC5C8FE-B4DA-4AA3-BCEE-11476282C630}">
      <dgm:prSet/>
      <dgm:spPr/>
      <dgm:t>
        <a:bodyPr/>
        <a:lstStyle/>
        <a:p>
          <a:endParaRPr lang="uk-UA" sz="2400"/>
        </a:p>
      </dgm:t>
    </dgm:pt>
    <dgm:pt modelId="{13903D42-C1E3-4471-A66A-2B78D0FA9036}" type="sibTrans" cxnId="{4BC5C8FE-B4DA-4AA3-BCEE-11476282C630}">
      <dgm:prSet/>
      <dgm:spPr/>
      <dgm:t>
        <a:bodyPr/>
        <a:lstStyle/>
        <a:p>
          <a:endParaRPr lang="uk-UA" sz="2400"/>
        </a:p>
      </dgm:t>
    </dgm:pt>
    <dgm:pt modelId="{6F78BBAD-E8BC-488D-9847-77E298A38158}">
      <dgm:prSet phldrT="[Текст]" custT="1"/>
      <dgm:spPr/>
      <dgm:t>
        <a:bodyPr/>
        <a:lstStyle/>
        <a:p>
          <a:r>
            <a:rPr lang="en-US" sz="2400" b="1" dirty="0"/>
            <a:t>Realistic</a:t>
          </a:r>
          <a:endParaRPr lang="uk-UA" sz="2400" b="1" dirty="0"/>
        </a:p>
      </dgm:t>
    </dgm:pt>
    <dgm:pt modelId="{A4241D43-B546-4094-9AFF-18810D4C1DFF}" type="parTrans" cxnId="{76026E20-23D6-4FD2-9CE9-9052204DE0F0}">
      <dgm:prSet/>
      <dgm:spPr/>
      <dgm:t>
        <a:bodyPr/>
        <a:lstStyle/>
        <a:p>
          <a:endParaRPr lang="uk-UA" sz="2400"/>
        </a:p>
      </dgm:t>
    </dgm:pt>
    <dgm:pt modelId="{4BD2452B-084D-407D-885F-35EE0B11A70B}" type="sibTrans" cxnId="{76026E20-23D6-4FD2-9CE9-9052204DE0F0}">
      <dgm:prSet/>
      <dgm:spPr/>
      <dgm:t>
        <a:bodyPr/>
        <a:lstStyle/>
        <a:p>
          <a:endParaRPr lang="uk-UA" sz="2400"/>
        </a:p>
      </dgm:t>
    </dgm:pt>
    <dgm:pt modelId="{69ADC822-2D7E-494D-B6BB-065C217151CF}">
      <dgm:prSet custT="1"/>
      <dgm:spPr/>
      <dgm:t>
        <a:bodyPr/>
        <a:lstStyle/>
        <a:p>
          <a:pPr algn="l"/>
          <a:r>
            <a:rPr lang="en-US" sz="1800" dirty="0"/>
            <a:t>Performance indicators are aligned with program and strategic documents and define key aspects of the expected outcome</a:t>
          </a:r>
          <a:endParaRPr lang="uk-UA" sz="1800" dirty="0"/>
        </a:p>
      </dgm:t>
    </dgm:pt>
    <dgm:pt modelId="{4F7E5BEC-F881-4FAA-AA8A-FDAFD834FBEB}" type="parTrans" cxnId="{F2AA3C5F-D7E3-4C6F-A9FF-B6174ACC7EC9}">
      <dgm:prSet/>
      <dgm:spPr/>
      <dgm:t>
        <a:bodyPr/>
        <a:lstStyle/>
        <a:p>
          <a:endParaRPr lang="uk-UA" sz="2400"/>
        </a:p>
      </dgm:t>
    </dgm:pt>
    <dgm:pt modelId="{13428486-FC4B-4DEC-A06D-979E018888FA}" type="sibTrans" cxnId="{F2AA3C5F-D7E3-4C6F-A9FF-B6174ACC7EC9}">
      <dgm:prSet/>
      <dgm:spPr/>
      <dgm:t>
        <a:bodyPr/>
        <a:lstStyle/>
        <a:p>
          <a:endParaRPr lang="uk-UA" sz="2400"/>
        </a:p>
      </dgm:t>
    </dgm:pt>
    <dgm:pt modelId="{538235FD-DB84-4BD8-BD76-68D45EBDAE53}">
      <dgm:prSet custT="1"/>
      <dgm:spPr/>
      <dgm:t>
        <a:bodyPr/>
        <a:lstStyle/>
        <a:p>
          <a:r>
            <a:rPr lang="en-US" sz="1800" dirty="0"/>
            <a:t>Performance indicators are defined given the government’s fiscal capacity</a:t>
          </a:r>
          <a:endParaRPr lang="uk-UA" sz="1800" dirty="0"/>
        </a:p>
      </dgm:t>
    </dgm:pt>
    <dgm:pt modelId="{C3A690C5-69F3-4E60-A01D-9CB51F033AA2}" type="parTrans" cxnId="{EF90F999-EA2E-4C43-89F8-00EDC9F954A6}">
      <dgm:prSet/>
      <dgm:spPr/>
      <dgm:t>
        <a:bodyPr/>
        <a:lstStyle/>
        <a:p>
          <a:endParaRPr lang="uk-UA" sz="2400"/>
        </a:p>
      </dgm:t>
    </dgm:pt>
    <dgm:pt modelId="{3B1C35F4-5081-47F2-928A-916EFFDB5F4D}" type="sibTrans" cxnId="{EF90F999-EA2E-4C43-89F8-00EDC9F954A6}">
      <dgm:prSet/>
      <dgm:spPr/>
      <dgm:t>
        <a:bodyPr/>
        <a:lstStyle/>
        <a:p>
          <a:endParaRPr lang="uk-UA" sz="2400"/>
        </a:p>
      </dgm:t>
    </dgm:pt>
    <dgm:pt modelId="{3FBEBD0E-844A-4E20-883D-3FC9BA503ED0}">
      <dgm:prSet custT="1"/>
      <dgm:spPr/>
      <dgm:t>
        <a:bodyPr/>
        <a:lstStyle/>
        <a:p>
          <a:pPr rtl="0"/>
          <a:r>
            <a:rPr lang="en-US" sz="1600" dirty="0"/>
            <a:t>Performance indicators capture the impact on economy and society achieved through the chief spending unit, and the efficiency of public service delivery </a:t>
          </a:r>
          <a:endParaRPr lang="uk-UA" sz="1600" dirty="0"/>
        </a:p>
      </dgm:t>
    </dgm:pt>
    <dgm:pt modelId="{C1C2AA2A-F854-4C69-B1F1-62490E7652CE}" type="parTrans" cxnId="{EB0445CA-9596-4C06-B386-3758E10CAFA1}">
      <dgm:prSet/>
      <dgm:spPr/>
      <dgm:t>
        <a:bodyPr/>
        <a:lstStyle/>
        <a:p>
          <a:endParaRPr lang="uk-UA" sz="2400"/>
        </a:p>
      </dgm:t>
    </dgm:pt>
    <dgm:pt modelId="{58846E8D-5BF6-45D7-BF20-AD04BB0B0274}" type="sibTrans" cxnId="{EB0445CA-9596-4C06-B386-3758E10CAFA1}">
      <dgm:prSet/>
      <dgm:spPr/>
      <dgm:t>
        <a:bodyPr/>
        <a:lstStyle/>
        <a:p>
          <a:endParaRPr lang="uk-UA" sz="2400"/>
        </a:p>
      </dgm:t>
    </dgm:pt>
    <dgm:pt modelId="{AC6ACBC5-C6E4-41B2-9CDB-5804DC451A86}" type="pres">
      <dgm:prSet presAssocID="{680925A7-CB0D-4DC4-8882-FCB459A2B890}" presName="Name0" presStyleCnt="0">
        <dgm:presLayoutVars>
          <dgm:dir/>
          <dgm:animLvl val="lvl"/>
          <dgm:resizeHandles/>
        </dgm:presLayoutVars>
      </dgm:prSet>
      <dgm:spPr/>
    </dgm:pt>
    <dgm:pt modelId="{E38100E0-CDE9-4095-AB58-3913D65551D2}" type="pres">
      <dgm:prSet presAssocID="{6F78BBAD-E8BC-488D-9847-77E298A38158}" presName="linNode" presStyleCnt="0"/>
      <dgm:spPr/>
    </dgm:pt>
    <dgm:pt modelId="{E02FD5C2-A6A8-4609-ADDA-2297F151692B}" type="pres">
      <dgm:prSet presAssocID="{6F78BBAD-E8BC-488D-9847-77E298A38158}" presName="parentShp" presStyleLbl="node1" presStyleIdx="0" presStyleCnt="3">
        <dgm:presLayoutVars>
          <dgm:bulletEnabled val="1"/>
        </dgm:presLayoutVars>
      </dgm:prSet>
      <dgm:spPr/>
    </dgm:pt>
    <dgm:pt modelId="{C5F1993A-905A-4EBE-93B6-F826E4806B92}" type="pres">
      <dgm:prSet presAssocID="{6F78BBAD-E8BC-488D-9847-77E298A38158}" presName="childShp" presStyleLbl="bgAccFollowNode1" presStyleIdx="0" presStyleCnt="3">
        <dgm:presLayoutVars>
          <dgm:bulletEnabled val="1"/>
        </dgm:presLayoutVars>
      </dgm:prSet>
      <dgm:spPr/>
    </dgm:pt>
    <dgm:pt modelId="{D80D2898-9B13-40DC-B897-16650CDFC892}" type="pres">
      <dgm:prSet presAssocID="{4BD2452B-084D-407D-885F-35EE0B11A70B}" presName="spacing" presStyleCnt="0"/>
      <dgm:spPr/>
    </dgm:pt>
    <dgm:pt modelId="{C510395B-4C1E-4763-804D-98C955F913BC}" type="pres">
      <dgm:prSet presAssocID="{31258F7C-BA3C-4E65-BCFC-647A80668F6A}" presName="linNode" presStyleCnt="0"/>
      <dgm:spPr/>
    </dgm:pt>
    <dgm:pt modelId="{D05798A8-CA54-4ED9-9A4A-68857A5E70E5}" type="pres">
      <dgm:prSet presAssocID="{31258F7C-BA3C-4E65-BCFC-647A80668F6A}" presName="parentShp" presStyleLbl="node1" presStyleIdx="1" presStyleCnt="3">
        <dgm:presLayoutVars>
          <dgm:bulletEnabled val="1"/>
        </dgm:presLayoutVars>
      </dgm:prSet>
      <dgm:spPr/>
    </dgm:pt>
    <dgm:pt modelId="{C47FC21B-E02A-4EAA-A1A9-B1861566F556}" type="pres">
      <dgm:prSet presAssocID="{31258F7C-BA3C-4E65-BCFC-647A80668F6A}" presName="childShp" presStyleLbl="bgAccFollowNode1" presStyleIdx="1" presStyleCnt="3">
        <dgm:presLayoutVars>
          <dgm:bulletEnabled val="1"/>
        </dgm:presLayoutVars>
      </dgm:prSet>
      <dgm:spPr/>
    </dgm:pt>
    <dgm:pt modelId="{D022DDBC-51CD-46BC-84FC-44A5D9414A37}" type="pres">
      <dgm:prSet presAssocID="{13903D42-C1E3-4471-A66A-2B78D0FA9036}" presName="spacing" presStyleCnt="0"/>
      <dgm:spPr/>
    </dgm:pt>
    <dgm:pt modelId="{4AA9826C-4425-43F0-932C-19BC3AD8241E}" type="pres">
      <dgm:prSet presAssocID="{06E1DD01-0171-47E6-A39D-027B891FB4DA}" presName="linNode" presStyleCnt="0"/>
      <dgm:spPr/>
    </dgm:pt>
    <dgm:pt modelId="{C06DDC43-340A-441F-AE0E-22E2FA7B666D}" type="pres">
      <dgm:prSet presAssocID="{06E1DD01-0171-47E6-A39D-027B891FB4DA}" presName="parentShp" presStyleLbl="node1" presStyleIdx="2" presStyleCnt="3">
        <dgm:presLayoutVars>
          <dgm:bulletEnabled val="1"/>
        </dgm:presLayoutVars>
      </dgm:prSet>
      <dgm:spPr/>
    </dgm:pt>
    <dgm:pt modelId="{535A1E3D-4A7B-48E7-98B7-BD1BD7458B56}" type="pres">
      <dgm:prSet presAssocID="{06E1DD01-0171-47E6-A39D-027B891FB4DA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5CF48AA5-97F2-450B-9678-3111FEB488D4}" srcId="{680925A7-CB0D-4DC4-8882-FCB459A2B890}" destId="{06E1DD01-0171-47E6-A39D-027B891FB4DA}" srcOrd="2" destOrd="0" parTransId="{7D1A5144-7DB9-4F4C-8716-17FB860C90B3}" sibTransId="{2C6523F8-3F53-4E4B-A3C1-F5F4B7F5929C}"/>
    <dgm:cxn modelId="{EB0445CA-9596-4C06-B386-3758E10CAFA1}" srcId="{06E1DD01-0171-47E6-A39D-027B891FB4DA}" destId="{3FBEBD0E-844A-4E20-883D-3FC9BA503ED0}" srcOrd="0" destOrd="0" parTransId="{C1C2AA2A-F854-4C69-B1F1-62490E7652CE}" sibTransId="{58846E8D-5BF6-45D7-BF20-AD04BB0B0274}"/>
    <dgm:cxn modelId="{F2AA3C5F-D7E3-4C6F-A9FF-B6174ACC7EC9}" srcId="{31258F7C-BA3C-4E65-BCFC-647A80668F6A}" destId="{69ADC822-2D7E-494D-B6BB-065C217151CF}" srcOrd="0" destOrd="0" parTransId="{4F7E5BEC-F881-4FAA-AA8A-FDAFD834FBEB}" sibTransId="{13428486-FC4B-4DEC-A06D-979E018888FA}"/>
    <dgm:cxn modelId="{71304FEB-F597-4C2B-BDF0-4D0C501EF593}" type="presOf" srcId="{3FBEBD0E-844A-4E20-883D-3FC9BA503ED0}" destId="{535A1E3D-4A7B-48E7-98B7-BD1BD7458B56}" srcOrd="0" destOrd="0" presId="urn:microsoft.com/office/officeart/2005/8/layout/vList6"/>
    <dgm:cxn modelId="{1340BCC5-62EF-423C-8002-FA75F4C6E26E}" type="presOf" srcId="{680925A7-CB0D-4DC4-8882-FCB459A2B890}" destId="{AC6ACBC5-C6E4-41B2-9CDB-5804DC451A86}" srcOrd="0" destOrd="0" presId="urn:microsoft.com/office/officeart/2005/8/layout/vList6"/>
    <dgm:cxn modelId="{0F2D42D6-E4E8-42E0-8B85-4AFE208D8E75}" type="presOf" srcId="{06E1DD01-0171-47E6-A39D-027B891FB4DA}" destId="{C06DDC43-340A-441F-AE0E-22E2FA7B666D}" srcOrd="0" destOrd="0" presId="urn:microsoft.com/office/officeart/2005/8/layout/vList6"/>
    <dgm:cxn modelId="{0D3B657E-3FD3-4DCD-B63F-70A00541222D}" type="presOf" srcId="{31258F7C-BA3C-4E65-BCFC-647A80668F6A}" destId="{D05798A8-CA54-4ED9-9A4A-68857A5E70E5}" srcOrd="0" destOrd="0" presId="urn:microsoft.com/office/officeart/2005/8/layout/vList6"/>
    <dgm:cxn modelId="{AB89F375-D7EE-4744-87DB-04E88F2ED6E3}" type="presOf" srcId="{6F78BBAD-E8BC-488D-9847-77E298A38158}" destId="{E02FD5C2-A6A8-4609-ADDA-2297F151692B}" srcOrd="0" destOrd="0" presId="urn:microsoft.com/office/officeart/2005/8/layout/vList6"/>
    <dgm:cxn modelId="{2ADB11FE-1CB5-40A1-9035-AB3CAFD83C21}" type="presOf" srcId="{69ADC822-2D7E-494D-B6BB-065C217151CF}" destId="{C47FC21B-E02A-4EAA-A1A9-B1861566F556}" srcOrd="0" destOrd="0" presId="urn:microsoft.com/office/officeart/2005/8/layout/vList6"/>
    <dgm:cxn modelId="{76026E20-23D6-4FD2-9CE9-9052204DE0F0}" srcId="{680925A7-CB0D-4DC4-8882-FCB459A2B890}" destId="{6F78BBAD-E8BC-488D-9847-77E298A38158}" srcOrd="0" destOrd="0" parTransId="{A4241D43-B546-4094-9AFF-18810D4C1DFF}" sibTransId="{4BD2452B-084D-407D-885F-35EE0B11A70B}"/>
    <dgm:cxn modelId="{EF90F999-EA2E-4C43-89F8-00EDC9F954A6}" srcId="{6F78BBAD-E8BC-488D-9847-77E298A38158}" destId="{538235FD-DB84-4BD8-BD76-68D45EBDAE53}" srcOrd="0" destOrd="0" parTransId="{C3A690C5-69F3-4E60-A01D-9CB51F033AA2}" sibTransId="{3B1C35F4-5081-47F2-928A-916EFFDB5F4D}"/>
    <dgm:cxn modelId="{4BC5C8FE-B4DA-4AA3-BCEE-11476282C630}" srcId="{680925A7-CB0D-4DC4-8882-FCB459A2B890}" destId="{31258F7C-BA3C-4E65-BCFC-647A80668F6A}" srcOrd="1" destOrd="0" parTransId="{1952969E-55B1-4095-BA2A-460686A5D484}" sibTransId="{13903D42-C1E3-4471-A66A-2B78D0FA9036}"/>
    <dgm:cxn modelId="{AEA1FD87-3BE2-4813-B0D7-6E84059F6634}" type="presOf" srcId="{538235FD-DB84-4BD8-BD76-68D45EBDAE53}" destId="{C5F1993A-905A-4EBE-93B6-F826E4806B92}" srcOrd="0" destOrd="0" presId="urn:microsoft.com/office/officeart/2005/8/layout/vList6"/>
    <dgm:cxn modelId="{04F5EBDB-8CB4-49FC-8E8E-33C7555F7503}" type="presParOf" srcId="{AC6ACBC5-C6E4-41B2-9CDB-5804DC451A86}" destId="{E38100E0-CDE9-4095-AB58-3913D65551D2}" srcOrd="0" destOrd="0" presId="urn:microsoft.com/office/officeart/2005/8/layout/vList6"/>
    <dgm:cxn modelId="{DC5DC752-42AF-4438-8056-C82E5417F488}" type="presParOf" srcId="{E38100E0-CDE9-4095-AB58-3913D65551D2}" destId="{E02FD5C2-A6A8-4609-ADDA-2297F151692B}" srcOrd="0" destOrd="0" presId="urn:microsoft.com/office/officeart/2005/8/layout/vList6"/>
    <dgm:cxn modelId="{072DB5DE-EE5A-4549-B520-82E6D96C5D2E}" type="presParOf" srcId="{E38100E0-CDE9-4095-AB58-3913D65551D2}" destId="{C5F1993A-905A-4EBE-93B6-F826E4806B92}" srcOrd="1" destOrd="0" presId="urn:microsoft.com/office/officeart/2005/8/layout/vList6"/>
    <dgm:cxn modelId="{43F32B1A-FB8A-4909-A3DB-EF50E53EF91F}" type="presParOf" srcId="{AC6ACBC5-C6E4-41B2-9CDB-5804DC451A86}" destId="{D80D2898-9B13-40DC-B897-16650CDFC892}" srcOrd="1" destOrd="0" presId="urn:microsoft.com/office/officeart/2005/8/layout/vList6"/>
    <dgm:cxn modelId="{6ECAF42A-2BDC-41E5-9D6E-D973B119CDC8}" type="presParOf" srcId="{AC6ACBC5-C6E4-41B2-9CDB-5804DC451A86}" destId="{C510395B-4C1E-4763-804D-98C955F913BC}" srcOrd="2" destOrd="0" presId="urn:microsoft.com/office/officeart/2005/8/layout/vList6"/>
    <dgm:cxn modelId="{C319C7CF-1C8D-4BCE-BF26-FD0C3AFB1114}" type="presParOf" srcId="{C510395B-4C1E-4763-804D-98C955F913BC}" destId="{D05798A8-CA54-4ED9-9A4A-68857A5E70E5}" srcOrd="0" destOrd="0" presId="urn:microsoft.com/office/officeart/2005/8/layout/vList6"/>
    <dgm:cxn modelId="{6E04752A-E3A2-4E62-BBBE-9A97B7D793DB}" type="presParOf" srcId="{C510395B-4C1E-4763-804D-98C955F913BC}" destId="{C47FC21B-E02A-4EAA-A1A9-B1861566F556}" srcOrd="1" destOrd="0" presId="urn:microsoft.com/office/officeart/2005/8/layout/vList6"/>
    <dgm:cxn modelId="{2E031DEA-3761-4ED3-87CC-03DC1FEE1B54}" type="presParOf" srcId="{AC6ACBC5-C6E4-41B2-9CDB-5804DC451A86}" destId="{D022DDBC-51CD-46BC-84FC-44A5D9414A37}" srcOrd="3" destOrd="0" presId="urn:microsoft.com/office/officeart/2005/8/layout/vList6"/>
    <dgm:cxn modelId="{0EBB9FFF-D61D-4FAD-8441-EF607200BA9F}" type="presParOf" srcId="{AC6ACBC5-C6E4-41B2-9CDB-5804DC451A86}" destId="{4AA9826C-4425-43F0-932C-19BC3AD8241E}" srcOrd="4" destOrd="0" presId="urn:microsoft.com/office/officeart/2005/8/layout/vList6"/>
    <dgm:cxn modelId="{8EF92309-4C4F-4F31-991C-01D3BEB5AEEE}" type="presParOf" srcId="{4AA9826C-4425-43F0-932C-19BC3AD8241E}" destId="{C06DDC43-340A-441F-AE0E-22E2FA7B666D}" srcOrd="0" destOrd="0" presId="urn:microsoft.com/office/officeart/2005/8/layout/vList6"/>
    <dgm:cxn modelId="{D9197C03-3DCF-4A46-B46E-A1A36CE0AB5B}" type="presParOf" srcId="{4AA9826C-4425-43F0-932C-19BC3AD8241E}" destId="{535A1E3D-4A7B-48E7-98B7-BD1BD7458B5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222840-17F6-41EB-A916-611E829DA931}">
      <dsp:nvSpPr>
        <dsp:cNvPr id="0" name=""/>
        <dsp:cNvSpPr/>
      </dsp:nvSpPr>
      <dsp:spPr>
        <a:xfrm rot="5400000">
          <a:off x="398176" y="2693014"/>
          <a:ext cx="2397167" cy="203210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gradFill rotWithShape="0">
          <a:gsLst>
            <a:gs pos="0">
              <a:schemeClr val="accent4">
                <a:tint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tint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tint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2808D97-146D-4603-8997-B024014CBC81}">
      <dsp:nvSpPr>
        <dsp:cNvPr id="0" name=""/>
        <dsp:cNvSpPr/>
      </dsp:nvSpPr>
      <dsp:spPr>
        <a:xfrm>
          <a:off x="220678" y="278234"/>
          <a:ext cx="3198477" cy="2225269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0" u="sng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І </a:t>
          </a:r>
          <a:r>
            <a:rPr lang="en-US" sz="2400" b="1" i="0" u="sng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level</a:t>
          </a:r>
          <a:endParaRPr lang="uk-UA" sz="2400" b="1" i="0" u="sng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Performance indicators of chief spending units</a:t>
          </a:r>
          <a:endParaRPr lang="uk-UA" sz="2000" b="1" i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29326" y="386882"/>
        <a:ext cx="2981181" cy="2007973"/>
      </dsp:txXfrm>
    </dsp:sp>
    <dsp:sp modelId="{05E5DD6A-AEDB-49EC-9010-B4C5756FCBE1}">
      <dsp:nvSpPr>
        <dsp:cNvPr id="0" name=""/>
        <dsp:cNvSpPr/>
      </dsp:nvSpPr>
      <dsp:spPr>
        <a:xfrm>
          <a:off x="3317003" y="393793"/>
          <a:ext cx="3846882" cy="2012844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uk-UA" sz="14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14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define progress in meeting the </a:t>
          </a:r>
          <a:r>
            <a:rPr lang="en-US" sz="1400" b="0" u="sng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strategic objective</a:t>
          </a:r>
          <a:endParaRPr lang="uk-UA" sz="1600" b="0" u="sng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k-UA" sz="8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uk-UA" sz="14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</a:t>
          </a:r>
          <a:r>
            <a:rPr lang="en-US" sz="14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highlight the performance of chief spending units in each sector (governance area</a:t>
          </a:r>
          <a:r>
            <a:rPr lang="uk-UA" sz="1600" b="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)</a:t>
          </a:r>
          <a:endParaRPr lang="uk-UA" sz="16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uk-UA" sz="8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400" b="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meaningful to the public</a:t>
          </a:r>
          <a:endParaRPr lang="uk-UA" sz="1600" b="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317003" y="393793"/>
        <a:ext cx="3846882" cy="2012844"/>
      </dsp:txXfrm>
    </dsp:sp>
    <dsp:sp modelId="{7DC3145E-2AD1-4B89-9C8D-F1011959FE8F}">
      <dsp:nvSpPr>
        <dsp:cNvPr id="0" name=""/>
        <dsp:cNvSpPr/>
      </dsp:nvSpPr>
      <dsp:spPr>
        <a:xfrm>
          <a:off x="2606497" y="3255646"/>
          <a:ext cx="3143591" cy="2312373"/>
        </a:xfrm>
        <a:prstGeom prst="roundRect">
          <a:avLst>
            <a:gd name="adj" fmla="val 1667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u="sng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ІІ </a:t>
          </a:r>
          <a:r>
            <a:rPr lang="en-US" sz="2400" b="1" u="sng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level</a:t>
          </a:r>
          <a:endParaRPr lang="uk-UA" sz="2400" b="1" u="sng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Budget programs performance indicators</a:t>
          </a:r>
          <a:endParaRPr lang="uk-UA" sz="20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719398" y="3368547"/>
        <a:ext cx="2917789" cy="2086571"/>
      </dsp:txXfrm>
    </dsp:sp>
    <dsp:sp modelId="{966BE5B9-1B38-4349-A628-5A9D62B69542}">
      <dsp:nvSpPr>
        <dsp:cNvPr id="0" name=""/>
        <dsp:cNvSpPr/>
      </dsp:nvSpPr>
      <dsp:spPr>
        <a:xfrm>
          <a:off x="5700369" y="3259415"/>
          <a:ext cx="3328886" cy="2298995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Define progress in meeting the </a:t>
          </a:r>
          <a:r>
            <a:rPr lang="en-US" sz="1600" b="1" u="sng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budget program objective</a:t>
          </a:r>
          <a:endParaRPr lang="uk-UA" sz="1600" b="1" u="sng" kern="1200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uk-UA" sz="800" b="1" kern="1200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Focused on public services</a:t>
          </a:r>
          <a:endParaRPr lang="uk-UA" sz="16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uk-UA" sz="8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b="1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Capture the level of need satisfaction among various social groups</a:t>
          </a:r>
          <a:endParaRPr lang="uk-UA" sz="16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5700369" y="3259415"/>
        <a:ext cx="3328886" cy="22989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F1993A-905A-4EBE-93B6-F826E4806B92}">
      <dsp:nvSpPr>
        <dsp:cNvPr id="0" name=""/>
        <dsp:cNvSpPr/>
      </dsp:nvSpPr>
      <dsp:spPr>
        <a:xfrm>
          <a:off x="3398777" y="0"/>
          <a:ext cx="5098166" cy="159767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Performance indicators are defined given the government’s fiscal capacity</a:t>
          </a:r>
          <a:endParaRPr lang="uk-UA" sz="1800" kern="1200" dirty="0"/>
        </a:p>
      </dsp:txBody>
      <dsp:txXfrm>
        <a:off x="3398777" y="199710"/>
        <a:ext cx="4499037" cy="1198257"/>
      </dsp:txXfrm>
    </dsp:sp>
    <dsp:sp modelId="{E02FD5C2-A6A8-4609-ADDA-2297F151692B}">
      <dsp:nvSpPr>
        <dsp:cNvPr id="0" name=""/>
        <dsp:cNvSpPr/>
      </dsp:nvSpPr>
      <dsp:spPr>
        <a:xfrm>
          <a:off x="0" y="0"/>
          <a:ext cx="3398777" cy="159767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Realistic</a:t>
          </a:r>
          <a:endParaRPr lang="uk-UA" sz="2400" b="1" kern="1200" dirty="0"/>
        </a:p>
      </dsp:txBody>
      <dsp:txXfrm>
        <a:off x="77992" y="77992"/>
        <a:ext cx="3242793" cy="1441693"/>
      </dsp:txXfrm>
    </dsp:sp>
    <dsp:sp modelId="{C47FC21B-E02A-4EAA-A1A9-B1861566F556}">
      <dsp:nvSpPr>
        <dsp:cNvPr id="0" name=""/>
        <dsp:cNvSpPr/>
      </dsp:nvSpPr>
      <dsp:spPr>
        <a:xfrm>
          <a:off x="3398777" y="1757445"/>
          <a:ext cx="5098166" cy="159767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1972855"/>
            <a:satOff val="11079"/>
            <a:lumOff val="704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1972855"/>
              <a:satOff val="11079"/>
              <a:lumOff val="7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Performance indicators are aligned with program and strategic documents and define key aspects of the expected outcome</a:t>
          </a:r>
          <a:endParaRPr lang="uk-UA" sz="1800" kern="1200" dirty="0"/>
        </a:p>
      </dsp:txBody>
      <dsp:txXfrm>
        <a:off x="3398777" y="1957155"/>
        <a:ext cx="4499037" cy="1198257"/>
      </dsp:txXfrm>
    </dsp:sp>
    <dsp:sp modelId="{D05798A8-CA54-4ED9-9A4A-68857A5E70E5}">
      <dsp:nvSpPr>
        <dsp:cNvPr id="0" name=""/>
        <dsp:cNvSpPr/>
      </dsp:nvSpPr>
      <dsp:spPr>
        <a:xfrm>
          <a:off x="0" y="1757445"/>
          <a:ext cx="3398777" cy="1597677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Relevant</a:t>
          </a:r>
          <a:endParaRPr lang="uk-UA" sz="2400" b="1" kern="1200" dirty="0"/>
        </a:p>
      </dsp:txBody>
      <dsp:txXfrm>
        <a:off x="77992" y="1835437"/>
        <a:ext cx="3242793" cy="1441693"/>
      </dsp:txXfrm>
    </dsp:sp>
    <dsp:sp modelId="{535A1E3D-4A7B-48E7-98B7-BD1BD7458B56}">
      <dsp:nvSpPr>
        <dsp:cNvPr id="0" name=""/>
        <dsp:cNvSpPr/>
      </dsp:nvSpPr>
      <dsp:spPr>
        <a:xfrm>
          <a:off x="3398777" y="3514890"/>
          <a:ext cx="5098166" cy="1597677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-3945710"/>
              <a:satOff val="22157"/>
              <a:lumOff val="140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Performance indicators capture the impact on economy and society achieved through the chief spending unit, and the efficiency of public service delivery </a:t>
          </a:r>
          <a:endParaRPr lang="uk-UA" sz="1600" kern="1200" dirty="0"/>
        </a:p>
      </dsp:txBody>
      <dsp:txXfrm>
        <a:off x="3398777" y="3714600"/>
        <a:ext cx="4499037" cy="1198257"/>
      </dsp:txXfrm>
    </dsp:sp>
    <dsp:sp modelId="{C06DDC43-340A-441F-AE0E-22E2FA7B666D}">
      <dsp:nvSpPr>
        <dsp:cNvPr id="0" name=""/>
        <dsp:cNvSpPr/>
      </dsp:nvSpPr>
      <dsp:spPr>
        <a:xfrm>
          <a:off x="0" y="3514890"/>
          <a:ext cx="3398777" cy="1597677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Meaningful to the Public</a:t>
          </a:r>
          <a:endParaRPr lang="uk-UA" sz="2400" b="1" kern="1200" dirty="0"/>
        </a:p>
      </dsp:txBody>
      <dsp:txXfrm>
        <a:off x="77992" y="3592882"/>
        <a:ext cx="3242793" cy="14416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6CA5B-3747-4E77-9C1F-163DE6890688}" type="datetimeFigureOut">
              <a:rPr lang="uk-UA" smtClean="0"/>
              <a:t>31.03.2017</a:t>
            </a:fld>
            <a:endParaRPr lang="uk-UA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4E34C-DE8E-45CB-94D2-FC3743CDD3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993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836A4-EB88-4D13-995D-3AB361427AC3}" type="slidenum">
              <a:rPr lang="uk-UA" smtClean="0"/>
              <a:t>4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4662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Зразок підзаголовка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31.03.2017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31004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31.03.2017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3730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31.03.2017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7453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31.03.2017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006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31.03.2017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14350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31.03.2017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13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31.03.2017</a:t>
            </a:fld>
            <a:endParaRPr lang="uk-UA" dirty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46004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31.03.2017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6323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31.03.2017</a:t>
            </a:fld>
            <a:endParaRPr lang="uk-UA" dirty="0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21442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31.03.2017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7444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318E-0F2A-4C19-8A27-942FE9081D8B}" type="datetimeFigureOut">
              <a:rPr lang="uk-UA" smtClean="0"/>
              <a:t>31.03.2017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B43EF-CEA2-45F3-AD2F-961D3F4CAAB7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207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Зразок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4318E-0F2A-4C19-8A27-942FE9081D8B}" type="datetimeFigureOut">
              <a:rPr lang="uk-UA" smtClean="0"/>
              <a:t>31.03.2017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B43EF-CEA2-45F3-AD2F-961D3F4CAAB7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73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496944" cy="6192688"/>
          </a:xfrm>
        </p:spPr>
        <p:txBody>
          <a:bodyPr>
            <a:normAutofit/>
          </a:bodyPr>
          <a:lstStyle/>
          <a:p>
            <a:endParaRPr lang="uk-UA" sz="4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j-ea"/>
              <a:cs typeface="+mj-cs"/>
            </a:endParaRPr>
          </a:p>
          <a:p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rPr>
              <a:t>Improving Program Budgeting in Ukraine’s Fiscal Process 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j-ea"/>
              <a:cs typeface="+mj-cs"/>
            </a:endParaRPr>
          </a:p>
          <a:p>
            <a:pPr marL="182880">
              <a:lnSpc>
                <a:spcPct val="75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defRPr/>
            </a:pPr>
            <a:endParaRPr lang="uk-UA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182880">
              <a:lnSpc>
                <a:spcPct val="75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defRPr/>
            </a:pPr>
            <a:endParaRPr lang="uk-UA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182880">
              <a:lnSpc>
                <a:spcPct val="75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defRPr/>
            </a:pPr>
            <a:endParaRPr lang="uk-UA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182880">
              <a:lnSpc>
                <a:spcPct val="75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defRPr/>
            </a:pPr>
            <a:endParaRPr lang="uk-UA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182880">
              <a:lnSpc>
                <a:spcPct val="75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Ministry of Finance of Ukraine</a:t>
            </a:r>
            <a:endParaRPr lang="uk-UA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182880">
              <a:lnSpc>
                <a:spcPct val="75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defRPr/>
            </a:pPr>
            <a:endParaRPr lang="uk-UA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182880">
              <a:lnSpc>
                <a:spcPct val="75000"/>
              </a:lnSpc>
              <a:spcBef>
                <a:spcPct val="0"/>
              </a:spcBef>
              <a:buClr>
                <a:schemeClr val="accent6">
                  <a:lumMod val="75000"/>
                </a:schemeClr>
              </a:buClr>
              <a:defRPr/>
            </a:pPr>
            <a:r>
              <a:rPr lang="uk-UA" sz="2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2017</a:t>
            </a:r>
          </a:p>
          <a:p>
            <a:endParaRPr lang="uk-UA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5110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000" b="1" dirty="0"/>
              <a:t>Ukraine’s Ministry of Public Health </a:t>
            </a:r>
            <a:r>
              <a:rPr lang="ru-RU" sz="3000" b="1" dirty="0"/>
              <a:t>(</a:t>
            </a:r>
            <a:r>
              <a:rPr lang="en-US" sz="3000" b="1" dirty="0"/>
              <a:t>continued</a:t>
            </a:r>
            <a:r>
              <a:rPr lang="ru-RU" sz="3000" b="1" dirty="0"/>
              <a:t>) </a:t>
            </a:r>
            <a:endParaRPr lang="uk-UA" sz="3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093386"/>
            <a:ext cx="8496944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b="1" u="sng" dirty="0"/>
              <a:t>Budget program title</a:t>
            </a:r>
            <a:r>
              <a:rPr lang="ru-RU" b="1" u="sng" dirty="0"/>
              <a:t>:</a:t>
            </a:r>
            <a:r>
              <a:rPr lang="ru-RU" b="1" dirty="0"/>
              <a:t> </a:t>
            </a:r>
            <a:r>
              <a:rPr lang="en-US" dirty="0"/>
              <a:t>diagnostics and treatment of conditions using breakthrough and new medical technologies in scientific and research public health institutions and universities sponsored by the Ministry of Public Health</a:t>
            </a:r>
            <a:endParaRPr lang="ru-RU" dirty="0"/>
          </a:p>
          <a:p>
            <a:pPr algn="just">
              <a:spcAft>
                <a:spcPts val="600"/>
              </a:spcAft>
            </a:pPr>
            <a:r>
              <a:rPr lang="en-US" b="1" u="sng" dirty="0"/>
              <a:t>Budget program objective</a:t>
            </a:r>
            <a:r>
              <a:rPr lang="ru-RU" b="1" u="sng" dirty="0"/>
              <a:t>:</a:t>
            </a:r>
            <a:r>
              <a:rPr lang="ru-RU" b="1" dirty="0"/>
              <a:t> </a:t>
            </a:r>
            <a:r>
              <a:rPr lang="en-US" dirty="0"/>
              <a:t>improved diagnostic quality and accuracy using breakthrough and modern medical technologies </a:t>
            </a:r>
            <a:endParaRPr lang="ru-RU" dirty="0"/>
          </a:p>
          <a:p>
            <a:pPr algn="just">
              <a:spcAft>
                <a:spcPts val="600"/>
              </a:spcAft>
            </a:pPr>
            <a:endParaRPr lang="ru-RU" dirty="0"/>
          </a:p>
          <a:p>
            <a:pPr algn="just">
              <a:spcAft>
                <a:spcPts val="600"/>
              </a:spcAft>
            </a:pPr>
            <a:r>
              <a:rPr lang="en-US" b="1" u="sng" dirty="0"/>
              <a:t>Budget program performance</a:t>
            </a:r>
            <a:r>
              <a:rPr lang="ru-RU" b="1" u="sng" dirty="0"/>
              <a:t>:</a:t>
            </a:r>
          </a:p>
          <a:p>
            <a:pPr algn="just">
              <a:spcAft>
                <a:spcPts val="600"/>
              </a:spcAft>
            </a:pPr>
            <a:r>
              <a:rPr lang="en-US" b="1" i="1" dirty="0"/>
              <a:t>Costs</a:t>
            </a:r>
            <a:r>
              <a:rPr lang="ru-RU" b="1" i="1" dirty="0"/>
              <a:t>:</a:t>
            </a:r>
            <a:r>
              <a:rPr lang="ru-RU" dirty="0"/>
              <a:t> </a:t>
            </a:r>
            <a:r>
              <a:rPr lang="en-US" dirty="0"/>
              <a:t>number of institutions </a:t>
            </a:r>
            <a:r>
              <a:rPr lang="ru-RU" dirty="0"/>
              <a:t>(</a:t>
            </a:r>
            <a:r>
              <a:rPr lang="en-US" dirty="0"/>
              <a:t>units</a:t>
            </a:r>
            <a:r>
              <a:rPr lang="ru-RU" dirty="0"/>
              <a:t>) – 18;</a:t>
            </a:r>
          </a:p>
          <a:p>
            <a:pPr algn="just">
              <a:spcAft>
                <a:spcPts val="600"/>
              </a:spcAft>
            </a:pPr>
            <a:r>
              <a:rPr lang="en-US" dirty="0"/>
              <a:t>Number of hospital beds </a:t>
            </a:r>
            <a:r>
              <a:rPr lang="ru-RU" dirty="0"/>
              <a:t>(</a:t>
            </a:r>
            <a:r>
              <a:rPr lang="en-US" dirty="0"/>
              <a:t>units</a:t>
            </a:r>
            <a:r>
              <a:rPr lang="ru-RU" dirty="0"/>
              <a:t>) – 3.260</a:t>
            </a:r>
          </a:p>
          <a:p>
            <a:pPr algn="just">
              <a:spcAft>
                <a:spcPts val="600"/>
              </a:spcAft>
            </a:pPr>
            <a:r>
              <a:rPr lang="en-US" b="1" i="1" dirty="0"/>
              <a:t>Output</a:t>
            </a:r>
            <a:r>
              <a:rPr lang="ru-RU" b="1" i="1" dirty="0"/>
              <a:t>:</a:t>
            </a:r>
            <a:r>
              <a:rPr lang="ru-RU" i="1" dirty="0"/>
              <a:t> </a:t>
            </a:r>
            <a:r>
              <a:rPr lang="en-US" i="1" dirty="0"/>
              <a:t>number of doctor visits </a:t>
            </a:r>
            <a:r>
              <a:rPr lang="ru-RU" dirty="0"/>
              <a:t>(</a:t>
            </a:r>
            <a:r>
              <a:rPr lang="en-US" dirty="0"/>
              <a:t>in thousands</a:t>
            </a:r>
            <a:r>
              <a:rPr lang="ru-RU" dirty="0"/>
              <a:t>) – 1.011,2;</a:t>
            </a:r>
          </a:p>
          <a:p>
            <a:pPr algn="just">
              <a:spcAft>
                <a:spcPts val="600"/>
              </a:spcAft>
            </a:pPr>
            <a:r>
              <a:rPr lang="en-US" dirty="0"/>
              <a:t>Number of diagnostic exams </a:t>
            </a:r>
            <a:r>
              <a:rPr lang="ru-RU" dirty="0"/>
              <a:t>(</a:t>
            </a:r>
            <a:r>
              <a:rPr lang="en-US" dirty="0"/>
              <a:t>in thousands</a:t>
            </a:r>
            <a:r>
              <a:rPr lang="ru-RU" dirty="0"/>
              <a:t>) - 790; </a:t>
            </a:r>
          </a:p>
          <a:p>
            <a:pPr algn="just">
              <a:spcAft>
                <a:spcPts val="600"/>
              </a:spcAft>
            </a:pPr>
            <a:r>
              <a:rPr lang="en-US" dirty="0"/>
              <a:t>Number of surgeries as part of preventive care and treatment of cardio-vascular and cerebro-vascular conditions </a:t>
            </a:r>
            <a:r>
              <a:rPr lang="ru-RU" dirty="0"/>
              <a:t>(</a:t>
            </a:r>
            <a:r>
              <a:rPr lang="en-US" dirty="0"/>
              <a:t>units</a:t>
            </a:r>
            <a:r>
              <a:rPr lang="ru-RU" dirty="0"/>
              <a:t>) – 2.700; </a:t>
            </a:r>
            <a:endParaRPr lang="ru-RU" strike="sngStrike" dirty="0"/>
          </a:p>
        </p:txBody>
      </p:sp>
    </p:spTree>
    <p:extLst>
      <p:ext uri="{BB962C8B-B14F-4D97-AF65-F5344CB8AC3E}">
        <p14:creationId xmlns:p14="http://schemas.microsoft.com/office/powerpoint/2010/main" val="27688022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000" b="1" dirty="0"/>
              <a:t>Ukraine’s Ministry of Public Health </a:t>
            </a:r>
            <a:r>
              <a:rPr lang="ru-RU" sz="3000" b="1" dirty="0"/>
              <a:t>(</a:t>
            </a:r>
            <a:r>
              <a:rPr lang="en-US" sz="3000" b="1" dirty="0"/>
              <a:t>continued</a:t>
            </a:r>
            <a:r>
              <a:rPr lang="ru-RU" sz="3000" b="1" dirty="0"/>
              <a:t>) </a:t>
            </a:r>
            <a:endParaRPr lang="uk-UA" sz="3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8866" y="1101981"/>
            <a:ext cx="8496944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b="1" u="sng" dirty="0"/>
              <a:t>Budget Performance indicators </a:t>
            </a:r>
            <a:r>
              <a:rPr lang="ru-RU" b="1" u="sng" dirty="0"/>
              <a:t>(</a:t>
            </a:r>
            <a:r>
              <a:rPr lang="en-US" b="1" u="sng" dirty="0"/>
              <a:t>continued</a:t>
            </a:r>
            <a:r>
              <a:rPr lang="ru-RU" b="1" u="sng" dirty="0"/>
              <a:t>):</a:t>
            </a:r>
          </a:p>
          <a:p>
            <a:pPr algn="just">
              <a:spcAft>
                <a:spcPts val="600"/>
              </a:spcAft>
            </a:pPr>
            <a:r>
              <a:rPr lang="en-US" b="1" i="1" dirty="0"/>
              <a:t>Effectiveness:</a:t>
            </a:r>
            <a:r>
              <a:rPr lang="ru-RU" b="1" i="1" dirty="0"/>
              <a:t> </a:t>
            </a:r>
            <a:r>
              <a:rPr lang="en-US" b="1" i="1" dirty="0"/>
              <a:t> </a:t>
            </a:r>
            <a:r>
              <a:rPr lang="en-US" dirty="0"/>
              <a:t>inpatient bed occupancy </a:t>
            </a:r>
            <a:r>
              <a:rPr lang="ru-RU" dirty="0"/>
              <a:t>(</a:t>
            </a:r>
            <a:r>
              <a:rPr lang="en-US" dirty="0"/>
              <a:t>days</a:t>
            </a:r>
            <a:r>
              <a:rPr lang="ru-RU" dirty="0"/>
              <a:t>) – 336;</a:t>
            </a:r>
          </a:p>
          <a:p>
            <a:pPr algn="just">
              <a:spcAft>
                <a:spcPts val="600"/>
              </a:spcAft>
            </a:pPr>
            <a:r>
              <a:rPr lang="en-US" dirty="0"/>
              <a:t>Average inpatient treatment per patient </a:t>
            </a:r>
            <a:r>
              <a:rPr lang="ru-RU" dirty="0"/>
              <a:t>(</a:t>
            </a:r>
            <a:r>
              <a:rPr lang="en-US" dirty="0"/>
              <a:t>days</a:t>
            </a:r>
            <a:r>
              <a:rPr lang="ru-RU" dirty="0"/>
              <a:t>) – 15</a:t>
            </a:r>
          </a:p>
          <a:p>
            <a:pPr algn="just">
              <a:spcAft>
                <a:spcPts val="600"/>
              </a:spcAft>
            </a:pPr>
            <a:r>
              <a:rPr lang="en-US" b="1" i="1" dirty="0"/>
              <a:t>Quality: </a:t>
            </a:r>
            <a:r>
              <a:rPr lang="en-US" dirty="0"/>
              <a:t>reduced mortality rates caused by congenital heart disorders</a:t>
            </a:r>
            <a:r>
              <a:rPr lang="ru-RU" dirty="0"/>
              <a:t>;</a:t>
            </a:r>
          </a:p>
          <a:p>
            <a:pPr algn="just">
              <a:spcAft>
                <a:spcPts val="600"/>
              </a:spcAft>
            </a:pPr>
            <a:r>
              <a:rPr lang="en-US" dirty="0"/>
              <a:t>Higher incidence of early diagnosed cancers in the total number of diagnosed cases</a:t>
            </a:r>
            <a:r>
              <a:rPr lang="ru-RU" dirty="0"/>
              <a:t>;</a:t>
            </a:r>
          </a:p>
          <a:p>
            <a:pPr algn="just">
              <a:spcAft>
                <a:spcPts val="600"/>
              </a:spcAft>
            </a:pPr>
            <a:r>
              <a:rPr lang="en-US" dirty="0"/>
              <a:t>Reduced cancer mortality</a:t>
            </a:r>
            <a:r>
              <a:rPr lang="ru-RU" dirty="0"/>
              <a:t>;</a:t>
            </a:r>
          </a:p>
          <a:p>
            <a:pPr algn="just">
              <a:spcAft>
                <a:spcPts val="600"/>
              </a:spcAft>
            </a:pPr>
            <a:r>
              <a:rPr lang="en-US" dirty="0"/>
              <a:t>Reduced incidence of primary disability due to circulatory diseases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5786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000" b="1" dirty="0"/>
              <a:t>Ukraine’s Ministry of Public Health </a:t>
            </a:r>
            <a:r>
              <a:rPr lang="ru-RU" sz="3000" b="1" dirty="0"/>
              <a:t>(</a:t>
            </a:r>
            <a:r>
              <a:rPr lang="en-US" sz="3000" b="1" dirty="0"/>
              <a:t>continued</a:t>
            </a:r>
            <a:r>
              <a:rPr lang="ru-RU" sz="3000" b="1" dirty="0"/>
              <a:t>) </a:t>
            </a:r>
            <a:endParaRPr lang="uk-UA" sz="3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093386"/>
            <a:ext cx="8496944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b="1" u="sng" dirty="0"/>
              <a:t>Budget program title</a:t>
            </a:r>
            <a:r>
              <a:rPr lang="ru-RU" b="1" u="sng" dirty="0"/>
              <a:t>:</a:t>
            </a:r>
            <a:r>
              <a:rPr lang="ru-RU" b="1" dirty="0"/>
              <a:t> </a:t>
            </a:r>
            <a:r>
              <a:rPr lang="en-US" dirty="0"/>
              <a:t>specialized and highly specialized health care delivered by general public healthcare institutions</a:t>
            </a:r>
            <a:endParaRPr lang="ru-RU" dirty="0"/>
          </a:p>
          <a:p>
            <a:pPr algn="just">
              <a:spcAft>
                <a:spcPts val="600"/>
              </a:spcAft>
            </a:pPr>
            <a:endParaRPr lang="ru-RU" dirty="0"/>
          </a:p>
          <a:p>
            <a:pPr algn="just">
              <a:spcAft>
                <a:spcPts val="600"/>
              </a:spcAft>
            </a:pPr>
            <a:r>
              <a:rPr lang="en-US" b="1" u="sng" dirty="0"/>
              <a:t>Budget program objective</a:t>
            </a:r>
            <a:r>
              <a:rPr lang="ru-RU" b="1" u="sng" dirty="0"/>
              <a:t>:</a:t>
            </a:r>
            <a:r>
              <a:rPr lang="ru-RU" b="1" dirty="0"/>
              <a:t> </a:t>
            </a:r>
            <a:r>
              <a:rPr lang="en-US" dirty="0"/>
              <a:t>improved quality of specialized and highly specialized health care delivery </a:t>
            </a:r>
            <a:endParaRPr lang="ru-RU" dirty="0"/>
          </a:p>
          <a:p>
            <a:pPr algn="just">
              <a:spcAft>
                <a:spcPts val="600"/>
              </a:spcAft>
            </a:pPr>
            <a:endParaRPr lang="ru-RU" dirty="0"/>
          </a:p>
          <a:p>
            <a:pPr algn="just">
              <a:spcAft>
                <a:spcPts val="600"/>
              </a:spcAft>
            </a:pPr>
            <a:r>
              <a:rPr lang="en-US" b="1" u="sng" dirty="0"/>
              <a:t>Budget program performance</a:t>
            </a:r>
            <a:r>
              <a:rPr lang="ru-RU" b="1" u="sng" dirty="0"/>
              <a:t>:</a:t>
            </a:r>
          </a:p>
          <a:p>
            <a:pPr algn="just">
              <a:spcAft>
                <a:spcPts val="600"/>
              </a:spcAft>
            </a:pPr>
            <a:r>
              <a:rPr lang="en-US" b="1" i="1" dirty="0"/>
              <a:t>Costs</a:t>
            </a:r>
            <a:r>
              <a:rPr lang="ru-RU" b="1" i="1" dirty="0"/>
              <a:t>:</a:t>
            </a:r>
            <a:r>
              <a:rPr lang="ru-RU" dirty="0"/>
              <a:t> </a:t>
            </a:r>
            <a:r>
              <a:rPr lang="en-US" dirty="0"/>
              <a:t>number of institutions </a:t>
            </a:r>
            <a:r>
              <a:rPr lang="ru-RU" dirty="0"/>
              <a:t>(</a:t>
            </a:r>
            <a:r>
              <a:rPr lang="en-US" dirty="0"/>
              <a:t>units</a:t>
            </a:r>
            <a:r>
              <a:rPr lang="ru-RU" dirty="0"/>
              <a:t>) – 15;</a:t>
            </a:r>
          </a:p>
          <a:p>
            <a:pPr algn="just">
              <a:spcAft>
                <a:spcPts val="600"/>
              </a:spcAft>
            </a:pPr>
            <a:r>
              <a:rPr lang="en-US" dirty="0"/>
              <a:t>Number of inpatient beds </a:t>
            </a:r>
            <a:r>
              <a:rPr lang="ru-RU" dirty="0"/>
              <a:t>(</a:t>
            </a:r>
            <a:r>
              <a:rPr lang="en-US" dirty="0"/>
              <a:t>units) </a:t>
            </a:r>
            <a:r>
              <a:rPr lang="ru-RU" dirty="0"/>
              <a:t>4.394</a:t>
            </a:r>
          </a:p>
          <a:p>
            <a:pPr algn="just">
              <a:spcAft>
                <a:spcPts val="600"/>
              </a:spcAft>
            </a:pPr>
            <a:r>
              <a:rPr lang="en-US" b="1" i="1" dirty="0"/>
              <a:t>Output</a:t>
            </a:r>
            <a:r>
              <a:rPr lang="ru-RU" b="1" i="1" dirty="0"/>
              <a:t>:</a:t>
            </a:r>
            <a:r>
              <a:rPr lang="ru-RU" i="1" dirty="0"/>
              <a:t> </a:t>
            </a:r>
            <a:r>
              <a:rPr lang="en-US" i="1" dirty="0"/>
              <a:t>number of doctor visits </a:t>
            </a:r>
            <a:r>
              <a:rPr lang="ru-RU" dirty="0"/>
              <a:t>(</a:t>
            </a:r>
            <a:r>
              <a:rPr lang="en-US" dirty="0"/>
              <a:t>thousands</a:t>
            </a:r>
            <a:r>
              <a:rPr lang="ru-RU" dirty="0"/>
              <a:t>) – 2.284;</a:t>
            </a:r>
          </a:p>
          <a:p>
            <a:pPr algn="just">
              <a:spcAft>
                <a:spcPts val="600"/>
              </a:spcAft>
            </a:pPr>
            <a:r>
              <a:rPr lang="en-US" dirty="0"/>
              <a:t>Number of bed days </a:t>
            </a:r>
            <a:r>
              <a:rPr lang="ru-RU" dirty="0"/>
              <a:t>(</a:t>
            </a:r>
            <a:r>
              <a:rPr lang="en-US" dirty="0"/>
              <a:t>thousands</a:t>
            </a:r>
            <a:r>
              <a:rPr lang="ru-RU" dirty="0"/>
              <a:t>) – 1.455,7;</a:t>
            </a:r>
          </a:p>
          <a:p>
            <a:pPr algn="just">
              <a:spcAft>
                <a:spcPts val="600"/>
              </a:spcAft>
            </a:pPr>
            <a:r>
              <a:rPr lang="en-US" dirty="0"/>
              <a:t>Number of patients treated in NDSB OKHMATDET inpatient/outpatient facilities </a:t>
            </a:r>
            <a:r>
              <a:rPr lang="ru-RU" dirty="0"/>
              <a:t>(</a:t>
            </a:r>
            <a:r>
              <a:rPr lang="en-US" dirty="0"/>
              <a:t>in thousands)</a:t>
            </a:r>
            <a:r>
              <a:rPr lang="ru-RU" dirty="0"/>
              <a:t>– 75,6;</a:t>
            </a:r>
          </a:p>
          <a:p>
            <a:pPr algn="just">
              <a:spcAft>
                <a:spcPts val="600"/>
              </a:spcAft>
            </a:pPr>
            <a:r>
              <a:rPr lang="en-US" dirty="0"/>
              <a:t>Number of patients treated in other inpatient/outpatient facilities </a:t>
            </a:r>
            <a:r>
              <a:rPr lang="ru-RU" dirty="0"/>
              <a:t>(</a:t>
            </a:r>
            <a:r>
              <a:rPr lang="en-US" dirty="0"/>
              <a:t>thousands</a:t>
            </a:r>
            <a:r>
              <a:rPr lang="ru-RU" dirty="0"/>
              <a:t>) – 75,6</a:t>
            </a:r>
          </a:p>
        </p:txBody>
      </p:sp>
    </p:spTree>
    <p:extLst>
      <p:ext uri="{BB962C8B-B14F-4D97-AF65-F5344CB8AC3E}">
        <p14:creationId xmlns:p14="http://schemas.microsoft.com/office/powerpoint/2010/main" val="27004853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000" b="1" dirty="0"/>
              <a:t>Ukraine’s Ministry of Public Health </a:t>
            </a:r>
            <a:r>
              <a:rPr lang="ru-RU" sz="3000" b="1" dirty="0"/>
              <a:t>(</a:t>
            </a:r>
            <a:r>
              <a:rPr lang="en-US" sz="3000" b="1" dirty="0"/>
              <a:t>continued</a:t>
            </a:r>
            <a:r>
              <a:rPr lang="ru-RU" sz="3000" b="1" dirty="0"/>
              <a:t>) </a:t>
            </a:r>
            <a:endParaRPr lang="uk-UA" sz="3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093386"/>
            <a:ext cx="84969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b="1" u="sng" dirty="0"/>
              <a:t>Budget program performance </a:t>
            </a:r>
            <a:r>
              <a:rPr lang="ru-RU" b="1" u="sng" dirty="0"/>
              <a:t>(</a:t>
            </a:r>
            <a:r>
              <a:rPr lang="en-US" b="1" u="sng" dirty="0"/>
              <a:t>continued</a:t>
            </a:r>
            <a:r>
              <a:rPr lang="ru-RU" b="1" u="sng" dirty="0"/>
              <a:t>):</a:t>
            </a:r>
          </a:p>
          <a:p>
            <a:pPr algn="just">
              <a:spcAft>
                <a:spcPts val="600"/>
              </a:spcAft>
            </a:pPr>
            <a:r>
              <a:rPr lang="en-US" b="1" i="1" dirty="0"/>
              <a:t>Effectiveness</a:t>
            </a:r>
            <a:r>
              <a:rPr lang="ru-RU" b="1" i="1" dirty="0"/>
              <a:t>: </a:t>
            </a:r>
            <a:r>
              <a:rPr lang="en-US" dirty="0"/>
              <a:t>inpatient occupancy </a:t>
            </a:r>
            <a:r>
              <a:rPr lang="ru-RU" dirty="0"/>
              <a:t>(</a:t>
            </a:r>
            <a:r>
              <a:rPr lang="en-US" dirty="0"/>
              <a:t>days</a:t>
            </a:r>
            <a:r>
              <a:rPr lang="ru-RU" dirty="0"/>
              <a:t>) - 332;</a:t>
            </a:r>
          </a:p>
          <a:p>
            <a:pPr algn="just">
              <a:spcAft>
                <a:spcPts val="600"/>
              </a:spcAft>
            </a:pPr>
            <a:r>
              <a:rPr lang="en-US" dirty="0"/>
              <a:t>Average inpatient stay per patient </a:t>
            </a:r>
            <a:r>
              <a:rPr lang="ru-RU" dirty="0"/>
              <a:t>(</a:t>
            </a:r>
            <a:r>
              <a:rPr lang="en-US" dirty="0"/>
              <a:t>days</a:t>
            </a:r>
            <a:r>
              <a:rPr lang="ru-RU" dirty="0"/>
              <a:t>) – 10</a:t>
            </a:r>
          </a:p>
          <a:p>
            <a:pPr algn="just">
              <a:spcAft>
                <a:spcPts val="600"/>
              </a:spcAft>
            </a:pPr>
            <a:r>
              <a:rPr lang="en-US" b="1" i="1" dirty="0"/>
              <a:t>Quality</a:t>
            </a:r>
            <a:r>
              <a:rPr lang="ru-RU" b="1" i="1" dirty="0"/>
              <a:t>: </a:t>
            </a:r>
            <a:r>
              <a:rPr lang="en-US" dirty="0"/>
              <a:t>reduced child mortality rates at</a:t>
            </a:r>
            <a:r>
              <a:rPr lang="en-US" b="1" i="1" dirty="0"/>
              <a:t> </a:t>
            </a:r>
            <a:r>
              <a:rPr lang="en-US" dirty="0"/>
              <a:t>NDSB OKHMATDET</a:t>
            </a:r>
            <a:r>
              <a:rPr lang="ru-RU" dirty="0"/>
              <a:t>;</a:t>
            </a:r>
          </a:p>
          <a:p>
            <a:pPr algn="just">
              <a:spcAft>
                <a:spcPts val="600"/>
              </a:spcAft>
            </a:pPr>
            <a:r>
              <a:rPr lang="en-US" dirty="0"/>
              <a:t>Reduced mortality rates in other general healthcare institutions delivering specialized and highly specialized health services.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3911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496944" cy="6192688"/>
          </a:xfrm>
        </p:spPr>
        <p:txBody>
          <a:bodyPr>
            <a:normAutofit/>
          </a:bodyPr>
          <a:lstStyle/>
          <a:p>
            <a:endParaRPr lang="uk-UA" sz="4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j-ea"/>
              <a:cs typeface="+mj-cs"/>
            </a:endParaRPr>
          </a:p>
          <a:p>
            <a:endParaRPr lang="uk-UA" sz="4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j-ea"/>
              <a:cs typeface="+mj-cs"/>
            </a:endParaRPr>
          </a:p>
          <a:p>
            <a:endParaRPr lang="uk-UA" sz="4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j-ea"/>
              <a:cs typeface="+mj-cs"/>
            </a:endParaRPr>
          </a:p>
          <a:p>
            <a:r>
              <a:rPr 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rPr>
              <a:t>Thank you</a:t>
            </a:r>
            <a:r>
              <a:rPr lang="ru-RU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j-ea"/>
                <a:cs typeface="+mj-cs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698718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4926" y="30778"/>
            <a:ext cx="6439562" cy="954107"/>
          </a:xfrm>
          <a:solidFill>
            <a:srgbClr val="ECECEC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rtlCol="0" anchor="ctr">
            <a:spAutoFit/>
          </a:bodyPr>
          <a:lstStyle/>
          <a:p>
            <a:pPr algn="just"/>
            <a:r>
              <a:rPr lang="en-US" sz="28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Applying Program Budgeting in Ukraine’s Fiscal Process</a:t>
            </a:r>
            <a:endParaRPr lang="ru-RU" sz="28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24926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7" name="Місце для вмісту 2"/>
          <p:cNvSpPr>
            <a:spLocks noGrp="1"/>
          </p:cNvSpPr>
          <p:nvPr>
            <p:ph idx="1"/>
          </p:nvPr>
        </p:nvSpPr>
        <p:spPr>
          <a:xfrm>
            <a:off x="205800" y="1600200"/>
            <a:ext cx="8640960" cy="4525963"/>
          </a:xfrm>
        </p:spPr>
        <p:txBody>
          <a:bodyPr>
            <a:normAutofit fontScale="85000" lnSpcReduction="20000"/>
          </a:bodyPr>
          <a:lstStyle/>
          <a:p>
            <a:pPr marL="0" algn="just"/>
            <a:r>
              <a:rPr lang="uk-UA" b="1" dirty="0"/>
              <a:t>1998</a:t>
            </a:r>
            <a:r>
              <a:rPr lang="en-US" b="1" dirty="0"/>
              <a:t> </a:t>
            </a:r>
            <a:r>
              <a:rPr lang="ru-RU" dirty="0"/>
              <a:t>–</a:t>
            </a:r>
            <a:r>
              <a:rPr lang="uk-UA" dirty="0"/>
              <a:t> </a:t>
            </a:r>
            <a:r>
              <a:rPr lang="en-US" dirty="0"/>
              <a:t>individual PB elements are introduced</a:t>
            </a:r>
            <a:r>
              <a:rPr lang="ru-RU" dirty="0"/>
              <a:t>: </a:t>
            </a:r>
            <a:r>
              <a:rPr lang="en-US" dirty="0"/>
              <a:t>budget requests</a:t>
            </a:r>
            <a:endParaRPr lang="ru-RU" dirty="0"/>
          </a:p>
          <a:p>
            <a:pPr marL="0" algn="just"/>
            <a:endParaRPr lang="ru-RU" dirty="0"/>
          </a:p>
          <a:p>
            <a:pPr marL="0" algn="just"/>
            <a:r>
              <a:rPr lang="uk-UA" b="1" dirty="0"/>
              <a:t>2001</a:t>
            </a:r>
            <a:r>
              <a:rPr lang="uk-UA" dirty="0"/>
              <a:t>– </a:t>
            </a:r>
            <a:r>
              <a:rPr lang="en-US" dirty="0"/>
              <a:t>PB is embedded in the law with the adoption of the Budget Code</a:t>
            </a:r>
            <a:r>
              <a:rPr lang="ru-RU" dirty="0"/>
              <a:t>: </a:t>
            </a:r>
            <a:r>
              <a:rPr lang="en-US" dirty="0"/>
              <a:t>budget expenditures are presented with a detailed breakdown by budget programs, budget program datasheets are introduced </a:t>
            </a:r>
            <a:endParaRPr lang="ru-RU" dirty="0"/>
          </a:p>
          <a:p>
            <a:pPr marL="0" algn="just"/>
            <a:endParaRPr lang="ru-RU" dirty="0"/>
          </a:p>
          <a:p>
            <a:pPr marL="0" algn="just"/>
            <a:r>
              <a:rPr lang="uk-UA" b="1" dirty="0"/>
              <a:t>2010</a:t>
            </a:r>
            <a:r>
              <a:rPr lang="en-US" b="1" dirty="0"/>
              <a:t> </a:t>
            </a:r>
            <a:r>
              <a:rPr lang="uk-UA" dirty="0"/>
              <a:t>– </a:t>
            </a:r>
            <a:r>
              <a:rPr lang="en-US" dirty="0"/>
              <a:t>revision of the Budget Code provisions in light of practical application of PB</a:t>
            </a:r>
            <a:r>
              <a:rPr lang="ru-RU" dirty="0"/>
              <a:t>: </a:t>
            </a:r>
            <a:r>
              <a:rPr lang="en-US" dirty="0"/>
              <a:t>requirements for performance indicators, methodology for program performance evaluation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82277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4926" y="30778"/>
            <a:ext cx="6439562" cy="954107"/>
          </a:xfrm>
          <a:solidFill>
            <a:srgbClr val="ECECEC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rtlCol="0" anchor="ctr">
            <a:spAutoFit/>
          </a:bodyPr>
          <a:lstStyle/>
          <a:p>
            <a:pPr algn="l"/>
            <a:r>
              <a:rPr lang="ru-RU" sz="28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2015: </a:t>
            </a:r>
            <a:r>
              <a:rPr lang="en-US" sz="28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Improving Performance Indicators</a:t>
            </a:r>
            <a:endParaRPr lang="ru-RU" sz="28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1628800"/>
            <a:ext cx="8424936" cy="432048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en-US" sz="3600" b="1" dirty="0">
                <a:latin typeface="+mj-lt"/>
              </a:rPr>
              <a:t>Improving the quality of </a:t>
            </a:r>
            <a:r>
              <a:rPr lang="en-US" sz="3600" b="1" u="sng" dirty="0">
                <a:latin typeface="+mj-lt"/>
              </a:rPr>
              <a:t>budget program performance indicators </a:t>
            </a:r>
            <a:endParaRPr lang="ru-RU" sz="3600" b="1" u="sng" dirty="0">
              <a:latin typeface="+mj-lt"/>
            </a:endParaRPr>
          </a:p>
          <a:p>
            <a:pPr marL="1143000" lvl="1" indent="-7429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+mj-lt"/>
              </a:rPr>
              <a:t>Criteria for identifying performance indicators </a:t>
            </a:r>
            <a:endParaRPr lang="ru-RU" dirty="0">
              <a:latin typeface="+mj-lt"/>
            </a:endParaRPr>
          </a:p>
          <a:p>
            <a:pPr marL="1143000" lvl="1" indent="-7429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+mj-lt"/>
              </a:rPr>
              <a:t>New requirements for performance indicators</a:t>
            </a:r>
            <a:endParaRPr lang="ru-RU" dirty="0">
              <a:latin typeface="+mj-lt"/>
            </a:endParaRPr>
          </a:p>
          <a:p>
            <a:pPr algn="just">
              <a:spcBef>
                <a:spcPts val="1200"/>
              </a:spcBef>
            </a:pPr>
            <a:r>
              <a:rPr lang="en-US" sz="3600" b="1" dirty="0">
                <a:latin typeface="+mj-lt"/>
                <a:cs typeface="Times New Roman" pitchFamily="18" charset="0"/>
              </a:rPr>
              <a:t>Capturing </a:t>
            </a:r>
            <a:r>
              <a:rPr lang="en-US" sz="3600" b="1" u="sng" dirty="0">
                <a:latin typeface="+mj-lt"/>
                <a:cs typeface="Times New Roman" pitchFamily="18" charset="0"/>
              </a:rPr>
              <a:t>performance indicators of chief spending units</a:t>
            </a:r>
            <a:r>
              <a:rPr lang="en-US" sz="3600" b="1" dirty="0">
                <a:latin typeface="+mj-lt"/>
                <a:cs typeface="Times New Roman" pitchFamily="18" charset="0"/>
              </a:rPr>
              <a:t> in budget documents across sectors</a:t>
            </a:r>
            <a:r>
              <a:rPr lang="ru-RU" sz="3600" b="1" dirty="0">
                <a:latin typeface="+mj-lt"/>
                <a:cs typeface="Times New Roman" pitchFamily="18" charset="0"/>
              </a:rPr>
              <a:t> (</a:t>
            </a:r>
            <a:r>
              <a:rPr lang="en-US" sz="3600" b="1" dirty="0">
                <a:latin typeface="+mj-lt"/>
                <a:cs typeface="Times New Roman" pitchFamily="18" charset="0"/>
              </a:rPr>
              <a:t>areas of business</a:t>
            </a:r>
            <a:r>
              <a:rPr lang="ru-RU" sz="3600" b="1" dirty="0">
                <a:latin typeface="+mj-lt"/>
                <a:cs typeface="Times New Roman" pitchFamily="18" charset="0"/>
              </a:rPr>
              <a:t>) </a:t>
            </a:r>
            <a:endParaRPr lang="uk-UA" sz="3600" b="1" dirty="0">
              <a:latin typeface="+mj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24926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19880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24926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4EE29-E708-481E-B061-9B44799CA4E2}" type="slidenum">
              <a:rPr lang="uk-UA" smtClean="0"/>
              <a:t>4</a:t>
            </a:fld>
            <a:endParaRPr lang="uk-UA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976375611"/>
              </p:ext>
            </p:extLst>
          </p:nvPr>
        </p:nvGraphicFramePr>
        <p:xfrm>
          <a:off x="30850" y="774511"/>
          <a:ext cx="9029256" cy="603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6" name="Прямокутник 5"/>
          <p:cNvSpPr/>
          <p:nvPr/>
        </p:nvSpPr>
        <p:spPr>
          <a:xfrm>
            <a:off x="2555776" y="0"/>
            <a:ext cx="6504330" cy="523220"/>
          </a:xfrm>
          <a:prstGeom prst="rect">
            <a:avLst/>
          </a:prstGeom>
          <a:solidFill>
            <a:srgbClr val="ECECEC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Performance Indicators</a:t>
            </a:r>
            <a:endParaRPr lang="uk-UA" sz="28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049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4926" y="30778"/>
            <a:ext cx="6562362" cy="954107"/>
          </a:xfrm>
          <a:solidFill>
            <a:srgbClr val="ECECEC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Criteria for Defining Performance Indicators</a:t>
            </a:r>
            <a:endParaRPr lang="uk-UA" sz="28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24926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Місце для вмісту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453395"/>
              </p:ext>
            </p:extLst>
          </p:nvPr>
        </p:nvGraphicFramePr>
        <p:xfrm>
          <a:off x="323528" y="1268760"/>
          <a:ext cx="849694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45204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4926" y="276999"/>
            <a:ext cx="6439562" cy="461665"/>
          </a:xfrm>
          <a:solidFill>
            <a:srgbClr val="ECECEC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rtlCol="0" anchor="ctr">
            <a:spAutoFit/>
          </a:bodyPr>
          <a:lstStyle/>
          <a:p>
            <a:pPr algn="l"/>
            <a:r>
              <a:rPr lang="ru-RU" sz="24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2017: </a:t>
            </a:r>
            <a:r>
              <a:rPr lang="en-US" sz="24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Further Improvement of PB</a:t>
            </a:r>
            <a:endParaRPr lang="ru-RU" sz="24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1628800"/>
            <a:ext cx="8424936" cy="4320480"/>
          </a:xfrm>
        </p:spPr>
        <p:txBody>
          <a:bodyPr>
            <a:normAutofit/>
          </a:bodyPr>
          <a:lstStyle/>
          <a:p>
            <a:pPr lvl="0" algn="just"/>
            <a:r>
              <a:rPr lang="en-US" sz="2800" b="1" dirty="0"/>
              <a:t>Closer alignment between strategic and budget planning</a:t>
            </a:r>
            <a:endParaRPr lang="ru-RU" sz="2800" b="1" dirty="0"/>
          </a:p>
          <a:p>
            <a:pPr algn="just"/>
            <a:r>
              <a:rPr lang="en-US" sz="2800" b="1" dirty="0"/>
              <a:t>Focus on public services</a:t>
            </a:r>
            <a:endParaRPr lang="uk-UA" sz="2800" b="1" dirty="0"/>
          </a:p>
          <a:p>
            <a:pPr algn="just"/>
            <a:r>
              <a:rPr lang="en-US" sz="2800" b="1" dirty="0"/>
              <a:t>New performance enhancement tools</a:t>
            </a:r>
            <a:endParaRPr lang="uk-UA" sz="2800" b="1" dirty="0"/>
          </a:p>
          <a:p>
            <a:pPr marL="1143000" lvl="1" indent="-7429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+mj-lt"/>
              </a:rPr>
              <a:t>gender-based budgeting</a:t>
            </a:r>
          </a:p>
          <a:p>
            <a:pPr marL="1143000" lvl="1" indent="-742950" algn="just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>
                <a:latin typeface="+mj-lt"/>
              </a:rPr>
              <a:t>spending review</a:t>
            </a:r>
            <a:endParaRPr lang="ru-RU" dirty="0">
              <a:latin typeface="+mj-lt"/>
            </a:endParaRPr>
          </a:p>
          <a:p>
            <a:pPr algn="just">
              <a:spcBef>
                <a:spcPts val="1200"/>
              </a:spcBef>
            </a:pPr>
            <a:r>
              <a:rPr lang="en-US" sz="2800" b="1" dirty="0"/>
              <a:t>Greater responsibility of chief spending units</a:t>
            </a:r>
            <a:endParaRPr lang="ru-RU" sz="2800" b="1" dirty="0"/>
          </a:p>
          <a:p>
            <a:pPr algn="just">
              <a:spcBef>
                <a:spcPts val="1200"/>
              </a:spcBef>
            </a:pPr>
            <a:r>
              <a:rPr lang="en-US" sz="2800" b="1" dirty="0"/>
              <a:t>Effective performance monitoring</a:t>
            </a:r>
            <a:endParaRPr lang="uk-UA" sz="2800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24926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2362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3122" y="263313"/>
            <a:ext cx="6387496" cy="461665"/>
          </a:xfrm>
          <a:solidFill>
            <a:srgbClr val="ECECEC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l"/>
            <a:r>
              <a:rPr lang="en-US" sz="24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Aligning Strategic and Budget Planning</a:t>
            </a:r>
            <a:endParaRPr lang="uk-UA" sz="24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24926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grpSp>
        <p:nvGrpSpPr>
          <p:cNvPr id="20" name="Групувати 19"/>
          <p:cNvGrpSpPr/>
          <p:nvPr/>
        </p:nvGrpSpPr>
        <p:grpSpPr>
          <a:xfrm>
            <a:off x="124732" y="1052736"/>
            <a:ext cx="8907588" cy="5688634"/>
            <a:chOff x="128907" y="908718"/>
            <a:chExt cx="8907588" cy="5392733"/>
          </a:xfrm>
        </p:grpSpPr>
        <p:sp>
          <p:nvSpPr>
            <p:cNvPr id="21" name="Полілінія 20"/>
            <p:cNvSpPr/>
            <p:nvPr/>
          </p:nvSpPr>
          <p:spPr>
            <a:xfrm>
              <a:off x="128907" y="908722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826945"/>
                <a:satOff val="23056"/>
                <a:lumOff val="1848"/>
                <a:alphaOff val="0"/>
              </a:schemeClr>
            </a:fillRef>
            <a:effectRef idx="1">
              <a:schemeClr val="accent4">
                <a:hueOff val="-3826945"/>
                <a:satOff val="23056"/>
                <a:lumOff val="184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/>
                <a:t>Government’s strategic documents</a:t>
              </a:r>
              <a:endParaRPr lang="uk-UA" sz="2000" b="1" dirty="0"/>
            </a:p>
          </p:txBody>
        </p:sp>
        <p:sp>
          <p:nvSpPr>
            <p:cNvPr id="22" name="Полілінія 21"/>
            <p:cNvSpPr/>
            <p:nvPr/>
          </p:nvSpPr>
          <p:spPr>
            <a:xfrm rot="5367506">
              <a:off x="1048941" y="2372337"/>
              <a:ext cx="427058" cy="562247"/>
            </a:xfrm>
            <a:custGeom>
              <a:avLst/>
              <a:gdLst>
                <a:gd name="connsiteX0" fmla="*/ 0 w 427058"/>
                <a:gd name="connsiteY0" fmla="*/ 112449 h 562247"/>
                <a:gd name="connsiteX1" fmla="*/ 213529 w 427058"/>
                <a:gd name="connsiteY1" fmla="*/ 112449 h 562247"/>
                <a:gd name="connsiteX2" fmla="*/ 213529 w 427058"/>
                <a:gd name="connsiteY2" fmla="*/ 0 h 562247"/>
                <a:gd name="connsiteX3" fmla="*/ 427058 w 427058"/>
                <a:gd name="connsiteY3" fmla="*/ 281124 h 562247"/>
                <a:gd name="connsiteX4" fmla="*/ 213529 w 427058"/>
                <a:gd name="connsiteY4" fmla="*/ 562247 h 562247"/>
                <a:gd name="connsiteX5" fmla="*/ 213529 w 427058"/>
                <a:gd name="connsiteY5" fmla="*/ 449798 h 562247"/>
                <a:gd name="connsiteX6" fmla="*/ 0 w 427058"/>
                <a:gd name="connsiteY6" fmla="*/ 449798 h 562247"/>
                <a:gd name="connsiteX7" fmla="*/ 0 w 427058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7058" h="562247">
                  <a:moveTo>
                    <a:pt x="0" y="112449"/>
                  </a:moveTo>
                  <a:lnTo>
                    <a:pt x="213529" y="112449"/>
                  </a:lnTo>
                  <a:lnTo>
                    <a:pt x="213529" y="0"/>
                  </a:lnTo>
                  <a:lnTo>
                    <a:pt x="427058" y="281124"/>
                  </a:lnTo>
                  <a:lnTo>
                    <a:pt x="213529" y="562247"/>
                  </a:lnTo>
                  <a:lnTo>
                    <a:pt x="213529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720641"/>
                <a:satOff val="22416"/>
                <a:lumOff val="1797"/>
                <a:alphaOff val="0"/>
              </a:schemeClr>
            </a:fillRef>
            <a:effectRef idx="1">
              <a:schemeClr val="accent4">
                <a:hueOff val="-3720641"/>
                <a:satOff val="22416"/>
                <a:lumOff val="179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447" tIns="136625" rIns="112450" bIns="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dirty="0"/>
            </a:p>
          </p:txBody>
        </p:sp>
        <p:sp>
          <p:nvSpPr>
            <p:cNvPr id="23" name="Полілінія 22"/>
            <p:cNvSpPr/>
            <p:nvPr/>
          </p:nvSpPr>
          <p:spPr>
            <a:xfrm>
              <a:off x="3563899" y="2969061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637824"/>
                <a:satOff val="3843"/>
                <a:lumOff val="308"/>
                <a:alphaOff val="0"/>
              </a:schemeClr>
            </a:fillRef>
            <a:effectRef idx="1">
              <a:schemeClr val="accent4">
                <a:hueOff val="-637824"/>
                <a:satOff val="3843"/>
                <a:lumOff val="30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/>
                <a:t>Strategic objectives across sectors</a:t>
              </a:r>
              <a:endParaRPr lang="uk-UA" sz="2000" b="1" kern="1200" dirty="0"/>
            </a:p>
          </p:txBody>
        </p:sp>
        <p:sp>
          <p:nvSpPr>
            <p:cNvPr id="24" name="Полілінія 23"/>
            <p:cNvSpPr/>
            <p:nvPr/>
          </p:nvSpPr>
          <p:spPr>
            <a:xfrm rot="21522782">
              <a:off x="6037398" y="3360274"/>
              <a:ext cx="497447" cy="562247"/>
            </a:xfrm>
            <a:custGeom>
              <a:avLst/>
              <a:gdLst>
                <a:gd name="connsiteX0" fmla="*/ 0 w 497447"/>
                <a:gd name="connsiteY0" fmla="*/ 112449 h 562247"/>
                <a:gd name="connsiteX1" fmla="*/ 248724 w 497447"/>
                <a:gd name="connsiteY1" fmla="*/ 112449 h 562247"/>
                <a:gd name="connsiteX2" fmla="*/ 248724 w 497447"/>
                <a:gd name="connsiteY2" fmla="*/ 0 h 562247"/>
                <a:gd name="connsiteX3" fmla="*/ 497447 w 497447"/>
                <a:gd name="connsiteY3" fmla="*/ 281124 h 562247"/>
                <a:gd name="connsiteX4" fmla="*/ 248724 w 497447"/>
                <a:gd name="connsiteY4" fmla="*/ 562247 h 562247"/>
                <a:gd name="connsiteX5" fmla="*/ 248724 w 497447"/>
                <a:gd name="connsiteY5" fmla="*/ 449798 h 562247"/>
                <a:gd name="connsiteX6" fmla="*/ 0 w 497447"/>
                <a:gd name="connsiteY6" fmla="*/ 449798 h 562247"/>
                <a:gd name="connsiteX7" fmla="*/ 0 w 497447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7447" h="562247">
                  <a:moveTo>
                    <a:pt x="0" y="112449"/>
                  </a:moveTo>
                  <a:lnTo>
                    <a:pt x="248724" y="112449"/>
                  </a:lnTo>
                  <a:lnTo>
                    <a:pt x="248724" y="0"/>
                  </a:lnTo>
                  <a:lnTo>
                    <a:pt x="497447" y="281124"/>
                  </a:lnTo>
                  <a:lnTo>
                    <a:pt x="248724" y="562247"/>
                  </a:lnTo>
                  <a:lnTo>
                    <a:pt x="248724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8" rIns="128116" bIns="112449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dirty="0"/>
            </a:p>
          </p:txBody>
        </p:sp>
        <p:sp>
          <p:nvSpPr>
            <p:cNvPr id="25" name="Полілінія 24"/>
            <p:cNvSpPr/>
            <p:nvPr/>
          </p:nvSpPr>
          <p:spPr>
            <a:xfrm>
              <a:off x="6714131" y="3029825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637824"/>
                <a:satOff val="3843"/>
                <a:lumOff val="308"/>
                <a:alphaOff val="0"/>
              </a:schemeClr>
            </a:fillRef>
            <a:effectRef idx="1">
              <a:schemeClr val="accent4">
                <a:hueOff val="-637824"/>
                <a:satOff val="3843"/>
                <a:lumOff val="30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/>
                <a:t>Spending units’ performance indicators </a:t>
              </a:r>
              <a:r>
                <a:rPr lang="en-US" sz="1600" i="1" dirty="0"/>
                <a:t>for</a:t>
              </a:r>
              <a:r>
                <a:rPr lang="en-US" sz="2000" b="1" dirty="0"/>
                <a:t> </a:t>
              </a:r>
              <a:r>
                <a:rPr lang="en-US" sz="1600" i="1" dirty="0"/>
                <a:t>the medium term</a:t>
              </a:r>
              <a:endParaRPr lang="uk-UA" sz="1600" i="1" dirty="0"/>
            </a:p>
          </p:txBody>
        </p:sp>
        <p:sp>
          <p:nvSpPr>
            <p:cNvPr id="26" name="Полілінія 25"/>
            <p:cNvSpPr/>
            <p:nvPr/>
          </p:nvSpPr>
          <p:spPr>
            <a:xfrm rot="21571227" flipH="1">
              <a:off x="2699770" y="3359524"/>
              <a:ext cx="612251" cy="562248"/>
            </a:xfrm>
            <a:custGeom>
              <a:avLst/>
              <a:gdLst>
                <a:gd name="connsiteX0" fmla="*/ 0 w 612250"/>
                <a:gd name="connsiteY0" fmla="*/ 112449 h 562247"/>
                <a:gd name="connsiteX1" fmla="*/ 331127 w 612250"/>
                <a:gd name="connsiteY1" fmla="*/ 112449 h 562247"/>
                <a:gd name="connsiteX2" fmla="*/ 331127 w 612250"/>
                <a:gd name="connsiteY2" fmla="*/ 0 h 562247"/>
                <a:gd name="connsiteX3" fmla="*/ 612250 w 612250"/>
                <a:gd name="connsiteY3" fmla="*/ 281124 h 562247"/>
                <a:gd name="connsiteX4" fmla="*/ 331127 w 612250"/>
                <a:gd name="connsiteY4" fmla="*/ 562247 h 562247"/>
                <a:gd name="connsiteX5" fmla="*/ 331127 w 612250"/>
                <a:gd name="connsiteY5" fmla="*/ 449798 h 562247"/>
                <a:gd name="connsiteX6" fmla="*/ 0 w 612250"/>
                <a:gd name="connsiteY6" fmla="*/ 449798 h 562247"/>
                <a:gd name="connsiteX7" fmla="*/ 0 w 612250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2250" h="562247">
                  <a:moveTo>
                    <a:pt x="612250" y="449798"/>
                  </a:moveTo>
                  <a:lnTo>
                    <a:pt x="281123" y="449798"/>
                  </a:lnTo>
                  <a:lnTo>
                    <a:pt x="281123" y="562247"/>
                  </a:lnTo>
                  <a:lnTo>
                    <a:pt x="0" y="281123"/>
                  </a:lnTo>
                  <a:lnTo>
                    <a:pt x="281123" y="0"/>
                  </a:lnTo>
                  <a:lnTo>
                    <a:pt x="281123" y="112449"/>
                  </a:lnTo>
                  <a:lnTo>
                    <a:pt x="612250" y="112449"/>
                  </a:lnTo>
                  <a:lnTo>
                    <a:pt x="612250" y="449798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8" rIns="128116" bIns="112449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dirty="0"/>
            </a:p>
          </p:txBody>
        </p:sp>
        <p:sp>
          <p:nvSpPr>
            <p:cNvPr id="27" name="Полілінія 26"/>
            <p:cNvSpPr/>
            <p:nvPr/>
          </p:nvSpPr>
          <p:spPr>
            <a:xfrm>
              <a:off x="128907" y="4941175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913473"/>
                <a:satOff val="11528"/>
                <a:lumOff val="924"/>
                <a:alphaOff val="0"/>
              </a:schemeClr>
            </a:fillRef>
            <a:effectRef idx="1">
              <a:schemeClr val="accent4">
                <a:hueOff val="-1913473"/>
                <a:satOff val="11528"/>
                <a:lumOff val="92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noProof="0" dirty="0"/>
                <a:t>Budget programs</a:t>
              </a:r>
              <a:endParaRPr lang="uk-UA" sz="2000" kern="1200" dirty="0"/>
            </a:p>
          </p:txBody>
        </p:sp>
        <p:sp>
          <p:nvSpPr>
            <p:cNvPr id="28" name="Полілінія 27"/>
            <p:cNvSpPr/>
            <p:nvPr/>
          </p:nvSpPr>
          <p:spPr>
            <a:xfrm>
              <a:off x="2647218" y="5340189"/>
              <a:ext cx="605126" cy="562247"/>
            </a:xfrm>
            <a:custGeom>
              <a:avLst/>
              <a:gdLst>
                <a:gd name="connsiteX0" fmla="*/ 0 w 605126"/>
                <a:gd name="connsiteY0" fmla="*/ 112449 h 562247"/>
                <a:gd name="connsiteX1" fmla="*/ 324003 w 605126"/>
                <a:gd name="connsiteY1" fmla="*/ 112449 h 562247"/>
                <a:gd name="connsiteX2" fmla="*/ 324003 w 605126"/>
                <a:gd name="connsiteY2" fmla="*/ 0 h 562247"/>
                <a:gd name="connsiteX3" fmla="*/ 605126 w 605126"/>
                <a:gd name="connsiteY3" fmla="*/ 281124 h 562247"/>
                <a:gd name="connsiteX4" fmla="*/ 324003 w 605126"/>
                <a:gd name="connsiteY4" fmla="*/ 562247 h 562247"/>
                <a:gd name="connsiteX5" fmla="*/ 324003 w 605126"/>
                <a:gd name="connsiteY5" fmla="*/ 449798 h 562247"/>
                <a:gd name="connsiteX6" fmla="*/ 0 w 605126"/>
                <a:gd name="connsiteY6" fmla="*/ 449798 h 562247"/>
                <a:gd name="connsiteX7" fmla="*/ 0 w 605126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5126" h="562247">
                  <a:moveTo>
                    <a:pt x="0" y="112449"/>
                  </a:moveTo>
                  <a:lnTo>
                    <a:pt x="324003" y="112449"/>
                  </a:lnTo>
                  <a:lnTo>
                    <a:pt x="324003" y="0"/>
                  </a:lnTo>
                  <a:lnTo>
                    <a:pt x="605126" y="281124"/>
                  </a:lnTo>
                  <a:lnTo>
                    <a:pt x="324003" y="562247"/>
                  </a:lnTo>
                  <a:lnTo>
                    <a:pt x="324003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2232385"/>
                <a:satOff val="13449"/>
                <a:lumOff val="1078"/>
                <a:alphaOff val="0"/>
              </a:schemeClr>
            </a:fillRef>
            <a:effectRef idx="1">
              <a:schemeClr val="accent4">
                <a:hueOff val="-2232385"/>
                <a:satOff val="13449"/>
                <a:lumOff val="107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9" rIns="168674" bIns="112449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kern="1200" dirty="0"/>
            </a:p>
          </p:txBody>
        </p:sp>
        <p:sp>
          <p:nvSpPr>
            <p:cNvPr id="29" name="Полілінія 28"/>
            <p:cNvSpPr/>
            <p:nvPr/>
          </p:nvSpPr>
          <p:spPr>
            <a:xfrm>
              <a:off x="3537782" y="4941175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913473"/>
                <a:satOff val="11528"/>
                <a:lumOff val="924"/>
                <a:alphaOff val="0"/>
              </a:schemeClr>
            </a:fillRef>
            <a:effectRef idx="1">
              <a:schemeClr val="accent4">
                <a:hueOff val="-1913473"/>
                <a:satOff val="11528"/>
                <a:lumOff val="92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/>
                <a:t>Objectives of budget programs</a:t>
              </a:r>
              <a:endParaRPr lang="uk-UA" sz="2000" b="1" dirty="0"/>
            </a:p>
          </p:txBody>
        </p:sp>
        <p:sp>
          <p:nvSpPr>
            <p:cNvPr id="30" name="Полілінія 29"/>
            <p:cNvSpPr/>
            <p:nvPr/>
          </p:nvSpPr>
          <p:spPr>
            <a:xfrm rot="21599986">
              <a:off x="6015605" y="5373220"/>
              <a:ext cx="558962" cy="562247"/>
            </a:xfrm>
            <a:custGeom>
              <a:avLst/>
              <a:gdLst>
                <a:gd name="connsiteX0" fmla="*/ 0 w 558962"/>
                <a:gd name="connsiteY0" fmla="*/ 112449 h 562247"/>
                <a:gd name="connsiteX1" fmla="*/ 279481 w 558962"/>
                <a:gd name="connsiteY1" fmla="*/ 112449 h 562247"/>
                <a:gd name="connsiteX2" fmla="*/ 279481 w 558962"/>
                <a:gd name="connsiteY2" fmla="*/ 0 h 562247"/>
                <a:gd name="connsiteX3" fmla="*/ 558962 w 558962"/>
                <a:gd name="connsiteY3" fmla="*/ 281124 h 562247"/>
                <a:gd name="connsiteX4" fmla="*/ 279481 w 558962"/>
                <a:gd name="connsiteY4" fmla="*/ 562247 h 562247"/>
                <a:gd name="connsiteX5" fmla="*/ 279481 w 558962"/>
                <a:gd name="connsiteY5" fmla="*/ 449798 h 562247"/>
                <a:gd name="connsiteX6" fmla="*/ 0 w 558962"/>
                <a:gd name="connsiteY6" fmla="*/ 449798 h 562247"/>
                <a:gd name="connsiteX7" fmla="*/ 0 w 558962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58962" h="562247">
                  <a:moveTo>
                    <a:pt x="0" y="112449"/>
                  </a:moveTo>
                  <a:lnTo>
                    <a:pt x="279481" y="112449"/>
                  </a:lnTo>
                  <a:lnTo>
                    <a:pt x="279481" y="0"/>
                  </a:lnTo>
                  <a:lnTo>
                    <a:pt x="558962" y="281124"/>
                  </a:lnTo>
                  <a:lnTo>
                    <a:pt x="279481" y="562247"/>
                  </a:lnTo>
                  <a:lnTo>
                    <a:pt x="279481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2232385"/>
                <a:satOff val="13449"/>
                <a:lumOff val="1078"/>
                <a:alphaOff val="0"/>
              </a:schemeClr>
            </a:fillRef>
            <a:effectRef idx="1">
              <a:schemeClr val="accent4">
                <a:hueOff val="-2232385"/>
                <a:satOff val="13449"/>
                <a:lumOff val="107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9" rIns="168674" bIns="112449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dirty="0"/>
            </a:p>
          </p:txBody>
        </p:sp>
        <p:sp>
          <p:nvSpPr>
            <p:cNvPr id="31" name="Полілінія 30"/>
            <p:cNvSpPr/>
            <p:nvPr/>
          </p:nvSpPr>
          <p:spPr>
            <a:xfrm>
              <a:off x="6769369" y="4941161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913473"/>
                <a:satOff val="11528"/>
                <a:lumOff val="924"/>
                <a:alphaOff val="0"/>
              </a:schemeClr>
            </a:fillRef>
            <a:effectRef idx="1">
              <a:schemeClr val="accent4">
                <a:hueOff val="-1913473"/>
                <a:satOff val="11528"/>
                <a:lumOff val="92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</a:pPr>
              <a:r>
                <a:rPr lang="en-US" sz="2000" b="1" dirty="0"/>
                <a:t>Budget program performance objectives </a:t>
              </a:r>
              <a:r>
                <a:rPr lang="en-US" sz="1600" i="1" dirty="0"/>
                <a:t>for 1 year</a:t>
              </a:r>
              <a:endParaRPr lang="ru-RU" sz="1600" i="1" dirty="0"/>
            </a:p>
          </p:txBody>
        </p:sp>
        <p:sp>
          <p:nvSpPr>
            <p:cNvPr id="32" name="Полілінія 31"/>
            <p:cNvSpPr/>
            <p:nvPr/>
          </p:nvSpPr>
          <p:spPr>
            <a:xfrm rot="10773373">
              <a:off x="4416291" y="2425749"/>
              <a:ext cx="562247" cy="455421"/>
            </a:xfrm>
            <a:custGeom>
              <a:avLst/>
              <a:gdLst>
                <a:gd name="connsiteX0" fmla="*/ 0 w 455421"/>
                <a:gd name="connsiteY0" fmla="*/ 112449 h 562247"/>
                <a:gd name="connsiteX1" fmla="*/ 227711 w 455421"/>
                <a:gd name="connsiteY1" fmla="*/ 112449 h 562247"/>
                <a:gd name="connsiteX2" fmla="*/ 227711 w 455421"/>
                <a:gd name="connsiteY2" fmla="*/ 0 h 562247"/>
                <a:gd name="connsiteX3" fmla="*/ 455421 w 455421"/>
                <a:gd name="connsiteY3" fmla="*/ 281124 h 562247"/>
                <a:gd name="connsiteX4" fmla="*/ 227711 w 455421"/>
                <a:gd name="connsiteY4" fmla="*/ 562247 h 562247"/>
                <a:gd name="connsiteX5" fmla="*/ 227711 w 455421"/>
                <a:gd name="connsiteY5" fmla="*/ 449798 h 562247"/>
                <a:gd name="connsiteX6" fmla="*/ 0 w 455421"/>
                <a:gd name="connsiteY6" fmla="*/ 449798 h 562247"/>
                <a:gd name="connsiteX7" fmla="*/ 0 w 455421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5421" h="562247">
                  <a:moveTo>
                    <a:pt x="91084" y="562246"/>
                  </a:moveTo>
                  <a:lnTo>
                    <a:pt x="91084" y="281123"/>
                  </a:lnTo>
                  <a:lnTo>
                    <a:pt x="0" y="281123"/>
                  </a:lnTo>
                  <a:lnTo>
                    <a:pt x="227711" y="1"/>
                  </a:lnTo>
                  <a:lnTo>
                    <a:pt x="455421" y="281123"/>
                  </a:lnTo>
                  <a:lnTo>
                    <a:pt x="364337" y="281123"/>
                  </a:lnTo>
                  <a:lnTo>
                    <a:pt x="364337" y="562246"/>
                  </a:lnTo>
                  <a:lnTo>
                    <a:pt x="91084" y="562246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720641"/>
                <a:satOff val="22416"/>
                <a:lumOff val="1797"/>
                <a:alphaOff val="0"/>
              </a:schemeClr>
            </a:fillRef>
            <a:effectRef idx="1">
              <a:schemeClr val="accent4">
                <a:hueOff val="-3720641"/>
                <a:satOff val="22416"/>
                <a:lumOff val="179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447" tIns="136625" rIns="11245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kern="1200" dirty="0"/>
            </a:p>
          </p:txBody>
        </p:sp>
        <p:sp>
          <p:nvSpPr>
            <p:cNvPr id="33" name="Полілінія 32"/>
            <p:cNvSpPr/>
            <p:nvPr/>
          </p:nvSpPr>
          <p:spPr>
            <a:xfrm>
              <a:off x="3537782" y="908718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826945"/>
                <a:satOff val="23056"/>
                <a:lumOff val="1848"/>
                <a:alphaOff val="0"/>
              </a:schemeClr>
            </a:fillRef>
            <a:effectRef idx="1">
              <a:schemeClr val="accent4">
                <a:hueOff val="-3826945"/>
                <a:satOff val="23056"/>
                <a:lumOff val="184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/>
                <a:t>Government</a:t>
              </a:r>
              <a:r>
                <a:rPr lang="en-US" sz="2000" b="1" dirty="0"/>
                <a:t>’s</a:t>
              </a:r>
              <a:r>
                <a:rPr lang="en-US" sz="2000" b="1" kern="1200" dirty="0"/>
                <a:t> strategic objective s</a:t>
              </a:r>
              <a:endParaRPr lang="uk-UA" sz="2000" b="1" kern="1200" dirty="0"/>
            </a:p>
          </p:txBody>
        </p:sp>
        <p:sp>
          <p:nvSpPr>
            <p:cNvPr id="34" name="Полілінія 33"/>
            <p:cNvSpPr/>
            <p:nvPr/>
          </p:nvSpPr>
          <p:spPr>
            <a:xfrm rot="10800000">
              <a:off x="2697298" y="1309115"/>
              <a:ext cx="598032" cy="562248"/>
            </a:xfrm>
            <a:custGeom>
              <a:avLst/>
              <a:gdLst>
                <a:gd name="connsiteX0" fmla="*/ 0 w 598032"/>
                <a:gd name="connsiteY0" fmla="*/ 112449 h 562247"/>
                <a:gd name="connsiteX1" fmla="*/ 316909 w 598032"/>
                <a:gd name="connsiteY1" fmla="*/ 112449 h 562247"/>
                <a:gd name="connsiteX2" fmla="*/ 316909 w 598032"/>
                <a:gd name="connsiteY2" fmla="*/ 0 h 562247"/>
                <a:gd name="connsiteX3" fmla="*/ 598032 w 598032"/>
                <a:gd name="connsiteY3" fmla="*/ 281124 h 562247"/>
                <a:gd name="connsiteX4" fmla="*/ 316909 w 598032"/>
                <a:gd name="connsiteY4" fmla="*/ 562247 h 562247"/>
                <a:gd name="connsiteX5" fmla="*/ 316909 w 598032"/>
                <a:gd name="connsiteY5" fmla="*/ 449798 h 562247"/>
                <a:gd name="connsiteX6" fmla="*/ 0 w 598032"/>
                <a:gd name="connsiteY6" fmla="*/ 449798 h 562247"/>
                <a:gd name="connsiteX7" fmla="*/ 0 w 598032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98032" h="562247">
                  <a:moveTo>
                    <a:pt x="598032" y="449798"/>
                  </a:moveTo>
                  <a:lnTo>
                    <a:pt x="281123" y="449798"/>
                  </a:lnTo>
                  <a:lnTo>
                    <a:pt x="281123" y="562247"/>
                  </a:lnTo>
                  <a:lnTo>
                    <a:pt x="0" y="281123"/>
                  </a:lnTo>
                  <a:lnTo>
                    <a:pt x="281123" y="0"/>
                  </a:lnTo>
                  <a:lnTo>
                    <a:pt x="281123" y="112449"/>
                  </a:lnTo>
                  <a:lnTo>
                    <a:pt x="598032" y="112449"/>
                  </a:lnTo>
                  <a:lnTo>
                    <a:pt x="598032" y="449798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720641"/>
                <a:satOff val="22416"/>
                <a:lumOff val="1797"/>
                <a:alphaOff val="0"/>
              </a:schemeClr>
            </a:fillRef>
            <a:effectRef idx="1">
              <a:schemeClr val="accent4">
                <a:hueOff val="-3720641"/>
                <a:satOff val="22416"/>
                <a:lumOff val="179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447" tIns="136625" rIns="112450" bIns="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dirty="0"/>
            </a:p>
          </p:txBody>
        </p:sp>
        <p:sp>
          <p:nvSpPr>
            <p:cNvPr id="35" name="Полілінія 34"/>
            <p:cNvSpPr/>
            <p:nvPr/>
          </p:nvSpPr>
          <p:spPr>
            <a:xfrm>
              <a:off x="128908" y="2967767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dirty="0"/>
                <a:t>Strategic objectives of chief spending units</a:t>
              </a:r>
              <a:endParaRPr lang="uk-UA" sz="2000" b="1" dirty="0"/>
            </a:p>
          </p:txBody>
        </p:sp>
        <p:sp>
          <p:nvSpPr>
            <p:cNvPr id="36" name="Полілінія 35"/>
            <p:cNvSpPr/>
            <p:nvPr/>
          </p:nvSpPr>
          <p:spPr>
            <a:xfrm rot="5367506">
              <a:off x="1048942" y="4423596"/>
              <a:ext cx="427058" cy="562247"/>
            </a:xfrm>
            <a:custGeom>
              <a:avLst/>
              <a:gdLst>
                <a:gd name="connsiteX0" fmla="*/ 0 w 427058"/>
                <a:gd name="connsiteY0" fmla="*/ 112449 h 562247"/>
                <a:gd name="connsiteX1" fmla="*/ 213529 w 427058"/>
                <a:gd name="connsiteY1" fmla="*/ 112449 h 562247"/>
                <a:gd name="connsiteX2" fmla="*/ 213529 w 427058"/>
                <a:gd name="connsiteY2" fmla="*/ 0 h 562247"/>
                <a:gd name="connsiteX3" fmla="*/ 427058 w 427058"/>
                <a:gd name="connsiteY3" fmla="*/ 281124 h 562247"/>
                <a:gd name="connsiteX4" fmla="*/ 213529 w 427058"/>
                <a:gd name="connsiteY4" fmla="*/ 562247 h 562247"/>
                <a:gd name="connsiteX5" fmla="*/ 213529 w 427058"/>
                <a:gd name="connsiteY5" fmla="*/ 449798 h 562247"/>
                <a:gd name="connsiteX6" fmla="*/ 0 w 427058"/>
                <a:gd name="connsiteY6" fmla="*/ 449798 h 562247"/>
                <a:gd name="connsiteX7" fmla="*/ 0 w 427058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7058" h="562247">
                  <a:moveTo>
                    <a:pt x="0" y="112449"/>
                  </a:moveTo>
                  <a:lnTo>
                    <a:pt x="213529" y="112449"/>
                  </a:lnTo>
                  <a:lnTo>
                    <a:pt x="213529" y="0"/>
                  </a:lnTo>
                  <a:lnTo>
                    <a:pt x="427058" y="281124"/>
                  </a:lnTo>
                  <a:lnTo>
                    <a:pt x="213529" y="562247"/>
                  </a:lnTo>
                  <a:lnTo>
                    <a:pt x="213529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8" rIns="128116" bIns="112449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kern="1200" dirty="0"/>
            </a:p>
          </p:txBody>
        </p:sp>
      </p:grpSp>
      <p:sp>
        <p:nvSpPr>
          <p:cNvPr id="54" name="Полілінія 53"/>
          <p:cNvSpPr/>
          <p:nvPr/>
        </p:nvSpPr>
        <p:spPr>
          <a:xfrm rot="10773373">
            <a:off x="4412068" y="4810834"/>
            <a:ext cx="562247" cy="468248"/>
          </a:xfrm>
          <a:custGeom>
            <a:avLst/>
            <a:gdLst>
              <a:gd name="connsiteX0" fmla="*/ 0 w 455421"/>
              <a:gd name="connsiteY0" fmla="*/ 112449 h 562247"/>
              <a:gd name="connsiteX1" fmla="*/ 227711 w 455421"/>
              <a:gd name="connsiteY1" fmla="*/ 112449 h 562247"/>
              <a:gd name="connsiteX2" fmla="*/ 227711 w 455421"/>
              <a:gd name="connsiteY2" fmla="*/ 0 h 562247"/>
              <a:gd name="connsiteX3" fmla="*/ 455421 w 455421"/>
              <a:gd name="connsiteY3" fmla="*/ 281124 h 562247"/>
              <a:gd name="connsiteX4" fmla="*/ 227711 w 455421"/>
              <a:gd name="connsiteY4" fmla="*/ 562247 h 562247"/>
              <a:gd name="connsiteX5" fmla="*/ 227711 w 455421"/>
              <a:gd name="connsiteY5" fmla="*/ 449798 h 562247"/>
              <a:gd name="connsiteX6" fmla="*/ 0 w 455421"/>
              <a:gd name="connsiteY6" fmla="*/ 449798 h 562247"/>
              <a:gd name="connsiteX7" fmla="*/ 0 w 455421"/>
              <a:gd name="connsiteY7" fmla="*/ 112449 h 562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5421" h="562247">
                <a:moveTo>
                  <a:pt x="91084" y="562246"/>
                </a:moveTo>
                <a:lnTo>
                  <a:pt x="91084" y="281123"/>
                </a:lnTo>
                <a:lnTo>
                  <a:pt x="0" y="281123"/>
                </a:lnTo>
                <a:lnTo>
                  <a:pt x="227711" y="1"/>
                </a:lnTo>
                <a:lnTo>
                  <a:pt x="455421" y="281123"/>
                </a:lnTo>
                <a:lnTo>
                  <a:pt x="364337" y="281123"/>
                </a:lnTo>
                <a:lnTo>
                  <a:pt x="364337" y="562246"/>
                </a:lnTo>
                <a:lnTo>
                  <a:pt x="91084" y="562246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12448" rIns="128116" bIns="112449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uk-UA" sz="1600" dirty="0"/>
          </a:p>
        </p:txBody>
      </p:sp>
      <p:sp>
        <p:nvSpPr>
          <p:cNvPr id="37" name="Подвійна стрілка вгору/вниз 36"/>
          <p:cNvSpPr/>
          <p:nvPr/>
        </p:nvSpPr>
        <p:spPr>
          <a:xfrm>
            <a:off x="7650143" y="4733726"/>
            <a:ext cx="497228" cy="544086"/>
          </a:xfrm>
          <a:prstGeom prst="upDownArrow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12448" rIns="128116" bIns="112449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1068228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7218" y="36755"/>
            <a:ext cx="6440070" cy="523220"/>
          </a:xfrm>
          <a:solidFill>
            <a:srgbClr val="ECECEC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“Planning Chain” – An Example</a:t>
            </a:r>
            <a:endParaRPr lang="uk-UA" sz="28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24926" cy="7858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grpSp>
        <p:nvGrpSpPr>
          <p:cNvPr id="20" name="Групувати 19"/>
          <p:cNvGrpSpPr/>
          <p:nvPr/>
        </p:nvGrpSpPr>
        <p:grpSpPr>
          <a:xfrm>
            <a:off x="128907" y="908718"/>
            <a:ext cx="8911763" cy="5688634"/>
            <a:chOff x="128907" y="908718"/>
            <a:chExt cx="8911763" cy="5392733"/>
          </a:xfrm>
        </p:grpSpPr>
        <p:sp>
          <p:nvSpPr>
            <p:cNvPr id="21" name="Полілінія 20"/>
            <p:cNvSpPr/>
            <p:nvPr/>
          </p:nvSpPr>
          <p:spPr>
            <a:xfrm>
              <a:off x="128907" y="908722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826945"/>
                <a:satOff val="23056"/>
                <a:lumOff val="1848"/>
                <a:alphaOff val="0"/>
              </a:schemeClr>
            </a:fillRef>
            <a:effectRef idx="1">
              <a:schemeClr val="accent4">
                <a:hueOff val="-3826945"/>
                <a:satOff val="23056"/>
                <a:lumOff val="184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/>
                <a:t>Ukraine’s 2020 Sustainable Development Strategy</a:t>
              </a:r>
              <a:endParaRPr lang="uk-UA" sz="1600" b="1" dirty="0"/>
            </a:p>
          </p:txBody>
        </p:sp>
        <p:sp>
          <p:nvSpPr>
            <p:cNvPr id="22" name="Полілінія 21"/>
            <p:cNvSpPr/>
            <p:nvPr/>
          </p:nvSpPr>
          <p:spPr>
            <a:xfrm rot="5367506">
              <a:off x="1048941" y="2372337"/>
              <a:ext cx="427058" cy="562247"/>
            </a:xfrm>
            <a:custGeom>
              <a:avLst/>
              <a:gdLst>
                <a:gd name="connsiteX0" fmla="*/ 0 w 427058"/>
                <a:gd name="connsiteY0" fmla="*/ 112449 h 562247"/>
                <a:gd name="connsiteX1" fmla="*/ 213529 w 427058"/>
                <a:gd name="connsiteY1" fmla="*/ 112449 h 562247"/>
                <a:gd name="connsiteX2" fmla="*/ 213529 w 427058"/>
                <a:gd name="connsiteY2" fmla="*/ 0 h 562247"/>
                <a:gd name="connsiteX3" fmla="*/ 427058 w 427058"/>
                <a:gd name="connsiteY3" fmla="*/ 281124 h 562247"/>
                <a:gd name="connsiteX4" fmla="*/ 213529 w 427058"/>
                <a:gd name="connsiteY4" fmla="*/ 562247 h 562247"/>
                <a:gd name="connsiteX5" fmla="*/ 213529 w 427058"/>
                <a:gd name="connsiteY5" fmla="*/ 449798 h 562247"/>
                <a:gd name="connsiteX6" fmla="*/ 0 w 427058"/>
                <a:gd name="connsiteY6" fmla="*/ 449798 h 562247"/>
                <a:gd name="connsiteX7" fmla="*/ 0 w 427058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7058" h="562247">
                  <a:moveTo>
                    <a:pt x="0" y="112449"/>
                  </a:moveTo>
                  <a:lnTo>
                    <a:pt x="213529" y="112449"/>
                  </a:lnTo>
                  <a:lnTo>
                    <a:pt x="213529" y="0"/>
                  </a:lnTo>
                  <a:lnTo>
                    <a:pt x="427058" y="281124"/>
                  </a:lnTo>
                  <a:lnTo>
                    <a:pt x="213529" y="562247"/>
                  </a:lnTo>
                  <a:lnTo>
                    <a:pt x="213529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720641"/>
                <a:satOff val="22416"/>
                <a:lumOff val="1797"/>
                <a:alphaOff val="0"/>
              </a:schemeClr>
            </a:fillRef>
            <a:effectRef idx="1">
              <a:schemeClr val="accent4">
                <a:hueOff val="-3720641"/>
                <a:satOff val="22416"/>
                <a:lumOff val="179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447" tIns="136625" rIns="112450" bIns="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dirty="0"/>
            </a:p>
          </p:txBody>
        </p:sp>
        <p:sp>
          <p:nvSpPr>
            <p:cNvPr id="23" name="Полілінія 22"/>
            <p:cNvSpPr/>
            <p:nvPr/>
          </p:nvSpPr>
          <p:spPr>
            <a:xfrm>
              <a:off x="3563899" y="2969061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637824"/>
                <a:satOff val="3843"/>
                <a:lumOff val="308"/>
                <a:alphaOff val="0"/>
              </a:schemeClr>
            </a:fillRef>
            <a:effectRef idx="1">
              <a:schemeClr val="accent4">
                <a:hueOff val="-637824"/>
                <a:satOff val="3843"/>
                <a:lumOff val="30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/>
                <a:t>Improving quality and efficiency of health care service</a:t>
              </a:r>
              <a:endParaRPr lang="uk-UA" sz="1600" b="1" kern="1200" dirty="0"/>
            </a:p>
          </p:txBody>
        </p:sp>
        <p:sp>
          <p:nvSpPr>
            <p:cNvPr id="24" name="Полілінія 23"/>
            <p:cNvSpPr/>
            <p:nvPr/>
          </p:nvSpPr>
          <p:spPr>
            <a:xfrm rot="21522782">
              <a:off x="6037398" y="3360274"/>
              <a:ext cx="497447" cy="562247"/>
            </a:xfrm>
            <a:custGeom>
              <a:avLst/>
              <a:gdLst>
                <a:gd name="connsiteX0" fmla="*/ 0 w 497447"/>
                <a:gd name="connsiteY0" fmla="*/ 112449 h 562247"/>
                <a:gd name="connsiteX1" fmla="*/ 248724 w 497447"/>
                <a:gd name="connsiteY1" fmla="*/ 112449 h 562247"/>
                <a:gd name="connsiteX2" fmla="*/ 248724 w 497447"/>
                <a:gd name="connsiteY2" fmla="*/ 0 h 562247"/>
                <a:gd name="connsiteX3" fmla="*/ 497447 w 497447"/>
                <a:gd name="connsiteY3" fmla="*/ 281124 h 562247"/>
                <a:gd name="connsiteX4" fmla="*/ 248724 w 497447"/>
                <a:gd name="connsiteY4" fmla="*/ 562247 h 562247"/>
                <a:gd name="connsiteX5" fmla="*/ 248724 w 497447"/>
                <a:gd name="connsiteY5" fmla="*/ 449798 h 562247"/>
                <a:gd name="connsiteX6" fmla="*/ 0 w 497447"/>
                <a:gd name="connsiteY6" fmla="*/ 449798 h 562247"/>
                <a:gd name="connsiteX7" fmla="*/ 0 w 497447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97447" h="562247">
                  <a:moveTo>
                    <a:pt x="0" y="112449"/>
                  </a:moveTo>
                  <a:lnTo>
                    <a:pt x="248724" y="112449"/>
                  </a:lnTo>
                  <a:lnTo>
                    <a:pt x="248724" y="0"/>
                  </a:lnTo>
                  <a:lnTo>
                    <a:pt x="497447" y="281124"/>
                  </a:lnTo>
                  <a:lnTo>
                    <a:pt x="248724" y="562247"/>
                  </a:lnTo>
                  <a:lnTo>
                    <a:pt x="248724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8" rIns="128116" bIns="112449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dirty="0"/>
            </a:p>
          </p:txBody>
        </p:sp>
        <p:sp>
          <p:nvSpPr>
            <p:cNvPr id="25" name="Полілінія 24"/>
            <p:cNvSpPr/>
            <p:nvPr/>
          </p:nvSpPr>
          <p:spPr>
            <a:xfrm>
              <a:off x="6773544" y="2960510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637824"/>
                <a:satOff val="3843"/>
                <a:lumOff val="308"/>
                <a:alphaOff val="0"/>
              </a:schemeClr>
            </a:fillRef>
            <a:effectRef idx="1">
              <a:schemeClr val="accent4">
                <a:hueOff val="-637824"/>
                <a:satOff val="3843"/>
                <a:lumOff val="30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</a:pPr>
              <a:r>
                <a:rPr lang="en-US" sz="1500" dirty="0"/>
                <a:t>Prolonging life expectancy, reducing morbidity, disability and mortality</a:t>
              </a:r>
              <a:endParaRPr lang="uk-UA" sz="1500" dirty="0"/>
            </a:p>
          </p:txBody>
        </p:sp>
        <p:sp>
          <p:nvSpPr>
            <p:cNvPr id="26" name="Полілінія 25"/>
            <p:cNvSpPr/>
            <p:nvPr/>
          </p:nvSpPr>
          <p:spPr>
            <a:xfrm rot="21571227" flipH="1">
              <a:off x="2699770" y="3359524"/>
              <a:ext cx="612251" cy="562248"/>
            </a:xfrm>
            <a:custGeom>
              <a:avLst/>
              <a:gdLst>
                <a:gd name="connsiteX0" fmla="*/ 0 w 612250"/>
                <a:gd name="connsiteY0" fmla="*/ 112449 h 562247"/>
                <a:gd name="connsiteX1" fmla="*/ 331127 w 612250"/>
                <a:gd name="connsiteY1" fmla="*/ 112449 h 562247"/>
                <a:gd name="connsiteX2" fmla="*/ 331127 w 612250"/>
                <a:gd name="connsiteY2" fmla="*/ 0 h 562247"/>
                <a:gd name="connsiteX3" fmla="*/ 612250 w 612250"/>
                <a:gd name="connsiteY3" fmla="*/ 281124 h 562247"/>
                <a:gd name="connsiteX4" fmla="*/ 331127 w 612250"/>
                <a:gd name="connsiteY4" fmla="*/ 562247 h 562247"/>
                <a:gd name="connsiteX5" fmla="*/ 331127 w 612250"/>
                <a:gd name="connsiteY5" fmla="*/ 449798 h 562247"/>
                <a:gd name="connsiteX6" fmla="*/ 0 w 612250"/>
                <a:gd name="connsiteY6" fmla="*/ 449798 h 562247"/>
                <a:gd name="connsiteX7" fmla="*/ 0 w 612250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12250" h="562247">
                  <a:moveTo>
                    <a:pt x="612250" y="449798"/>
                  </a:moveTo>
                  <a:lnTo>
                    <a:pt x="281123" y="449798"/>
                  </a:lnTo>
                  <a:lnTo>
                    <a:pt x="281123" y="562247"/>
                  </a:lnTo>
                  <a:lnTo>
                    <a:pt x="0" y="281123"/>
                  </a:lnTo>
                  <a:lnTo>
                    <a:pt x="281123" y="0"/>
                  </a:lnTo>
                  <a:lnTo>
                    <a:pt x="281123" y="112449"/>
                  </a:lnTo>
                  <a:lnTo>
                    <a:pt x="612250" y="112449"/>
                  </a:lnTo>
                  <a:lnTo>
                    <a:pt x="612250" y="449798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8" rIns="128116" bIns="112449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dirty="0"/>
            </a:p>
          </p:txBody>
        </p:sp>
        <p:sp>
          <p:nvSpPr>
            <p:cNvPr id="27" name="Полілінія 26"/>
            <p:cNvSpPr/>
            <p:nvPr/>
          </p:nvSpPr>
          <p:spPr>
            <a:xfrm>
              <a:off x="128907" y="4941175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913473"/>
                <a:satOff val="11528"/>
                <a:lumOff val="924"/>
                <a:alphaOff val="0"/>
              </a:schemeClr>
            </a:fillRef>
            <a:effectRef idx="1">
              <a:schemeClr val="accent4">
                <a:hueOff val="-1913473"/>
                <a:satOff val="11528"/>
                <a:lumOff val="92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/>
                <a:t>Diagnostics and treatment of patients using breakthrough and new medical technologies</a:t>
              </a:r>
              <a:endParaRPr lang="uk-UA" sz="1400" kern="1200" dirty="0"/>
            </a:p>
          </p:txBody>
        </p:sp>
        <p:sp>
          <p:nvSpPr>
            <p:cNvPr id="28" name="Полілінія 27"/>
            <p:cNvSpPr/>
            <p:nvPr/>
          </p:nvSpPr>
          <p:spPr>
            <a:xfrm>
              <a:off x="2647218" y="5340189"/>
              <a:ext cx="605126" cy="562247"/>
            </a:xfrm>
            <a:custGeom>
              <a:avLst/>
              <a:gdLst>
                <a:gd name="connsiteX0" fmla="*/ 0 w 605126"/>
                <a:gd name="connsiteY0" fmla="*/ 112449 h 562247"/>
                <a:gd name="connsiteX1" fmla="*/ 324003 w 605126"/>
                <a:gd name="connsiteY1" fmla="*/ 112449 h 562247"/>
                <a:gd name="connsiteX2" fmla="*/ 324003 w 605126"/>
                <a:gd name="connsiteY2" fmla="*/ 0 h 562247"/>
                <a:gd name="connsiteX3" fmla="*/ 605126 w 605126"/>
                <a:gd name="connsiteY3" fmla="*/ 281124 h 562247"/>
                <a:gd name="connsiteX4" fmla="*/ 324003 w 605126"/>
                <a:gd name="connsiteY4" fmla="*/ 562247 h 562247"/>
                <a:gd name="connsiteX5" fmla="*/ 324003 w 605126"/>
                <a:gd name="connsiteY5" fmla="*/ 449798 h 562247"/>
                <a:gd name="connsiteX6" fmla="*/ 0 w 605126"/>
                <a:gd name="connsiteY6" fmla="*/ 449798 h 562247"/>
                <a:gd name="connsiteX7" fmla="*/ 0 w 605126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5126" h="562247">
                  <a:moveTo>
                    <a:pt x="0" y="112449"/>
                  </a:moveTo>
                  <a:lnTo>
                    <a:pt x="324003" y="112449"/>
                  </a:lnTo>
                  <a:lnTo>
                    <a:pt x="324003" y="0"/>
                  </a:lnTo>
                  <a:lnTo>
                    <a:pt x="605126" y="281124"/>
                  </a:lnTo>
                  <a:lnTo>
                    <a:pt x="324003" y="562247"/>
                  </a:lnTo>
                  <a:lnTo>
                    <a:pt x="324003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2232385"/>
                <a:satOff val="13449"/>
                <a:lumOff val="1078"/>
                <a:alphaOff val="0"/>
              </a:schemeClr>
            </a:fillRef>
            <a:effectRef idx="1">
              <a:schemeClr val="accent4">
                <a:hueOff val="-2232385"/>
                <a:satOff val="13449"/>
                <a:lumOff val="107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9" rIns="168674" bIns="112449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kern="1200" dirty="0"/>
            </a:p>
          </p:txBody>
        </p:sp>
        <p:sp>
          <p:nvSpPr>
            <p:cNvPr id="29" name="Полілінія 28"/>
            <p:cNvSpPr/>
            <p:nvPr/>
          </p:nvSpPr>
          <p:spPr>
            <a:xfrm>
              <a:off x="3537782" y="4941161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913473"/>
                <a:satOff val="11528"/>
                <a:lumOff val="924"/>
                <a:alphaOff val="0"/>
              </a:schemeClr>
            </a:fillRef>
            <a:effectRef idx="1">
              <a:schemeClr val="accent4">
                <a:hueOff val="-1913473"/>
                <a:satOff val="11528"/>
                <a:lumOff val="92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/>
                <a:t>Improving diagnostic quality and accuracy</a:t>
              </a:r>
              <a:endParaRPr lang="uk-UA" sz="1600" dirty="0"/>
            </a:p>
          </p:txBody>
        </p:sp>
        <p:sp>
          <p:nvSpPr>
            <p:cNvPr id="30" name="Полілінія 29"/>
            <p:cNvSpPr/>
            <p:nvPr/>
          </p:nvSpPr>
          <p:spPr>
            <a:xfrm rot="21599986">
              <a:off x="6015605" y="5373220"/>
              <a:ext cx="558962" cy="562247"/>
            </a:xfrm>
            <a:custGeom>
              <a:avLst/>
              <a:gdLst>
                <a:gd name="connsiteX0" fmla="*/ 0 w 558962"/>
                <a:gd name="connsiteY0" fmla="*/ 112449 h 562247"/>
                <a:gd name="connsiteX1" fmla="*/ 279481 w 558962"/>
                <a:gd name="connsiteY1" fmla="*/ 112449 h 562247"/>
                <a:gd name="connsiteX2" fmla="*/ 279481 w 558962"/>
                <a:gd name="connsiteY2" fmla="*/ 0 h 562247"/>
                <a:gd name="connsiteX3" fmla="*/ 558962 w 558962"/>
                <a:gd name="connsiteY3" fmla="*/ 281124 h 562247"/>
                <a:gd name="connsiteX4" fmla="*/ 279481 w 558962"/>
                <a:gd name="connsiteY4" fmla="*/ 562247 h 562247"/>
                <a:gd name="connsiteX5" fmla="*/ 279481 w 558962"/>
                <a:gd name="connsiteY5" fmla="*/ 449798 h 562247"/>
                <a:gd name="connsiteX6" fmla="*/ 0 w 558962"/>
                <a:gd name="connsiteY6" fmla="*/ 449798 h 562247"/>
                <a:gd name="connsiteX7" fmla="*/ 0 w 558962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58962" h="562247">
                  <a:moveTo>
                    <a:pt x="0" y="112449"/>
                  </a:moveTo>
                  <a:lnTo>
                    <a:pt x="279481" y="112449"/>
                  </a:lnTo>
                  <a:lnTo>
                    <a:pt x="279481" y="0"/>
                  </a:lnTo>
                  <a:lnTo>
                    <a:pt x="558962" y="281124"/>
                  </a:lnTo>
                  <a:lnTo>
                    <a:pt x="279481" y="562247"/>
                  </a:lnTo>
                  <a:lnTo>
                    <a:pt x="279481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2232385"/>
                <a:satOff val="13449"/>
                <a:lumOff val="1078"/>
                <a:alphaOff val="0"/>
              </a:schemeClr>
            </a:fillRef>
            <a:effectRef idx="1">
              <a:schemeClr val="accent4">
                <a:hueOff val="-2232385"/>
                <a:satOff val="13449"/>
                <a:lumOff val="107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9" rIns="168674" bIns="112449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dirty="0"/>
            </a:p>
          </p:txBody>
        </p:sp>
        <p:sp>
          <p:nvSpPr>
            <p:cNvPr id="31" name="Полілінія 30"/>
            <p:cNvSpPr/>
            <p:nvPr/>
          </p:nvSpPr>
          <p:spPr>
            <a:xfrm>
              <a:off x="6769369" y="4941161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913473"/>
                <a:satOff val="11528"/>
                <a:lumOff val="924"/>
                <a:alphaOff val="0"/>
              </a:schemeClr>
            </a:fillRef>
            <a:effectRef idx="1">
              <a:schemeClr val="accent4">
                <a:hueOff val="-1913473"/>
                <a:satOff val="11528"/>
                <a:lumOff val="92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lvl="0" defTabSz="889000">
                <a:lnSpc>
                  <a:spcPct val="90000"/>
                </a:lnSpc>
                <a:spcBef>
                  <a:spcPct val="0"/>
                </a:spcBef>
              </a:pPr>
              <a:r>
                <a:rPr lang="en-US" sz="1500" dirty="0"/>
                <a:t>Reducing morbidity, disability and mortality rates caused by certain health conditions</a:t>
              </a:r>
              <a:endParaRPr lang="uk-UA" sz="1500" dirty="0"/>
            </a:p>
          </p:txBody>
        </p:sp>
        <p:sp>
          <p:nvSpPr>
            <p:cNvPr id="32" name="Полілінія 31"/>
            <p:cNvSpPr/>
            <p:nvPr/>
          </p:nvSpPr>
          <p:spPr>
            <a:xfrm rot="10773373">
              <a:off x="4416291" y="2425749"/>
              <a:ext cx="562247" cy="455421"/>
            </a:xfrm>
            <a:custGeom>
              <a:avLst/>
              <a:gdLst>
                <a:gd name="connsiteX0" fmla="*/ 0 w 455421"/>
                <a:gd name="connsiteY0" fmla="*/ 112449 h 562247"/>
                <a:gd name="connsiteX1" fmla="*/ 227711 w 455421"/>
                <a:gd name="connsiteY1" fmla="*/ 112449 h 562247"/>
                <a:gd name="connsiteX2" fmla="*/ 227711 w 455421"/>
                <a:gd name="connsiteY2" fmla="*/ 0 h 562247"/>
                <a:gd name="connsiteX3" fmla="*/ 455421 w 455421"/>
                <a:gd name="connsiteY3" fmla="*/ 281124 h 562247"/>
                <a:gd name="connsiteX4" fmla="*/ 227711 w 455421"/>
                <a:gd name="connsiteY4" fmla="*/ 562247 h 562247"/>
                <a:gd name="connsiteX5" fmla="*/ 227711 w 455421"/>
                <a:gd name="connsiteY5" fmla="*/ 449798 h 562247"/>
                <a:gd name="connsiteX6" fmla="*/ 0 w 455421"/>
                <a:gd name="connsiteY6" fmla="*/ 449798 h 562247"/>
                <a:gd name="connsiteX7" fmla="*/ 0 w 455421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5421" h="562247">
                  <a:moveTo>
                    <a:pt x="91084" y="562246"/>
                  </a:moveTo>
                  <a:lnTo>
                    <a:pt x="91084" y="281123"/>
                  </a:lnTo>
                  <a:lnTo>
                    <a:pt x="0" y="281123"/>
                  </a:lnTo>
                  <a:lnTo>
                    <a:pt x="227711" y="1"/>
                  </a:lnTo>
                  <a:lnTo>
                    <a:pt x="455421" y="281123"/>
                  </a:lnTo>
                  <a:lnTo>
                    <a:pt x="364337" y="281123"/>
                  </a:lnTo>
                  <a:lnTo>
                    <a:pt x="364337" y="562246"/>
                  </a:lnTo>
                  <a:lnTo>
                    <a:pt x="91084" y="562246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720641"/>
                <a:satOff val="22416"/>
                <a:lumOff val="1797"/>
                <a:alphaOff val="0"/>
              </a:schemeClr>
            </a:fillRef>
            <a:effectRef idx="1">
              <a:schemeClr val="accent4">
                <a:hueOff val="-3720641"/>
                <a:satOff val="22416"/>
                <a:lumOff val="179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447" tIns="136625" rIns="11245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kern="1200" dirty="0"/>
            </a:p>
          </p:txBody>
        </p:sp>
        <p:sp>
          <p:nvSpPr>
            <p:cNvPr id="33" name="Полілінія 32"/>
            <p:cNvSpPr/>
            <p:nvPr/>
          </p:nvSpPr>
          <p:spPr>
            <a:xfrm>
              <a:off x="3537782" y="908718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826945"/>
                <a:satOff val="23056"/>
                <a:lumOff val="1848"/>
                <a:alphaOff val="0"/>
              </a:schemeClr>
            </a:fillRef>
            <a:effectRef idx="1">
              <a:schemeClr val="accent4">
                <a:hueOff val="-3826945"/>
                <a:satOff val="23056"/>
                <a:lumOff val="184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 dirty="0"/>
                <a:t>Creating a patient-centered system able to deliver top quality health care</a:t>
              </a:r>
              <a:endParaRPr lang="uk-UA" sz="1400" b="1" kern="1200" dirty="0"/>
            </a:p>
          </p:txBody>
        </p:sp>
        <p:sp>
          <p:nvSpPr>
            <p:cNvPr id="34" name="Полілінія 33"/>
            <p:cNvSpPr/>
            <p:nvPr/>
          </p:nvSpPr>
          <p:spPr>
            <a:xfrm rot="10800000">
              <a:off x="2605818" y="1307734"/>
              <a:ext cx="598032" cy="562248"/>
            </a:xfrm>
            <a:custGeom>
              <a:avLst/>
              <a:gdLst>
                <a:gd name="connsiteX0" fmla="*/ 0 w 598032"/>
                <a:gd name="connsiteY0" fmla="*/ 112449 h 562247"/>
                <a:gd name="connsiteX1" fmla="*/ 316909 w 598032"/>
                <a:gd name="connsiteY1" fmla="*/ 112449 h 562247"/>
                <a:gd name="connsiteX2" fmla="*/ 316909 w 598032"/>
                <a:gd name="connsiteY2" fmla="*/ 0 h 562247"/>
                <a:gd name="connsiteX3" fmla="*/ 598032 w 598032"/>
                <a:gd name="connsiteY3" fmla="*/ 281124 h 562247"/>
                <a:gd name="connsiteX4" fmla="*/ 316909 w 598032"/>
                <a:gd name="connsiteY4" fmla="*/ 562247 h 562247"/>
                <a:gd name="connsiteX5" fmla="*/ 316909 w 598032"/>
                <a:gd name="connsiteY5" fmla="*/ 449798 h 562247"/>
                <a:gd name="connsiteX6" fmla="*/ 0 w 598032"/>
                <a:gd name="connsiteY6" fmla="*/ 449798 h 562247"/>
                <a:gd name="connsiteX7" fmla="*/ 0 w 598032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98032" h="562247">
                  <a:moveTo>
                    <a:pt x="598032" y="449798"/>
                  </a:moveTo>
                  <a:lnTo>
                    <a:pt x="281123" y="449798"/>
                  </a:lnTo>
                  <a:lnTo>
                    <a:pt x="281123" y="562247"/>
                  </a:lnTo>
                  <a:lnTo>
                    <a:pt x="0" y="281123"/>
                  </a:lnTo>
                  <a:lnTo>
                    <a:pt x="281123" y="0"/>
                  </a:lnTo>
                  <a:lnTo>
                    <a:pt x="281123" y="112449"/>
                  </a:lnTo>
                  <a:lnTo>
                    <a:pt x="598032" y="112449"/>
                  </a:lnTo>
                  <a:lnTo>
                    <a:pt x="598032" y="449798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3720641"/>
                <a:satOff val="22416"/>
                <a:lumOff val="1797"/>
                <a:alphaOff val="0"/>
              </a:schemeClr>
            </a:fillRef>
            <a:effectRef idx="1">
              <a:schemeClr val="accent4">
                <a:hueOff val="-3720641"/>
                <a:satOff val="22416"/>
                <a:lumOff val="179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2447" tIns="136625" rIns="112450" bIns="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dirty="0"/>
            </a:p>
          </p:txBody>
        </p:sp>
        <p:sp>
          <p:nvSpPr>
            <p:cNvPr id="35" name="Полілінія 34"/>
            <p:cNvSpPr/>
            <p:nvPr/>
          </p:nvSpPr>
          <p:spPr>
            <a:xfrm>
              <a:off x="128908" y="2967767"/>
              <a:ext cx="2267126" cy="1360276"/>
            </a:xfrm>
            <a:custGeom>
              <a:avLst/>
              <a:gdLst>
                <a:gd name="connsiteX0" fmla="*/ 0 w 2267126"/>
                <a:gd name="connsiteY0" fmla="*/ 136028 h 1360276"/>
                <a:gd name="connsiteX1" fmla="*/ 136028 w 2267126"/>
                <a:gd name="connsiteY1" fmla="*/ 0 h 1360276"/>
                <a:gd name="connsiteX2" fmla="*/ 2131098 w 2267126"/>
                <a:gd name="connsiteY2" fmla="*/ 0 h 1360276"/>
                <a:gd name="connsiteX3" fmla="*/ 2267126 w 2267126"/>
                <a:gd name="connsiteY3" fmla="*/ 136028 h 1360276"/>
                <a:gd name="connsiteX4" fmla="*/ 2267126 w 2267126"/>
                <a:gd name="connsiteY4" fmla="*/ 1224248 h 1360276"/>
                <a:gd name="connsiteX5" fmla="*/ 2131098 w 2267126"/>
                <a:gd name="connsiteY5" fmla="*/ 1360276 h 1360276"/>
                <a:gd name="connsiteX6" fmla="*/ 136028 w 2267126"/>
                <a:gd name="connsiteY6" fmla="*/ 1360276 h 1360276"/>
                <a:gd name="connsiteX7" fmla="*/ 0 w 2267126"/>
                <a:gd name="connsiteY7" fmla="*/ 1224248 h 1360276"/>
                <a:gd name="connsiteX8" fmla="*/ 0 w 2267126"/>
                <a:gd name="connsiteY8" fmla="*/ 136028 h 1360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7126" h="1360276">
                  <a:moveTo>
                    <a:pt x="0" y="136028"/>
                  </a:moveTo>
                  <a:cubicBezTo>
                    <a:pt x="0" y="60902"/>
                    <a:pt x="60902" y="0"/>
                    <a:pt x="136028" y="0"/>
                  </a:cubicBezTo>
                  <a:lnTo>
                    <a:pt x="2131098" y="0"/>
                  </a:lnTo>
                  <a:cubicBezTo>
                    <a:pt x="2206224" y="0"/>
                    <a:pt x="2267126" y="60902"/>
                    <a:pt x="2267126" y="136028"/>
                  </a:cubicBezTo>
                  <a:lnTo>
                    <a:pt x="2267126" y="1224248"/>
                  </a:lnTo>
                  <a:cubicBezTo>
                    <a:pt x="2267126" y="1299374"/>
                    <a:pt x="2206224" y="1360276"/>
                    <a:pt x="2131098" y="1360276"/>
                  </a:cubicBezTo>
                  <a:lnTo>
                    <a:pt x="136028" y="1360276"/>
                  </a:lnTo>
                  <a:cubicBezTo>
                    <a:pt x="60902" y="1360276"/>
                    <a:pt x="0" y="1299374"/>
                    <a:pt x="0" y="1224248"/>
                  </a:cubicBezTo>
                  <a:lnTo>
                    <a:pt x="0" y="136028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041" tIns="116041" rIns="116041" bIns="116041" numCol="1" spcCol="1270" anchor="ctr" anchorCtr="0">
              <a:noAutofit/>
            </a:bodyPr>
            <a:lstStyle/>
            <a:p>
              <a:pPr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/>
                <a:t>Health Ministry’s Strategic plan</a:t>
              </a:r>
              <a:endParaRPr lang="uk-UA" sz="1600" b="1" dirty="0"/>
            </a:p>
          </p:txBody>
        </p:sp>
        <p:sp>
          <p:nvSpPr>
            <p:cNvPr id="36" name="Полілінія 35"/>
            <p:cNvSpPr/>
            <p:nvPr/>
          </p:nvSpPr>
          <p:spPr>
            <a:xfrm rot="5367506">
              <a:off x="1048942" y="4423596"/>
              <a:ext cx="427058" cy="562247"/>
            </a:xfrm>
            <a:custGeom>
              <a:avLst/>
              <a:gdLst>
                <a:gd name="connsiteX0" fmla="*/ 0 w 427058"/>
                <a:gd name="connsiteY0" fmla="*/ 112449 h 562247"/>
                <a:gd name="connsiteX1" fmla="*/ 213529 w 427058"/>
                <a:gd name="connsiteY1" fmla="*/ 112449 h 562247"/>
                <a:gd name="connsiteX2" fmla="*/ 213529 w 427058"/>
                <a:gd name="connsiteY2" fmla="*/ 0 h 562247"/>
                <a:gd name="connsiteX3" fmla="*/ 427058 w 427058"/>
                <a:gd name="connsiteY3" fmla="*/ 281124 h 562247"/>
                <a:gd name="connsiteX4" fmla="*/ 213529 w 427058"/>
                <a:gd name="connsiteY4" fmla="*/ 562247 h 562247"/>
                <a:gd name="connsiteX5" fmla="*/ 213529 w 427058"/>
                <a:gd name="connsiteY5" fmla="*/ 449798 h 562247"/>
                <a:gd name="connsiteX6" fmla="*/ 0 w 427058"/>
                <a:gd name="connsiteY6" fmla="*/ 449798 h 562247"/>
                <a:gd name="connsiteX7" fmla="*/ 0 w 427058"/>
                <a:gd name="connsiteY7" fmla="*/ 112449 h 562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7058" h="562247">
                  <a:moveTo>
                    <a:pt x="0" y="112449"/>
                  </a:moveTo>
                  <a:lnTo>
                    <a:pt x="213529" y="112449"/>
                  </a:lnTo>
                  <a:lnTo>
                    <a:pt x="213529" y="0"/>
                  </a:lnTo>
                  <a:lnTo>
                    <a:pt x="427058" y="281124"/>
                  </a:lnTo>
                  <a:lnTo>
                    <a:pt x="213529" y="562247"/>
                  </a:lnTo>
                  <a:lnTo>
                    <a:pt x="213529" y="449798"/>
                  </a:lnTo>
                  <a:lnTo>
                    <a:pt x="0" y="449798"/>
                  </a:lnTo>
                  <a:lnTo>
                    <a:pt x="0" y="112449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1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112448" rIns="128116" bIns="112449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uk-UA" sz="1600" kern="1200" dirty="0"/>
            </a:p>
          </p:txBody>
        </p:sp>
      </p:grpSp>
      <p:sp>
        <p:nvSpPr>
          <p:cNvPr id="54" name="Полілінія 53"/>
          <p:cNvSpPr/>
          <p:nvPr/>
        </p:nvSpPr>
        <p:spPr>
          <a:xfrm rot="10773373">
            <a:off x="4416338" y="4629482"/>
            <a:ext cx="562247" cy="468248"/>
          </a:xfrm>
          <a:custGeom>
            <a:avLst/>
            <a:gdLst>
              <a:gd name="connsiteX0" fmla="*/ 0 w 455421"/>
              <a:gd name="connsiteY0" fmla="*/ 112449 h 562247"/>
              <a:gd name="connsiteX1" fmla="*/ 227711 w 455421"/>
              <a:gd name="connsiteY1" fmla="*/ 112449 h 562247"/>
              <a:gd name="connsiteX2" fmla="*/ 227711 w 455421"/>
              <a:gd name="connsiteY2" fmla="*/ 0 h 562247"/>
              <a:gd name="connsiteX3" fmla="*/ 455421 w 455421"/>
              <a:gd name="connsiteY3" fmla="*/ 281124 h 562247"/>
              <a:gd name="connsiteX4" fmla="*/ 227711 w 455421"/>
              <a:gd name="connsiteY4" fmla="*/ 562247 h 562247"/>
              <a:gd name="connsiteX5" fmla="*/ 227711 w 455421"/>
              <a:gd name="connsiteY5" fmla="*/ 449798 h 562247"/>
              <a:gd name="connsiteX6" fmla="*/ 0 w 455421"/>
              <a:gd name="connsiteY6" fmla="*/ 449798 h 562247"/>
              <a:gd name="connsiteX7" fmla="*/ 0 w 455421"/>
              <a:gd name="connsiteY7" fmla="*/ 112449 h 562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5421" h="562247">
                <a:moveTo>
                  <a:pt x="91084" y="562246"/>
                </a:moveTo>
                <a:lnTo>
                  <a:pt x="91084" y="281123"/>
                </a:lnTo>
                <a:lnTo>
                  <a:pt x="0" y="281123"/>
                </a:lnTo>
                <a:lnTo>
                  <a:pt x="227711" y="1"/>
                </a:lnTo>
                <a:lnTo>
                  <a:pt x="455421" y="281123"/>
                </a:lnTo>
                <a:lnTo>
                  <a:pt x="364337" y="281123"/>
                </a:lnTo>
                <a:lnTo>
                  <a:pt x="364337" y="562246"/>
                </a:lnTo>
                <a:lnTo>
                  <a:pt x="91084" y="562246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12448" rIns="128116" bIns="112449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uk-UA" sz="1600" dirty="0"/>
          </a:p>
        </p:txBody>
      </p:sp>
      <p:sp>
        <p:nvSpPr>
          <p:cNvPr id="8" name="Подвійна стрілка вгору/вниз 7"/>
          <p:cNvSpPr/>
          <p:nvPr/>
        </p:nvSpPr>
        <p:spPr>
          <a:xfrm>
            <a:off x="7658493" y="4591604"/>
            <a:ext cx="497228" cy="544086"/>
          </a:xfrm>
          <a:prstGeom prst="upDownArrow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112448" rIns="128116" bIns="112449" numCol="1" spcCol="1270" anchor="ctr" anchorCtr="0">
            <a:noAutofit/>
          </a:bodyPr>
          <a:lstStyle/>
          <a:p>
            <a:pPr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uk-UA" sz="1600" dirty="0"/>
          </a:p>
        </p:txBody>
      </p:sp>
    </p:spTree>
    <p:extLst>
      <p:ext uri="{BB962C8B-B14F-4D97-AF65-F5344CB8AC3E}">
        <p14:creationId xmlns:p14="http://schemas.microsoft.com/office/powerpoint/2010/main" val="2575207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en-US" sz="3000" b="1" dirty="0"/>
              <a:t>Ukraine’s Ministry of Public Health</a:t>
            </a:r>
            <a:endParaRPr lang="uk-UA" sz="3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124744"/>
            <a:ext cx="835292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u="sng" dirty="0"/>
              <a:t>Government priority</a:t>
            </a:r>
            <a:r>
              <a:rPr lang="ru-RU" b="1" u="sng" dirty="0"/>
              <a:t>:</a:t>
            </a:r>
            <a:r>
              <a:rPr lang="ru-RU" b="1" dirty="0"/>
              <a:t> </a:t>
            </a:r>
            <a:r>
              <a:rPr lang="en-US" dirty="0"/>
              <a:t>putting in place a patient-centered system able to deliver top quality health service</a:t>
            </a:r>
            <a:r>
              <a:rPr lang="en-US" b="1" dirty="0"/>
              <a:t> </a:t>
            </a:r>
            <a:r>
              <a:rPr lang="ru-RU" dirty="0"/>
              <a:t>(</a:t>
            </a:r>
            <a:r>
              <a:rPr lang="en-US" i="1" dirty="0"/>
              <a:t>Ukraine’s 2020 Sustainable Development Strategy</a:t>
            </a:r>
            <a:r>
              <a:rPr lang="ru-RU" i="1" dirty="0"/>
              <a:t>)</a:t>
            </a:r>
          </a:p>
          <a:p>
            <a:pPr algn="just"/>
            <a:endParaRPr lang="ru-RU" u="sng" dirty="0"/>
          </a:p>
          <a:p>
            <a:pPr algn="just"/>
            <a:r>
              <a:rPr lang="en-US" b="1" u="sng" dirty="0"/>
              <a:t>Health Ministry's Strategic Objective</a:t>
            </a:r>
            <a:r>
              <a:rPr lang="ru-RU" b="1" u="sng" dirty="0"/>
              <a:t>:</a:t>
            </a:r>
            <a:r>
              <a:rPr lang="ru-RU" b="1" dirty="0"/>
              <a:t> </a:t>
            </a:r>
            <a:r>
              <a:rPr lang="en-US" dirty="0"/>
              <a:t>Improving the quality and efficiency of health care service </a:t>
            </a:r>
            <a:endParaRPr lang="ru-RU" dirty="0"/>
          </a:p>
          <a:p>
            <a:pPr algn="just"/>
            <a:endParaRPr lang="ru-RU" dirty="0"/>
          </a:p>
          <a:p>
            <a:pPr algn="just"/>
            <a:r>
              <a:rPr lang="en-US" b="1" u="sng" dirty="0"/>
              <a:t>Planned performance indicators</a:t>
            </a:r>
            <a:r>
              <a:rPr lang="ru-RU" b="1" u="sng" dirty="0"/>
              <a:t>: </a:t>
            </a:r>
            <a:endParaRPr lang="ru-RU" b="1" dirty="0"/>
          </a:p>
          <a:p>
            <a:pPr algn="just"/>
            <a:r>
              <a:rPr lang="ru-RU" dirty="0"/>
              <a:t>1) </a:t>
            </a:r>
            <a:r>
              <a:rPr lang="en-US" dirty="0"/>
              <a:t>Prolonged average life expectancy </a:t>
            </a:r>
            <a:r>
              <a:rPr lang="ru-RU" dirty="0"/>
              <a:t>(</a:t>
            </a:r>
            <a:r>
              <a:rPr lang="en-US" dirty="0"/>
              <a:t>by </a:t>
            </a:r>
            <a:r>
              <a:rPr lang="ru-RU" dirty="0"/>
              <a:t>3 </a:t>
            </a:r>
            <a:r>
              <a:rPr lang="en-US" dirty="0"/>
              <a:t>years from </a:t>
            </a:r>
            <a:r>
              <a:rPr lang="ru-RU" dirty="0"/>
              <a:t>2015 </a:t>
            </a:r>
            <a:r>
              <a:rPr lang="en-US" dirty="0"/>
              <a:t>to </a:t>
            </a:r>
            <a:r>
              <a:rPr lang="ru-RU" dirty="0"/>
              <a:t>2020);</a:t>
            </a:r>
          </a:p>
          <a:p>
            <a:pPr algn="just"/>
            <a:r>
              <a:rPr lang="ru-RU" dirty="0"/>
              <a:t>2) </a:t>
            </a:r>
            <a:r>
              <a:rPr lang="en-US" dirty="0"/>
              <a:t>Reduced morbidity, partial disability and primary disability rates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3) </a:t>
            </a:r>
            <a:r>
              <a:rPr lang="en-US" dirty="0"/>
              <a:t>Reduced mortality rates</a:t>
            </a:r>
            <a:r>
              <a:rPr lang="ru-RU" dirty="0"/>
              <a:t>;</a:t>
            </a:r>
          </a:p>
          <a:p>
            <a:pPr algn="just"/>
            <a:r>
              <a:rPr lang="ru-RU" dirty="0"/>
              <a:t>4) </a:t>
            </a:r>
            <a:r>
              <a:rPr lang="en-US" dirty="0"/>
              <a:t>Reduced patients’ average hospital stay </a:t>
            </a:r>
            <a:r>
              <a:rPr lang="ru-RU" dirty="0"/>
              <a:t>(</a:t>
            </a:r>
            <a:r>
              <a:rPr lang="en-US" dirty="0"/>
              <a:t>basic indicator of </a:t>
            </a:r>
            <a:r>
              <a:rPr lang="ru-RU" dirty="0"/>
              <a:t>11</a:t>
            </a:r>
            <a:r>
              <a:rPr lang="en-US" dirty="0"/>
              <a:t>.</a:t>
            </a:r>
            <a:r>
              <a:rPr lang="ru-RU" dirty="0"/>
              <a:t>7</a:t>
            </a:r>
            <a:r>
              <a:rPr lang="en-US" dirty="0"/>
              <a:t> days</a:t>
            </a:r>
            <a:r>
              <a:rPr lang="ru-RU" dirty="0"/>
              <a:t>);</a:t>
            </a:r>
          </a:p>
          <a:p>
            <a:pPr algn="just"/>
            <a:r>
              <a:rPr lang="ru-RU" dirty="0"/>
              <a:t>5)</a:t>
            </a:r>
            <a:r>
              <a:rPr lang="en-US" dirty="0"/>
              <a:t> Number of inpatient beds per </a:t>
            </a:r>
            <a:r>
              <a:rPr lang="ru-RU" dirty="0"/>
              <a:t>100</a:t>
            </a:r>
            <a:r>
              <a:rPr lang="en-US" dirty="0"/>
              <a:t>,000 residents </a:t>
            </a:r>
            <a:r>
              <a:rPr lang="ru-RU" dirty="0"/>
              <a:t>(</a:t>
            </a:r>
            <a:r>
              <a:rPr lang="en-US" dirty="0"/>
              <a:t>basic indicator </a:t>
            </a:r>
            <a:r>
              <a:rPr lang="ru-RU" dirty="0"/>
              <a:t>– 880</a:t>
            </a:r>
            <a:r>
              <a:rPr lang="en-US" dirty="0"/>
              <a:t> beds</a:t>
            </a:r>
            <a:r>
              <a:rPr lang="ru-RU" dirty="0"/>
              <a:t>).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3505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3446</TotalTime>
  <Words>891</Words>
  <Application>Microsoft Office PowerPoint</Application>
  <PresentationFormat>On-screen Show (4:3)</PresentationFormat>
  <Paragraphs>117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</vt:lpstr>
      <vt:lpstr>Tahoma</vt:lpstr>
      <vt:lpstr>Times New Roman</vt:lpstr>
      <vt:lpstr>Wingdings</vt:lpstr>
      <vt:lpstr>Тема Office</vt:lpstr>
      <vt:lpstr>PowerPoint Presentation</vt:lpstr>
      <vt:lpstr>Applying Program Budgeting in Ukraine’s Fiscal Process</vt:lpstr>
      <vt:lpstr>2015: Improving Performance Indicators</vt:lpstr>
      <vt:lpstr>PowerPoint Presentation</vt:lpstr>
      <vt:lpstr>Criteria for Defining Performance Indicators</vt:lpstr>
      <vt:lpstr>2017: Further Improvement of PB</vt:lpstr>
      <vt:lpstr>Aligning Strategic and Budget Planning</vt:lpstr>
      <vt:lpstr>“Planning Chain” – An Example</vt:lpstr>
      <vt:lpstr>Ukraine’s Ministry of Public Health</vt:lpstr>
      <vt:lpstr>Ukraine’s Ministry of Public Health (continued) </vt:lpstr>
      <vt:lpstr>Ukraine’s Ministry of Public Health (continued) </vt:lpstr>
      <vt:lpstr>Ukraine’s Ministry of Public Health (continued) </vt:lpstr>
      <vt:lpstr>Ukraine’s Ministry of Public Health (continued) </vt:lpstr>
      <vt:lpstr>PowerPoint Presentation</vt:lpstr>
    </vt:vector>
  </TitlesOfParts>
  <Company>Minfin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Користувач Windows</dc:creator>
  <cp:lastModifiedBy>Inna Anatolievna Davidova</cp:lastModifiedBy>
  <cp:revision>126</cp:revision>
  <cp:lastPrinted>2017-03-31T10:15:31Z</cp:lastPrinted>
  <dcterms:created xsi:type="dcterms:W3CDTF">2017-03-02T08:23:43Z</dcterms:created>
  <dcterms:modified xsi:type="dcterms:W3CDTF">2017-03-31T14:48:14Z</dcterms:modified>
</cp:coreProperties>
</file>