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7"/>
  </p:sldMasterIdLst>
  <p:notesMasterIdLst>
    <p:notesMasterId r:id="rId20"/>
  </p:notesMasterIdLst>
  <p:sldIdLst>
    <p:sldId id="261" r:id="rId8"/>
    <p:sldId id="284" r:id="rId9"/>
    <p:sldId id="285" r:id="rId10"/>
    <p:sldId id="292" r:id="rId11"/>
    <p:sldId id="286" r:id="rId12"/>
    <p:sldId id="287" r:id="rId13"/>
    <p:sldId id="296" r:id="rId14"/>
    <p:sldId id="288" r:id="rId15"/>
    <p:sldId id="293" r:id="rId16"/>
    <p:sldId id="294" r:id="rId17"/>
    <p:sldId id="295" r:id="rId18"/>
    <p:sldId id="27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61378" autoAdjust="0"/>
  </p:normalViewPr>
  <p:slideViewPr>
    <p:cSldViewPr snapToGrid="0">
      <p:cViewPr varScale="1">
        <p:scale>
          <a:sx n="49" d="100"/>
          <a:sy n="49" d="100"/>
        </p:scale>
        <p:origin x="192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78104-F07E-41B8-9270-47B75785D8D6}" type="datetimeFigureOut">
              <a:rPr lang="en-IE" smtClean="0"/>
              <a:pPr/>
              <a:t>08/04/2017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24234-2343-4D81-89BF-331307BD3486}" type="slidenum">
              <a:rPr lang="en-IE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723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CF007-57E7-4516-85AC-7F376DF38ADE}" type="slidenum">
              <a:rPr lang="en-IE" smtClean="0">
                <a:solidFill>
                  <a:prstClr val="black"/>
                </a:solidFill>
              </a:rPr>
              <a:pPr/>
              <a:t>1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405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628898-E322-404E-853D-449316C86F88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CCD6-D633-4711-91AB-ABB6B9CFD48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19CBC-CF3D-4AD7-9664-612CA40F876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7711-9A2C-4DF4-8DC7-0FE27D53908A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6A42A-FACB-4CE1-AC7B-83F38E23534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E583-7BC2-42E6-8992-A2C38016D29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7046-B82F-4F71-965B-56C7B223488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82AF2-5FF7-4931-B75B-EAF6008C463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E139-A96E-44ED-BD01-7D6EFD06CEA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511C9A-B771-4C97-8AA9-FB06FB804D6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D4322EF-37E6-4172-A343-8906FB64B882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89188" y="947352"/>
            <a:ext cx="9652000" cy="224069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rgbClr val="C00000"/>
                </a:solidFill>
              </a:rPr>
              <a:t>Upotreba informacijskog sustava za financijsko upravljanje u Moldovi</a:t>
            </a:r>
            <a:endParaRPr lang="hr-HR" sz="5400" dirty="0">
              <a:solidFill>
                <a:srgbClr val="C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8898-E322-404E-853D-449316C86F88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1172712" y="3921211"/>
            <a:ext cx="9652000" cy="137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2C57AE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9pPr>
          </a:lstStyle>
          <a:p>
            <a:pPr>
              <a:buNone/>
            </a:pPr>
            <a:r>
              <a:rPr lang="en-US" sz="3200" dirty="0">
                <a:solidFill>
                  <a:schemeClr val="accent4"/>
                </a:solidFill>
              </a:rPr>
              <a:t>Vasile Botica,</a:t>
            </a:r>
          </a:p>
          <a:p>
            <a:pPr>
              <a:buNone/>
            </a:pPr>
            <a:r>
              <a:rPr lang="en-US" sz="3200" dirty="0">
                <a:solidFill>
                  <a:schemeClr val="accent4"/>
                </a:solidFill>
              </a:rPr>
              <a:t>Odjel za opću sintezu proračuna</a:t>
            </a:r>
            <a:endParaRPr lang="hr-HR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851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r>
              <a:rPr dirty="0"/>
              <a:t>Praktična demonstracija iz sustava rada s financijskim i nefinancijskim (o učinku) podacima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dirty="0"/>
              <a:t>https://mfb1tp2.fmis.internal/ssofmis_wia/default.aspx</a:t>
            </a:r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10</a:t>
            </a:fld>
            <a:endParaRPr kumimoji="0" lang="hr-H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Priprema proračunskog prijedloga - kako radi u sustavu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Dobar opis poslovnih procesa preduvjet je za uspješan razvoj funkcionalnosti sustava </a:t>
            </a:r>
          </a:p>
          <a:p>
            <a:r>
              <a:rPr lang="en-US" sz="2800" dirty="0"/>
              <a:t>Postoji potreba za kontinuiranim unaprjeđenjima</a:t>
            </a:r>
          </a:p>
          <a:p>
            <a:r>
              <a:rPr lang="en-US" sz="2800" dirty="0"/>
              <a:t>Komunikacija s društvom u razvoju ključna je</a:t>
            </a:r>
          </a:p>
          <a:p>
            <a:r>
              <a:rPr lang="en-US" sz="2800" dirty="0"/>
              <a:t>Ostaviti vremena i osigurati sredstva za obuku prije same provedbe</a:t>
            </a:r>
          </a:p>
          <a:p>
            <a:r>
              <a:rPr lang="en-US" sz="2800" dirty="0"/>
              <a:t>Važno je imati snažnu službu za podršku (tim) na početku provedbe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11</a:t>
            </a:fld>
            <a:endParaRPr kumimoji="0" lang="hr-H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dirty="0"/>
              <a:t>Lekcije naučene iz razvoja i rada sustava </a:t>
            </a:r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42912" y="1500190"/>
            <a:ext cx="11133139" cy="3679825"/>
          </a:xfrm>
        </p:spPr>
        <p:txBody>
          <a:bodyPr/>
          <a:lstStyle/>
          <a:p>
            <a:pPr algn="ctr"/>
            <a:endParaRPr lang="hr-HR" sz="6600" dirty="0"/>
          </a:p>
          <a:p>
            <a:pPr algn="ctr"/>
            <a:r>
              <a:rPr dirty="0"/>
              <a:t>PITANJA?</a:t>
            </a:r>
            <a:endParaRPr lang="hr-HR" sz="6000" dirty="0"/>
          </a:p>
        </p:txBody>
      </p:sp>
    </p:spTree>
    <p:extLst>
      <p:ext uri="{BB962C8B-B14F-4D97-AF65-F5344CB8AC3E}">
        <p14:creationId xmlns:p14="http://schemas.microsoft.com/office/powerpoint/2010/main" val="2925032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7" y="1754659"/>
            <a:ext cx="10858500" cy="420481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dirty="0">
                <a:solidFill>
                  <a:schemeClr val="accent4"/>
                </a:solidFill>
              </a:rPr>
              <a:t>Razvoj započeo 2009. u okviru projekta Svjetske banke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>
                <a:solidFill>
                  <a:schemeClr val="accent4"/>
                </a:solidFill>
              </a:rPr>
              <a:t>Trajanje projekta - pet godina</a:t>
            </a:r>
          </a:p>
          <a:p>
            <a:pPr>
              <a:buFont typeface="Wingdings" pitchFamily="2" charset="2"/>
              <a:buChar char="Ø"/>
            </a:pPr>
            <a:r>
              <a:rPr lang="bs-Latn-BA" sz="3600" dirty="0">
                <a:solidFill>
                  <a:schemeClr val="accent4"/>
                </a:solidFill>
              </a:rPr>
              <a:t>Kompanija koja je razvila sistem</a:t>
            </a:r>
            <a:r>
              <a:rPr lang="en-US" sz="3600" dirty="0">
                <a:solidFill>
                  <a:schemeClr val="accent4"/>
                </a:solidFill>
              </a:rPr>
              <a:t> - HP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>
                <a:solidFill>
                  <a:schemeClr val="accent4"/>
                </a:solidFill>
              </a:rPr>
              <a:t>Provedba u </a:t>
            </a:r>
            <a:r>
              <a:rPr lang="bs-Latn-BA" sz="3600" dirty="0">
                <a:solidFill>
                  <a:schemeClr val="accent4"/>
                </a:solidFill>
              </a:rPr>
              <a:t>proizvodnoj platformi</a:t>
            </a:r>
            <a:r>
              <a:rPr lang="en-US" sz="3600" dirty="0">
                <a:solidFill>
                  <a:schemeClr val="accent4"/>
                </a:solidFill>
              </a:rPr>
              <a:t> - </a:t>
            </a:r>
            <a:r>
              <a:rPr lang="en-US" sz="3600" dirty="0" err="1">
                <a:solidFill>
                  <a:schemeClr val="accent4"/>
                </a:solidFill>
              </a:rPr>
              <a:t>započel</a:t>
            </a:r>
            <a:r>
              <a:rPr lang="bs-Latn-BA" sz="3600" dirty="0">
                <a:solidFill>
                  <a:schemeClr val="accent4"/>
                </a:solidFill>
              </a:rPr>
              <a:t>a</a:t>
            </a:r>
            <a:r>
              <a:rPr lang="en-US" sz="3600" dirty="0">
                <a:solidFill>
                  <a:schemeClr val="accent4"/>
                </a:solidFill>
              </a:rPr>
              <a:t> 2015.</a:t>
            </a:r>
          </a:p>
          <a:p>
            <a:pPr>
              <a:buNone/>
            </a:pPr>
            <a:endParaRPr lang="hr-HR" sz="3600" dirty="0">
              <a:solidFill>
                <a:schemeClr val="accent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9" y="301625"/>
            <a:ext cx="10953749" cy="99995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Kratak povijesni pregled</a:t>
            </a:r>
            <a:endParaRPr lang="hr-HR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94489"/>
            <a:ext cx="10972800" cy="939113"/>
          </a:xfrm>
        </p:spPr>
        <p:txBody>
          <a:bodyPr>
            <a:normAutofit/>
          </a:bodyPr>
          <a:lstStyle/>
          <a:p>
            <a:r>
              <a:rPr dirty="0"/>
              <a:t>Struktura informacijskog sustava za financijsko upravljanje (FMIS)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3</a:t>
            </a:fld>
            <a:endParaRPr kumimoji="0" lang="hr-H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2099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Dijelovi sustava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56887" y="2047103"/>
            <a:ext cx="1519883" cy="1289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600" dirty="0"/>
              <a:t>Sustav planiranja proračuna (BPS)</a:t>
            </a:r>
            <a:endParaRPr lang="hr-HR" sz="1600" dirty="0"/>
          </a:p>
        </p:txBody>
      </p:sp>
      <p:sp>
        <p:nvSpPr>
          <p:cNvPr id="7" name="Rectangle 6"/>
          <p:cNvSpPr/>
          <p:nvPr/>
        </p:nvSpPr>
        <p:spPr>
          <a:xfrm>
            <a:off x="3159209" y="4514335"/>
            <a:ext cx="1519883" cy="1289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Sustav izvršenja proračuna (BES)</a:t>
            </a:r>
            <a:endParaRPr lang="hr-HR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42887" y="2685537"/>
            <a:ext cx="1519883" cy="1289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Programsko rješenje </a:t>
            </a:r>
            <a:r>
              <a:rPr lang="en-US" sz="1600" i="1" dirty="0">
                <a:solidFill>
                  <a:schemeClr val="tx1"/>
                </a:solidFill>
              </a:rPr>
              <a:t>Business Warehouse </a:t>
            </a:r>
            <a:r>
              <a:rPr lang="en-US" sz="1600" dirty="0">
                <a:solidFill>
                  <a:schemeClr val="tx1"/>
                </a:solidFill>
              </a:rPr>
              <a:t>(BW)</a:t>
            </a:r>
            <a:endParaRPr lang="hr-HR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26409" y="4720280"/>
            <a:ext cx="1519883" cy="11121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Sustav izvješćivanja (RS)</a:t>
            </a:r>
            <a:endParaRPr lang="hr-HR" sz="16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178011" y="1911180"/>
            <a:ext cx="9621795" cy="4493741"/>
          </a:xfrm>
          <a:prstGeom prst="ellipse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926228" y="3698792"/>
            <a:ext cx="2117125" cy="130981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Upravljanje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matičnim</a:t>
            </a:r>
            <a:r>
              <a:rPr lang="bs-Latn-BA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podacima</a:t>
            </a:r>
            <a:r>
              <a:rPr lang="en-US" sz="1400" dirty="0">
                <a:solidFill>
                  <a:schemeClr val="tx1"/>
                </a:solidFill>
              </a:rPr>
              <a:t> (MDM)</a:t>
            </a:r>
            <a:endParaRPr lang="hr-HR" sz="1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99720" y="2533137"/>
            <a:ext cx="1668163" cy="11738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 dirty="0">
                <a:solidFill>
                  <a:schemeClr val="tx1"/>
                </a:solidFill>
              </a:rPr>
              <a:t>Sustav upravljanja odobrenim sredstvima (AMS)</a:t>
            </a:r>
            <a:endParaRPr lang="hr-HR" sz="14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12" idx="0"/>
            <a:endCxn id="6" idx="2"/>
          </p:cNvCxnSpPr>
          <p:nvPr/>
        </p:nvCxnSpPr>
        <p:spPr>
          <a:xfrm rot="16200000" flipV="1">
            <a:off x="5769578" y="3483576"/>
            <a:ext cx="362466" cy="67963"/>
          </a:xfrm>
          <a:prstGeom prst="straightConnector1">
            <a:avLst/>
          </a:prstGeom>
          <a:ln w="158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V="1">
            <a:off x="4578183" y="3363099"/>
            <a:ext cx="605483" cy="535459"/>
          </a:xfrm>
          <a:prstGeom prst="straightConnector1">
            <a:avLst/>
          </a:prstGeom>
          <a:ln w="158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3"/>
          </p:cNvCxnSpPr>
          <p:nvPr/>
        </p:nvCxnSpPr>
        <p:spPr>
          <a:xfrm rot="5400000">
            <a:off x="4801021" y="4717516"/>
            <a:ext cx="335980" cy="534527"/>
          </a:xfrm>
          <a:prstGeom prst="straightConnector1">
            <a:avLst/>
          </a:prstGeom>
          <a:ln w="158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7"/>
          </p:cNvCxnSpPr>
          <p:nvPr/>
        </p:nvCxnSpPr>
        <p:spPr>
          <a:xfrm rot="5400000" flipH="1" flipV="1">
            <a:off x="6915989" y="3409020"/>
            <a:ext cx="298911" cy="664271"/>
          </a:xfrm>
          <a:prstGeom prst="straightConnector1">
            <a:avLst/>
          </a:prstGeom>
          <a:ln w="158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0" idx="1"/>
          </p:cNvCxnSpPr>
          <p:nvPr/>
        </p:nvCxnSpPr>
        <p:spPr>
          <a:xfrm>
            <a:off x="6870360" y="4740879"/>
            <a:ext cx="556051" cy="535457"/>
          </a:xfrm>
          <a:prstGeom prst="straightConnector1">
            <a:avLst/>
          </a:prstGeom>
          <a:ln w="158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2508" y="369872"/>
            <a:ext cx="10970677" cy="706087"/>
          </a:xfrm>
        </p:spPr>
        <p:txBody>
          <a:bodyPr/>
          <a:lstStyle/>
          <a:p>
            <a:pPr lvl="0" algn="ctr"/>
            <a:r>
              <a:rPr lang="en-US" sz="3200" b="1" dirty="0">
                <a:solidFill>
                  <a:srgbClr val="C00000"/>
                </a:solidFill>
              </a:rPr>
              <a:t>Međuodnosi FMIS-a</a:t>
            </a:r>
            <a:endParaRPr lang="hr-HR" b="1" dirty="0">
              <a:solidFill>
                <a:srgbClr val="C00000"/>
              </a:solidFill>
            </a:endParaRPr>
          </a:p>
        </p:txBody>
      </p:sp>
      <p:sp>
        <p:nvSpPr>
          <p:cNvPr id="3" name="Блок-схема: магнитный диск 2"/>
          <p:cNvSpPr/>
          <p:nvPr/>
        </p:nvSpPr>
        <p:spPr>
          <a:xfrm>
            <a:off x="719404" y="2564904"/>
            <a:ext cx="1344149" cy="11521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/>
              <a:t>BPS WIN</a:t>
            </a:r>
            <a:endParaRPr lang="hr-HR" dirty="0"/>
          </a:p>
        </p:txBody>
      </p:sp>
      <p:sp>
        <p:nvSpPr>
          <p:cNvPr id="5" name="Блок-схема: магнитный диск 4"/>
          <p:cNvSpPr/>
          <p:nvPr/>
        </p:nvSpPr>
        <p:spPr>
          <a:xfrm>
            <a:off x="4571989" y="5214950"/>
            <a:ext cx="2286016" cy="1008112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DINPro-Regular" pitchFamily="50" charset="0"/>
              </a:rPr>
              <a:t>Upravljanje odobrenim sredstvima</a:t>
            </a:r>
            <a:endParaRPr lang="hr-HR" dirty="0">
              <a:latin typeface="DINPro-Regular" pitchFamily="50" charset="0"/>
            </a:endParaRPr>
          </a:p>
        </p:txBody>
      </p:sp>
      <p:sp>
        <p:nvSpPr>
          <p:cNvPr id="6" name="Блок-схема: магнитный диск 5"/>
          <p:cNvSpPr/>
          <p:nvPr/>
        </p:nvSpPr>
        <p:spPr>
          <a:xfrm>
            <a:off x="6191252" y="2500306"/>
            <a:ext cx="1344149" cy="1152128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DINPro-Regular" pitchFamily="50" charset="0"/>
              </a:rPr>
              <a:t>BES</a:t>
            </a:r>
            <a:endParaRPr lang="hr-HR" dirty="0">
              <a:latin typeface="DINPro-Regular" pitchFamily="50" charset="0"/>
            </a:endParaRPr>
          </a:p>
        </p:txBody>
      </p:sp>
      <p:sp>
        <p:nvSpPr>
          <p:cNvPr id="8" name="Блок-схема: магнитный диск 7"/>
          <p:cNvSpPr/>
          <p:nvPr/>
        </p:nvSpPr>
        <p:spPr>
          <a:xfrm>
            <a:off x="9792412" y="5157192"/>
            <a:ext cx="1488165" cy="10081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/>
              <a:t>Prikupljanje izvješća</a:t>
            </a:r>
            <a:endParaRPr lang="hr-HR" dirty="0"/>
          </a:p>
        </p:txBody>
      </p:sp>
      <p:sp>
        <p:nvSpPr>
          <p:cNvPr id="10" name="Стрелка вправо 9"/>
          <p:cNvSpPr/>
          <p:nvPr/>
        </p:nvSpPr>
        <p:spPr>
          <a:xfrm rot="2324421">
            <a:off x="1735414" y="4181943"/>
            <a:ext cx="3098036" cy="6898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DINPro-Regular" pitchFamily="50" charset="0"/>
              </a:rPr>
              <a:t>Proračun</a:t>
            </a:r>
            <a:endParaRPr lang="hr-HR" sz="1200" dirty="0">
              <a:latin typeface="DINPro-Regular" pitchFamily="50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 rot="17880463">
            <a:off x="6008622" y="3996365"/>
            <a:ext cx="1437358" cy="1006257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DINPro-Regular" pitchFamily="50" charset="0"/>
              </a:rPr>
              <a:t>Limiti</a:t>
            </a:r>
            <a:endParaRPr lang="hr-HR" dirty="0">
              <a:latin typeface="DINPro-Regular" pitchFamily="50" charset="0"/>
            </a:endParaRPr>
          </a:p>
        </p:txBody>
      </p:sp>
      <p:sp>
        <p:nvSpPr>
          <p:cNvPr id="14" name="Блок-схема: магнитный диск 13"/>
          <p:cNvSpPr/>
          <p:nvPr/>
        </p:nvSpPr>
        <p:spPr>
          <a:xfrm>
            <a:off x="9936428" y="2492896"/>
            <a:ext cx="1344149" cy="11521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/>
              <a:t>SAP/BW</a:t>
            </a:r>
            <a:endParaRPr lang="hr-HR" dirty="0"/>
          </a:p>
        </p:txBody>
      </p:sp>
      <p:sp>
        <p:nvSpPr>
          <p:cNvPr id="15" name="Стрелка вверх 14"/>
          <p:cNvSpPr/>
          <p:nvPr/>
        </p:nvSpPr>
        <p:spPr>
          <a:xfrm>
            <a:off x="9429775" y="3789040"/>
            <a:ext cx="2234845" cy="1152128"/>
          </a:xfrm>
          <a:prstGeom prst="upArrow">
            <a:avLst>
              <a:gd name="adj1" fmla="val 50001"/>
              <a:gd name="adj2" fmla="val 324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DINPro-Regular" pitchFamily="50" charset="0"/>
              </a:rPr>
              <a:t>Izvješća</a:t>
            </a:r>
            <a:endParaRPr lang="hr-HR" sz="1200" dirty="0">
              <a:latin typeface="DINPro-Regular" pitchFamily="50" charset="0"/>
            </a:endParaRPr>
          </a:p>
        </p:txBody>
      </p:sp>
      <p:sp>
        <p:nvSpPr>
          <p:cNvPr id="16" name="Стрелка влево 15"/>
          <p:cNvSpPr/>
          <p:nvPr/>
        </p:nvSpPr>
        <p:spPr>
          <a:xfrm>
            <a:off x="2285973" y="2786058"/>
            <a:ext cx="3744416" cy="5448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/>
              <a:t>Važeći proračun</a:t>
            </a:r>
            <a:endParaRPr lang="hr-HR" dirty="0"/>
          </a:p>
        </p:txBody>
      </p:sp>
      <p:sp>
        <p:nvSpPr>
          <p:cNvPr id="17" name="Выгнутая вверх стрелка 16"/>
          <p:cNvSpPr/>
          <p:nvPr/>
        </p:nvSpPr>
        <p:spPr>
          <a:xfrm>
            <a:off x="1583499" y="2348880"/>
            <a:ext cx="8352928" cy="432048"/>
          </a:xfrm>
          <a:prstGeom prst="curvedDownArrow">
            <a:avLst>
              <a:gd name="adj1" fmla="val 9217"/>
              <a:gd name="adj2" fmla="val 3868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Блок-схема: магнитный диск 29"/>
          <p:cNvSpPr/>
          <p:nvPr/>
        </p:nvSpPr>
        <p:spPr>
          <a:xfrm>
            <a:off x="719404" y="5085184"/>
            <a:ext cx="1488165" cy="10081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/>
              <a:t>BPS WEB</a:t>
            </a:r>
            <a:endParaRPr lang="hr-HR" dirty="0"/>
          </a:p>
        </p:txBody>
      </p:sp>
      <p:sp>
        <p:nvSpPr>
          <p:cNvPr id="31" name="Выгнутая влево стрелка 30"/>
          <p:cNvSpPr/>
          <p:nvPr/>
        </p:nvSpPr>
        <p:spPr>
          <a:xfrm>
            <a:off x="1007435" y="3861048"/>
            <a:ext cx="288032" cy="93610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Выгнутая вправо стрелка 31"/>
          <p:cNvSpPr/>
          <p:nvPr/>
        </p:nvSpPr>
        <p:spPr>
          <a:xfrm flipV="1">
            <a:off x="1391477" y="3835648"/>
            <a:ext cx="288032" cy="9361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Блок-схема: магнитный диск 32"/>
          <p:cNvSpPr/>
          <p:nvPr/>
        </p:nvSpPr>
        <p:spPr>
          <a:xfrm>
            <a:off x="5039884" y="1268760"/>
            <a:ext cx="1344149" cy="10081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/>
              <a:t>MDM</a:t>
            </a:r>
            <a:endParaRPr lang="hr-HR" dirty="0"/>
          </a:p>
        </p:txBody>
      </p:sp>
      <p:sp>
        <p:nvSpPr>
          <p:cNvPr id="35" name="Стрелка влево 34"/>
          <p:cNvSpPr/>
          <p:nvPr/>
        </p:nvSpPr>
        <p:spPr>
          <a:xfrm flipH="1">
            <a:off x="7824192" y="2852936"/>
            <a:ext cx="1920213" cy="720080"/>
          </a:xfrm>
          <a:prstGeom prst="leftArrow">
            <a:avLst>
              <a:gd name="adj1" fmla="val 60582"/>
              <a:gd name="adj2" fmla="val 50000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DINPro-Regular" pitchFamily="50" charset="0"/>
              </a:rPr>
              <a:t>Izvršeni proračun</a:t>
            </a:r>
            <a:endParaRPr lang="hr-HR" sz="1400" dirty="0"/>
          </a:p>
        </p:txBody>
      </p:sp>
      <p:sp>
        <p:nvSpPr>
          <p:cNvPr id="36" name="Стрелка влево 35"/>
          <p:cNvSpPr/>
          <p:nvPr/>
        </p:nvSpPr>
        <p:spPr>
          <a:xfrm rot="18047198">
            <a:off x="4976486" y="4003303"/>
            <a:ext cx="1636470" cy="881343"/>
          </a:xfrm>
          <a:prstGeom prst="leftArrow">
            <a:avLst>
              <a:gd name="adj1" fmla="val 60582"/>
              <a:gd name="adj2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DINPro-Regular" pitchFamily="50" charset="0"/>
              </a:rPr>
              <a:t>Izvršeni proračun</a:t>
            </a:r>
            <a:endParaRPr lang="hr-HR" sz="1400" dirty="0">
              <a:latin typeface="DINPro-Regular" pitchFamily="50" charset="0"/>
            </a:endParaRPr>
          </a:p>
        </p:txBody>
      </p:sp>
      <p:sp>
        <p:nvSpPr>
          <p:cNvPr id="38" name="Выгнутая вверх стрелка 37"/>
          <p:cNvSpPr/>
          <p:nvPr/>
        </p:nvSpPr>
        <p:spPr>
          <a:xfrm rot="1380771">
            <a:off x="6403137" y="1840132"/>
            <a:ext cx="4041509" cy="321964"/>
          </a:xfrm>
          <a:prstGeom prst="curvedDownArrow">
            <a:avLst>
              <a:gd name="adj1" fmla="val 9217"/>
              <a:gd name="adj2" fmla="val 38687"/>
              <a:gd name="adj3" fmla="val 25000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Выгнутая вверх стрелка 38"/>
          <p:cNvSpPr/>
          <p:nvPr/>
        </p:nvSpPr>
        <p:spPr>
          <a:xfrm rot="3300392">
            <a:off x="6405811" y="2003620"/>
            <a:ext cx="1671548" cy="330945"/>
          </a:xfrm>
          <a:prstGeom prst="curvedDownArrow">
            <a:avLst>
              <a:gd name="adj1" fmla="val 9217"/>
              <a:gd name="adj2" fmla="val 38687"/>
              <a:gd name="adj3" fmla="val 25000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Выгнутая вверх стрелка 39"/>
          <p:cNvSpPr/>
          <p:nvPr/>
        </p:nvSpPr>
        <p:spPr>
          <a:xfrm rot="20219229" flipH="1">
            <a:off x="1128761" y="1825615"/>
            <a:ext cx="3885800" cy="322029"/>
          </a:xfrm>
          <a:prstGeom prst="curvedDownArrow">
            <a:avLst>
              <a:gd name="adj1" fmla="val 9217"/>
              <a:gd name="adj2" fmla="val 38687"/>
              <a:gd name="adj3" fmla="val 25000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Выгнутая вверх стрелка 40"/>
          <p:cNvSpPr/>
          <p:nvPr/>
        </p:nvSpPr>
        <p:spPr>
          <a:xfrm rot="2399166">
            <a:off x="6256457" y="2137665"/>
            <a:ext cx="6698062" cy="1420087"/>
          </a:xfrm>
          <a:prstGeom prst="curvedDownArrow">
            <a:avLst>
              <a:gd name="adj1" fmla="val 0"/>
              <a:gd name="adj2" fmla="val 21305"/>
              <a:gd name="adj3" fmla="val 11137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21710"/>
            <a:ext cx="10972800" cy="4135395"/>
          </a:xfrm>
        </p:spPr>
        <p:txBody>
          <a:bodyPr/>
          <a:lstStyle/>
          <a:p>
            <a:r>
              <a:rPr lang="en-US" sz="3600" dirty="0"/>
              <a:t>Sustav je integriran</a:t>
            </a:r>
          </a:p>
          <a:p>
            <a:r>
              <a:rPr lang="en-US" sz="3600" dirty="0"/>
              <a:t>Sustav podupire sve poslovne aktivnosti proračunskog postupka</a:t>
            </a:r>
          </a:p>
          <a:p>
            <a:r>
              <a:rPr lang="en-US" sz="3600" dirty="0"/>
              <a:t>Sustav radi na platformama WIN i WEB</a:t>
            </a:r>
          </a:p>
          <a:p>
            <a:r>
              <a:rPr lang="en-US" sz="3600" dirty="0" err="1"/>
              <a:t>Pristup</a:t>
            </a:r>
            <a:r>
              <a:rPr lang="en-US" sz="3600" dirty="0"/>
              <a:t> </a:t>
            </a:r>
            <a:r>
              <a:rPr lang="en-US" sz="3600" dirty="0" err="1"/>
              <a:t>svi</a:t>
            </a:r>
            <a:r>
              <a:rPr lang="bs-Latn-BA" sz="3600" dirty="0"/>
              <a:t>h</a:t>
            </a:r>
            <a:r>
              <a:rPr lang="en-US" sz="3600" dirty="0"/>
              <a:t> </a:t>
            </a:r>
            <a:r>
              <a:rPr lang="en-US" sz="3600" dirty="0" err="1"/>
              <a:t>korisni</a:t>
            </a:r>
            <a:r>
              <a:rPr lang="bs-Latn-BA" sz="3600" dirty="0"/>
              <a:t>ka</a:t>
            </a:r>
            <a:r>
              <a:rPr lang="en-US" sz="3600" dirty="0"/>
              <a:t> u stvarnom vremenu </a:t>
            </a:r>
            <a:r>
              <a:rPr lang="en-US" sz="3600" dirty="0">
                <a:solidFill>
                  <a:srgbClr val="FF0000"/>
                </a:solidFill>
              </a:rPr>
              <a:t>(10 000 korisnika)</a:t>
            </a:r>
          </a:p>
          <a:p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5</a:t>
            </a:fld>
            <a:endParaRPr kumimoji="0" lang="hr-H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Glavne značajke sustava</a:t>
            </a:r>
            <a:endParaRPr lang="hr-HR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5178778"/>
          </a:xfrm>
        </p:spPr>
        <p:txBody>
          <a:bodyPr>
            <a:normAutofit lnSpcReduction="10000"/>
          </a:bodyPr>
          <a:lstStyle/>
          <a:p>
            <a:r>
              <a:rPr dirty="0"/>
              <a:t>Priprema srednjoročnog proračunskog okvira (prva faza):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/>
              <a:t>Postavljanje sektorskih limita (osnovica, nove inicijative politika, ukupni limit)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/>
              <a:t>Razdvajanje limita prema proračunima: </a:t>
            </a:r>
            <a:r>
              <a:rPr lang="en-US" sz="2800" dirty="0">
                <a:solidFill>
                  <a:srgbClr val="FF0000"/>
                </a:solidFill>
              </a:rPr>
              <a:t>državni proračun, fond socijalnog osiguranja, fond zdravstvenog osiguranja, lokalni proračuni</a:t>
            </a:r>
            <a:br>
              <a:rPr dirty="0"/>
            </a:b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(konsolidirano od 934 neovisna proračuna: 899 prve razine+ 35 druge razine)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/>
              <a:t>Razdvajanje limita državnog proračuna prema CPA-ovima </a:t>
            </a:r>
            <a:r>
              <a:rPr lang="en-US" sz="2800" dirty="0">
                <a:solidFill>
                  <a:srgbClr val="FF0000"/>
                </a:solidFill>
              </a:rPr>
              <a:t>– ulazne informacije za sljedeću fazu - priprema godišnjeg proračuna </a:t>
            </a:r>
          </a:p>
          <a:p>
            <a:pPr lvl="1" algn="ctr">
              <a:buNone/>
            </a:pPr>
            <a:r>
              <a:rPr lang="en-US" sz="2800" dirty="0"/>
              <a:t>Predložak sustav za rad sa sektorskim limitima</a:t>
            </a:r>
          </a:p>
          <a:p>
            <a:pPr lvl="1">
              <a:buNone/>
            </a:pPr>
            <a:endParaRPr lang="hr-HR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6</a:t>
            </a:fld>
            <a:endParaRPr kumimoji="0" lang="hr-H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Sustav planiranja proračuna (dio sustava) –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glavne funkcionalnosti - I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999671" y="6235730"/>
            <a:ext cx="395785" cy="7122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73165" y="5820689"/>
            <a:ext cx="8611737" cy="126924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7</a:t>
            </a:fld>
            <a:endParaRPr kumimoji="0" lang="hr-HR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0" y="-1714500"/>
            <a:ext cx="18288000" cy="1028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Priprema godišnjeg proračuna (druga faza):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/>
              <a:t>Svaki CPA (izravni proračunski korisnik):</a:t>
            </a:r>
          </a:p>
          <a:p>
            <a:pPr lvl="2">
              <a:buFont typeface="Wingdings" pitchFamily="2" charset="2"/>
              <a:buChar char="ü"/>
            </a:pPr>
            <a:r>
              <a:rPr lang="en-US" sz="2200" dirty="0"/>
              <a:t> </a:t>
            </a:r>
            <a:r>
              <a:rPr lang="en-US" sz="2200" dirty="0" err="1"/>
              <a:t>Postav</a:t>
            </a:r>
            <a:r>
              <a:rPr lang="bs-Latn-BA" sz="2200" dirty="0"/>
              <a:t>lja</a:t>
            </a:r>
            <a:r>
              <a:rPr lang="en-US" sz="2200" dirty="0"/>
              <a:t> ciljeve za sve podređene institucije;</a:t>
            </a:r>
          </a:p>
          <a:p>
            <a:pPr lvl="2">
              <a:buFont typeface="Wingdings" pitchFamily="2" charset="2"/>
              <a:buChar char="ü"/>
            </a:pPr>
            <a:r>
              <a:rPr lang="bs-Latn-BA" sz="2200" dirty="0"/>
              <a:t>Ispunjava dio o </a:t>
            </a:r>
            <a:r>
              <a:rPr lang="en-US" sz="2200" dirty="0" err="1"/>
              <a:t>opis</a:t>
            </a:r>
            <a:r>
              <a:rPr lang="bs-Latn-BA" sz="2200" dirty="0"/>
              <a:t>u</a:t>
            </a:r>
            <a:r>
              <a:rPr lang="en-US" sz="2200" dirty="0"/>
              <a:t> program</a:t>
            </a:r>
            <a:r>
              <a:rPr lang="bs-Latn-BA" sz="2200" dirty="0"/>
              <a:t>a</a:t>
            </a:r>
            <a:r>
              <a:rPr lang="en-US" sz="2200" dirty="0"/>
              <a:t> (</a:t>
            </a:r>
            <a:r>
              <a:rPr lang="bs-Latn-BA" sz="2200" dirty="0"/>
              <a:t>glavni cilj, </a:t>
            </a:r>
            <a:r>
              <a:rPr lang="en-US" sz="2200" dirty="0" err="1"/>
              <a:t>ciljeve</a:t>
            </a:r>
            <a:r>
              <a:rPr lang="en-US" sz="2200" dirty="0"/>
              <a:t>, narativni opis); </a:t>
            </a:r>
          </a:p>
          <a:p>
            <a:pPr lvl="2">
              <a:buFont typeface="Wingdings" pitchFamily="2" charset="2"/>
              <a:buChar char="ü"/>
            </a:pPr>
            <a:r>
              <a:rPr lang="en-US" sz="2200" dirty="0" err="1"/>
              <a:t>Definir</a:t>
            </a:r>
            <a:r>
              <a:rPr lang="bs-Latn-BA" sz="2200" dirty="0"/>
              <a:t>a</a:t>
            </a:r>
            <a:r>
              <a:rPr lang="en-US" sz="2200" dirty="0"/>
              <a:t> popis pokazatelja učinka kojima se služe sve institucije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/>
              <a:t>Proračunske institucije podnose prijedloge proračuna, uključujući:</a:t>
            </a:r>
          </a:p>
          <a:p>
            <a:pPr lvl="2">
              <a:buFont typeface="Wingdings" pitchFamily="2" charset="2"/>
              <a:buChar char="ü"/>
            </a:pPr>
            <a:r>
              <a:rPr lang="en-US" sz="2200" dirty="0"/>
              <a:t> financijski dio u sklopu definiranog limita;</a:t>
            </a:r>
          </a:p>
          <a:p>
            <a:pPr lvl="2">
              <a:buFont typeface="Wingdings" pitchFamily="2" charset="2"/>
              <a:buChar char="ü"/>
            </a:pPr>
            <a:r>
              <a:rPr lang="en-US" sz="2200" dirty="0"/>
              <a:t>dio koji se odnosi na učinak u skladu s popisom definiranih pokazatelja</a:t>
            </a:r>
          </a:p>
          <a:p>
            <a:pPr lvl="1">
              <a:buFont typeface="Arial" pitchFamily="34" charset="0"/>
              <a:buChar char="•"/>
            </a:pPr>
            <a:r>
              <a:rPr lang="bs-Latn-BA" sz="2400" dirty="0"/>
              <a:t>Agregacija svih</a:t>
            </a:r>
            <a:r>
              <a:rPr lang="en-US" sz="2400" dirty="0"/>
              <a:t> </a:t>
            </a:r>
            <a:r>
              <a:rPr lang="en-US" sz="2400" dirty="0" err="1"/>
              <a:t>proračunski</a:t>
            </a:r>
            <a:r>
              <a:rPr lang="bs-Latn-BA" sz="2400" dirty="0"/>
              <a:t>h</a:t>
            </a:r>
            <a:r>
              <a:rPr lang="en-US" sz="2400" dirty="0"/>
              <a:t> </a:t>
            </a:r>
            <a:r>
              <a:rPr lang="en-US" sz="2400" dirty="0" err="1"/>
              <a:t>prijedl</a:t>
            </a:r>
            <a:r>
              <a:rPr lang="bs-Latn-BA" sz="2400" dirty="0"/>
              <a:t>oga</a:t>
            </a:r>
            <a:r>
              <a:rPr lang="en-US" sz="2400" dirty="0"/>
              <a:t> koje su poslale proračunske institucije - i financijski dio i dio koji se odnosi na učinak </a:t>
            </a:r>
            <a:endParaRPr lang="hr-HR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8</a:t>
            </a:fld>
            <a:endParaRPr kumimoji="0" lang="hr-H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Sustav planiranja proračuna (dio sustava) –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glavne funkcionalnosti (nastavak) - II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wrap="square" rIns="90000" numCol="1">
            <a:normAutofit fontScale="92500" lnSpcReduction="20000"/>
          </a:bodyPr>
          <a:lstStyle/>
          <a:p>
            <a:r>
              <a:rPr dirty="0"/>
              <a:t>CPA-ovi prilagođuju agregirani proračunski prijedlog te ga šalju MF-u;</a:t>
            </a:r>
          </a:p>
          <a:p>
            <a:r>
              <a:rPr dirty="0"/>
              <a:t>MF priprema nacrt proračuna i predstavlja ga Vladi;</a:t>
            </a:r>
          </a:p>
          <a:p>
            <a:r>
              <a:rPr dirty="0"/>
              <a:t>nakon što Vlada odobri nacrt proračuna predstavlja ga Parlamentu;</a:t>
            </a:r>
          </a:p>
          <a:p>
            <a:r>
              <a:rPr dirty="0"/>
              <a:t>doneseni proračun šalje se Sustavu upravljanja odobrenim sredstvima u svrhu izvršenja</a:t>
            </a:r>
          </a:p>
          <a:p>
            <a:pPr marL="0">
              <a:spcBef>
                <a:spcPts val="0"/>
              </a:spcBef>
              <a:buNone/>
            </a:pPr>
            <a:r>
              <a:rPr lang="en-US" u="sng" dirty="0">
                <a:solidFill>
                  <a:srgbClr val="C00000"/>
                </a:solidFill>
              </a:rPr>
              <a:t>Važno!</a:t>
            </a:r>
            <a:r>
              <a:rPr dirty="0"/>
              <a:t> </a:t>
            </a:r>
          </a:p>
          <a:p>
            <a:pPr marL="258318" indent="-514350">
              <a:spcBef>
                <a:spcPts val="0"/>
              </a:spcBef>
              <a:buAutoNum type="arabicPeriod"/>
            </a:pPr>
            <a:r>
              <a:rPr lang="en-US" sz="2600" dirty="0">
                <a:solidFill>
                  <a:srgbClr val="C00000"/>
                </a:solidFill>
              </a:rPr>
              <a:t>Svaka verzija proračuna: prijedlog proračuna institucije; prijedlog CPA-a, nacrt MF-a, nacrt Vlade i donoseni proračun spremaju se i pohranjuju zasebno.</a:t>
            </a:r>
          </a:p>
          <a:p>
            <a:pPr marL="258318" indent="-514350">
              <a:spcBef>
                <a:spcPts val="0"/>
              </a:spcBef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Podaci o učinku ažuriraju se u skladu s promjenama u dodijeljenim sredstvima tijekom cjelokupnog pripremnog postupka: CPA-&gt;MF-&gt;Vlada-&gt;Parlament</a:t>
            </a:r>
            <a:r>
              <a:rPr dirty="0"/>
              <a:t>    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9</a:t>
            </a:fld>
            <a:endParaRPr kumimoji="0" lang="hr-H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Sustav planiranja proračuna (dio sustava) –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glavne funkcionalnosti (nastavak) - III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Version=15.0.0.0, Culture=neutral, PublicKeyToken=71e9bce111e9429c</Assembly>
    <Class>Microsoft.Office.RecordsManagement.Internal.UpdateExpireDate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Document" ma:contentTypeID="0x0101000BC94875665D404BB1351B53C41FD2C0000A2E65905D7BC149874C5B30146AFCD5" ma:contentTypeVersion="8" ma:contentTypeDescription="Create a new document for eDocs" ma:contentTypeScope="" ma:versionID="c5a30deca59828c5361ab2cb231ae91d">
  <xsd:schema xmlns:xsd="http://www.w3.org/2001/XMLSchema" xmlns:xs="http://www.w3.org/2001/XMLSchema" xmlns:p="http://schemas.microsoft.com/office/2006/metadata/properties" xmlns:ns1="http://schemas.microsoft.com/sharepoint/v3" xmlns:ns2="8666f9b3-d82b-4d17-8eb1-3e5f3e118e89" xmlns:ns3="3696dc97-b564-4deb-9b58-7fc86350b9c7" targetNamespace="http://schemas.microsoft.com/office/2006/metadata/properties" ma:root="true" ma:fieldsID="9d048f034b3ca65399b907a253821a37" ns1:_="" ns2:_="" ns3:_="">
    <xsd:import namespace="http://schemas.microsoft.com/sharepoint/v3"/>
    <xsd:import namespace="8666f9b3-d82b-4d17-8eb1-3e5f3e118e89"/>
    <xsd:import namespace="3696dc97-b564-4deb-9b58-7fc86350b9c7"/>
    <xsd:element name="properties">
      <xsd:complexType>
        <xsd:sequence>
          <xsd:element name="documentManagement">
            <xsd:complexType>
              <xsd:all>
                <xsd:element ref="ns2:eDocs_DocumentTopicsTaxHTField0" minOccurs="0"/>
                <xsd:element ref="ns1:_vti_ItemDeclaredRecord" minOccurs="0"/>
                <xsd:element ref="ns1:_dlc_Exempt" minOccurs="0"/>
                <xsd:element ref="ns1:_dlc_ExpireDateSaved" minOccurs="0"/>
                <xsd:element ref="ns1:_dlc_ExpireDate" minOccurs="0"/>
                <xsd:element ref="ns2:eDocs_YearTaxHTField0" minOccurs="0"/>
                <xsd:element ref="ns3:TaxCatchAll" minOccurs="0"/>
                <xsd:element ref="ns3:TaxCatchAllLabel" minOccurs="0"/>
                <xsd:element ref="ns1:eDocs_FileStatus"/>
                <xsd:element ref="ns1:eDocs_SecurityLevel" minOccurs="0"/>
                <xsd:element ref="ns2:eDocs_FileTopicsTaxHTField0" minOccurs="0"/>
                <xsd:element ref="ns1:eDocs_FileName" minOccurs="0"/>
                <xsd:element ref="ns2:eDocs_SeriesSubSerie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0" nillable="true" ma:displayName="Declared Record" ma:hidden="true" ma:internalName="_vti_ItemDeclaredRecord" ma:readOnly="true">
      <xsd:simpleType>
        <xsd:restriction base="dms:DateTime"/>
      </xsd:simpleType>
    </xsd:element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  <xsd:element name="_dlc_ExpireDateSaved" ma:index="12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13" nillable="true" ma:displayName="Expiration Date" ma:hidden="true" ma:internalName="_dlc_ExpireDate" ma:readOnly="true">
      <xsd:simpleType>
        <xsd:restriction base="dms:DateTime"/>
      </xsd:simpleType>
    </xsd:element>
    <xsd:element name="eDocs_FileStatus" ma:index="18" ma:displayName="Status" ma:default="Live" ma:description="Current Status of the File. This is set to Live, Archived or sent to National Archives" ma:format="Dropdown" ma:indexed="true" ma:internalName="eDocs_FileStatus">
      <xsd:simpleType>
        <xsd:restriction base="dms:Choice">
          <xsd:enumeration value="Live"/>
          <xsd:enumeration value="Archived"/>
          <xsd:enumeration value="Cancelled"/>
          <xsd:enumeration value="Sent to National Archives"/>
        </xsd:restriction>
      </xsd:simpleType>
    </xsd:element>
    <xsd:element name="eDocs_SecurityLevel" ma:index="19" nillable="true" ma:displayName="Security Level" ma:default="Unclassified" ma:description="Security Level" ma:format="Dropdown" ma:internalName="eDocs_SecurityLevel">
      <xsd:simpleType>
        <xsd:restriction base="dms:Choice">
          <xsd:enumeration value="Secret"/>
          <xsd:enumeration value="Restricted"/>
          <xsd:enumeration value="Unclassified"/>
        </xsd:restriction>
      </xsd:simpleType>
    </xsd:element>
    <xsd:element name="eDocs_FileName" ma:index="22" nillable="true" ma:displayName="File Name" ma:default="0" ma:description="File Number" ma:indexed="true" ma:internalName="eDocs_FileName">
      <xsd:simpleType>
        <xsd:restriction base="dms:Text">
          <xsd:maxLength value="20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6f9b3-d82b-4d17-8eb1-3e5f3e118e89" elementFormDefault="qualified">
    <xsd:import namespace="http://schemas.microsoft.com/office/2006/documentManagement/types"/>
    <xsd:import namespace="http://schemas.microsoft.com/office/infopath/2007/PartnerControls"/>
    <xsd:element name="eDocs_DocumentTopicsTaxHTField0" ma:index="9" nillable="true" ma:taxonomy="true" ma:internalName="eDocs_DocumentTopicsTaxHTField0" ma:taxonomyFieldName="eDocs_DocumentTopics" ma:displayName="Document Topics" ma:default="" ma:fieldId="{fbaa881f-c4ae-443f-9fda-fbdd527793df}" ma:taxonomyMulti="true" ma:sspId="a884c329-9700-4098-a486-1886abab1910" ma:termSetId="85269461-3b81-4d13-b56a-6270bc7bd7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_YearTaxHTField0" ma:index="14" nillable="true" ma:taxonomy="true" ma:internalName="eDocs_YearTaxHTField0" ma:taxonomyFieldName="eDocs_Year" ma:displayName="Year" ma:indexed="true" ma:fieldId="{7b1b8a72-8553-41e1-8dd7-5ce464e281f2}" ma:sspId="a884c329-9700-4098-a486-1886abab1910" ma:termSetId="6b2a013c-fe8b-4805-9242-a33f2487be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_FileTopicsTaxHTField0" ma:index="20" nillable="true" ma:taxonomy="true" ma:internalName="eDocs_FileTopicsTaxHTField0" ma:taxonomyFieldName="eDocs_FileTopics" ma:displayName="File Topics" ma:default="" ma:fieldId="{602c691f-3efa-402d-ab5c-baa8c240a9e7}" ma:taxonomyMulti="true" ma:sspId="a884c329-9700-4098-a486-1886abab1910" ma:termSetId="85269461-3b81-4d13-b56a-6270bc7bd7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_SeriesSubSeriesTaxHTField0" ma:index="23" nillable="true" ma:taxonomy="true" ma:internalName="eDocs_SeriesSubSeriesTaxHTField0" ma:taxonomyFieldName="eDocs_SeriesSubSeries" ma:displayName="Sub Series" ma:fieldId="{11f8bb48-43d6-459a-8b80-9123185593c7}" ma:sspId="a884c329-9700-4098-a486-1886abab1910" ma:termSetId="584d92f5-f104-4db4-9eaa-0d5facccda6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96dc97-b564-4deb-9b58-7fc86350b9c7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2c9818e-05cf-4a0d-a128-c94d904b7dd0}" ma:internalName="TaxCatchAll" ma:showField="CatchAllData" ma:web="3696dc97-b564-4deb-9b58-7fc86350b9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hidden="true" ma:list="{f2c9818e-05cf-4a0d-a128-c94d904b7dd0}" ma:internalName="TaxCatchAllLabel" ma:readOnly="true" ma:showField="CatchAllDataLabel" ma:web="3696dc97-b564-4deb-9b58-7fc86350b9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Docs_DocumentTopicsTaxHTField0 xmlns="8666f9b3-d82b-4d17-8eb1-3e5f3e118e89">
      <Terms xmlns="http://schemas.microsoft.com/office/infopath/2007/PartnerControls"/>
    </eDocs_DocumentTopicsTaxHTField0>
    <eDocs_FileStatus xmlns="http://schemas.microsoft.com/sharepoint/v3">Live</eDocs_FileStatus>
    <eDocs_SecurityLevel xmlns="http://schemas.microsoft.com/sharepoint/v3">Unclassified</eDocs_SecurityLevel>
    <eDocs_FileTopicsTaxHTField0 xmlns="8666f9b3-d82b-4d17-8eb1-3e5f3e118e89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Presentations</TermName>
          <TermId xmlns="http://schemas.microsoft.com/office/infopath/2007/PartnerControls">554008b6-2f38-4897-add1-942a57494d25</TermId>
        </TermInfo>
      </Terms>
    </eDocs_FileTopicsTaxHTField0>
    <eDocs_YearTaxHTField0 xmlns="8666f9b3-d82b-4d17-8eb1-3e5f3e118e89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2016</TermName>
          <TermId xmlns="http://schemas.microsoft.com/office/infopath/2007/PartnerControls">290abb38-182b-47f5-ab57-7f33b46e6252</TermId>
        </TermInfo>
      </Terms>
    </eDocs_YearTaxHTField0>
    <TaxCatchAll xmlns="3696dc97-b564-4deb-9b58-7fc86350b9c7">
      <Value>5</Value>
      <Value>1</Value>
      <Value>7</Value>
    </TaxCatchAll>
    <eDocs_SeriesSubSeriesTaxHTField0 xmlns="8666f9b3-d82b-4d17-8eb1-3e5f3e118e89">
      <Terms xmlns="http://schemas.microsoft.com/office/infopath/2007/PartnerControls">
        <TermInfo xmlns="http://schemas.microsoft.com/office/infopath/2007/PartnerControls">
          <TermName xmlns="http://schemas.microsoft.com/office/infopath/2007/PartnerControls">052</TermName>
          <TermId xmlns="http://schemas.microsoft.com/office/infopath/2007/PartnerControls">9f143e3f-7a68-4c3b-ae68-5a7b80338237</TermId>
        </TermInfo>
      </Terms>
    </eDocs_SeriesSubSeriesTaxHTField0>
    <eDocs_FileName xmlns="http://schemas.microsoft.com/sharepoint/v3">DPE052-009-2016</eDocs_FileName>
    <_dlc_ExpireDateSaved xmlns="http://schemas.microsoft.com/sharepoint/v3" xsi:nil="true"/>
    <_dlc_ExpireDate xmlns="http://schemas.microsoft.com/sharepoint/v3">2017-02-14T15:51:53+00:00</_dlc_ExpireDat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PolicyDirtyBag xmlns="microsoft.office.server.policy.changes">
  <Microsoft.Office.RecordsManagement.PolicyFeatures.Expiration op="Change"/>
</PolicyDirtyBag>
</file>

<file path=customXml/item6.xml><?xml version="1.0" encoding="utf-8"?>
<?mso-contentType ?>
<p:Policy xmlns:p="office.server.policy" id="" local="true">
  <p:Name>eDocument</p:Name>
  <p:Description/>
  <p:Statement/>
  <p:PolicyItems>
    <p:PolicyItem featureId="Microsoft.Office.RecordsManagement.PolicyFeatures.Expiration" staticId="0x0101000BC94875665D404BB1351B53C41FD2C0|151133126" UniqueId="d3c0894b-9845-4b3c-9024-0e9cd5ec894b">
      <p:Name>Retention</p:Name>
      <p:Description>Automatic scheduling of content for processing, and performing a retention action on content that has reached its due date.</p:Description>
      <p:CustomData>
        <Schedules nextStageId="3" default="false">
          <Schedule type="Default">
            <stages>
              <data stageId="1">
                <formula id="Microsoft.Office.RecordsManagement.PolicyFeatures.Expiration.Formula.BuiltIn">
                  <number>3</number>
                  <property>Modified</property>
                  <period>months</period>
                </formula>
                <action type="action" id="Microsoft.Office.RecordsManagement.PolicyFeatures.Expiration.Action.DeletePreviousVersions"/>
              </data>
            </stages>
          </Schedule>
          <Schedule type="Record">
            <stages>
              <data stageId="2">
                <formula id="Microsoft.Office.RecordsManagement.PolicyFeatures.Expiration.Formula.BuiltIn">
                  <number>3</number>
                  <property>Modified</property>
                  <propertyId>8c06beca-0777-48f7-91c7-6da68bc07b69</propertyId>
                  <period>months</period>
                </formula>
                <action type="action" id="Microsoft.Office.RecordsManagement.PolicyFeatures.Expiration.Action.DeletePreviousVersions"/>
              </data>
            </stages>
          </Schedule>
        </Schedules>
      </p:CustomData>
    </p:PolicyItem>
  </p:PolicyItems>
</p:Policy>
</file>

<file path=customXml/itemProps1.xml><?xml version="1.0" encoding="utf-8"?>
<ds:datastoreItem xmlns:ds="http://schemas.openxmlformats.org/officeDocument/2006/customXml" ds:itemID="{37A33EA5-1D49-489F-BE39-265C2748D25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4C4E529-C49C-491E-966E-2FD2EB528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66f9b3-d82b-4d17-8eb1-3e5f3e118e89"/>
    <ds:schemaRef ds:uri="3696dc97-b564-4deb-9b58-7fc86350b9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C768A3-96C6-4C89-8479-8EF2EB82FCF3}">
  <ds:schemaRefs>
    <ds:schemaRef ds:uri="http://www.w3.org/XML/1998/namespace"/>
    <ds:schemaRef ds:uri="http://purl.org/dc/terms/"/>
    <ds:schemaRef ds:uri="http://schemas.microsoft.com/office/2006/documentManagement/types"/>
    <ds:schemaRef ds:uri="3696dc97-b564-4deb-9b58-7fc86350b9c7"/>
    <ds:schemaRef ds:uri="http://schemas.microsoft.com/sharepoint/v3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8666f9b3-d82b-4d17-8eb1-3e5f3e118e89"/>
    <ds:schemaRef ds:uri="http://schemas.microsoft.com/office/2006/metadata/properties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BE49CD65-AF9A-4F8B-82D5-CC3617F976C4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9B0B7A24-0024-42C1-A4EB-4ECA10A9E9D2}">
  <ds:schemaRefs>
    <ds:schemaRef ds:uri="microsoft.office.server.policy.changes"/>
  </ds:schemaRefs>
</ds:datastoreItem>
</file>

<file path=customXml/itemProps6.xml><?xml version="1.0" encoding="utf-8"?>
<ds:datastoreItem xmlns:ds="http://schemas.openxmlformats.org/officeDocument/2006/customXml" ds:itemID="{DCC41279-A6DC-4D24-BCC8-6BA2D3EEBD0F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1479</TotalTime>
  <Words>525</Words>
  <Application>Microsoft Office PowerPoint</Application>
  <PresentationFormat>Widescreen</PresentationFormat>
  <Paragraphs>82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DINPro-Regular</vt:lpstr>
      <vt:lpstr>Lucida Sans Unicode</vt:lpstr>
      <vt:lpstr>Verdana</vt:lpstr>
      <vt:lpstr>Wingdings</vt:lpstr>
      <vt:lpstr>Wingdings 2</vt:lpstr>
      <vt:lpstr>Wingdings 3</vt:lpstr>
      <vt:lpstr>Concourse</vt:lpstr>
      <vt:lpstr>Upotreba informacijskog sustava za financijsko upravljanje u Moldovi</vt:lpstr>
      <vt:lpstr>Kratak povijesni pregled</vt:lpstr>
      <vt:lpstr>Dijelovi sustava</vt:lpstr>
      <vt:lpstr>Međuodnosi FMIS-a</vt:lpstr>
      <vt:lpstr>Glavne značajke sustava</vt:lpstr>
      <vt:lpstr>Sustav planiranja proračuna (dio sustava) – glavne funkcionalnosti - I</vt:lpstr>
      <vt:lpstr>PowerPoint Presentation</vt:lpstr>
      <vt:lpstr>Sustav planiranja proračuna (dio sustava) – glavne funkcionalnosti (nastavak) - II</vt:lpstr>
      <vt:lpstr>Sustav planiranja proračuna (dio sustava) – glavne funkcionalnosti (nastavak) - III</vt:lpstr>
      <vt:lpstr>Priprema proračunskog prijedloga - kako radi u sustavu</vt:lpstr>
      <vt:lpstr>Lekcije naučene iz razvoja i rada sustava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Swaine</dc:creator>
  <cp:lastModifiedBy>Naida Carsimamovic</cp:lastModifiedBy>
  <cp:revision>90</cp:revision>
  <dcterms:created xsi:type="dcterms:W3CDTF">2016-11-11T11:17:13Z</dcterms:created>
  <dcterms:modified xsi:type="dcterms:W3CDTF">2017-04-08T13:25:45Z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0x0101000BC94875665D404BB1351B53C41FD2C0000A2E65905D7BC149874C5B30146AFCD5</vt:lpwstr>
  </property>
  <property fmtid="{D5CDD505-2E9C-101B-9397-08002B2CF9AE}" pid="3" name="eDocs_FileTopics">
    <vt:lpwstr>7;#Presentations|554008b6-2f38-4897-add1-942a57494d25</vt:lpwstr>
  </property>
  <property fmtid="{D5CDD505-2E9C-101B-9397-08002B2CF9AE}" pid="4" name="eDocs_DocumentTopics">
    <vt:lpwstr/>
  </property>
  <property fmtid="{D5CDD505-2E9C-101B-9397-08002B2CF9AE}" pid="5" name="eDocs_Year">
    <vt:lpwstr>5;#2016|290abb38-182b-47f5-ab57-7f33b46e6252</vt:lpwstr>
  </property>
  <property fmtid="{D5CDD505-2E9C-101B-9397-08002B2CF9AE}" pid="6" name="eDocs_SeriesSubSeries">
    <vt:lpwstr>1;#052|9f143e3f-7a68-4c3b-ae68-5a7b80338237</vt:lpwstr>
  </property>
  <property fmtid="{D5CDD505-2E9C-101B-9397-08002B2CF9AE}" pid="7" name="_dlc_policyId">
    <vt:lpwstr>0x0101000BC94875665D404BB1351B53C41FD2C0|151133126</vt:lpwstr>
  </property>
  <property fmtid="{D5CDD505-2E9C-101B-9397-08002B2CF9AE}" pid="8" name="ItemRetentionFormula">
    <vt:lpwstr>&lt;formula id="Microsoft.Office.RecordsManagement.PolicyFeatures.Expiration.Formula.BuiltIn"&gt;&lt;number&gt;3&lt;/number&gt;&lt;property&gt;Modified&lt;/property&gt;&lt;period&gt;months&lt;/period&gt;&lt;/formula&gt;</vt:lpwstr>
  </property>
</Properties>
</file>