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7"/>
  </p:sldMasterIdLst>
  <p:notesMasterIdLst>
    <p:notesMasterId r:id="rId21"/>
  </p:notesMasterIdLst>
  <p:sldIdLst>
    <p:sldId id="261" r:id="rId8"/>
    <p:sldId id="284" r:id="rId9"/>
    <p:sldId id="285" r:id="rId10"/>
    <p:sldId id="292" r:id="rId11"/>
    <p:sldId id="286" r:id="rId12"/>
    <p:sldId id="287" r:id="rId13"/>
    <p:sldId id="296" r:id="rId14"/>
    <p:sldId id="288" r:id="rId15"/>
    <p:sldId id="293" r:id="rId16"/>
    <p:sldId id="297" r:id="rId17"/>
    <p:sldId id="294" r:id="rId18"/>
    <p:sldId id="295" r:id="rId19"/>
    <p:sldId id="271" r:id="rId2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61378" autoAdjust="0"/>
  </p:normalViewPr>
  <p:slideViewPr>
    <p:cSldViewPr snapToGrid="0">
      <p:cViewPr>
        <p:scale>
          <a:sx n="50" d="100"/>
          <a:sy n="50" d="100"/>
        </p:scale>
        <p:origin x="629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78104-F07E-41B8-9270-47B75785D8D6}" type="datetimeFigureOut">
              <a:rPr lang="en-IE" smtClean="0"/>
              <a:pPr/>
              <a:t>13/03/2017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24234-2343-4D81-89BF-331307BD3486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72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CF007-57E7-4516-85AC-7F376DF38ADE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05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628898-E322-404E-853D-449316C86F88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6CCD6-D633-4711-91AB-ABB6B9CFD4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19CBC-CF3D-4AD7-9664-612CA40F876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7711-9A2C-4DF4-8DC7-0FE27D53908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42A-FACB-4CE1-AC7B-83F38E23534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E583-7BC2-42E6-8992-A2C38016D29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7046-B82F-4F71-965B-56C7B22348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82AF2-5FF7-4931-B75B-EAF6008C463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E139-A96E-44ED-BD01-7D6EFD06CEA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511C9A-B771-4C97-8AA9-FB06FB804D6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4322EF-37E6-4172-A343-8906FB64B88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89188" y="947352"/>
            <a:ext cx="9652000" cy="22406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rgbClr val="C00000"/>
                </a:solidFill>
              </a:rPr>
              <a:t>Использование ИСУГФ для целей программного бюджетирования в Молдове</a:t>
            </a:r>
            <a:endParaRPr lang="en-IE" sz="5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8898-E322-404E-853D-449316C86F88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1172712" y="3921211"/>
            <a:ext cx="9652000" cy="137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C57AE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9pPr>
          </a:lstStyle>
          <a:p>
            <a:pPr>
              <a:buNone/>
            </a:pPr>
            <a:r>
              <a:rPr lang="ru-RU" sz="3200" dirty="0">
                <a:solidFill>
                  <a:schemeClr val="accent4"/>
                </a:solidFill>
              </a:rPr>
              <a:t>Василе Ботика</a:t>
            </a:r>
            <a:r>
              <a:rPr lang="en-US" sz="3200" dirty="0">
                <a:solidFill>
                  <a:schemeClr val="accent4"/>
                </a:solidFill>
              </a:rPr>
              <a:t>,</a:t>
            </a:r>
          </a:p>
          <a:p>
            <a:pPr>
              <a:buNone/>
            </a:pPr>
            <a:r>
              <a:rPr lang="ru-RU" sz="3200" dirty="0">
                <a:solidFill>
                  <a:schemeClr val="accent4"/>
                </a:solidFill>
              </a:rPr>
              <a:t>Главное управление бюджетного синтеза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851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1285103"/>
            <a:ext cx="11112843" cy="498389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Обе части бюджетного предложения - </a:t>
            </a:r>
            <a:r>
              <a:rPr lang="ru-RU" dirty="0">
                <a:solidFill>
                  <a:srgbClr val="FF0000"/>
                </a:solidFill>
              </a:rPr>
              <a:t>финансовая и нефинансовая (показатели эффективности) </a:t>
            </a:r>
            <a:r>
              <a:rPr lang="ru-RU" dirty="0"/>
              <a:t>вносятся с двух разных экранов</a:t>
            </a:r>
            <a:r>
              <a:rPr lang="en-US" dirty="0"/>
              <a:t>;</a:t>
            </a:r>
          </a:p>
          <a:p>
            <a:r>
              <a:rPr lang="ru-RU" dirty="0"/>
              <a:t>Когда пользователь </a:t>
            </a:r>
            <a:r>
              <a:rPr lang="en-US" dirty="0"/>
              <a:t>(</a:t>
            </a:r>
            <a:r>
              <a:rPr lang="ru-RU" dirty="0"/>
              <a:t>бюджетополучатель, ГРБС</a:t>
            </a:r>
            <a:r>
              <a:rPr lang="en-US" dirty="0"/>
              <a:t>) </a:t>
            </a:r>
            <a:r>
              <a:rPr lang="ru-RU" dirty="0"/>
              <a:t>завершают подготовку бюджета, система проверяет наличие обеих частей</a:t>
            </a:r>
            <a:r>
              <a:rPr lang="en-US" dirty="0"/>
              <a:t>;</a:t>
            </a:r>
          </a:p>
          <a:p>
            <a:r>
              <a:rPr lang="ru-RU" dirty="0"/>
              <a:t>При работе с показателями эффективности </a:t>
            </a:r>
            <a:r>
              <a:rPr lang="en-US" dirty="0"/>
              <a:t>(</a:t>
            </a:r>
            <a:r>
              <a:rPr lang="ru-RU" dirty="0"/>
              <a:t>ПЭ</a:t>
            </a:r>
            <a:r>
              <a:rPr lang="en-US" dirty="0"/>
              <a:t>) </a:t>
            </a:r>
            <a:r>
              <a:rPr lang="ru-RU" dirty="0"/>
              <a:t>пользователю: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ru-RU" dirty="0"/>
              <a:t>Необходимо создать/обновить первый перечень ПЭ </a:t>
            </a:r>
            <a:r>
              <a:rPr lang="en-US" dirty="0"/>
              <a:t>(</a:t>
            </a:r>
            <a:r>
              <a:rPr lang="ru-RU" dirty="0"/>
              <a:t>результаты</a:t>
            </a:r>
            <a:r>
              <a:rPr lang="en-US" dirty="0"/>
              <a:t>; </a:t>
            </a:r>
            <a:r>
              <a:rPr lang="ru-RU" dirty="0"/>
              <a:t>эффективность</a:t>
            </a:r>
            <a:r>
              <a:rPr lang="en-US" dirty="0"/>
              <a:t>; </a:t>
            </a:r>
            <a:r>
              <a:rPr lang="ru-RU" dirty="0"/>
              <a:t>итог</a:t>
            </a:r>
            <a:r>
              <a:rPr lang="en-US" dirty="0"/>
              <a:t>) </a:t>
            </a:r>
            <a:r>
              <a:rPr lang="ru-RU" dirty="0"/>
              <a:t>для каждого набора </a:t>
            </a:r>
            <a:r>
              <a:rPr lang="en-US" dirty="0"/>
              <a:t>: </a:t>
            </a:r>
            <a:r>
              <a:rPr lang="ru-RU" dirty="0"/>
              <a:t>ГРБС +Программа/подпрограмма</a:t>
            </a:r>
            <a:r>
              <a:rPr lang="en-US" dirty="0"/>
              <a:t>;</a:t>
            </a:r>
          </a:p>
          <a:p>
            <a:pPr lvl="1">
              <a:buFont typeface="Arial" pitchFamily="34" charset="0"/>
              <a:buChar char="•"/>
            </a:pPr>
            <a:r>
              <a:rPr lang="ru-RU" dirty="0"/>
              <a:t>После этого пользователь выбирает (из перечня) нужный ПЭ и соотносит его с процессом планирования бюджета </a:t>
            </a:r>
            <a:r>
              <a:rPr lang="en-US" dirty="0"/>
              <a:t>(</a:t>
            </a:r>
            <a:r>
              <a:rPr lang="ru-RU" dirty="0"/>
              <a:t>внесенный</a:t>
            </a:r>
            <a:r>
              <a:rPr lang="en-US" dirty="0"/>
              <a:t>);</a:t>
            </a:r>
          </a:p>
          <a:p>
            <a:pPr lvl="1">
              <a:buFont typeface="Arial" pitchFamily="34" charset="0"/>
              <a:buChar char="•"/>
            </a:pPr>
            <a:r>
              <a:rPr lang="ru-RU" dirty="0"/>
              <a:t>После соотнесения ПЭ</a:t>
            </a:r>
            <a:r>
              <a:rPr lang="en-US" dirty="0"/>
              <a:t> </a:t>
            </a:r>
            <a:r>
              <a:rPr lang="ru-RU" dirty="0"/>
              <a:t>пользователь вносит значения для каждого ПЭ и для каждого года </a:t>
            </a:r>
            <a:r>
              <a:rPr lang="en-US" dirty="0"/>
              <a:t>(</a:t>
            </a:r>
            <a:r>
              <a:rPr lang="ru-RU" dirty="0"/>
              <a:t>поскольку планирование бюджета рассчитано на </a:t>
            </a:r>
            <a:r>
              <a:rPr lang="en-US" dirty="0"/>
              <a:t>3 </a:t>
            </a:r>
            <a:r>
              <a:rPr lang="ru-RU" dirty="0"/>
              <a:t>года</a:t>
            </a:r>
            <a:r>
              <a:rPr lang="en-US" dirty="0"/>
              <a:t>);</a:t>
            </a:r>
          </a:p>
          <a:p>
            <a:pPr lvl="1">
              <a:buFont typeface="Arial" pitchFamily="34" charset="0"/>
              <a:buChar char="•"/>
            </a:pPr>
            <a:r>
              <a:rPr lang="ru-RU" dirty="0"/>
              <a:t>Пользователь может использовать эту функцию для работы с ПЭ до утверждения бюджета </a:t>
            </a:r>
            <a:r>
              <a:rPr lang="en-US" dirty="0"/>
              <a:t>(</a:t>
            </a:r>
            <a:r>
              <a:rPr lang="ru-RU" dirty="0"/>
              <a:t>можно использовать только показатели эффективности, поскольку финансовая часть закрывается после внесения в систему</a:t>
            </a:r>
            <a:r>
              <a:rPr lang="en-US" dirty="0"/>
              <a:t>).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715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Как происходит процесс управления информацией в программе</a:t>
            </a:r>
            <a:r>
              <a:rPr lang="en-US" sz="3200" dirty="0">
                <a:solidFill>
                  <a:srgbClr val="C0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ru-RU" dirty="0"/>
              <a:t>Практическая демонстрация работы системы с финансовой и нефинансовой информацией (показатели эффективности)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https://mfb1tp2.fmis.internal/ssofmis_wia/default.aspx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Подготовка бюджетного предложения: как это работает в системе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Надлежащее описание бизнес процессов – основное условие успешной разработки функционала системы </a:t>
            </a:r>
          </a:p>
          <a:p>
            <a:r>
              <a:rPr lang="ru-RU" sz="2800" dirty="0"/>
              <a:t>Необходима постоянная доработка системы</a:t>
            </a:r>
            <a:endParaRPr lang="en-US" sz="2800" dirty="0"/>
          </a:p>
          <a:p>
            <a:r>
              <a:rPr lang="ru-RU" sz="2800" dirty="0"/>
              <a:t>Связь с компанией-разработчиком имеет огромное значение </a:t>
            </a:r>
            <a:endParaRPr lang="en-US" sz="2800" dirty="0"/>
          </a:p>
          <a:p>
            <a:r>
              <a:rPr lang="ru-RU" sz="2800" dirty="0"/>
              <a:t>До внедрения необходимо выделить время и ресурсы для обучения</a:t>
            </a:r>
            <a:endParaRPr lang="en-US" sz="2800" dirty="0"/>
          </a:p>
          <a:p>
            <a:r>
              <a:rPr lang="ru-RU" sz="2800" dirty="0"/>
              <a:t>На начальном этапе внедрения важно иметь квалифицированную команду по поддержке и обслуживанию</a:t>
            </a:r>
            <a:endParaRPr lang="en-US" sz="2800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12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Уроки, извлеченные из опыта разработки и функционирования системы</a:t>
            </a:r>
            <a:br>
              <a:rPr lang="en-US" sz="3200" dirty="0"/>
            </a:b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2912" y="1500190"/>
            <a:ext cx="11133139" cy="3679825"/>
          </a:xfrm>
        </p:spPr>
        <p:txBody>
          <a:bodyPr/>
          <a:lstStyle/>
          <a:p>
            <a:pPr algn="ctr"/>
            <a:endParaRPr lang="en-IE" sz="6600" dirty="0"/>
          </a:p>
          <a:p>
            <a:pPr algn="ctr"/>
            <a:r>
              <a:rPr lang="ru-RU" sz="6600" dirty="0"/>
              <a:t>Вопросы</a:t>
            </a:r>
            <a:r>
              <a:rPr lang="en-IE" sz="6000"/>
              <a:t>?</a:t>
            </a:r>
            <a:endParaRPr lang="en-IE" sz="6000" dirty="0"/>
          </a:p>
        </p:txBody>
      </p:sp>
    </p:spTree>
    <p:extLst>
      <p:ext uri="{BB962C8B-B14F-4D97-AF65-F5344CB8AC3E}">
        <p14:creationId xmlns:p14="http://schemas.microsoft.com/office/powerpoint/2010/main" val="292503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754659"/>
            <a:ext cx="10858500" cy="42048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4"/>
                </a:solidFill>
              </a:rPr>
              <a:t>Разработка началась в </a:t>
            </a:r>
            <a:r>
              <a:rPr lang="en-US" sz="3600" dirty="0">
                <a:solidFill>
                  <a:schemeClr val="accent4"/>
                </a:solidFill>
              </a:rPr>
              <a:t>2009 </a:t>
            </a:r>
            <a:r>
              <a:rPr lang="ru-RU" sz="3600" dirty="0">
                <a:solidFill>
                  <a:schemeClr val="accent4"/>
                </a:solidFill>
              </a:rPr>
              <a:t>г. в рамках финансируемого Всемирным банком проекта</a:t>
            </a:r>
            <a:r>
              <a:rPr lang="en-US" sz="3600" dirty="0">
                <a:solidFill>
                  <a:schemeClr val="accent4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4"/>
                </a:solidFill>
              </a:rPr>
              <a:t>Проект продолжался </a:t>
            </a:r>
            <a:r>
              <a:rPr lang="en-US" sz="3600" dirty="0">
                <a:solidFill>
                  <a:schemeClr val="accent4"/>
                </a:solidFill>
              </a:rPr>
              <a:t>5 </a:t>
            </a:r>
            <a:r>
              <a:rPr lang="ru-RU" sz="3600" dirty="0">
                <a:solidFill>
                  <a:schemeClr val="accent4"/>
                </a:solidFill>
              </a:rPr>
              <a:t>лет</a:t>
            </a:r>
            <a:r>
              <a:rPr lang="en-US" sz="3600" dirty="0">
                <a:solidFill>
                  <a:schemeClr val="accent4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4"/>
                </a:solidFill>
              </a:rPr>
              <a:t>Основная компания-разработчик</a:t>
            </a:r>
            <a:r>
              <a:rPr lang="en-US" sz="3600" dirty="0">
                <a:solidFill>
                  <a:schemeClr val="accent4"/>
                </a:solidFill>
              </a:rPr>
              <a:t>– HP;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4"/>
                </a:solidFill>
              </a:rPr>
              <a:t>Внедрение в производство началось в </a:t>
            </a:r>
            <a:r>
              <a:rPr lang="en-US" sz="3600" dirty="0">
                <a:solidFill>
                  <a:schemeClr val="accent4"/>
                </a:solidFill>
              </a:rPr>
              <a:t>2015</a:t>
            </a:r>
            <a:r>
              <a:rPr lang="ru-RU" sz="3600" dirty="0">
                <a:solidFill>
                  <a:schemeClr val="accent4"/>
                </a:solidFill>
              </a:rPr>
              <a:t> г</a:t>
            </a:r>
            <a:r>
              <a:rPr lang="en-US" sz="3600" dirty="0">
                <a:solidFill>
                  <a:schemeClr val="accent4"/>
                </a:solidFill>
              </a:rPr>
              <a:t>.</a:t>
            </a:r>
          </a:p>
          <a:p>
            <a:pPr>
              <a:buNone/>
            </a:pPr>
            <a:endParaRPr lang="en-US" sz="3600" dirty="0">
              <a:solidFill>
                <a:schemeClr val="accent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9" y="301625"/>
            <a:ext cx="10953749" cy="999954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Краткая история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94489"/>
            <a:ext cx="10972800" cy="939113"/>
          </a:xfrm>
        </p:spPr>
        <p:txBody>
          <a:bodyPr>
            <a:normAutofit/>
          </a:bodyPr>
          <a:lstStyle/>
          <a:p>
            <a:r>
              <a:rPr lang="ru-RU" dirty="0"/>
              <a:t>Структура информационной системы управления государственными финансами (ИСУГФ)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2099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Компоненты системы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56887" y="2047103"/>
            <a:ext cx="1519883" cy="1289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Система планирования бюджета </a:t>
            </a:r>
            <a:r>
              <a:rPr lang="en-US" sz="1400" dirty="0"/>
              <a:t>(BPS)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148323" y="4514335"/>
            <a:ext cx="1519883" cy="1289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Система исполнения бюджета </a:t>
            </a:r>
            <a:r>
              <a:rPr lang="en-US" sz="1400" dirty="0">
                <a:solidFill>
                  <a:schemeClr val="tx1"/>
                </a:solidFill>
              </a:rPr>
              <a:t>(BES)</a:t>
            </a:r>
          </a:p>
        </p:txBody>
      </p:sp>
      <p:sp>
        <p:nvSpPr>
          <p:cNvPr id="9" name="Rectangle 8"/>
          <p:cNvSpPr/>
          <p:nvPr/>
        </p:nvSpPr>
        <p:spPr>
          <a:xfrm>
            <a:off x="7442887" y="2685537"/>
            <a:ext cx="1519883" cy="1289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Хранилище данных </a:t>
            </a:r>
            <a:r>
              <a:rPr lang="en-US" sz="1400" dirty="0">
                <a:solidFill>
                  <a:schemeClr val="tx1"/>
                </a:solidFill>
              </a:rPr>
              <a:t>(BW)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26409" y="4720280"/>
            <a:ext cx="1519883" cy="11121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Система отчетности </a:t>
            </a:r>
            <a:r>
              <a:rPr lang="en-US" sz="1600" dirty="0">
                <a:solidFill>
                  <a:schemeClr val="tx1"/>
                </a:solidFill>
              </a:rPr>
              <a:t>(RS)</a:t>
            </a:r>
          </a:p>
        </p:txBody>
      </p:sp>
      <p:sp>
        <p:nvSpPr>
          <p:cNvPr id="11" name="Oval 10"/>
          <p:cNvSpPr/>
          <p:nvPr/>
        </p:nvSpPr>
        <p:spPr>
          <a:xfrm>
            <a:off x="1178011" y="1911180"/>
            <a:ext cx="9621795" cy="4493741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926228" y="3698792"/>
            <a:ext cx="2117125" cy="130981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Управление основными данными </a:t>
            </a:r>
            <a:r>
              <a:rPr lang="en-US" sz="1400" dirty="0">
                <a:solidFill>
                  <a:schemeClr val="tx1"/>
                </a:solidFill>
              </a:rPr>
              <a:t>(MDM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99720" y="2533137"/>
            <a:ext cx="1668163" cy="11738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Система управления ассигнованиями </a:t>
            </a:r>
            <a:r>
              <a:rPr lang="en-US" sz="1400" dirty="0">
                <a:solidFill>
                  <a:schemeClr val="tx1"/>
                </a:solidFill>
              </a:rPr>
              <a:t>(AMS)</a:t>
            </a:r>
          </a:p>
        </p:txBody>
      </p:sp>
      <p:cxnSp>
        <p:nvCxnSpPr>
          <p:cNvPr id="17" name="Straight Arrow Connector 16"/>
          <p:cNvCxnSpPr>
            <a:stCxn id="12" idx="0"/>
            <a:endCxn id="6" idx="2"/>
          </p:cNvCxnSpPr>
          <p:nvPr/>
        </p:nvCxnSpPr>
        <p:spPr>
          <a:xfrm rot="16200000" flipV="1">
            <a:off x="5769578" y="3483576"/>
            <a:ext cx="362466" cy="67963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4578183" y="3363099"/>
            <a:ext cx="605483" cy="535459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</p:cNvCxnSpPr>
          <p:nvPr/>
        </p:nvCxnSpPr>
        <p:spPr>
          <a:xfrm rot="5400000">
            <a:off x="4801021" y="4717516"/>
            <a:ext cx="335980" cy="534527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7"/>
          </p:cNvCxnSpPr>
          <p:nvPr/>
        </p:nvCxnSpPr>
        <p:spPr>
          <a:xfrm rot="5400000" flipH="1" flipV="1">
            <a:off x="6915989" y="3409020"/>
            <a:ext cx="298911" cy="664271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0" idx="1"/>
          </p:cNvCxnSpPr>
          <p:nvPr/>
        </p:nvCxnSpPr>
        <p:spPr>
          <a:xfrm>
            <a:off x="6870360" y="4740879"/>
            <a:ext cx="556051" cy="535457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2508" y="369872"/>
            <a:ext cx="10970677" cy="706087"/>
          </a:xfrm>
        </p:spPr>
        <p:txBody>
          <a:bodyPr>
            <a:normAutofit/>
          </a:bodyPr>
          <a:lstStyle/>
          <a:p>
            <a:pPr lvl="0" algn="ctr"/>
            <a:r>
              <a:rPr lang="ru-RU" sz="3200" b="1" dirty="0">
                <a:solidFill>
                  <a:srgbClr val="C00000"/>
                </a:solidFill>
              </a:rPr>
              <a:t>Взаимосвязь </a:t>
            </a:r>
            <a:r>
              <a:rPr lang="ru-RU" sz="3200" dirty="0">
                <a:solidFill>
                  <a:srgbClr val="C00000"/>
                </a:solidFill>
              </a:rPr>
              <a:t>компонентов ИСУГФ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Блок-схема: магнитный диск 2"/>
          <p:cNvSpPr/>
          <p:nvPr/>
        </p:nvSpPr>
        <p:spPr>
          <a:xfrm>
            <a:off x="719404" y="2564904"/>
            <a:ext cx="1344149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Система планирования бюджета </a:t>
            </a:r>
            <a:r>
              <a:rPr lang="en-US" sz="1100" dirty="0"/>
              <a:t>(BPS)</a:t>
            </a:r>
          </a:p>
          <a:p>
            <a:pPr algn="ctr"/>
            <a:r>
              <a:rPr lang="en-US" sz="1100" dirty="0"/>
              <a:t> WIN</a:t>
            </a:r>
            <a:endParaRPr lang="ru-RU" sz="1100" dirty="0"/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4571989" y="5214950"/>
            <a:ext cx="2286016" cy="1008112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DINPro-Regular" pitchFamily="50" charset="0"/>
              </a:rPr>
              <a:t>Управление  ассигнованиями</a:t>
            </a:r>
            <a:endParaRPr lang="ru-RU" dirty="0">
              <a:latin typeface="DINPro-Regular" pitchFamily="50" charset="0"/>
            </a:endParaRPr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6290635" y="2411733"/>
            <a:ext cx="1344149" cy="1152128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Система исполнения бюджета </a:t>
            </a:r>
            <a:r>
              <a:rPr lang="en-US" sz="1100" dirty="0">
                <a:solidFill>
                  <a:schemeClr val="tx1"/>
                </a:solidFill>
              </a:rPr>
              <a:t>(BES)</a:t>
            </a:r>
          </a:p>
          <a:p>
            <a:pPr algn="ctr"/>
            <a:endParaRPr lang="ru-RU" dirty="0">
              <a:latin typeface="DINPro-Regular" pitchFamily="50" charset="0"/>
            </a:endParaRPr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9792412" y="5157192"/>
            <a:ext cx="1488165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Сбор отчетов</a:t>
            </a:r>
          </a:p>
        </p:txBody>
      </p:sp>
      <p:sp>
        <p:nvSpPr>
          <p:cNvPr id="10" name="Стрелка вправо 9"/>
          <p:cNvSpPr/>
          <p:nvPr/>
        </p:nvSpPr>
        <p:spPr>
          <a:xfrm rot="2324421">
            <a:off x="1735414" y="4181943"/>
            <a:ext cx="3098036" cy="689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DINPro-Regular" pitchFamily="50" charset="0"/>
              </a:rPr>
              <a:t>Бюджет </a:t>
            </a:r>
          </a:p>
        </p:txBody>
      </p:sp>
      <p:sp>
        <p:nvSpPr>
          <p:cNvPr id="11" name="Стрелка вправо 10"/>
          <p:cNvSpPr/>
          <p:nvPr/>
        </p:nvSpPr>
        <p:spPr>
          <a:xfrm rot="17880463">
            <a:off x="6008622" y="3996365"/>
            <a:ext cx="1437358" cy="100625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DINPro-Regular" pitchFamily="50" charset="0"/>
              </a:rPr>
              <a:t>Лимиты </a:t>
            </a:r>
            <a:endParaRPr lang="ru-RU" dirty="0">
              <a:latin typeface="DINPro-Regular" pitchFamily="50" charset="0"/>
            </a:endParaRPr>
          </a:p>
        </p:txBody>
      </p:sp>
      <p:sp>
        <p:nvSpPr>
          <p:cNvPr id="14" name="Блок-схема: магнитный диск 13"/>
          <p:cNvSpPr/>
          <p:nvPr/>
        </p:nvSpPr>
        <p:spPr>
          <a:xfrm>
            <a:off x="9936428" y="2492896"/>
            <a:ext cx="1344149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SAP/BW</a:t>
            </a:r>
            <a:endParaRPr lang="ru-RU" dirty="0"/>
          </a:p>
        </p:txBody>
      </p:sp>
      <p:sp>
        <p:nvSpPr>
          <p:cNvPr id="15" name="Стрелка вверх 14"/>
          <p:cNvSpPr/>
          <p:nvPr/>
        </p:nvSpPr>
        <p:spPr>
          <a:xfrm>
            <a:off x="9429775" y="3789040"/>
            <a:ext cx="2234845" cy="1152128"/>
          </a:xfrm>
          <a:prstGeom prst="upArrow">
            <a:avLst>
              <a:gd name="adj1" fmla="val 50001"/>
              <a:gd name="adj2" fmla="val 32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DINPro-Regular" pitchFamily="50" charset="0"/>
              </a:rPr>
              <a:t>Отчеты</a:t>
            </a:r>
          </a:p>
        </p:txBody>
      </p:sp>
      <p:sp>
        <p:nvSpPr>
          <p:cNvPr id="16" name="Стрелка влево 15"/>
          <p:cNvSpPr/>
          <p:nvPr/>
        </p:nvSpPr>
        <p:spPr>
          <a:xfrm>
            <a:off x="2285973" y="2786058"/>
            <a:ext cx="3744416" cy="5448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Утвержденный бюджет</a:t>
            </a:r>
          </a:p>
        </p:txBody>
      </p:sp>
      <p:sp>
        <p:nvSpPr>
          <p:cNvPr id="17" name="Выгнутая вверх стрелка 16"/>
          <p:cNvSpPr/>
          <p:nvPr/>
        </p:nvSpPr>
        <p:spPr>
          <a:xfrm>
            <a:off x="1682124" y="2595579"/>
            <a:ext cx="8352928" cy="432048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Блок-схема: магнитный диск 29"/>
          <p:cNvSpPr/>
          <p:nvPr/>
        </p:nvSpPr>
        <p:spPr>
          <a:xfrm>
            <a:off x="719404" y="5085184"/>
            <a:ext cx="1488165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Система планирования бюджета </a:t>
            </a:r>
            <a:r>
              <a:rPr lang="en-US" sz="1100" dirty="0"/>
              <a:t>(BPS)</a:t>
            </a:r>
          </a:p>
          <a:p>
            <a:pPr algn="ctr"/>
            <a:r>
              <a:rPr lang="en-US" sz="1100" dirty="0"/>
              <a:t>WEB</a:t>
            </a:r>
            <a:endParaRPr lang="ru-RU" sz="1100" dirty="0"/>
          </a:p>
        </p:txBody>
      </p:sp>
      <p:sp>
        <p:nvSpPr>
          <p:cNvPr id="31" name="Выгнутая влево стрелка 30"/>
          <p:cNvSpPr/>
          <p:nvPr/>
        </p:nvSpPr>
        <p:spPr>
          <a:xfrm>
            <a:off x="1007435" y="3861048"/>
            <a:ext cx="288032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Выгнутая вправо стрелка 31"/>
          <p:cNvSpPr/>
          <p:nvPr/>
        </p:nvSpPr>
        <p:spPr>
          <a:xfrm flipV="1">
            <a:off x="1391477" y="3835648"/>
            <a:ext cx="288032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5039884" y="1268760"/>
            <a:ext cx="1344149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Управление основными данными </a:t>
            </a:r>
            <a:r>
              <a:rPr lang="en-US" sz="1100" dirty="0">
                <a:solidFill>
                  <a:schemeClr val="tx1"/>
                </a:solidFill>
              </a:rPr>
              <a:t>(MDM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5" name="Стрелка влево 34"/>
          <p:cNvSpPr/>
          <p:nvPr/>
        </p:nvSpPr>
        <p:spPr>
          <a:xfrm flipH="1">
            <a:off x="7824192" y="2852936"/>
            <a:ext cx="1920213" cy="720080"/>
          </a:xfrm>
          <a:prstGeom prst="leftArrow">
            <a:avLst>
              <a:gd name="adj1" fmla="val 60582"/>
              <a:gd name="adj2" fmla="val 50000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DINPro-Regular" pitchFamily="50" charset="0"/>
              </a:rPr>
              <a:t>Исполненный бюджет</a:t>
            </a:r>
            <a:endParaRPr lang="ru-RU" sz="1400" dirty="0"/>
          </a:p>
        </p:txBody>
      </p:sp>
      <p:sp>
        <p:nvSpPr>
          <p:cNvPr id="36" name="Стрелка влево 35"/>
          <p:cNvSpPr/>
          <p:nvPr/>
        </p:nvSpPr>
        <p:spPr>
          <a:xfrm rot="18047198">
            <a:off x="4961478" y="3813368"/>
            <a:ext cx="1636470" cy="881343"/>
          </a:xfrm>
          <a:prstGeom prst="leftArrow">
            <a:avLst>
              <a:gd name="adj1" fmla="val 60582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DINPro-Regular" pitchFamily="50" charset="0"/>
              </a:rPr>
              <a:t>Исполненный бюджет</a:t>
            </a:r>
          </a:p>
        </p:txBody>
      </p:sp>
      <p:sp>
        <p:nvSpPr>
          <p:cNvPr id="38" name="Выгнутая вверх стрелка 37"/>
          <p:cNvSpPr/>
          <p:nvPr/>
        </p:nvSpPr>
        <p:spPr>
          <a:xfrm rot="1380771">
            <a:off x="6403137" y="1840132"/>
            <a:ext cx="4041509" cy="321964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Выгнутая вверх стрелка 38"/>
          <p:cNvSpPr/>
          <p:nvPr/>
        </p:nvSpPr>
        <p:spPr>
          <a:xfrm rot="3300392">
            <a:off x="6405811" y="2003620"/>
            <a:ext cx="1671548" cy="330945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Выгнутая вверх стрелка 39"/>
          <p:cNvSpPr/>
          <p:nvPr/>
        </p:nvSpPr>
        <p:spPr>
          <a:xfrm rot="20219229" flipH="1">
            <a:off x="1128761" y="1825615"/>
            <a:ext cx="3885800" cy="322029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Выгнутая вверх стрелка 40"/>
          <p:cNvSpPr/>
          <p:nvPr/>
        </p:nvSpPr>
        <p:spPr>
          <a:xfrm rot="2399166">
            <a:off x="6217545" y="2118210"/>
            <a:ext cx="6698062" cy="1420087"/>
          </a:xfrm>
          <a:prstGeom prst="curvedDownArrow">
            <a:avLst>
              <a:gd name="adj1" fmla="val 0"/>
              <a:gd name="adj2" fmla="val 21305"/>
              <a:gd name="adj3" fmla="val 11137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21710"/>
            <a:ext cx="10972800" cy="4135395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/>
              <a:t>Система является интегрированной</a:t>
            </a:r>
            <a:endParaRPr lang="en-US" sz="3600" dirty="0"/>
          </a:p>
          <a:p>
            <a:r>
              <a:rPr lang="ru-RU" sz="3600" dirty="0"/>
              <a:t>Система поддерживает все операции бюджетного процесса </a:t>
            </a:r>
          </a:p>
          <a:p>
            <a:r>
              <a:rPr lang="ru-RU" sz="3600" dirty="0"/>
              <a:t>Система функционирует на базе платформ </a:t>
            </a:r>
            <a:r>
              <a:rPr lang="en-US" sz="3600" dirty="0"/>
              <a:t>WIN </a:t>
            </a:r>
            <a:r>
              <a:rPr lang="ru-RU" sz="3600" dirty="0"/>
              <a:t>и </a:t>
            </a:r>
            <a:r>
              <a:rPr lang="en-US" sz="3600" dirty="0"/>
              <a:t>WEB</a:t>
            </a:r>
          </a:p>
          <a:p>
            <a:r>
              <a:rPr lang="ru-RU" sz="3600" dirty="0"/>
              <a:t>Обеспечение доступа всех пользователей в режиме реального времени </a:t>
            </a:r>
            <a:r>
              <a:rPr lang="en-US" sz="3600" dirty="0">
                <a:solidFill>
                  <a:srgbClr val="FF0000"/>
                </a:solidFill>
              </a:rPr>
              <a:t>(10000 </a:t>
            </a:r>
            <a:r>
              <a:rPr lang="ru-RU" sz="3600" dirty="0">
                <a:solidFill>
                  <a:srgbClr val="FF0000"/>
                </a:solidFill>
              </a:rPr>
              <a:t>пользователей</a:t>
            </a:r>
            <a:r>
              <a:rPr lang="en-US" sz="3600" dirty="0">
                <a:solidFill>
                  <a:srgbClr val="FF0000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Основные характеристика системы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5012" y="1053127"/>
            <a:ext cx="10972800" cy="5110540"/>
          </a:xfrm>
        </p:spPr>
        <p:txBody>
          <a:bodyPr>
            <a:normAutofit fontScale="92500"/>
          </a:bodyPr>
          <a:lstStyle/>
          <a:p>
            <a:r>
              <a:rPr lang="ru-RU" dirty="0"/>
              <a:t>Подготовка среднесрочной структуры бюджета </a:t>
            </a:r>
            <a:r>
              <a:rPr lang="en-US" dirty="0"/>
              <a:t>(I </a:t>
            </a:r>
            <a:r>
              <a:rPr lang="ru-RU" dirty="0"/>
              <a:t>этап</a:t>
            </a:r>
            <a:r>
              <a:rPr lang="en-US" dirty="0"/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ru-RU" sz="2800" dirty="0"/>
              <a:t>Установление отраслевых лимитов </a:t>
            </a:r>
            <a:r>
              <a:rPr lang="en-US" sz="2800" dirty="0"/>
              <a:t>(</a:t>
            </a:r>
            <a:r>
              <a:rPr lang="ru-RU" sz="2800" dirty="0"/>
              <a:t>базовый уровень, новые стратегические инициативы, совокупный лимит</a:t>
            </a:r>
            <a:r>
              <a:rPr lang="en-US" sz="2800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ru-RU" sz="2800" dirty="0"/>
              <a:t>Распределение лимитов по бюджетам</a:t>
            </a:r>
            <a:r>
              <a:rPr lang="en-US" sz="2800" dirty="0"/>
              <a:t>: </a:t>
            </a:r>
            <a:r>
              <a:rPr lang="ru-RU" sz="2800" dirty="0">
                <a:solidFill>
                  <a:srgbClr val="FF0000"/>
                </a:solidFill>
              </a:rPr>
              <a:t>государственный бюджет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ru-RU" sz="2800" dirty="0">
                <a:solidFill>
                  <a:srgbClr val="FF0000"/>
                </a:solidFill>
              </a:rPr>
              <a:t>социальный фонд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ru-RU" sz="2800" dirty="0">
                <a:solidFill>
                  <a:srgbClr val="FF0000"/>
                </a:solidFill>
              </a:rPr>
              <a:t>фонд медицинского страхования, местные бюджеты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консолидированный показатель на основе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934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независимых бюджетов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: 899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бюджетов первого уровня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+35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бюджетов второго уровня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ru-RU" sz="2800" dirty="0"/>
              <a:t>Распределение лимитов бюджетных средств по ГРБС </a:t>
            </a:r>
            <a:r>
              <a:rPr lang="en-US" sz="2800" dirty="0">
                <a:solidFill>
                  <a:srgbClr val="FF0000"/>
                </a:solidFill>
              </a:rPr>
              <a:t>– </a:t>
            </a:r>
            <a:r>
              <a:rPr lang="ru-RU" sz="2800" dirty="0">
                <a:solidFill>
                  <a:srgbClr val="FF0000"/>
                </a:solidFill>
              </a:rPr>
              <a:t>исходная информация для следующего этапа </a:t>
            </a:r>
            <a:r>
              <a:rPr lang="en-US" sz="2800" dirty="0">
                <a:solidFill>
                  <a:srgbClr val="FF0000"/>
                </a:solidFill>
              </a:rPr>
              <a:t>-  </a:t>
            </a:r>
            <a:r>
              <a:rPr lang="ru-RU" sz="2800" dirty="0">
                <a:solidFill>
                  <a:srgbClr val="FF0000"/>
                </a:solidFill>
              </a:rPr>
              <a:t>подготовка ежегодного бюджета </a:t>
            </a:r>
          </a:p>
          <a:p>
            <a:pPr lvl="1">
              <a:buFont typeface="Arial" pitchFamily="34" charset="0"/>
              <a:buChar char="•"/>
            </a:pPr>
            <a:r>
              <a:rPr lang="ru-RU" sz="2800" dirty="0"/>
              <a:t>Шаблон системы для работы с отраслевыми лимитами</a:t>
            </a:r>
            <a:endParaRPr lang="en-US" sz="2800" dirty="0"/>
          </a:p>
          <a:p>
            <a:pPr lvl="1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89152"/>
            <a:ext cx="10972800" cy="763975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Система планирования бюджета </a:t>
            </a:r>
            <a:r>
              <a:rPr lang="en-US" sz="2800" dirty="0">
                <a:solidFill>
                  <a:srgbClr val="C00000"/>
                </a:solidFill>
              </a:rPr>
              <a:t>(</a:t>
            </a:r>
            <a:r>
              <a:rPr lang="ru-RU" sz="2800" dirty="0">
                <a:solidFill>
                  <a:srgbClr val="C00000"/>
                </a:solidFill>
              </a:rPr>
              <a:t>компонент</a:t>
            </a:r>
            <a:r>
              <a:rPr lang="en-US" sz="2800" dirty="0">
                <a:solidFill>
                  <a:srgbClr val="C00000"/>
                </a:solidFill>
              </a:rPr>
              <a:t>) –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основной набор функций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- I</a:t>
            </a:r>
          </a:p>
        </p:txBody>
      </p:sp>
      <p:sp>
        <p:nvSpPr>
          <p:cNvPr id="5" name="Down Arrow 4"/>
          <p:cNvSpPr/>
          <p:nvPr/>
        </p:nvSpPr>
        <p:spPr>
          <a:xfrm>
            <a:off x="6018663" y="5879592"/>
            <a:ext cx="395785" cy="7122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30663" y="5503828"/>
            <a:ext cx="8611737" cy="12692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0" y="-1714500"/>
            <a:ext cx="18288000" cy="1028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/>
              <a:t>Подготовка ежегодного бюджета </a:t>
            </a:r>
            <a:r>
              <a:rPr lang="en-US" sz="2800" dirty="0"/>
              <a:t>(</a:t>
            </a:r>
            <a:r>
              <a:rPr lang="ru-RU" sz="2800" dirty="0"/>
              <a:t>второй этап</a:t>
            </a:r>
            <a:r>
              <a:rPr lang="en-US" sz="2800" dirty="0"/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/>
              <a:t>Каждый ГРБС </a:t>
            </a:r>
            <a:r>
              <a:rPr lang="en-US" sz="2400" dirty="0"/>
              <a:t>(</a:t>
            </a:r>
            <a:r>
              <a:rPr lang="ru-RU" sz="2400" dirty="0"/>
              <a:t>прямой бюджетополучатель</a:t>
            </a:r>
            <a:r>
              <a:rPr lang="en-US" sz="2400" dirty="0"/>
              <a:t>):</a:t>
            </a:r>
          </a:p>
          <a:p>
            <a:pPr lvl="2">
              <a:buFont typeface="Wingdings" pitchFamily="2" charset="2"/>
              <a:buChar char="ü"/>
            </a:pPr>
            <a:r>
              <a:rPr lang="ru-RU" sz="2200" dirty="0"/>
              <a:t>Устанавливает лимиты для всех подведомственных структур</a:t>
            </a:r>
            <a:r>
              <a:rPr lang="en-US" sz="2200" dirty="0"/>
              <a:t>;</a:t>
            </a:r>
          </a:p>
          <a:p>
            <a:pPr lvl="2">
              <a:buFont typeface="Wingdings" pitchFamily="2" charset="2"/>
              <a:buChar char="ü"/>
            </a:pPr>
            <a:r>
              <a:rPr lang="ru-RU" sz="2200" dirty="0"/>
              <a:t>Описывает программу </a:t>
            </a:r>
            <a:r>
              <a:rPr lang="en-US" sz="2200" dirty="0"/>
              <a:t>(</a:t>
            </a:r>
            <a:r>
              <a:rPr lang="ru-RU" sz="2200" dirty="0"/>
              <a:t>цель, задачи, словесное описание</a:t>
            </a:r>
            <a:r>
              <a:rPr lang="en-US" sz="2200" dirty="0"/>
              <a:t>); </a:t>
            </a:r>
          </a:p>
          <a:p>
            <a:pPr lvl="2">
              <a:buFont typeface="Wingdings" pitchFamily="2" charset="2"/>
              <a:buChar char="ü"/>
            </a:pPr>
            <a:r>
              <a:rPr lang="ru-RU" sz="2200" dirty="0"/>
              <a:t>Определяет перечень показателей эффективности, используемых всеми ведомствами </a:t>
            </a:r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ru-RU" sz="2400" dirty="0"/>
              <a:t>Бюджетные ведомства направляют бюджетные предложения, включая</a:t>
            </a:r>
            <a:r>
              <a:rPr lang="en-US" sz="2400" dirty="0"/>
              <a:t>:</a:t>
            </a:r>
          </a:p>
          <a:p>
            <a:pPr lvl="2">
              <a:buFont typeface="Wingdings" pitchFamily="2" charset="2"/>
              <a:buChar char="ü"/>
            </a:pPr>
            <a:r>
              <a:rPr lang="ru-RU" sz="2200" dirty="0"/>
              <a:t>финансовую часть с указанием установленных лимитов</a:t>
            </a:r>
            <a:r>
              <a:rPr lang="en-US" sz="2200" dirty="0"/>
              <a:t>;</a:t>
            </a:r>
          </a:p>
          <a:p>
            <a:pPr lvl="2">
              <a:buFont typeface="Wingdings" pitchFamily="2" charset="2"/>
              <a:buChar char="ü"/>
            </a:pPr>
            <a:r>
              <a:rPr lang="ru-RU" sz="2200" dirty="0"/>
              <a:t>часть, касающуюся эффективности, в соответствии с определенным набором  показателей</a:t>
            </a:r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ru-RU" sz="2400" dirty="0"/>
              <a:t>Объединение всех бюджетных предложений, внесенных бюджетными ведомствами: финансовая часть и показатели эффективности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Системы планирования бюджета </a:t>
            </a:r>
            <a:r>
              <a:rPr lang="en-US" sz="3200" dirty="0">
                <a:solidFill>
                  <a:srgbClr val="C00000"/>
                </a:solidFill>
              </a:rPr>
              <a:t>(</a:t>
            </a:r>
            <a:r>
              <a:rPr lang="ru-RU" sz="3200" dirty="0">
                <a:solidFill>
                  <a:srgbClr val="C00000"/>
                </a:solidFill>
              </a:rPr>
              <a:t>компонент</a:t>
            </a:r>
            <a:r>
              <a:rPr lang="en-US" sz="3200" dirty="0">
                <a:solidFill>
                  <a:srgbClr val="C00000"/>
                </a:solidFill>
              </a:rPr>
              <a:t>) –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основной набор функций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продолжение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) - II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wrap="square" rIns="90000" numCol="1">
            <a:normAutofit fontScale="85000" lnSpcReduction="20000"/>
          </a:bodyPr>
          <a:lstStyle/>
          <a:p>
            <a:r>
              <a:rPr lang="ru-RU" dirty="0"/>
              <a:t>ГРБС корректируют совокупное бюджетное предложение и вносят его в Минфин</a:t>
            </a:r>
            <a:r>
              <a:rPr lang="en-US" dirty="0"/>
              <a:t>;</a:t>
            </a:r>
          </a:p>
          <a:p>
            <a:r>
              <a:rPr lang="ru-RU" dirty="0"/>
              <a:t>Минфин готовит проект бюджета и представляет его в правительство</a:t>
            </a:r>
            <a:r>
              <a:rPr lang="en-US" dirty="0"/>
              <a:t>;</a:t>
            </a:r>
          </a:p>
          <a:p>
            <a:r>
              <a:rPr lang="ru-RU" dirty="0"/>
              <a:t>После утверждения правительством проект бюджета вносится в парламент</a:t>
            </a:r>
            <a:r>
              <a:rPr lang="en-US" dirty="0"/>
              <a:t>;</a:t>
            </a:r>
          </a:p>
          <a:p>
            <a:r>
              <a:rPr lang="ru-RU" dirty="0"/>
              <a:t>Утвержденный бюджет вносится в систему управления ассигнованиями для исполнения</a:t>
            </a:r>
          </a:p>
          <a:p>
            <a:r>
              <a:rPr lang="ru-RU" u="sng" dirty="0">
                <a:solidFill>
                  <a:srgbClr val="C00000"/>
                </a:solidFill>
              </a:rPr>
              <a:t>Важно</a:t>
            </a:r>
            <a:r>
              <a:rPr lang="en-US" u="sng" dirty="0">
                <a:solidFill>
                  <a:srgbClr val="C00000"/>
                </a:solidFill>
              </a:rPr>
              <a:t>!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marL="258318" indent="-514350">
              <a:spcBef>
                <a:spcPts val="0"/>
              </a:spcBef>
              <a:buAutoNum type="arabicPeriod"/>
            </a:pPr>
            <a:r>
              <a:rPr lang="ru-RU" sz="2600" dirty="0">
                <a:solidFill>
                  <a:srgbClr val="C00000"/>
                </a:solidFill>
              </a:rPr>
              <a:t>Каждая версия бюджета</a:t>
            </a:r>
            <a:r>
              <a:rPr lang="en-US" sz="2600" dirty="0">
                <a:solidFill>
                  <a:srgbClr val="C00000"/>
                </a:solidFill>
              </a:rPr>
              <a:t>: </a:t>
            </a:r>
            <a:r>
              <a:rPr lang="ru-RU" sz="2600" dirty="0">
                <a:solidFill>
                  <a:srgbClr val="C00000"/>
                </a:solidFill>
              </a:rPr>
              <a:t>предложение бюджетополучателя</a:t>
            </a:r>
            <a:r>
              <a:rPr lang="en-US" sz="2600" dirty="0">
                <a:solidFill>
                  <a:srgbClr val="C00000"/>
                </a:solidFill>
              </a:rPr>
              <a:t>; </a:t>
            </a:r>
            <a:r>
              <a:rPr lang="ru-RU" sz="2600" dirty="0">
                <a:solidFill>
                  <a:srgbClr val="C00000"/>
                </a:solidFill>
              </a:rPr>
              <a:t>предложение ГРБС</a:t>
            </a:r>
            <a:r>
              <a:rPr lang="en-US" sz="2600" dirty="0">
                <a:solidFill>
                  <a:srgbClr val="C00000"/>
                </a:solidFill>
              </a:rPr>
              <a:t>; </a:t>
            </a:r>
            <a:r>
              <a:rPr lang="ru-RU" sz="2600" dirty="0">
                <a:solidFill>
                  <a:srgbClr val="C00000"/>
                </a:solidFill>
              </a:rPr>
              <a:t>проект Минфина</a:t>
            </a:r>
            <a:r>
              <a:rPr lang="en-US" sz="2600" dirty="0">
                <a:solidFill>
                  <a:srgbClr val="C00000"/>
                </a:solidFill>
              </a:rPr>
              <a:t>; </a:t>
            </a:r>
            <a:r>
              <a:rPr lang="ru-RU" sz="2600" dirty="0">
                <a:solidFill>
                  <a:srgbClr val="C00000"/>
                </a:solidFill>
              </a:rPr>
              <a:t>проект правительства и утвержденный бюджет хранятся отдельно</a:t>
            </a:r>
            <a:r>
              <a:rPr lang="en-US" sz="2600" dirty="0">
                <a:solidFill>
                  <a:srgbClr val="C00000"/>
                </a:solidFill>
              </a:rPr>
              <a:t>.</a:t>
            </a:r>
          </a:p>
          <a:p>
            <a:pPr marL="258318" indent="-514350">
              <a:spcBef>
                <a:spcPts val="0"/>
              </a:spcBef>
              <a:buAutoNum type="arabicPeriod"/>
            </a:pPr>
            <a:r>
              <a:rPr lang="ru-RU" dirty="0">
                <a:solidFill>
                  <a:srgbClr val="C00000"/>
                </a:solidFill>
              </a:rPr>
              <a:t>Показатели эффективности зависят от обновления данных в результате изменений объемов ассигнований в ходе подготовки бюджета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ru-RU" dirty="0">
                <a:solidFill>
                  <a:srgbClr val="C00000"/>
                </a:solidFill>
              </a:rPr>
              <a:t>ГРБС </a:t>
            </a:r>
            <a:r>
              <a:rPr lang="en-US" dirty="0">
                <a:solidFill>
                  <a:srgbClr val="C00000"/>
                </a:solidFill>
              </a:rPr>
              <a:t>&gt;</a:t>
            </a:r>
            <a:r>
              <a:rPr lang="ru-RU" dirty="0">
                <a:solidFill>
                  <a:srgbClr val="C00000"/>
                </a:solidFill>
              </a:rPr>
              <a:t>Минфин </a:t>
            </a:r>
            <a:r>
              <a:rPr lang="en-US" dirty="0">
                <a:solidFill>
                  <a:srgbClr val="C00000"/>
                </a:solidFill>
              </a:rPr>
              <a:t>&gt;</a:t>
            </a:r>
            <a:r>
              <a:rPr lang="ru-RU" dirty="0">
                <a:solidFill>
                  <a:srgbClr val="C00000"/>
                </a:solidFill>
              </a:rPr>
              <a:t>Правительство </a:t>
            </a:r>
            <a:r>
              <a:rPr lang="en-US" dirty="0">
                <a:solidFill>
                  <a:srgbClr val="C00000"/>
                </a:solidFill>
              </a:rPr>
              <a:t>&gt;</a:t>
            </a:r>
            <a:r>
              <a:rPr lang="ru-RU" dirty="0">
                <a:solidFill>
                  <a:srgbClr val="C00000"/>
                </a:solidFill>
              </a:rPr>
              <a:t>Парламент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Системы планирования бюджета </a:t>
            </a:r>
            <a:r>
              <a:rPr lang="en-US" sz="2800" dirty="0">
                <a:solidFill>
                  <a:srgbClr val="C00000"/>
                </a:solidFill>
              </a:rPr>
              <a:t>(</a:t>
            </a:r>
            <a:r>
              <a:rPr lang="ru-RU" sz="2800" dirty="0">
                <a:solidFill>
                  <a:srgbClr val="C00000"/>
                </a:solidFill>
              </a:rPr>
              <a:t>компонент</a:t>
            </a:r>
            <a:r>
              <a:rPr lang="en-US" sz="2800" dirty="0">
                <a:solidFill>
                  <a:srgbClr val="C00000"/>
                </a:solidFill>
              </a:rPr>
              <a:t>) –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основной набор функций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продолжение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) - III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0BC94875665D404BB1351B53C41FD2C0000A2E65905D7BC149874C5B30146AFCD5" ma:contentTypeVersion="8" ma:contentTypeDescription="Create a new document for eDocs" ma:contentTypeScope="" ma:versionID="c5a30deca59828c5361ab2cb231ae91d">
  <xsd:schema xmlns:xsd="http://www.w3.org/2001/XMLSchema" xmlns:xs="http://www.w3.org/2001/XMLSchema" xmlns:p="http://schemas.microsoft.com/office/2006/metadata/properties" xmlns:ns1="http://schemas.microsoft.com/sharepoint/v3" xmlns:ns2="8666f9b3-d82b-4d17-8eb1-3e5f3e118e89" xmlns:ns3="3696dc97-b564-4deb-9b58-7fc86350b9c7" targetNamespace="http://schemas.microsoft.com/office/2006/metadata/properties" ma:root="true" ma:fieldsID="9d048f034b3ca65399b907a253821a37" ns1:_="" ns2:_="" ns3:_="">
    <xsd:import namespace="http://schemas.microsoft.com/sharepoint/v3"/>
    <xsd:import namespace="8666f9b3-d82b-4d17-8eb1-3e5f3e118e89"/>
    <xsd:import namespace="3696dc97-b564-4deb-9b58-7fc86350b9c7"/>
    <xsd:element name="properties">
      <xsd:complexType>
        <xsd:sequence>
          <xsd:element name="documentManagement">
            <xsd:complexType>
              <xsd:all>
                <xsd:element ref="ns2:eDocs_DocumentTopicsTaxHTField0" minOccurs="0"/>
                <xsd:element ref="ns1:_vti_ItemDeclaredRecord" minOccurs="0"/>
                <xsd:element ref="ns1:_dlc_Exempt" minOccurs="0"/>
                <xsd:element ref="ns1:_dlc_ExpireDateSaved" minOccurs="0"/>
                <xsd:element ref="ns1:_dlc_ExpireDate" minOccurs="0"/>
                <xsd:element ref="ns2:eDocs_YearTaxHTField0" minOccurs="0"/>
                <xsd:element ref="ns3:TaxCatchAll" minOccurs="0"/>
                <xsd:element ref="ns3:TaxCatchAllLabel" minOccurs="0"/>
                <xsd:element ref="ns1:eDocs_FileStatus"/>
                <xsd:element ref="ns1:eDocs_SecurityLevel" minOccurs="0"/>
                <xsd:element ref="ns2:eDocs_FileTopicsTaxHTField0" minOccurs="0"/>
                <xsd:element ref="ns1:eDocs_FileName" minOccurs="0"/>
                <xsd:element ref="ns2:eDocs_SeriesSubSerie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2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3" nillable="true" ma:displayName="Expiration Date" ma:hidden="true" ma:internalName="_dlc_ExpireDate" ma:readOnly="true">
      <xsd:simpleType>
        <xsd:restriction base="dms:DateTime"/>
      </xsd:simpleType>
    </xsd:element>
    <xsd:element name="eDocs_FileStatus" ma:index="18" ma:displayName="Status" ma:default="Live" ma:description="Current Status of the File. This is set to Live, Archived or sent to National Archives" ma:format="Dropdown" ma:indexed="true" ma:internalName="eDocs_FileStatus">
      <xsd:simpleType>
        <xsd:restriction base="dms:Choice">
          <xsd:enumeration value="Live"/>
          <xsd:enumeration value="Archived"/>
          <xsd:enumeration value="Cancelled"/>
          <xsd:enumeration value="Sent to National Archives"/>
        </xsd:restriction>
      </xsd:simpleType>
    </xsd:element>
    <xsd:element name="eDocs_SecurityLevel" ma:index="19" nillable="true" ma:displayName="Security Level" ma:default="Unclassified" ma:description="Security Level" ma:format="Dropdown" ma:internalName="eDocs_SecurityLevel">
      <xsd:simpleType>
        <xsd:restriction base="dms:Choice">
          <xsd:enumeration value="Secret"/>
          <xsd:enumeration value="Restricted"/>
          <xsd:enumeration value="Unclassified"/>
        </xsd:restriction>
      </xsd:simpleType>
    </xsd:element>
    <xsd:element name="eDocs_FileName" ma:index="22" nillable="true" ma:displayName="File Name" ma:default="0" ma:description="File Number" ma:indexed="true" ma:internalName="eDocs_FileName">
      <xsd:simpleType>
        <xsd:restriction base="dms:Text">
          <xsd:maxLength value="2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6f9b3-d82b-4d17-8eb1-3e5f3e118e89" elementFormDefault="qualified">
    <xsd:import namespace="http://schemas.microsoft.com/office/2006/documentManagement/types"/>
    <xsd:import namespace="http://schemas.microsoft.com/office/infopath/2007/PartnerControls"/>
    <xsd:element name="eDocs_DocumentTopicsTaxHTField0" ma:index="9" nillable="true" ma:taxonomy="true" ma:internalName="eDocs_DocumentTopicsTaxHTField0" ma:taxonomyFieldName="eDocs_DocumentTopics" ma:displayName="Document Topics" ma:default="" ma:fieldId="{fbaa881f-c4ae-443f-9fda-fbdd527793df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YearTaxHTField0" ma:index="14" nillable="true" ma:taxonomy="true" ma:internalName="eDocs_YearTaxHTField0" ma:taxonomyFieldName="eDocs_Year" ma:displayName="Year" ma:indexed="true" ma:fieldId="{7b1b8a72-8553-41e1-8dd7-5ce464e281f2}" ma:sspId="a884c329-9700-4098-a486-1886abab1910" ma:termSetId="6b2a013c-fe8b-4805-9242-a33f2487be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FileTopicsTaxHTField0" ma:index="20" nillable="true" ma:taxonomy="true" ma:internalName="eDocs_FileTopicsTaxHTField0" ma:taxonomyFieldName="eDocs_FileTopics" ma:displayName="File Topics" ma:default="" ma:fieldId="{602c691f-3efa-402d-ab5c-baa8c240a9e7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SeriesSubSeriesTaxHTField0" ma:index="23" nillable="true" ma:taxonomy="true" ma:internalName="eDocs_SeriesSubSeriesTaxHTField0" ma:taxonomyFieldName="eDocs_SeriesSubSeries" ma:displayName="Sub Series" ma:fieldId="{11f8bb48-43d6-459a-8b80-9123185593c7}" ma:sspId="a884c329-9700-4098-a486-1886abab1910" ma:termSetId="584d92f5-f104-4db4-9eaa-0d5facccda6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6dc97-b564-4deb-9b58-7fc86350b9c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c9818e-05cf-4a0d-a128-c94d904b7dd0}" ma:internalName="TaxCatchAll" ma:showField="CatchAllData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f2c9818e-05cf-4a0d-a128-c94d904b7dd0}" ma:internalName="TaxCatchAllLabel" ma:readOnly="true" ma:showField="CatchAllDataLabel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s_DocumentTopicsTaxHTField0 xmlns="8666f9b3-d82b-4d17-8eb1-3e5f3e118e89">
      <Terms xmlns="http://schemas.microsoft.com/office/infopath/2007/PartnerControls"/>
    </eDocs_DocumentTopicsTaxHTField0>
    <eDocs_FileStatus xmlns="http://schemas.microsoft.com/sharepoint/v3">Live</eDocs_FileStatus>
    <eDocs_SecurityLevel xmlns="http://schemas.microsoft.com/sharepoint/v3">Unclassified</eDocs_SecurityLevel>
    <eDocs_FileTopic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Presentations</TermName>
          <TermId xmlns="http://schemas.microsoft.com/office/infopath/2007/PartnerControls">554008b6-2f38-4897-add1-942a57494d25</TermId>
        </TermInfo>
      </Terms>
    </eDocs_FileTopicsTaxHTField0>
    <eDocs_Year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2016</TermName>
          <TermId xmlns="http://schemas.microsoft.com/office/infopath/2007/PartnerControls">290abb38-182b-47f5-ab57-7f33b46e6252</TermId>
        </TermInfo>
      </Terms>
    </eDocs_YearTaxHTField0>
    <TaxCatchAll xmlns="3696dc97-b564-4deb-9b58-7fc86350b9c7">
      <Value>5</Value>
      <Value>1</Value>
      <Value>7</Value>
    </TaxCatchAll>
    <eDocs_SeriesSubSerie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052</TermName>
          <TermId xmlns="http://schemas.microsoft.com/office/infopath/2007/PartnerControls">9f143e3f-7a68-4c3b-ae68-5a7b80338237</TermId>
        </TermInfo>
      </Terms>
    </eDocs_SeriesSubSeriesTaxHTField0>
    <eDocs_FileName xmlns="http://schemas.microsoft.com/sharepoint/v3">DPE052-009-2016</eDocs_FileName>
    <_dlc_ExpireDateSaved xmlns="http://schemas.microsoft.com/sharepoint/v3" xsi:nil="true"/>
    <_dlc_ExpireDate xmlns="http://schemas.microsoft.com/sharepoint/v3">2017-02-14T15:51:53+00:00</_dlc_ExpireD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PolicyDirtyBag xmlns="microsoft.office.server.policy.changes">
  <Microsoft.Office.RecordsManagement.PolicyFeatures.Expiration op="Change"/>
</PolicyDirtyBag>
</file>

<file path=customXml/item5.xml><?xml version="1.0" encoding="utf-8"?>
<?mso-contentType ?>
<p:Policy xmlns:p="office.server.policy" id="" local="true">
  <p:Name>eDocument</p:Name>
  <p:Description/>
  <p:Statement/>
  <p:PolicyItems>
    <p:PolicyItem featureId="Microsoft.Office.RecordsManagement.PolicyFeatures.Expiration" staticId="0x0101000BC94875665D404BB1351B53C41FD2C0|151133126" UniqueId="d3c0894b-9845-4b3c-9024-0e9cd5ec894b">
      <p:Name>Retention</p:Name>
      <p:Description>Automatic scheduling of content for processing, and performing a retention action on content that has reached its due date.</p:Description>
      <p:CustomData>
        <Schedules nextStageId="3" default="false">
          <Schedule type="Default">
            <stages>
              <data stageId="1">
                <formula id="Microsoft.Office.RecordsManagement.PolicyFeatures.Expiration.Formula.BuiltIn">
                  <number>3</number>
                  <property>Modified</property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  <Schedule type="Record">
            <stages>
              <data stageId="2">
                <formula id="Microsoft.Office.RecordsManagement.PolicyFeatures.Expiration.Formula.BuiltIn">
                  <number>3</number>
                  <property>Modified</property>
                  <propertyId>8c06beca-0777-48f7-91c7-6da68bc07b69</propertyId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</Schedules>
      </p:CustomData>
    </p:PolicyItem>
  </p:PolicyItems>
</p:Policy>
</file>

<file path=customXml/item6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Props1.xml><?xml version="1.0" encoding="utf-8"?>
<ds:datastoreItem xmlns:ds="http://schemas.openxmlformats.org/officeDocument/2006/customXml" ds:itemID="{64C4E529-C49C-491E-966E-2FD2EB528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66f9b3-d82b-4d17-8eb1-3e5f3e118e89"/>
    <ds:schemaRef ds:uri="3696dc97-b564-4deb-9b58-7fc86350b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C768A3-96C6-4C89-8479-8EF2EB82FCF3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8666f9b3-d82b-4d17-8eb1-3e5f3e118e89"/>
    <ds:schemaRef ds:uri="http://purl.org/dc/dcmitype/"/>
    <ds:schemaRef ds:uri="http://schemas.openxmlformats.org/package/2006/metadata/core-properties"/>
    <ds:schemaRef ds:uri="3696dc97-b564-4deb-9b58-7fc86350b9c7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E49CD65-AF9A-4F8B-82D5-CC3617F976C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B0B7A24-0024-42C1-A4EB-4ECA10A9E9D2}">
  <ds:schemaRefs>
    <ds:schemaRef ds:uri="microsoft.office.server.policy.changes"/>
  </ds:schemaRefs>
</ds:datastoreItem>
</file>

<file path=customXml/itemProps5.xml><?xml version="1.0" encoding="utf-8"?>
<ds:datastoreItem xmlns:ds="http://schemas.openxmlformats.org/officeDocument/2006/customXml" ds:itemID="{DCC41279-A6DC-4D24-BCC8-6BA2D3EEBD0F}">
  <ds:schemaRefs>
    <ds:schemaRef ds:uri="office.server.policy"/>
  </ds:schemaRefs>
</ds:datastoreItem>
</file>

<file path=customXml/itemProps6.xml><?xml version="1.0" encoding="utf-8"?>
<ds:datastoreItem xmlns:ds="http://schemas.openxmlformats.org/officeDocument/2006/customXml" ds:itemID="{37A33EA5-1D49-489F-BE39-265C2748D25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2037</TotalTime>
  <Words>688</Words>
  <Application>Microsoft Office PowerPoint</Application>
  <PresentationFormat>Widescreen</PresentationFormat>
  <Paragraphs>93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DINPro-Regular</vt:lpstr>
      <vt:lpstr>Lucida Sans Unicode</vt:lpstr>
      <vt:lpstr>Verdana</vt:lpstr>
      <vt:lpstr>Wingdings</vt:lpstr>
      <vt:lpstr>Wingdings 2</vt:lpstr>
      <vt:lpstr>Wingdings 3</vt:lpstr>
      <vt:lpstr>Concourse</vt:lpstr>
      <vt:lpstr>Использование ИСУГФ для целей программного бюджетирования в Молдове</vt:lpstr>
      <vt:lpstr>Краткая история</vt:lpstr>
      <vt:lpstr>Компоненты системы</vt:lpstr>
      <vt:lpstr>Взаимосвязь компонентов ИСУГФ</vt:lpstr>
      <vt:lpstr>Основные характеристика системы</vt:lpstr>
      <vt:lpstr>Система планирования бюджета (компонент) –основной набор функций - I</vt:lpstr>
      <vt:lpstr>PowerPoint Presentation</vt:lpstr>
      <vt:lpstr>Системы планирования бюджета (компонент) – основной набор функций (продолжение) - II</vt:lpstr>
      <vt:lpstr>Системы планирования бюджета (компонент) – основной набор функций (продолжение) - III</vt:lpstr>
      <vt:lpstr>Как происходит процесс управления информацией в программе?</vt:lpstr>
      <vt:lpstr>Подготовка бюджетного предложения: как это работает в системе</vt:lpstr>
      <vt:lpstr>Уроки, извлеченные из опыта разработки и функционирования системы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Swaine</dc:creator>
  <cp:lastModifiedBy>Inna Anatolievna Davidova</cp:lastModifiedBy>
  <cp:revision>102</cp:revision>
  <cp:lastPrinted>2017-03-13T12:16:48Z</cp:lastPrinted>
  <dcterms:created xsi:type="dcterms:W3CDTF">2016-11-11T11:17:13Z</dcterms:created>
  <dcterms:modified xsi:type="dcterms:W3CDTF">2017-03-13T14:09:58Z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0x0101000BC94875665D404BB1351B53C41FD2C0000A2E65905D7BC149874C5B30146AFCD5</vt:lpwstr>
  </property>
  <property fmtid="{D5CDD505-2E9C-101B-9397-08002B2CF9AE}" pid="3" name="eDocs_FileTopics">
    <vt:lpwstr>7;#Presentations|554008b6-2f38-4897-add1-942a57494d25</vt:lpwstr>
  </property>
  <property fmtid="{D5CDD505-2E9C-101B-9397-08002B2CF9AE}" pid="4" name="eDocs_DocumentTopics">
    <vt:lpwstr/>
  </property>
  <property fmtid="{D5CDD505-2E9C-101B-9397-08002B2CF9AE}" pid="5" name="eDocs_Year">
    <vt:lpwstr>5;#2016|290abb38-182b-47f5-ab57-7f33b46e6252</vt:lpwstr>
  </property>
  <property fmtid="{D5CDD505-2E9C-101B-9397-08002B2CF9AE}" pid="6" name="eDocs_SeriesSubSeries">
    <vt:lpwstr>1;#052|9f143e3f-7a68-4c3b-ae68-5a7b80338237</vt:lpwstr>
  </property>
  <property fmtid="{D5CDD505-2E9C-101B-9397-08002B2CF9AE}" pid="7" name="_dlc_policyId">
    <vt:lpwstr>0x0101000BC94875665D404BB1351B53C41FD2C0|151133126</vt:lpwstr>
  </property>
  <property fmtid="{D5CDD505-2E9C-101B-9397-08002B2CF9AE}" pid="8" name="ItemRetentionFormula">
    <vt:lpwstr>&lt;formula id="Microsoft.Office.RecordsManagement.PolicyFeatures.Expiration.Formula.BuiltIn"&gt;&lt;number&gt;3&lt;/number&gt;&lt;property&gt;Modified&lt;/property&gt;&lt;period&gt;months&lt;/period&gt;&lt;/formula&gt;</vt:lpwstr>
  </property>
</Properties>
</file>