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98" r:id="rId3"/>
    <p:sldId id="519" r:id="rId4"/>
    <p:sldId id="526" r:id="rId5"/>
    <p:sldId id="520" r:id="rId6"/>
    <p:sldId id="528" r:id="rId7"/>
    <p:sldId id="524" r:id="rId8"/>
    <p:sldId id="523" r:id="rId9"/>
    <p:sldId id="531" r:id="rId10"/>
    <p:sldId id="529" r:id="rId11"/>
    <p:sldId id="532" r:id="rId12"/>
    <p:sldId id="521" r:id="rId13"/>
    <p:sldId id="530" r:id="rId14"/>
  </p:sldIdLst>
  <p:sldSz cx="9144000" cy="6858000" type="screen4x3"/>
  <p:notesSz cx="6973888" cy="92360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9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éz András" initials="RA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D961"/>
    <a:srgbClr val="147614"/>
    <a:srgbClr val="006600"/>
    <a:srgbClr val="E47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1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B09E83EE-BC24-45DE-A180-AEC6E21C0F04}" type="datetimeFigureOut">
              <a:rPr lang="hu-HU" smtClean="0"/>
              <a:pPr/>
              <a:t>2021. 06. 02.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5C88A96-2E7A-412C-9300-804DD1F431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16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0A55A2-7E2F-44FF-BCC3-457DFCDD10C6}" type="datetimeFigureOut">
              <a:rPr lang="hu-HU"/>
              <a:pPr>
                <a:defRPr/>
              </a:pPr>
              <a:t>2021. 06. 02.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</p:spPr>
        <p:txBody>
          <a:bodyPr vert="horz" lIns="92620" tIns="46310" rIns="92620" bIns="4631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A5F88A-AC41-402A-97A2-84C829C18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092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724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480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9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8DCF-55BC-4ED4-8B8C-686E3CD5D1D5}" type="datetime1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7B03-3053-4B09-9A4F-2A77674864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51E9-0C76-4ED4-8D8C-50F53E039530}" type="datetime1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2C04-114F-49B8-B0F7-C54427D2F1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1B85-C114-41F1-90A0-FD3BC1DDB9BB}" type="datetime1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DA4F-58A8-48FC-81DC-0211CF70D9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C8B-9316-4C01-9953-A2A11B091498}" type="datetime1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D9F14-64C6-46BD-B586-01A5BD6815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75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068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397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509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601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699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8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3505200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ED5A-9989-4E23-9E77-27CBEED34C8A}" type="datetime1">
              <a:rPr lang="hu-HU" smtClean="0"/>
              <a:t>2021. 06. 02.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9F7F-4049-45E1-B234-50E9E9995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430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137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21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61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270000" y="5914800"/>
            <a:ext cx="8604000" cy="0"/>
          </a:xfrm>
          <a:prstGeom prst="line">
            <a:avLst/>
          </a:prstGeom>
          <a:ln w="38100">
            <a:solidFill>
              <a:srgbClr val="BB9A5D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25" y="5961732"/>
            <a:ext cx="2785325" cy="896268"/>
          </a:xfrm>
          <a:prstGeom prst="rect">
            <a:avLst/>
          </a:prstGeom>
        </p:spPr>
      </p:pic>
      <p:sp>
        <p:nvSpPr>
          <p:cNvPr id="13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44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DEA5-1EF7-49BC-9C38-BAD5313D5E19}" type="datetime1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171D-7DF8-4989-BD3B-113EB461FC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8A6D-BB4D-416C-BE30-091A14959029}" type="datetime1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BC47-EB67-4B4F-A43E-8AB255FFEE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8A9-C908-4D1A-93C4-E32532BBB235}" type="datetime1">
              <a:rPr lang="hu-HU" smtClean="0"/>
              <a:t>2021. 06. 02.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2386-C981-460E-912C-7393DB38C0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E4EB-2039-40D9-9480-8CE5120BDCA6}" type="datetime1">
              <a:rPr lang="hu-HU" smtClean="0"/>
              <a:t>2021. 06. 02.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51AC-E52E-4A16-BD5C-7B9C162D75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F4871-63CF-4C09-9A14-2CAE4137B7A3}" type="datetime1">
              <a:rPr lang="hu-HU" smtClean="0"/>
              <a:t>2021. 06. 02.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4F3E-9867-49E3-846B-9C25D6503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C107-8A72-4D44-BB06-8AA771E9DF28}" type="datetime1">
              <a:rPr lang="hu-HU" smtClean="0"/>
              <a:t>2021. 06. 02.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D115-A4A3-4BFD-8184-9382AECEB2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6359DD-9040-4F8A-B3E7-B68DD83D5291}" type="datetime1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696E44-78AC-4184-85DC-147B99AFF90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642F-4E53-4F73-9120-51D2AECE8F1F}" type="datetimeFigureOut">
              <a:rPr lang="hu-HU" smtClean="0"/>
              <a:t>2021. 06. 02.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918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3600" b="1"/>
              <a:t>Pitanja upravljanja dugom i upravljanja gotovinom u Mađarskoj tijekom pandemije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600"/>
              <a:t>András Réz – zamjenik glavnog direktora, Agencija za upravljanje dugom</a:t>
            </a:r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600"/>
              <a:t>Tamás Pál Török – voditelj odjela, Državna riznica, Mađarska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2124" cy="8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4463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Upravljanje likvidnošću II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Agencija za dug promijenila je svoju politiku upravljanja likvidnošću kao odgovor na veće rizike.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Volatilnost je porasla na domaćem veleprodajnom tržištu te, u manjoj mjeri, na maloprodajnom tržištu, što je dovelo do većih rizika za financiranje.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Učestalost dražbi udvostručena je kako bi se dosegao viši cilj prodaje i smanjio rizik za financiranje.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Veći obujam prodaje ostvaren je uz pomoć monetarne politike Središnje banke.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Zaduživanje u inozemnoj valuti također je dodano rezervama likvidnosti.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1946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Upravljanje likvidnošću III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Likvidna rezerva, dodatni saldo na Jedinstvenom računu riznice u 2020. nekoliko je puta povećana, a na kraju godine bila je dvostruko veća od izvornog minimalnog iznosa salda.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Za upravljanje likvidnošću cilj je također bio još više povećati gotovinski saldo.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Kako bi se povećao saldo JRR-a, zaustavljeno je ulaganje s repo instrumentom, kao i otkup obveznica.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U 2021. pokrenut je novi program između MF-a, Državne riznice i Agencije za dug kako bi se poboljšala predviđanja za novčani tok. Dosad su se proračunska predviđanja sastojala samo od nekoliko redaka dnevno; trenutačno, proračunski deficit planira se uz detaljnije planove prihoda i rashoda.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3969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3600" b="1"/>
              <a:t>Hvala na pozornosti!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2124" cy="8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2109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Utjecaji krize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Mjere za suočavanje sa zdravstvenim učincima epidemije te za ublažavanje negativnog utjecaja na gospodarstvo prisutne su u velikoj mjeri diljem svijeta.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Mađarska je imala čvrste temelje i stabilne javne financije zahvaljujući dosljednim gospodarskim politikama iz prethodnih godina, stoga je epidemija u ožujku/martu prošle godine pogodila otporno, dobro uravnoteženo gospodarstvo.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Deficit opće države od 2012. do 2019. bio je manji od 3 % BDP-a. Javni dug svake je godine bio u stalnom padu, a omjer duga smanjio se s razine od 80,4 % (2011.) na 65,5 % (2019.).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Rashodi u borbi protiv epidemije te za gospodarsku zaštitu, porezne mjere za ublažavanje tereta krize i aktivacija automatskih stabilizatora doveli su do proračunskog deficita od 8,1 % BDP-a u 2020. te porasta javnog duga na 80,4 % BDP-a.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390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Srednjoročni proračunski okvir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43508" y="104606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hu-HU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2000"/>
              <a:t>Izračuni za sljedećih pet godina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2000"/>
              <a:t>			</a:t>
            </a:r>
            <a:r>
              <a:rPr lang="hr-HR" sz="1400"/>
              <a:t>Izvor: Središnji ured za statistiku, Središnja banka, Program konvergencije za Mađarsku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78159"/>
              </p:ext>
            </p:extLst>
          </p:nvPr>
        </p:nvGraphicFramePr>
        <p:xfrm>
          <a:off x="432000" y="2088000"/>
          <a:ext cx="8208911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84109"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/>
                        <a:t>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r>
                        <a:rPr lang="hr-HR" sz="2000" noProof="0"/>
                        <a:t>Bilanca sektora vlade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- 7,5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r>
                        <a:rPr lang="hr-HR" sz="2000" noProof="0"/>
                        <a:t>Bruto vladin dug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80,4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73,1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366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 dirty="0"/>
              <a:t>Dostupni izvori – smanjenje prihoda – 2020.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Vlada je uspostavila tri proračunska fonda koja su uključivala fondove za kontrolu epidemije i ponovno pokretanje gospodarstva.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600"/>
              <a:t>Fondu za kontrolu epidemije osigurane su 643 milijarde HUF, od čega je najznačajnija stavka, središnja rezerva za kontrolu epidemije, već imala na raspolaganju 378 milijardi HUF.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600"/>
              <a:t>Ukupno 1366 milijardi HUF omogućeno je Fondom za gospodarsku zaštitu putem transfera ministarstvima.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Utjecaj gospodarske krize koju je uzrokovala epidemija koronavirusne bolesti bio je jasan, no vladine porezne mjere za ublažavanje negativnih posljedica epidemije također su smanjile porezne prihode.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/>
              <a:t>Prema metodologiji EU-a, u 2020. proračunu je na raspolaganju bilo 1116 milijardi HUF manje poreznih prihoda nego što je planirano (u podsektoru središnje i lokalne razine vlasti).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77334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 dirty="0"/>
              <a:t>Dostupni izvori – smanjenje prihoda – 2021.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Prema zakonu o proračunu za 2021., Fond za gospodarsku zaštitu raspolaže proračunom od 2610 milijardi HUF za pomoć u oporavku od gospodarske krize i održavanje potencijalnog rasta gospodarstva.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Izmjenama i dopunama Zakona o proračunu iz 2021. predviđaju se dodatna sredstva za mjere i programe kojima je cilj ponovno pokretanje gospodarstva, stoga se sredstva dodijeljena za te svrhe mogu upotrijebiti u okviru Akcijskog plana za ponovno pokretanje gospodarstva.</a:t>
            </a: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179512" y="3717032"/>
            <a:ext cx="4608512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r-HR" sz="1800"/>
              <a:t>Promjene u iznosima glavnih prihoda i rashoda u 2021. – 2020. (% BDP-a) u skladu s programom konvergencije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6D6B0F-FE65-4478-A42D-474A0F9BD8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2949" y="3487266"/>
            <a:ext cx="4078622" cy="230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0244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Upravljanje vladinim dugom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900"/>
              <a:t>Glavne strateške smjernice: Smanjenje vanjskog izlaganja, smanjenje postotka dugovanja u deviznim transakcijama, povećanje prosječnog trajanja duga.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900"/>
              <a:t>Strategija upravljanja dugom morala se mijenjati u okviru reakcije na pandemiju: proračunski deficit značajno se povećao, kanali financiranja postali su nestabilniji te se povećao rizik likvidnosti.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600"/>
              <a:t>U 2020. u nekoliko su navrata izdane devizne obveznice, svaki put uz sjajnu potražnju i uspjeh. (Euroobveznice s dospijećima 6, 10, 12, 30 godina)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600"/>
              <a:t>Uz dužničko financiranje u eurima, uključivanje zelenih obveznica u portfelj pojavilo se kao novi aspekt, u lipnju/junu 2020. Mađarska je izdala 15-godišnju zelenu obveznicu.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600"/>
              <a:t>Nastavljajući uspjeh koji je postigla ta vrsta obveznica te nastojeći održati njezinu prisutnost na japanskom tržištu, u rujnu su također izdane Samuraj obveznice (4 serije od 2 serije Zelenih obveznica).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900"/>
              <a:t>Uloga domaćih sektora u financiranju javnog duga ostala je značajna. Program kupnje obveznica Središnje banke podržao je kupnje institucionalnih investitora, a udio kućanstava u dužničkom financiranju ostao je velik.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3642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Upravljanje vladinim dugom II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800" dirty="0"/>
              <a:t>Maloprodajni MÁP +, koji je vrlo uspješno uveden u 2019., stavio je zalihe vladinih obveznica u ruke naroda na snažnom putu rasta, a ritam prodaje usporio je zahvaljujući nesigurnosti koju je pandemija stvorila u 2020., MÁP + je postao najpopularniji instrument štednje.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800" dirty="0"/>
              <a:t>Trenutačno učetvrtina javnog duga u rukama kućanstava, a u 2020. zaliha vladinih obveznica u vlasništvu kućanstava porasla je za 1058 milijardi HUF na 9000 milijardi HUF (25 milijardi EUR).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800" dirty="0"/>
              <a:t>Dužničko financiranje postat će još stabilnije zahvaljujući sve većoj ulozi stanovništva kao pouzdanog investitora. U slučaju poremećaja na tržištu, ti investitori ne bi iznenada prodali svoje vladine obveznice, a plaćene kamate ostale bi u gospodarstvu Mađarske, povećavajući dohodak za obitelji.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800" dirty="0"/>
              <a:t>Udio duga u deviznim transakcijama nastavit će padati u 2021. (nakon porasta u 2020.) zajedno s postotkom stranih investitora, dok će uloga domaćih investitora, pogotovo kućanstava, nastaviti jačati u financiranju, što će zalihu </a:t>
            </a:r>
            <a:r>
              <a:rPr lang="hr-HR" sz="1800" dirty="0">
                <a:solidFill>
                  <a:srgbClr val="002060"/>
                </a:solidFill>
              </a:rPr>
              <a:t>maloprodajnih</a:t>
            </a:r>
            <a:r>
              <a:rPr lang="hr-HR" sz="1800" dirty="0"/>
              <a:t> vladinih obveznica u rukama maloprodaje do 2023. dovesti na 11 trilijuna HUF.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374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Postavke upravljanja likvidnošću u Mađarskoj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hr-HR" sz="2000" b="1"/>
              <a:t>Zakonske ovlasti ÁKK-a:</a:t>
            </a:r>
          </a:p>
          <a:p>
            <a:pPr algn="just"/>
            <a:r>
              <a:rPr lang="hr-HR" sz="2000"/>
              <a:t>Vladina Agencija za upravljanje dugom d.o.o. (ÁKK) odgovorna je za državno upravljanje gotovinom prema zakonu koji uređuje upravljanje javnim dugom (Zakon br. CXCIV. iz 2011. o Gospodarskoj stabilnosti Mađarske)</a:t>
            </a:r>
          </a:p>
          <a:p>
            <a:pPr marL="0" indent="0" algn="just">
              <a:buNone/>
            </a:pPr>
            <a:r>
              <a:rPr lang="hr-HR" sz="2000" b="1"/>
              <a:t>Opći ciljevi definirani zakonom:</a:t>
            </a:r>
          </a:p>
          <a:p>
            <a:pPr algn="just"/>
            <a:r>
              <a:rPr lang="hr-HR" sz="2000"/>
              <a:t>Osigurati kontinuiranu likvidnost proračuna uzimajući u obzir predviđanja mađarske Državne riznice, stoga postoji snažna suradnja između ÁKK-a i Državne riznice.</a:t>
            </a:r>
          </a:p>
          <a:p>
            <a:pPr marL="0" indent="0" algn="just">
              <a:buNone/>
            </a:pPr>
            <a:r>
              <a:rPr lang="hr-HR" sz="2000" b="1"/>
              <a:t>Uloge u upravljanju likvidnošću:</a:t>
            </a:r>
          </a:p>
          <a:p>
            <a:pPr algn="just"/>
            <a:r>
              <a:rPr lang="hr-HR" sz="2000" u="sng"/>
              <a:t>Mađarska državna riznica</a:t>
            </a:r>
            <a:r>
              <a:rPr lang="hr-HR" sz="2000"/>
              <a:t> zadužena je za izvršenje proračuna i elaboraciju dnevnih projekcija salda JRR-a na temelju proračunskih informacija</a:t>
            </a:r>
          </a:p>
          <a:p>
            <a:pPr algn="just"/>
            <a:r>
              <a:rPr lang="hr-HR" sz="2000" u="sng"/>
              <a:t>ÁKK</a:t>
            </a:r>
            <a:r>
              <a:rPr lang="hr-HR" sz="2000"/>
              <a:t> planira i izvršava sve transakcije upravljanja gotovinom na tržištu novca i kapitala</a:t>
            </a:r>
            <a:r>
              <a:rPr lang="hr-HR" sz="2000" u="sng"/>
              <a:t> 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9483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sz="3200" b="1"/>
              <a:t>Upravljanje likvidnošću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4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Upravljanje likvidnošću postalo je zahtjevnije u 2020.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Tijekom 2020., cilj za proračunski deficit povećan je 3 puta i proračunske rashode bilo je teže predvidjeti.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Fond za gospodarsku zaštitu koji raspolaže znantim sredstvima uključivao je proračunske rashode koji omogućuju plaćanja u vrlo kratkom roku, što je bio izazov za upravljanje likvidnošću.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Provedena je intenzivnija suradnja između Državne riznice i Agencije za dug.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/>
              <a:t>Dijeljenje informacija ponekad je podrazumijevalo da Agencija za dug ima dodatne informacije o proračunskom plaćanju.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079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70000"/>
          </a:schemeClr>
        </a:solidFill>
        <a:ln w="9525">
          <a:solidFill>
            <a:schemeClr val="tx1">
              <a:lumMod val="60000"/>
              <a:lumOff val="40000"/>
            </a:schemeClr>
          </a:solidFill>
          <a:miter lim="800000"/>
          <a:headEnd/>
          <a:tailEnd/>
        </a:ln>
        <a:effectLst/>
      </a:spPr>
      <a:bodyPr anchor="ctr">
        <a:spAutoFit/>
      </a:bodyPr>
      <a:lstStyle>
        <a:defPPr marL="447675" indent="-447675" fontAlgn="auto">
          <a:spcBef>
            <a:spcPts val="0"/>
          </a:spcBef>
          <a:spcAft>
            <a:spcPts val="0"/>
          </a:spcAft>
          <a:tabLst>
            <a:tab pos="685800" algn="l"/>
          </a:tabLst>
          <a:defRPr sz="2200" b="1" i="1" dirty="0">
            <a:latin typeface="Times New Roman" pitchFamily="18" charset="0"/>
            <a:cs typeface="Times New Roman" pitchFamily="18" charset="0"/>
          </a:defRPr>
        </a:defPPr>
      </a:lstStyle>
    </a:spDef>
    <a:txDef>
      <a:spPr>
        <a:solidFill>
          <a:srgbClr val="006600"/>
        </a:solidFill>
      </a:spPr>
      <a:bodyPr anchor="ctr"/>
      <a:lstStyle>
        <a:defPPr algn="ctr" fontAlgn="auto">
          <a:spcAft>
            <a:spcPts val="0"/>
          </a:spcAft>
          <a:defRPr sz="40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</TotalTime>
  <Words>1254</Words>
  <Application>Microsoft Office PowerPoint</Application>
  <PresentationFormat>On-screen Show (4:3)</PresentationFormat>
  <Paragraphs>118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Office-téma</vt:lpstr>
      <vt:lpstr>Egyéni tervezés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Magyar Államkincstár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Költségvetés transzparencia</dc:title>
  <dc:creator>marso.laszlo@allamkincstar.gov.hu</dc:creator>
  <cp:lastModifiedBy>Author</cp:lastModifiedBy>
  <cp:revision>426</cp:revision>
  <cp:lastPrinted>2017-08-30T13:16:02Z</cp:lastPrinted>
  <dcterms:created xsi:type="dcterms:W3CDTF">2012-01-16T09:44:49Z</dcterms:created>
  <dcterms:modified xsi:type="dcterms:W3CDTF">2021-06-02T11:54:09Z</dcterms:modified>
</cp:coreProperties>
</file>