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498" r:id="rId3"/>
    <p:sldId id="519" r:id="rId4"/>
    <p:sldId id="526" r:id="rId5"/>
    <p:sldId id="520" r:id="rId6"/>
    <p:sldId id="528" r:id="rId7"/>
    <p:sldId id="524" r:id="rId8"/>
    <p:sldId id="523" r:id="rId9"/>
    <p:sldId id="531" r:id="rId10"/>
    <p:sldId id="529" r:id="rId11"/>
    <p:sldId id="532" r:id="rId12"/>
    <p:sldId id="521" r:id="rId13"/>
    <p:sldId id="530" r:id="rId14"/>
  </p:sldIdLst>
  <p:sldSz cx="9144000" cy="6858000" type="screen4x3"/>
  <p:notesSz cx="6973888" cy="92360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9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éz András" initials="RA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D961"/>
    <a:srgbClr val="147614"/>
    <a:srgbClr val="006600"/>
    <a:srgbClr val="E47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0F198-1F6D-44CD-8BD3-8CDF9E1F311B}" v="1" dt="2021-06-03T06:38:02.8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4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1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8890F198-1F6D-44CD-8BD3-8CDF9E1F311B}"/>
    <pc:docChg chg="modSld">
      <pc:chgData name="Yelena Slizhevskaya" userId="c31c118f-cc09-4814-95e2-f268a72c0a23" providerId="ADAL" clId="{8890F198-1F6D-44CD-8BD3-8CDF9E1F311B}" dt="2021-06-03T06:38:34.442" v="246" actId="6549"/>
      <pc:docMkLst>
        <pc:docMk/>
      </pc:docMkLst>
      <pc:sldChg chg="modSp mod">
        <pc:chgData name="Yelena Slizhevskaya" userId="c31c118f-cc09-4814-95e2-f268a72c0a23" providerId="ADAL" clId="{8890F198-1F6D-44CD-8BD3-8CDF9E1F311B}" dt="2021-06-03T06:28:58.175" v="0" actId="6549"/>
        <pc:sldMkLst>
          <pc:docMk/>
          <pc:sldMk cId="338044633" sldId="498"/>
        </pc:sldMkLst>
        <pc:spChg chg="mod">
          <ac:chgData name="Yelena Slizhevskaya" userId="c31c118f-cc09-4814-95e2-f268a72c0a23" providerId="ADAL" clId="{8890F198-1F6D-44CD-8BD3-8CDF9E1F311B}" dt="2021-06-03T06:28:58.175" v="0" actId="6549"/>
          <ac:spMkLst>
            <pc:docMk/>
            <pc:sldMk cId="338044633" sldId="498"/>
            <ac:spMk id="9" creationId="{00000000-0000-0000-0000-000000000000}"/>
          </ac:spMkLst>
        </pc:spChg>
      </pc:sldChg>
      <pc:sldChg chg="modSp mod">
        <pc:chgData name="Yelena Slizhevskaya" userId="c31c118f-cc09-4814-95e2-f268a72c0a23" providerId="ADAL" clId="{8890F198-1F6D-44CD-8BD3-8CDF9E1F311B}" dt="2021-06-03T06:30:54.705" v="88" actId="404"/>
        <pc:sldMkLst>
          <pc:docMk/>
          <pc:sldMk cId="1360639060" sldId="519"/>
        </pc:sldMkLst>
        <pc:spChg chg="mod">
          <ac:chgData name="Yelena Slizhevskaya" userId="c31c118f-cc09-4814-95e2-f268a72c0a23" providerId="ADAL" clId="{8890F198-1F6D-44CD-8BD3-8CDF9E1F311B}" dt="2021-06-03T06:30:54.705" v="88" actId="404"/>
          <ac:spMkLst>
            <pc:docMk/>
            <pc:sldMk cId="1360639060" sldId="519"/>
            <ac:spMk id="9" creationId="{00000000-0000-0000-0000-000000000000}"/>
          </ac:spMkLst>
        </pc:spChg>
      </pc:sldChg>
      <pc:sldChg chg="modSp mod">
        <pc:chgData name="Yelena Slizhevskaya" userId="c31c118f-cc09-4814-95e2-f268a72c0a23" providerId="ADAL" clId="{8890F198-1F6D-44CD-8BD3-8CDF9E1F311B}" dt="2021-06-03T06:38:34.442" v="246" actId="6549"/>
        <pc:sldMkLst>
          <pc:docMk/>
          <pc:sldMk cId="2146339699" sldId="521"/>
        </pc:sldMkLst>
        <pc:spChg chg="mod">
          <ac:chgData name="Yelena Slizhevskaya" userId="c31c118f-cc09-4814-95e2-f268a72c0a23" providerId="ADAL" clId="{8890F198-1F6D-44CD-8BD3-8CDF9E1F311B}" dt="2021-06-03T06:38:34.442" v="246" actId="6549"/>
          <ac:spMkLst>
            <pc:docMk/>
            <pc:sldMk cId="2146339699" sldId="521"/>
            <ac:spMk id="9" creationId="{00000000-0000-0000-0000-000000000000}"/>
          </ac:spMkLst>
        </pc:spChg>
      </pc:sldChg>
      <pc:sldChg chg="modSp mod">
        <pc:chgData name="Yelena Slizhevskaya" userId="c31c118f-cc09-4814-95e2-f268a72c0a23" providerId="ADAL" clId="{8890F198-1F6D-44CD-8BD3-8CDF9E1F311B}" dt="2021-06-03T06:33:26.638" v="148" actId="20577"/>
        <pc:sldMkLst>
          <pc:docMk/>
          <pc:sldMk cId="3753102448" sldId="528"/>
        </pc:sldMkLst>
        <pc:spChg chg="mod">
          <ac:chgData name="Yelena Slizhevskaya" userId="c31c118f-cc09-4814-95e2-f268a72c0a23" providerId="ADAL" clId="{8890F198-1F6D-44CD-8BD3-8CDF9E1F311B}" dt="2021-06-03T06:33:26.638" v="148" actId="20577"/>
          <ac:spMkLst>
            <pc:docMk/>
            <pc:sldMk cId="3753102448" sldId="528"/>
            <ac:spMk id="11" creationId="{00000000-0000-0000-0000-000000000000}"/>
          </ac:spMkLst>
        </pc:spChg>
      </pc:sldChg>
      <pc:sldChg chg="modSp mod">
        <pc:chgData name="Yelena Slizhevskaya" userId="c31c118f-cc09-4814-95e2-f268a72c0a23" providerId="ADAL" clId="{8890F198-1F6D-44CD-8BD3-8CDF9E1F311B}" dt="2021-06-03T06:36:51.630" v="201" actId="20577"/>
        <pc:sldMkLst>
          <pc:docMk/>
          <pc:sldMk cId="3859607951" sldId="529"/>
        </pc:sldMkLst>
        <pc:spChg chg="mod">
          <ac:chgData name="Yelena Slizhevskaya" userId="c31c118f-cc09-4814-95e2-f268a72c0a23" providerId="ADAL" clId="{8890F198-1F6D-44CD-8BD3-8CDF9E1F311B}" dt="2021-06-03T06:36:51.630" v="201" actId="20577"/>
          <ac:spMkLst>
            <pc:docMk/>
            <pc:sldMk cId="3859607951" sldId="529"/>
            <ac:spMk id="9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invertIfNegative val="0"/>
          <c:cat>
            <c:strRef>
              <c:f>Munka1!$A$2:$A$10</c:f>
              <c:strCache>
                <c:ptCount val="9"/>
                <c:pt idx="0">
                  <c:v>Other expenses</c:v>
                </c:pt>
                <c:pt idx="1">
                  <c:v>Investments</c:v>
                </c:pt>
                <c:pt idx="2">
                  <c:v>Purchase of goods and services</c:v>
                </c:pt>
                <c:pt idx="3">
                  <c:v>Interest expenses</c:v>
                </c:pt>
                <c:pt idx="4">
                  <c:v>Social benefits</c:v>
                </c:pt>
                <c:pt idx="5">
                  <c:v>Wages and contributions</c:v>
                </c:pt>
                <c:pt idx="6">
                  <c:v>Other incomes</c:v>
                </c:pt>
                <c:pt idx="7">
                  <c:v>EU transfers</c:v>
                </c:pt>
                <c:pt idx="8">
                  <c:v>Tax and contribution revenues</c:v>
                </c:pt>
              </c:strCache>
            </c:strRef>
          </c:cat>
          <c:val>
            <c:numRef>
              <c:f>Munka1!$B$2:$B$10</c:f>
              <c:numCache>
                <c:formatCode>General</c:formatCode>
                <c:ptCount val="9"/>
                <c:pt idx="0">
                  <c:v>-2.76</c:v>
                </c:pt>
                <c:pt idx="1">
                  <c:v>0.08</c:v>
                </c:pt>
                <c:pt idx="2">
                  <c:v>0.66</c:v>
                </c:pt>
                <c:pt idx="3">
                  <c:v>0.08</c:v>
                </c:pt>
                <c:pt idx="4">
                  <c:v>-0.05</c:v>
                </c:pt>
                <c:pt idx="5">
                  <c:v>-0.05</c:v>
                </c:pt>
                <c:pt idx="6">
                  <c:v>-0.17</c:v>
                </c:pt>
                <c:pt idx="7">
                  <c:v>-0.25</c:v>
                </c:pt>
                <c:pt idx="8">
                  <c:v>-0.98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40-4A6A-B463-034506B37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476544"/>
        <c:axId val="116515200"/>
      </c:barChart>
      <c:catAx>
        <c:axId val="1164765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60" b="1" i="0" baseline="0">
                <a:solidFill>
                  <a:schemeClr val="tx1"/>
                </a:solidFill>
              </a:defRPr>
            </a:pPr>
            <a:endParaRPr lang="en-US"/>
          </a:p>
        </c:txPr>
        <c:crossAx val="116515200"/>
        <c:crosses val="autoZero"/>
        <c:auto val="0"/>
        <c:lblAlgn val="ctr"/>
        <c:lblOffset val="100"/>
        <c:noMultiLvlLbl val="0"/>
      </c:catAx>
      <c:valAx>
        <c:axId val="1165152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1"/>
                </a:solidFill>
              </a:defRPr>
            </a:pPr>
            <a:endParaRPr lang="en-US"/>
          </a:p>
        </c:txPr>
        <c:crossAx val="116476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 baseline="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B09E83EE-BC24-45DE-A180-AEC6E21C0F04}" type="datetimeFigureOut">
              <a:rPr lang="hu-HU" smtClean="0"/>
              <a:pPr/>
              <a:t>2021. 06. 03.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5C88A96-2E7A-412C-9300-804DD1F4315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816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0A55A2-7E2F-44FF-BCC3-457DFCDD10C6}" type="datetimeFigureOut">
              <a:rPr lang="hu-HU"/>
              <a:pPr>
                <a:defRPr/>
              </a:pPr>
              <a:t>2021. 06. 03.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97389" y="4387136"/>
            <a:ext cx="5579110" cy="4156234"/>
          </a:xfrm>
          <a:prstGeom prst="rect">
            <a:avLst/>
          </a:prstGeom>
        </p:spPr>
        <p:txBody>
          <a:bodyPr vert="horz" lIns="92620" tIns="46310" rIns="92620" bIns="4631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A5F88A-AC41-402A-97A2-84C829C18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092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724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4804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9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8DCF-55BC-4ED4-8B8C-686E3CD5D1D5}" type="datetime1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7B03-3053-4B09-9A4F-2A77674864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051E9-0C76-4ED4-8D8C-50F53E039530}" type="datetime1">
              <a:rPr lang="hu-HU" smtClean="0"/>
              <a:t>2021. 06. 03.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2C04-114F-49B8-B0F7-C54427D2F1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1B85-C114-41F1-90A0-FD3BC1DDB9BB}" type="datetime1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DA4F-58A8-48FC-81DC-0211CF70D9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9C8B-9316-4C01-9953-A2A11B091498}" type="datetime1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D9F14-64C6-46BD-B586-01A5BD6815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75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068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397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509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6601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7699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989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3505200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ED5A-9989-4E23-9E77-27CBEED34C8A}" type="datetime1">
              <a:rPr lang="hu-HU" smtClean="0"/>
              <a:t>2021. 06. 03.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9F7F-4049-45E1-B234-50E9E99959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430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137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218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61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270000" y="5914800"/>
            <a:ext cx="8604000" cy="0"/>
          </a:xfrm>
          <a:prstGeom prst="line">
            <a:avLst/>
          </a:prstGeom>
          <a:ln w="38100">
            <a:solidFill>
              <a:srgbClr val="BB9A5D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25" y="5961732"/>
            <a:ext cx="2785325" cy="896268"/>
          </a:xfrm>
          <a:prstGeom prst="rect">
            <a:avLst/>
          </a:prstGeom>
        </p:spPr>
      </p:pic>
      <p:sp>
        <p:nvSpPr>
          <p:cNvPr id="13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444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DEA5-1EF7-49BC-9C38-BAD5313D5E19}" type="datetime1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171D-7DF8-4989-BD3B-113EB461FC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08A6D-BB4D-416C-BE30-091A14959029}" type="datetime1">
              <a:rPr lang="hu-HU" smtClean="0"/>
              <a:t>2021. 06. 03.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BC47-EB67-4B4F-A43E-8AB255FFEE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E8A9-C908-4D1A-93C4-E32532BBB235}" type="datetime1">
              <a:rPr lang="hu-HU" smtClean="0"/>
              <a:t>2021. 06. 03.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2386-C981-460E-912C-7393DB38C0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E4EB-2039-40D9-9480-8CE5120BDCA6}" type="datetime1">
              <a:rPr lang="hu-HU" smtClean="0"/>
              <a:t>2021. 06. 03.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51AC-E52E-4A16-BD5C-7B9C162D75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F4871-63CF-4C09-9A14-2CAE4137B7A3}" type="datetime1">
              <a:rPr lang="hu-HU" smtClean="0"/>
              <a:t>2021. 06. 03.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4F3E-9867-49E3-846B-9C25D6503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C107-8A72-4D44-BB06-8AA771E9DF28}" type="datetime1">
              <a:rPr lang="hu-HU" smtClean="0"/>
              <a:t>2021. 06. 03.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D115-A4A3-4BFD-8184-9382AECEB2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6359DD-9040-4F8A-B3E7-B68DD83D5291}" type="datetime1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696E44-78AC-4184-85DC-147B99AFF90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642F-4E53-4F73-9120-51D2AECE8F1F}" type="datetimeFigureOut">
              <a:rPr lang="hu-HU" smtClean="0"/>
              <a:t>2021. 06. 03.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918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/>
              <a:t>Проблемы управления долгом и управления ликвидностью в Венгрии в период пандемии</a:t>
            </a:r>
            <a:r>
              <a:rPr lang="en-US" sz="3600" b="1" dirty="0"/>
              <a:t> </a:t>
            </a: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 err="1"/>
              <a:t>Андраш</a:t>
            </a:r>
            <a:r>
              <a:rPr lang="ru-RU" sz="1600" dirty="0"/>
              <a:t> Рез</a:t>
            </a:r>
            <a:r>
              <a:rPr lang="en-US" sz="1600" dirty="0"/>
              <a:t> – </a:t>
            </a:r>
            <a:r>
              <a:rPr lang="ru-RU" sz="1600" dirty="0"/>
              <a:t>заместитель руководителя, Агентство по управлению государственным долгом</a:t>
            </a:r>
            <a:endParaRPr lang="en-US" sz="1600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600" dirty="0" err="1"/>
              <a:t>Тамаш</a:t>
            </a:r>
            <a:r>
              <a:rPr lang="ru-RU" sz="1600" dirty="0"/>
              <a:t> Пал </a:t>
            </a:r>
            <a:r>
              <a:rPr lang="ru-RU" sz="1600" dirty="0" err="1"/>
              <a:t>Тёрёк</a:t>
            </a:r>
            <a:r>
              <a:rPr lang="en-US" sz="1600" dirty="0"/>
              <a:t> – </a:t>
            </a:r>
            <a:r>
              <a:rPr lang="ru-RU" sz="1600" dirty="0"/>
              <a:t>руководитель департамента, Государственное казначейство Венгрии</a:t>
            </a:r>
            <a:endParaRPr lang="en-US" sz="16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2124" cy="8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4463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67544" y="-315416"/>
            <a:ext cx="821925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Управление ликвидностью</a:t>
            </a:r>
            <a:r>
              <a:rPr lang="hu-HU" sz="3200" b="1" dirty="0"/>
              <a:t> II</a:t>
            </a:r>
            <a:r>
              <a:rPr lang="en-US" sz="3200" b="1" dirty="0"/>
              <a:t> </a:t>
            </a:r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836712"/>
            <a:ext cx="8712968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hu-HU" sz="2300" dirty="0"/>
              <a:t>ÁKK </a:t>
            </a:r>
            <a:r>
              <a:rPr lang="ru-RU" altLang="hu-HU" sz="2300" dirty="0"/>
              <a:t>изменило политику управления ликвидностью с учётом возросших рисков</a:t>
            </a:r>
            <a:r>
              <a:rPr lang="en-US" sz="23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300" dirty="0"/>
              <a:t>Волатильность на отечественном оптовом и (в меньшей степени) розничном рынках выросла, что привело к более высоким рискам финансирования.</a:t>
            </a:r>
            <a:endParaRPr lang="en-US" sz="23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300" dirty="0"/>
              <a:t>Для того, чтобы достичь более высокого целевого показателя по продажам и снизить риски финансирования, аукционы стали проводиться в два раза чаще. </a:t>
            </a:r>
            <a:endParaRPr lang="en-US" sz="23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300" dirty="0"/>
              <a:t>Более высокие объёмы продаж были поддержаны кредитно-денежной политикой Центрального банка</a:t>
            </a:r>
            <a:r>
              <a:rPr lang="en-US" sz="23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300" dirty="0"/>
              <a:t>Резервы ликвидности также были дополнены заимствованиями в иностранной валюте. </a:t>
            </a:r>
            <a:endParaRPr lang="en-US" sz="23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1946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Управление ликвидностью</a:t>
            </a:r>
            <a:r>
              <a:rPr lang="hu-HU" sz="3200" b="1" dirty="0"/>
              <a:t> III</a:t>
            </a:r>
            <a:r>
              <a:rPr lang="en-US" sz="3200" b="1" dirty="0"/>
              <a:t> </a:t>
            </a:r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679441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Размер буфера ликвидности (дополнительного остатка средств на ЕКС) в 2020 году несколько раз увеличивался, и на конец года остаток средств был вдвое больше исходного.</a:t>
            </a:r>
            <a:endParaRPr lang="en-US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Ещё одной целью управления ликвидности было ещё более значительное увеличение остатка средств</a:t>
            </a:r>
            <a:r>
              <a:rPr lang="en-US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Для того, чтобы увеличить размер остатка средств на ЕКС инвестирование с применением РЕПО и обратный выкуп облигаций были приостановлены</a:t>
            </a:r>
            <a:r>
              <a:rPr lang="en-US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</a:t>
            </a:r>
            <a:r>
              <a:rPr lang="en-US" sz="2000" dirty="0"/>
              <a:t> 2021</a:t>
            </a:r>
            <a:r>
              <a:rPr lang="ru-RU" sz="2000" dirty="0"/>
              <a:t> Министерством финансов, Государственным казначейством Венгрии и </a:t>
            </a:r>
            <a:r>
              <a:rPr lang="en-US" altLang="hu-HU" sz="2000" dirty="0"/>
              <a:t>ÁKK</a:t>
            </a:r>
            <a:r>
              <a:rPr lang="ru-RU" altLang="hu-HU" sz="2000" dirty="0"/>
              <a:t> </a:t>
            </a:r>
            <a:r>
              <a:rPr lang="ru-RU" sz="2000" dirty="0"/>
              <a:t>была начата реализация новой программы</a:t>
            </a:r>
            <a:r>
              <a:rPr lang="ru-RU" altLang="hu-HU" sz="2000" dirty="0"/>
              <a:t>, призванной улучшить </a:t>
            </a:r>
            <a:r>
              <a:rPr lang="ru-RU" altLang="hu-HU" sz="2000"/>
              <a:t>прогнозирование потоков </a:t>
            </a:r>
            <a:r>
              <a:rPr lang="ru-RU" altLang="hu-HU" sz="2000" dirty="0"/>
              <a:t>денежных средств</a:t>
            </a:r>
            <a:r>
              <a:rPr lang="en-US" sz="2000" dirty="0"/>
              <a:t>. </a:t>
            </a:r>
            <a:r>
              <a:rPr lang="ru-RU" sz="2000" dirty="0"/>
              <a:t>До настоящего времени бюджетное прогнозирование осуществлялось только по нескольким статьям в ежедневном режиме; сейчас планирование бюджетного дефицита выполняется на основании более детальных планов доходов и расходов.</a:t>
            </a:r>
            <a:endParaRPr lang="en-US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3969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12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hu-HU" sz="3600" b="1" dirty="0"/>
          </a:p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/>
              <a:t>Спасибо за внимание</a:t>
            </a:r>
            <a:r>
              <a:rPr lang="hu-HU" sz="3600" b="1" dirty="0"/>
              <a:t>!</a:t>
            </a: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2124" cy="8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21093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67544" y="-99392"/>
            <a:ext cx="8219256" cy="103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Последствия кризиса</a:t>
            </a:r>
            <a:r>
              <a:rPr lang="en-GB" sz="3200" b="1" dirty="0"/>
              <a:t>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07504" y="764704"/>
            <a:ext cx="8579296" cy="536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Меры, направленные на борьбу с медицинскими последствиями пандемии и компенсацию негативного воздействия на экономику, во всём мире приобрели важнейшее значение.</a:t>
            </a:r>
            <a:r>
              <a:rPr lang="en-US" sz="20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Венгрия имела прочную базу и стабильные государственные финансы благодаря последовательной экономической политике последних лет, и потому на момент начала пандемии в марте прошлого года экономика страны была устойчивой и сбалансированной.</a:t>
            </a:r>
            <a:endParaRPr lang="en-US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Дефицит сектора государственного управления с 2012 по 2019 год не превышал 3% ВВП. Размер государственного долга каждый год стабильно сокращался: его уровень снизился с </a:t>
            </a:r>
            <a:r>
              <a:rPr lang="en-US" sz="2000" dirty="0"/>
              <a:t>80</a:t>
            </a:r>
            <a:r>
              <a:rPr lang="ru-RU" sz="2000" dirty="0"/>
              <a:t>,</a:t>
            </a:r>
            <a:r>
              <a:rPr lang="en-US" sz="2000" dirty="0"/>
              <a:t>4% (2011) </a:t>
            </a:r>
            <a:r>
              <a:rPr lang="ru-RU" sz="2000" dirty="0"/>
              <a:t>до</a:t>
            </a:r>
            <a:r>
              <a:rPr lang="en-US" sz="2000" dirty="0"/>
              <a:t> 65</a:t>
            </a:r>
            <a:r>
              <a:rPr lang="ru-RU" sz="2000" dirty="0"/>
              <a:t>,</a:t>
            </a:r>
            <a:r>
              <a:rPr lang="en-US" sz="2000" dirty="0"/>
              <a:t>5% (2019).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Расходы на борьбу с эпидемией и защиту экономики, налоговые меры, призванные облегчить бремя кризиса, и применение автоматических стабилизаторов привели к формированию в 2020 году дефицита бюджета в размере 8,1% ВВП, а государственный долг вырос до 80,4% ВВП.</a:t>
            </a:r>
            <a:endParaRPr lang="en-US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390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Среднесрочная динамика бюджета</a:t>
            </a:r>
            <a:endParaRPr lang="en-US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43508" y="104606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hu-HU" sz="20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000" dirty="0"/>
              <a:t>Расчёты на предстоящие пять лет</a:t>
            </a: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000" dirty="0"/>
              <a:t>	</a:t>
            </a:r>
            <a:r>
              <a:rPr lang="ru-RU" sz="1400" dirty="0"/>
              <a:t>Источник</a:t>
            </a:r>
            <a:r>
              <a:rPr lang="en-US" sz="1400" dirty="0"/>
              <a:t>:</a:t>
            </a:r>
            <a:r>
              <a:rPr lang="ru-RU" sz="1400" dirty="0"/>
              <a:t> Центральное статистическое управление, Центральный банк, План конвергенции Венгрии</a:t>
            </a:r>
            <a:endParaRPr lang="en-US" sz="14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97242"/>
              </p:ext>
            </p:extLst>
          </p:nvPr>
        </p:nvGraphicFramePr>
        <p:xfrm>
          <a:off x="432000" y="2088000"/>
          <a:ext cx="8208911" cy="2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4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84109">
                <a:tc>
                  <a:txBody>
                    <a:bodyPr/>
                    <a:lstStyle/>
                    <a:p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Баланс</a:t>
                      </a:r>
                      <a:r>
                        <a:rPr lang="ru-RU" sz="2000" baseline="0" noProof="0" dirty="0"/>
                        <a:t> государственного сектора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- 8,1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- 7,5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- 5,9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- 3,9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- 3,0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- 2,0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r>
                        <a:rPr lang="ru-RU" sz="2000" noProof="0" dirty="0"/>
                        <a:t>Валовое значение государственного долга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80,4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79,9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79,3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77,5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75,7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/>
                        <a:t>73,1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366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179512" y="1"/>
            <a:ext cx="8712968" cy="11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Доступные ресурсы – снижение доходов</a:t>
            </a:r>
            <a:r>
              <a:rPr lang="en-US" sz="3200" b="1" dirty="0"/>
              <a:t> - 2020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Правительством сформированы три бюджетных фонда, включая фонды по борьбе с пандемией и перезапуска экономики.</a:t>
            </a:r>
            <a:r>
              <a:rPr lang="en-US" sz="2000" dirty="0"/>
              <a:t> </a:t>
            </a:r>
            <a:endParaRPr lang="hu-HU" sz="20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1600" dirty="0"/>
              <a:t>643 </a:t>
            </a:r>
            <a:r>
              <a:rPr lang="ru-RU" sz="1600" dirty="0"/>
              <a:t>млрд форинтов было выделено в Фонд борьбы с пандемией, причём самая значительная часть этой суммы (централизованный резерв на борьбу с эпидемией) в размере 378 млрд форинтов уже имелась</a:t>
            </a:r>
            <a:r>
              <a:rPr lang="en-US" sz="1600" dirty="0"/>
              <a:t>. </a:t>
            </a:r>
            <a:endParaRPr lang="hu-HU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В совокупности в Фонд защиты экономики поступило</a:t>
            </a:r>
            <a:r>
              <a:rPr lang="hu-HU" sz="1600" dirty="0"/>
              <a:t> 1366</a:t>
            </a:r>
            <a:r>
              <a:rPr lang="ru-RU" sz="1600" dirty="0"/>
              <a:t> млрд форинтов в виде трансфертов от министерств</a:t>
            </a:r>
            <a:r>
              <a:rPr lang="en-US" sz="1600" dirty="0"/>
              <a:t>.</a:t>
            </a:r>
            <a:endParaRPr lang="hu-HU" sz="16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Воздействие экономического спада, вызванного эпидемией </a:t>
            </a:r>
            <a:r>
              <a:rPr lang="ru-RU" sz="2000" dirty="0" err="1"/>
              <a:t>коронавируса</a:t>
            </a:r>
            <a:r>
              <a:rPr lang="ru-RU" sz="2000" dirty="0"/>
              <a:t>, были очевидным, однако меры, предпринятые правительством в налоговой сфере для компенсации негативных последствий эпидемии, также привели к сокращению налоговых поступлений.</a:t>
            </a:r>
            <a:r>
              <a:rPr lang="en-US" sz="2000" dirty="0"/>
              <a:t> </a:t>
            </a: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Согласно методологии ЕС, в 2020 г. в бюджет поступило на 1116 млрд форинтов меньше, чем планировалось (в национальный бюджет и бюджеты ОМСУ).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77334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179512" y="274638"/>
            <a:ext cx="8964488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Доступные ресурсы - снижение доходов</a:t>
            </a:r>
            <a:r>
              <a:rPr lang="en-US" sz="3200" b="1" dirty="0"/>
              <a:t> – 2021</a:t>
            </a:r>
            <a:r>
              <a:rPr lang="ru-RU" sz="3200" b="1" dirty="0"/>
              <a:t> г.</a:t>
            </a:r>
            <a:r>
              <a:rPr lang="en-US" sz="3200" b="1" dirty="0"/>
              <a:t> 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Законом о бюджете 2021 г. в Фонд защиты экономики выделялось </a:t>
            </a:r>
            <a:r>
              <a:rPr lang="en-US" sz="2000" dirty="0"/>
              <a:t>2610</a:t>
            </a:r>
            <a:r>
              <a:rPr lang="ru-RU" sz="2000" dirty="0"/>
              <a:t> млрд</a:t>
            </a:r>
            <a:r>
              <a:rPr lang="en-US" sz="2000" dirty="0"/>
              <a:t> </a:t>
            </a:r>
            <a:r>
              <a:rPr lang="ru-RU" sz="2000" dirty="0"/>
              <a:t>форинтов на цели восстановления после экономического кризиса и поддержание потенциального роста экономики.</a:t>
            </a:r>
            <a:r>
              <a:rPr lang="en-US" sz="2000" dirty="0"/>
              <a:t> </a:t>
            </a:r>
            <a:endParaRPr lang="hu-HU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Поправками к закону о бюджете 2021 г. были предусмотрены дополнительные ресурсы для мер и программ, нацеленных на «перезапуск» экономики, так чтобы средства, выделенные на эти цели, могли использоваться в рамках Плана действий по перезапуску экономики</a:t>
            </a:r>
            <a:r>
              <a:rPr lang="en-US" sz="2000" dirty="0"/>
              <a:t>.</a:t>
            </a:r>
            <a:endParaRPr lang="hu-HU" sz="2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12458261"/>
              </p:ext>
            </p:extLst>
          </p:nvPr>
        </p:nvGraphicFramePr>
        <p:xfrm>
          <a:off x="4608004" y="3356992"/>
          <a:ext cx="4200128" cy="232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artalom helye 2"/>
          <p:cNvSpPr txBox="1">
            <a:spLocks/>
          </p:cNvSpPr>
          <p:nvPr/>
        </p:nvSpPr>
        <p:spPr bwMode="auto">
          <a:xfrm>
            <a:off x="179511" y="3573016"/>
            <a:ext cx="4428493" cy="1656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800" dirty="0"/>
              <a:t>Динамика основных доходов и расходов в</a:t>
            </a:r>
            <a:r>
              <a:rPr lang="en-US" sz="1800" dirty="0"/>
              <a:t> 2021-2020 (% </a:t>
            </a:r>
            <a:r>
              <a:rPr lang="ru-RU" sz="1800" dirty="0"/>
              <a:t>ВВП</a:t>
            </a:r>
            <a:r>
              <a:rPr lang="en-US" sz="1800" dirty="0"/>
              <a:t>)</a:t>
            </a:r>
            <a:r>
              <a:rPr lang="ru-RU" sz="1800" dirty="0"/>
              <a:t> согласно плану конвергенции</a:t>
            </a:r>
            <a:r>
              <a:rPr lang="en-US" sz="1800" dirty="0"/>
              <a:t> </a:t>
            </a:r>
            <a:r>
              <a:rPr lang="ru-RU" sz="1800" dirty="0"/>
              <a:t>(</a:t>
            </a:r>
            <a:r>
              <a:rPr lang="ru-RU" sz="1400" i="1" dirty="0"/>
              <a:t>на графике сверху вниз представлены: доходы от налогов и взносов; трансферты ЕС; прочие доходы; заработная плата и взносы; социальные пособия; расходы по процентам; закупка товаров и услуг;</a:t>
            </a:r>
            <a:r>
              <a:rPr lang="en-US" sz="1400" i="1" dirty="0"/>
              <a:t> </a:t>
            </a:r>
            <a:r>
              <a:rPr lang="ru-RU" sz="1400" i="1" dirty="0"/>
              <a:t>инвестиции; прочие расходы</a:t>
            </a:r>
            <a:r>
              <a:rPr lang="ru-RU" sz="1800" dirty="0"/>
              <a:t>)</a:t>
            </a:r>
            <a:endParaRPr lang="hu-HU" sz="18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400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0244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539552" y="1"/>
            <a:ext cx="814724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Управление государственным долгом</a:t>
            </a:r>
            <a:endParaRPr lang="en-US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548680"/>
            <a:ext cx="8856984" cy="557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Основные стратегические направления</a:t>
            </a:r>
            <a:r>
              <a:rPr lang="en-US" sz="1700" dirty="0"/>
              <a:t>: </a:t>
            </a:r>
            <a:r>
              <a:rPr lang="ru-RU" sz="1700" dirty="0"/>
              <a:t>сокращение объёма внешнего долга; сокращение доли долга в иностранной валюте; увеличение среднего срока погашения долга</a:t>
            </a:r>
            <a:r>
              <a:rPr lang="en-US" sz="1700" dirty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В ответ на пандемию пришлось изменить стратегию управления долгом: дефицит бюджета существенно увеличился, каналы финансирования стали менее стабильными, вырос риск ликвидности.</a:t>
            </a:r>
            <a:endParaRPr lang="en-US" sz="17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В 2020 несколько раз выпускались облигации, деноминированные в иностранной валюте, при огромном спросе и крайне успешно</a:t>
            </a:r>
            <a:r>
              <a:rPr lang="en-US" sz="1600" dirty="0"/>
              <a:t> (</a:t>
            </a:r>
            <a:r>
              <a:rPr lang="ru-RU" sz="1600" dirty="0"/>
              <a:t>евробонды на</a:t>
            </a:r>
            <a:r>
              <a:rPr lang="en-US" sz="1600" dirty="0"/>
              <a:t> 6,</a:t>
            </a:r>
            <a:r>
              <a:rPr lang="ru-RU" sz="1600" dirty="0"/>
              <a:t> </a:t>
            </a:r>
            <a:r>
              <a:rPr lang="en-US" sz="1600" dirty="0"/>
              <a:t>10,</a:t>
            </a:r>
            <a:r>
              <a:rPr lang="ru-RU" sz="1600" dirty="0"/>
              <a:t> </a:t>
            </a:r>
            <a:r>
              <a:rPr lang="en-US" sz="1600" dirty="0"/>
              <a:t>12,</a:t>
            </a:r>
            <a:r>
              <a:rPr lang="ru-RU" sz="1600" dirty="0"/>
              <a:t> </a:t>
            </a:r>
            <a:r>
              <a:rPr lang="en-US" sz="1600" dirty="0"/>
              <a:t>30 </a:t>
            </a:r>
            <a:r>
              <a:rPr lang="ru-RU" sz="1600" dirty="0"/>
              <a:t>лет</a:t>
            </a:r>
            <a:r>
              <a:rPr lang="en-US" sz="1600" dirty="0"/>
              <a:t>)</a:t>
            </a:r>
            <a:r>
              <a:rPr lang="ru-RU" sz="1600" dirty="0"/>
              <a:t>.</a:t>
            </a:r>
            <a:r>
              <a:rPr lang="en-US" sz="1600" dirty="0"/>
              <a:t>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Помимо привлечения заёмных средств в евро новым аспектом стало включение в портфель «зелёных» облигаций: в июне 2020 г. Венгрия выпустила «зелёную» облигацию со сроком погашения в 15 лет.</a:t>
            </a:r>
            <a:r>
              <a:rPr lang="en-US" sz="1600" dirty="0"/>
              <a:t>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Развивая успех этих облигаций, и стремясь сохранить присутствие на японском рынке, в сентябре также были выпущены «самурайские» облигации (4 серии из 2-х серий «зелёных» облигаций)</a:t>
            </a:r>
            <a:r>
              <a:rPr lang="en-US" sz="1600" dirty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Роль отечественных секторов в финансировании государственного долга по-прежнему велика.</a:t>
            </a:r>
            <a:r>
              <a:rPr lang="en-US" sz="1700" dirty="0"/>
              <a:t> </a:t>
            </a:r>
            <a:r>
              <a:rPr lang="ru-RU" sz="1700" dirty="0"/>
              <a:t>Покупка институциональными инвесторами была поддержана программой приобретения облигаций Центрального банка; доля домохозяйств в финансировании за счёт привлечения заёмных средств также велика.</a:t>
            </a:r>
            <a:endParaRPr lang="hu-HU" sz="17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3642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Управление государственным долгом</a:t>
            </a:r>
            <a:r>
              <a:rPr lang="hu-HU" sz="3200" b="1" dirty="0"/>
              <a:t> II</a:t>
            </a:r>
            <a:endParaRPr lang="en-US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Благодаря облигации</a:t>
            </a:r>
            <a:r>
              <a:rPr lang="hu-HU" sz="1700" dirty="0"/>
              <a:t> </a:t>
            </a:r>
            <a:r>
              <a:rPr lang="en-US" sz="1700" dirty="0"/>
              <a:t>MÁP+, </a:t>
            </a:r>
            <a:r>
              <a:rPr lang="ru-RU" sz="1700" dirty="0"/>
              <a:t>которая с большим успехом была выпущена в розничное обращение в 2019 году, доля государственных ЦБ на руках населения устойчиво росла; несмотря на то, что темпы продаж в 2020 году замедлились и-за неопределённости, вызванной пандемией,</a:t>
            </a:r>
            <a:r>
              <a:rPr lang="en-US" sz="1700" dirty="0"/>
              <a:t> MÁP+ </a:t>
            </a:r>
            <a:r>
              <a:rPr lang="ru-RU" sz="1700" dirty="0"/>
              <a:t>стала самым популярным инструментом сбережений</a:t>
            </a:r>
            <a:r>
              <a:rPr lang="en-US" sz="1700" dirty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В настоящее время четвёртая часть государственного долга находится в руках домохозяйств; в 2020 году объём государственных ценных бумаг во владении домохозяйств вырос на </a:t>
            </a:r>
            <a:r>
              <a:rPr lang="en-US" sz="1700" dirty="0"/>
              <a:t>1</a:t>
            </a:r>
            <a:r>
              <a:rPr lang="ru-RU" sz="1700" dirty="0"/>
              <a:t> </a:t>
            </a:r>
            <a:r>
              <a:rPr lang="en-US" sz="1700" dirty="0"/>
              <a:t>0</a:t>
            </a:r>
            <a:r>
              <a:rPr lang="hu-HU" sz="1700" dirty="0"/>
              <a:t>58</a:t>
            </a:r>
            <a:r>
              <a:rPr lang="ru-RU" sz="1700" dirty="0"/>
              <a:t> млрд форинтов и достиг</a:t>
            </a:r>
            <a:r>
              <a:rPr lang="en-US" sz="1700" dirty="0"/>
              <a:t> 9</a:t>
            </a:r>
            <a:r>
              <a:rPr lang="ru-RU" sz="1700" dirty="0"/>
              <a:t> </a:t>
            </a:r>
            <a:r>
              <a:rPr lang="hu-HU" sz="1700" dirty="0"/>
              <a:t>0</a:t>
            </a:r>
            <a:r>
              <a:rPr lang="en-US" sz="1700" dirty="0"/>
              <a:t>00</a:t>
            </a:r>
            <a:r>
              <a:rPr lang="ru-RU" sz="1700" dirty="0"/>
              <a:t> млрд форинтов</a:t>
            </a:r>
            <a:r>
              <a:rPr lang="hu-HU" sz="1700" dirty="0"/>
              <a:t> (25</a:t>
            </a:r>
            <a:r>
              <a:rPr lang="ru-RU" sz="1700" dirty="0"/>
              <a:t> млрд евро</a:t>
            </a:r>
            <a:r>
              <a:rPr lang="hu-HU" sz="1700" dirty="0"/>
              <a:t>)</a:t>
            </a:r>
            <a:r>
              <a:rPr lang="en-US" sz="1700" dirty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Финансирование за счёт привлечения заёмных средств стало ещё стабильнее благодаря растущей роли населения в качестве надёжного инвестора</a:t>
            </a:r>
            <a:r>
              <a:rPr lang="en-US" sz="1700" dirty="0"/>
              <a:t>. </a:t>
            </a:r>
            <a:r>
              <a:rPr lang="ru-RU" sz="1700" dirty="0"/>
              <a:t>В случае турбулентности на рынке такие инвесторы не станут внезапно «сбрасывать» свои государственные ЦБ, а выплаченные проценты останутся в экономике Венгрии, способствуя росту дохода семей.</a:t>
            </a:r>
            <a:r>
              <a:rPr lang="en-US" sz="17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/>
              <a:t>Доля долга в иностранной валюте в 2021 году будет и далее сокращаться (после увеличения в 2020 году), как и доля иностранных инвесторов. При этом роль отечественных инвесторов  (особенно домохозяйств) будет расти, благодаря чему объём государственных ЦБ на руках розничных инвесторов к 2023 году вырастет до 11 триллионов форинтов. </a:t>
            </a:r>
            <a:endParaRPr lang="hu-HU" sz="17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3743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179512" y="1"/>
            <a:ext cx="8507288" cy="119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/>
              <a:t>Организация системы управления ликвидностью в Венгрии</a:t>
            </a:r>
            <a:r>
              <a:rPr lang="en-US" sz="2800" b="1" dirty="0"/>
              <a:t> </a:t>
            </a:r>
            <a:endParaRPr lang="hu-HU" sz="28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0" y="908720"/>
            <a:ext cx="9036496" cy="5217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hu-HU" sz="2000" b="1" dirty="0"/>
              <a:t>Юридические полномочия </a:t>
            </a:r>
            <a:r>
              <a:rPr lang="en-US" altLang="hu-HU" sz="2000" b="1" dirty="0"/>
              <a:t>ÁKK:</a:t>
            </a:r>
          </a:p>
          <a:p>
            <a:pPr algn="just"/>
            <a:r>
              <a:rPr lang="ru-RU" altLang="hu-HU" sz="2000" dirty="0"/>
              <a:t>ООО «Агентство по управлению государственным долгом»</a:t>
            </a:r>
            <a:r>
              <a:rPr lang="en-US" altLang="hu-HU" sz="2000" dirty="0"/>
              <a:t> (ÁKK) </a:t>
            </a:r>
            <a:r>
              <a:rPr lang="ru-RU" altLang="hu-HU" sz="2000" dirty="0"/>
              <a:t>отвечает за управление государственной ликвидностью согласно закону, который регламентирует порядок управления государственным долгом </a:t>
            </a:r>
            <a:r>
              <a:rPr lang="en-US" altLang="hu-HU" sz="2000" dirty="0"/>
              <a:t>(</a:t>
            </a:r>
            <a:r>
              <a:rPr lang="ru-RU" altLang="hu-HU" sz="2000" dirty="0"/>
              <a:t>Акт № </a:t>
            </a:r>
            <a:r>
              <a:rPr lang="en-US" altLang="hu-HU" sz="2000" dirty="0"/>
              <a:t>CXCIV. </a:t>
            </a:r>
            <a:r>
              <a:rPr lang="ru-RU" altLang="hu-HU" sz="2000" dirty="0"/>
              <a:t>от</a:t>
            </a:r>
            <a:r>
              <a:rPr lang="en-US" altLang="hu-HU" sz="2000" dirty="0"/>
              <a:t> 2011</a:t>
            </a:r>
            <a:r>
              <a:rPr lang="ru-RU" altLang="hu-HU" sz="2000" dirty="0"/>
              <a:t> г. об экономической стабильности Венгрии</a:t>
            </a:r>
            <a:r>
              <a:rPr lang="en-US" altLang="hu-HU" sz="2000" dirty="0"/>
              <a:t>)</a:t>
            </a:r>
          </a:p>
          <a:p>
            <a:pPr marL="0" indent="0" algn="just">
              <a:buNone/>
            </a:pPr>
            <a:r>
              <a:rPr lang="ru-RU" altLang="hu-HU" sz="2000" b="1" dirty="0"/>
              <a:t>Общие цели согласно закону</a:t>
            </a:r>
            <a:r>
              <a:rPr lang="en-US" altLang="hu-HU" sz="2000" b="1" dirty="0"/>
              <a:t>:</a:t>
            </a:r>
          </a:p>
          <a:p>
            <a:pPr algn="just"/>
            <a:r>
              <a:rPr lang="ru-RU" altLang="hu-HU" sz="2000" dirty="0"/>
              <a:t>Обеспечивать постоянное наличие ликвидности в бюджете с учётом прогнозов Государственного казначейства Венгрии, поэтому между </a:t>
            </a:r>
            <a:r>
              <a:rPr lang="en-US" altLang="hu-HU" sz="2000" dirty="0"/>
              <a:t> ÁKK</a:t>
            </a:r>
            <a:r>
              <a:rPr lang="ru-RU" altLang="hu-HU" sz="2000" dirty="0"/>
              <a:t> и Государственным казначейством Венгрии имеется тесное сотрудничество.</a:t>
            </a:r>
            <a:r>
              <a:rPr lang="en-US" altLang="hu-HU" sz="2000" dirty="0"/>
              <a:t> </a:t>
            </a:r>
          </a:p>
          <a:p>
            <a:pPr marL="0" indent="0" algn="just">
              <a:buNone/>
            </a:pPr>
            <a:r>
              <a:rPr lang="ru-RU" altLang="hu-HU" sz="2000" b="1" dirty="0"/>
              <a:t>Функции в сфере управления ликвидностью</a:t>
            </a:r>
            <a:r>
              <a:rPr lang="en-US" altLang="hu-HU" sz="2000" b="1" dirty="0"/>
              <a:t>:</a:t>
            </a:r>
          </a:p>
          <a:p>
            <a:pPr algn="just"/>
            <a:r>
              <a:rPr lang="ru-RU" altLang="hu-HU" sz="2000" u="sng" dirty="0"/>
              <a:t>Государственное казначейство Венгрии</a:t>
            </a:r>
            <a:r>
              <a:rPr lang="hu-HU" altLang="hu-HU" sz="2000" dirty="0"/>
              <a:t> </a:t>
            </a:r>
            <a:r>
              <a:rPr lang="ru-RU" altLang="hu-HU" sz="2000" dirty="0"/>
              <a:t>отвечает за исполнение бюджета и готовит ежедневные прогнозы остатка средств на ЕКС исходя из бюджетной информации</a:t>
            </a:r>
            <a:endParaRPr lang="en-US" altLang="hu-HU" sz="2000" dirty="0"/>
          </a:p>
          <a:p>
            <a:pPr algn="just"/>
            <a:r>
              <a:rPr lang="en-US" altLang="hu-HU" sz="2000" u="sng" dirty="0"/>
              <a:t>ÁKK</a:t>
            </a:r>
            <a:r>
              <a:rPr lang="en-US" altLang="hu-HU" sz="2000" dirty="0"/>
              <a:t> </a:t>
            </a:r>
            <a:r>
              <a:rPr lang="ru-RU" altLang="hu-HU" sz="2000" dirty="0"/>
              <a:t>планирует и осуществляет все операции по управлению ликвидностью на рынках краткосрочного и долгосрочного капитала</a:t>
            </a:r>
            <a:endParaRPr lang="en-US" altLang="hu-HU" sz="2000" u="sng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9483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/>
              <a:t>Управление ликвидностью</a:t>
            </a:r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07504" y="692696"/>
            <a:ext cx="8928992" cy="543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4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Задача управления ликвидностью усложнилась в 2020 году</a:t>
            </a:r>
            <a:r>
              <a:rPr lang="en-US" sz="2200" dirty="0"/>
              <a:t>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Целевое значение дефицита бюджета в 2020 году трижды повышалось, и потому прогнозировать бюджетные расходы было труднее</a:t>
            </a:r>
            <a:r>
              <a:rPr lang="en-US" sz="22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Крупный Фонд защиты экономики предусматривал бюджетные расходы, платежи по которым было необходимо осуществлять в крайне сжатые сроки, - проблема для управления ликвидностью.</a:t>
            </a:r>
            <a:r>
              <a:rPr lang="en-US" sz="22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Ещё более активизировалось сотрудничество между Государственным казначейством Венгрии и Агентством по управлению государственным долгом (</a:t>
            </a:r>
            <a:r>
              <a:rPr lang="en-US" altLang="hu-HU" sz="2200" dirty="0"/>
              <a:t>ÁKK</a:t>
            </a:r>
            <a:r>
              <a:rPr lang="ru-RU" altLang="hu-HU" sz="2200" dirty="0"/>
              <a:t>)</a:t>
            </a:r>
            <a:r>
              <a:rPr lang="ru-RU" sz="2200" dirty="0"/>
              <a:t>.</a:t>
            </a:r>
            <a:endParaRPr lang="en-US" sz="22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200" dirty="0"/>
              <a:t>Благодаря обмену информацией у </a:t>
            </a:r>
            <a:r>
              <a:rPr lang="en-US" altLang="hu-HU" sz="2200" dirty="0"/>
              <a:t>ÁKK </a:t>
            </a:r>
            <a:r>
              <a:rPr lang="ru-RU" altLang="hu-HU" sz="2200" dirty="0"/>
              <a:t>была возможность располагать дополнительными сведениями о платежах из бюджета.</a:t>
            </a:r>
            <a:endParaRPr lang="en-US" sz="22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000" y="5976000"/>
            <a:ext cx="830953" cy="8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0795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alpha val="70000"/>
          </a:schemeClr>
        </a:solidFill>
        <a:ln w="9525">
          <a:solidFill>
            <a:schemeClr val="tx1">
              <a:lumMod val="60000"/>
              <a:lumOff val="40000"/>
            </a:schemeClr>
          </a:solidFill>
          <a:miter lim="800000"/>
          <a:headEnd/>
          <a:tailEnd/>
        </a:ln>
        <a:effectLst/>
      </a:spPr>
      <a:bodyPr anchor="ctr">
        <a:spAutoFit/>
      </a:bodyPr>
      <a:lstStyle>
        <a:defPPr marL="447675" indent="-447675" fontAlgn="auto">
          <a:spcBef>
            <a:spcPts val="0"/>
          </a:spcBef>
          <a:spcAft>
            <a:spcPts val="0"/>
          </a:spcAft>
          <a:tabLst>
            <a:tab pos="685800" algn="l"/>
          </a:tabLst>
          <a:defRPr sz="2200" b="1" i="1" dirty="0">
            <a:latin typeface="Times New Roman" pitchFamily="18" charset="0"/>
            <a:cs typeface="Times New Roman" pitchFamily="18" charset="0"/>
          </a:defRPr>
        </a:defPPr>
      </a:lstStyle>
    </a:spDef>
    <a:txDef>
      <a:spPr>
        <a:solidFill>
          <a:srgbClr val="006600"/>
        </a:solidFill>
      </a:spPr>
      <a:bodyPr anchor="ctr"/>
      <a:lstStyle>
        <a:defPPr algn="ctr" fontAlgn="auto">
          <a:spcAft>
            <a:spcPts val="0"/>
          </a:spcAft>
          <a:defRPr sz="40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4892</TotalTime>
  <Words>1300</Words>
  <Application>Microsoft Office PowerPoint</Application>
  <PresentationFormat>On-screen Show (4:3)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Office-téma</vt:lpstr>
      <vt:lpstr>Egyéni tervezés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Magyar Államkincstár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Költségvetés transzparencia</dc:title>
  <dc:creator>marso.laszlo@allamkincstar.gov.hu</dc:creator>
  <cp:lastModifiedBy>Yelena Slizhevskaya</cp:lastModifiedBy>
  <cp:revision>449</cp:revision>
  <cp:lastPrinted>2017-08-30T13:16:02Z</cp:lastPrinted>
  <dcterms:created xsi:type="dcterms:W3CDTF">2012-01-16T09:44:49Z</dcterms:created>
  <dcterms:modified xsi:type="dcterms:W3CDTF">2021-06-03T06:38:40Z</dcterms:modified>
</cp:coreProperties>
</file>