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09" r:id="rId5"/>
    <p:sldId id="320" r:id="rId6"/>
    <p:sldId id="341" r:id="rId7"/>
    <p:sldId id="337" r:id="rId8"/>
    <p:sldId id="350" r:id="rId9"/>
    <p:sldId id="329" r:id="rId10"/>
    <p:sldId id="330" r:id="rId11"/>
    <p:sldId id="340" r:id="rId12"/>
    <p:sldId id="339" r:id="rId13"/>
    <p:sldId id="331" r:id="rId14"/>
    <p:sldId id="351" r:id="rId15"/>
    <p:sldId id="346" r:id="rId16"/>
    <p:sldId id="332" r:id="rId17"/>
    <p:sldId id="354" r:id="rId18"/>
    <p:sldId id="342" r:id="rId19"/>
    <p:sldId id="347" r:id="rId20"/>
    <p:sldId id="335" r:id="rId21"/>
    <p:sldId id="343" r:id="rId22"/>
    <p:sldId id="352" r:id="rId23"/>
    <p:sldId id="353" r:id="rId24"/>
    <p:sldId id="355" r:id="rId25"/>
    <p:sldId id="356" r:id="rId26"/>
    <p:sldId id="357" r:id="rId27"/>
    <p:sldId id="358" r:id="rId28"/>
  </p:sldIdLst>
  <p:sldSz cx="24384000" cy="13716000"/>
  <p:notesSz cx="6724650" cy="97742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44"/>
    <a:srgbClr val="A39161"/>
    <a:srgbClr val="5E5E5E"/>
    <a:srgbClr val="B3B6A7"/>
    <a:srgbClr val="005850"/>
    <a:srgbClr val="A79563"/>
    <a:srgbClr val="005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32" autoAdjust="0"/>
    <p:restoredTop sz="94682"/>
  </p:normalViewPr>
  <p:slideViewPr>
    <p:cSldViewPr snapToGrid="0" snapToObjects="1" showGuides="1">
      <p:cViewPr>
        <p:scale>
          <a:sx n="30" d="100"/>
          <a:sy n="30" d="100"/>
        </p:scale>
        <p:origin x="176" y="129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208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25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98497-792F-49F2-8169-0ED32C2A7B67}" type="doc">
      <dgm:prSet loTypeId="urn:microsoft.com/office/officeart/2005/8/layout/b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E"/>
        </a:p>
      </dgm:t>
    </dgm:pt>
    <dgm:pt modelId="{D5B2BB6B-C288-41F0-91D3-43F204B8894F}">
      <dgm:prSet phldrT="[Text]"/>
      <dgm:spPr/>
      <dgm:t>
        <a:bodyPr/>
        <a:lstStyle/>
        <a:p>
          <a:r>
            <a:rPr lang="hr-HR"/>
            <a:t>1. Početni sastanci na temu procesa</a:t>
          </a:r>
        </a:p>
        <a:p>
          <a:r>
            <a:rPr lang="hr-HR"/>
            <a:t>(prosinac)</a:t>
          </a:r>
        </a:p>
      </dgm:t>
    </dgm:pt>
    <dgm:pt modelId="{4F4734B6-578A-44D6-97B8-451B218FD9BB}" type="parTrans" cxnId="{DFFB5AB2-B9DE-4F99-B049-7943E166F133}">
      <dgm:prSet/>
      <dgm:spPr/>
      <dgm:t>
        <a:bodyPr/>
        <a:lstStyle/>
        <a:p>
          <a:endParaRPr lang="en-IE"/>
        </a:p>
      </dgm:t>
    </dgm:pt>
    <dgm:pt modelId="{1E37ABAC-4668-44DF-8E17-CF251B0E063F}" type="sibTrans" cxnId="{DFFB5AB2-B9DE-4F99-B049-7943E166F133}">
      <dgm:prSet/>
      <dgm:spPr/>
      <dgm:t>
        <a:bodyPr/>
        <a:lstStyle/>
        <a:p>
          <a:endParaRPr lang="en-IE"/>
        </a:p>
      </dgm:t>
    </dgm:pt>
    <dgm:pt modelId="{4582EF37-BAE2-4613-AAC9-E0706C50DC3C}">
      <dgm:prSet phldrT="[Text]"/>
      <dgm:spPr/>
      <dgm:t>
        <a:bodyPr/>
        <a:lstStyle/>
        <a:p>
          <a:r>
            <a:rPr lang="hr-HR"/>
            <a:t>2. Sudjelovanje u pogledu odabira teme (prosinac/siječanj)</a:t>
          </a:r>
        </a:p>
      </dgm:t>
    </dgm:pt>
    <dgm:pt modelId="{77826357-DD98-4469-9A32-B07F9AA455CD}" type="parTrans" cxnId="{4D93792E-D17B-40D6-9AC4-FA11AB5B088D}">
      <dgm:prSet/>
      <dgm:spPr/>
      <dgm:t>
        <a:bodyPr/>
        <a:lstStyle/>
        <a:p>
          <a:endParaRPr lang="en-IE"/>
        </a:p>
      </dgm:t>
    </dgm:pt>
    <dgm:pt modelId="{A31E2DE1-65FC-4D3D-A9D6-FDFE32DA74BB}" type="sibTrans" cxnId="{4D93792E-D17B-40D6-9AC4-FA11AB5B088D}">
      <dgm:prSet/>
      <dgm:spPr/>
      <dgm:t>
        <a:bodyPr/>
        <a:lstStyle/>
        <a:p>
          <a:endParaRPr lang="en-IE"/>
        </a:p>
      </dgm:t>
    </dgm:pt>
    <dgm:pt modelId="{603E61E6-4624-4AD8-B0DB-A729AA66B64A}">
      <dgm:prSet phldrT="[Text]"/>
      <dgm:spPr/>
      <dgm:t>
        <a:bodyPr/>
        <a:lstStyle/>
        <a:p>
          <a:r>
            <a:rPr lang="hr-HR"/>
            <a:t>3. Utvrđivanje struktura pojedinačnih analiza (nije obvezno)</a:t>
          </a:r>
        </a:p>
      </dgm:t>
    </dgm:pt>
    <dgm:pt modelId="{63D4A1D9-97F2-4A85-AC04-FC66F73F7535}" type="parTrans" cxnId="{8B3ED6EA-E5E0-4C01-B529-987B5DB5C30E}">
      <dgm:prSet/>
      <dgm:spPr/>
      <dgm:t>
        <a:bodyPr/>
        <a:lstStyle/>
        <a:p>
          <a:endParaRPr lang="en-IE"/>
        </a:p>
      </dgm:t>
    </dgm:pt>
    <dgm:pt modelId="{F14DB64A-772E-4FA4-958E-662225D97859}" type="sibTrans" cxnId="{8B3ED6EA-E5E0-4C01-B529-987B5DB5C30E}">
      <dgm:prSet/>
      <dgm:spPr/>
      <dgm:t>
        <a:bodyPr/>
        <a:lstStyle/>
        <a:p>
          <a:endParaRPr lang="en-IE"/>
        </a:p>
      </dgm:t>
    </dgm:pt>
    <dgm:pt modelId="{D509C4A4-6314-44A3-978E-720E53A4E6CA}">
      <dgm:prSet phldrT="[Text]"/>
      <dgm:spPr/>
      <dgm:t>
        <a:bodyPr/>
        <a:lstStyle/>
        <a:p>
          <a:r>
            <a:rPr lang="hr-HR"/>
            <a:t>4. Izlaganje upravljačkoj skupini na temu dokumenata o području primjene</a:t>
          </a:r>
        </a:p>
        <a:p>
          <a:r>
            <a:rPr lang="hr-HR"/>
            <a:t>(veljača)</a:t>
          </a:r>
        </a:p>
      </dgm:t>
    </dgm:pt>
    <dgm:pt modelId="{036C8797-2D9D-4E6A-A202-D8B5123BFD9A}" type="parTrans" cxnId="{8F317983-7A3E-40EC-AC5F-E7EBBEA31367}">
      <dgm:prSet/>
      <dgm:spPr/>
      <dgm:t>
        <a:bodyPr/>
        <a:lstStyle/>
        <a:p>
          <a:endParaRPr lang="en-IE"/>
        </a:p>
      </dgm:t>
    </dgm:pt>
    <dgm:pt modelId="{D3E515A5-BA8C-441F-BB56-AE984B119A8D}" type="sibTrans" cxnId="{8F317983-7A3E-40EC-AC5F-E7EBBEA31367}">
      <dgm:prSet/>
      <dgm:spPr/>
      <dgm:t>
        <a:bodyPr/>
        <a:lstStyle/>
        <a:p>
          <a:endParaRPr lang="en-IE"/>
        </a:p>
      </dgm:t>
    </dgm:pt>
    <dgm:pt modelId="{352302D9-E56B-4201-B3FC-128CB24A0300}">
      <dgm:prSet phldrT="[Text]"/>
      <dgm:spPr/>
      <dgm:t>
        <a:bodyPr/>
        <a:lstStyle/>
        <a:p>
          <a:r>
            <a:rPr lang="hr-HR"/>
            <a:t>6. Detaljna analitička faza (ožujak/travanj/svibanj)</a:t>
          </a:r>
        </a:p>
      </dgm:t>
    </dgm:pt>
    <dgm:pt modelId="{B02AE92F-9F3D-4984-B19C-9DB787E7FFD5}" type="parTrans" cxnId="{741F441C-A3E8-450A-A999-1072C2D74683}">
      <dgm:prSet/>
      <dgm:spPr/>
      <dgm:t>
        <a:bodyPr/>
        <a:lstStyle/>
        <a:p>
          <a:endParaRPr lang="en-IE"/>
        </a:p>
      </dgm:t>
    </dgm:pt>
    <dgm:pt modelId="{07B01030-8B02-452D-AD4E-D5EAF1AB62A7}" type="sibTrans" cxnId="{741F441C-A3E8-450A-A999-1072C2D74683}">
      <dgm:prSet/>
      <dgm:spPr/>
      <dgm:t>
        <a:bodyPr/>
        <a:lstStyle/>
        <a:p>
          <a:endParaRPr lang="en-IE"/>
        </a:p>
      </dgm:t>
    </dgm:pt>
    <dgm:pt modelId="{0C3F4EE6-4F33-411D-9F74-01464D7A2262}">
      <dgm:prSet phldrT="[Text]"/>
      <dgm:spPr/>
      <dgm:t>
        <a:bodyPr/>
        <a:lstStyle/>
        <a:p>
          <a:r>
            <a:rPr lang="hr-HR"/>
            <a:t>7. Stalni interni pregledi</a:t>
          </a:r>
        </a:p>
      </dgm:t>
    </dgm:pt>
    <dgm:pt modelId="{AE82D462-2616-4918-A817-8078B10A8952}" type="parTrans" cxnId="{88827A0B-B1BD-4D18-B05B-77E776083EF1}">
      <dgm:prSet/>
      <dgm:spPr/>
      <dgm:t>
        <a:bodyPr/>
        <a:lstStyle/>
        <a:p>
          <a:endParaRPr lang="en-IE"/>
        </a:p>
      </dgm:t>
    </dgm:pt>
    <dgm:pt modelId="{A2C32F32-8C1E-46C6-87BB-5E47BB6B10B7}" type="sibTrans" cxnId="{88827A0B-B1BD-4D18-B05B-77E776083EF1}">
      <dgm:prSet/>
      <dgm:spPr/>
      <dgm:t>
        <a:bodyPr/>
        <a:lstStyle/>
        <a:p>
          <a:endParaRPr lang="en-IE"/>
        </a:p>
      </dgm:t>
    </dgm:pt>
    <dgm:pt modelId="{177068E6-E28E-48CA-9709-5B22B3DDE5B3}">
      <dgm:prSet phldrT="[Text]"/>
      <dgm:spPr/>
      <dgm:t>
        <a:bodyPr/>
        <a:lstStyle/>
        <a:p>
          <a:r>
            <a:rPr lang="hr-HR"/>
            <a:t>8. Dostavljanje nacrta analiza na pregled koji provode podskupine (svibanj)</a:t>
          </a:r>
        </a:p>
      </dgm:t>
    </dgm:pt>
    <dgm:pt modelId="{ED96F226-E6FD-4CCB-B8FD-3E7105CECAD8}" type="parTrans" cxnId="{3996B960-3985-4622-8FEB-34FF3ED21418}">
      <dgm:prSet/>
      <dgm:spPr/>
      <dgm:t>
        <a:bodyPr/>
        <a:lstStyle/>
        <a:p>
          <a:endParaRPr lang="en-IE"/>
        </a:p>
      </dgm:t>
    </dgm:pt>
    <dgm:pt modelId="{39AFE99E-E6D6-4F58-82B3-C913C472F062}" type="sibTrans" cxnId="{3996B960-3985-4622-8FEB-34FF3ED21418}">
      <dgm:prSet/>
      <dgm:spPr/>
      <dgm:t>
        <a:bodyPr/>
        <a:lstStyle/>
        <a:p>
          <a:endParaRPr lang="en-IE"/>
        </a:p>
      </dgm:t>
    </dgm:pt>
    <dgm:pt modelId="{F647B9F4-6C0B-42E0-9D11-AB25252093B2}">
      <dgm:prSet phldrT="[Text]"/>
      <dgm:spPr/>
      <dgm:t>
        <a:bodyPr/>
        <a:lstStyle/>
        <a:p>
          <a:r>
            <a:rPr lang="hr-HR"/>
            <a:t>9. Daljnje detaljne analize (svibanj/lipanj)</a:t>
          </a:r>
        </a:p>
      </dgm:t>
    </dgm:pt>
    <dgm:pt modelId="{97431134-AA60-440A-87FD-C6ACF2CF4ABE}" type="parTrans" cxnId="{96A02E7B-2135-4663-9A5B-B29DC6BC6089}">
      <dgm:prSet/>
      <dgm:spPr/>
      <dgm:t>
        <a:bodyPr/>
        <a:lstStyle/>
        <a:p>
          <a:endParaRPr lang="en-IE"/>
        </a:p>
      </dgm:t>
    </dgm:pt>
    <dgm:pt modelId="{17E6B98E-C869-43D7-A361-3E671D4C09FB}" type="sibTrans" cxnId="{96A02E7B-2135-4663-9A5B-B29DC6BC6089}">
      <dgm:prSet/>
      <dgm:spPr/>
      <dgm:t>
        <a:bodyPr/>
        <a:lstStyle/>
        <a:p>
          <a:endParaRPr lang="en-IE"/>
        </a:p>
      </dgm:t>
    </dgm:pt>
    <dgm:pt modelId="{F6444FF1-C2DC-40EF-8752-FE275ED12F2E}">
      <dgm:prSet phldrT="[Text]"/>
      <dgm:spPr/>
      <dgm:t>
        <a:bodyPr/>
        <a:lstStyle/>
        <a:p>
          <a:r>
            <a:rPr lang="hr-HR"/>
            <a:t>11. Izlaganje upravljačkoj skupini na temu konačnih dokumenata (lipanj)</a:t>
          </a:r>
        </a:p>
      </dgm:t>
    </dgm:pt>
    <dgm:pt modelId="{57FBA0B1-129D-4994-AED8-57CDC5210BE2}" type="parTrans" cxnId="{D7B4C41A-6BA5-408B-A2E5-D5D6FAC5A002}">
      <dgm:prSet/>
      <dgm:spPr/>
      <dgm:t>
        <a:bodyPr/>
        <a:lstStyle/>
        <a:p>
          <a:endParaRPr lang="en-IE"/>
        </a:p>
      </dgm:t>
    </dgm:pt>
    <dgm:pt modelId="{A72B6D00-0634-467A-A9C8-72F77AA43FB1}" type="sibTrans" cxnId="{D7B4C41A-6BA5-408B-A2E5-D5D6FAC5A002}">
      <dgm:prSet/>
      <dgm:spPr/>
      <dgm:t>
        <a:bodyPr/>
        <a:lstStyle/>
        <a:p>
          <a:endParaRPr lang="en-IE"/>
        </a:p>
      </dgm:t>
    </dgm:pt>
    <dgm:pt modelId="{52F69E1D-10FB-4377-B918-4B27BC1AF3ED}">
      <dgm:prSet phldrT="[Text]"/>
      <dgm:spPr/>
      <dgm:t>
        <a:bodyPr/>
        <a:lstStyle/>
        <a:p>
          <a:r>
            <a:rPr lang="hr-HR"/>
            <a:t>12. Dostavljanje ministru u svrhu pregleda javnih rashoda (PER) prije objave</a:t>
          </a:r>
        </a:p>
      </dgm:t>
    </dgm:pt>
    <dgm:pt modelId="{D784A8AE-6E79-4144-B8A2-221231A33F99}" type="parTrans" cxnId="{8DE40EBF-3ED4-43D7-88EF-C31DBA89D4A9}">
      <dgm:prSet/>
      <dgm:spPr/>
      <dgm:t>
        <a:bodyPr/>
        <a:lstStyle/>
        <a:p>
          <a:endParaRPr lang="en-IE"/>
        </a:p>
      </dgm:t>
    </dgm:pt>
    <dgm:pt modelId="{4E7452AE-A800-4237-925D-0D5A492102BD}" type="sibTrans" cxnId="{8DE40EBF-3ED4-43D7-88EF-C31DBA89D4A9}">
      <dgm:prSet/>
      <dgm:spPr/>
      <dgm:t>
        <a:bodyPr/>
        <a:lstStyle/>
        <a:p>
          <a:endParaRPr lang="en-IE"/>
        </a:p>
      </dgm:t>
    </dgm:pt>
    <dgm:pt modelId="{31A4D4B5-3582-4976-90D9-0829B37B7147}">
      <dgm:prSet phldrT="[Text]"/>
      <dgm:spPr/>
      <dgm:t>
        <a:bodyPr/>
        <a:lstStyle/>
        <a:p>
          <a:r>
            <a:rPr lang="hr-HR"/>
            <a:t>13. Objava dokumenata (s polugodišnjim izvještajem o rashodima (MYER)) popraćena konferencijom za medije ili priopćenjem za medije (srpanj)</a:t>
          </a:r>
        </a:p>
      </dgm:t>
    </dgm:pt>
    <dgm:pt modelId="{FE7A818E-098A-4FD3-A60B-69C150E474C5}" type="parTrans" cxnId="{A5439198-536D-411A-8A4F-31331828B160}">
      <dgm:prSet/>
      <dgm:spPr/>
      <dgm:t>
        <a:bodyPr/>
        <a:lstStyle/>
        <a:p>
          <a:endParaRPr lang="en-IE"/>
        </a:p>
      </dgm:t>
    </dgm:pt>
    <dgm:pt modelId="{A88FD526-2102-40C9-9572-C0763408009A}" type="sibTrans" cxnId="{A5439198-536D-411A-8A4F-31331828B160}">
      <dgm:prSet/>
      <dgm:spPr/>
      <dgm:t>
        <a:bodyPr/>
        <a:lstStyle/>
        <a:p>
          <a:endParaRPr lang="en-IE"/>
        </a:p>
      </dgm:t>
    </dgm:pt>
    <dgm:pt modelId="{403B0342-918D-4A4A-AEE4-131F9E9FCC33}">
      <dgm:prSet phldrT="[Text]"/>
      <dgm:spPr/>
      <dgm:t>
        <a:bodyPr/>
        <a:lstStyle/>
        <a:p>
          <a:r>
            <a:rPr lang="hr-HR"/>
            <a:t>14. Proračunski pregovori (rujan/listopad)</a:t>
          </a:r>
        </a:p>
      </dgm:t>
    </dgm:pt>
    <dgm:pt modelId="{E0257354-4385-43A6-97CE-D381DA89A929}" type="parTrans" cxnId="{B61C9831-928B-4671-B2E7-3C56E06AEF9C}">
      <dgm:prSet/>
      <dgm:spPr/>
      <dgm:t>
        <a:bodyPr/>
        <a:lstStyle/>
        <a:p>
          <a:endParaRPr lang="en-IE"/>
        </a:p>
      </dgm:t>
    </dgm:pt>
    <dgm:pt modelId="{247DB7CF-5FBD-4C5B-B71C-6113C2628D63}" type="sibTrans" cxnId="{B61C9831-928B-4671-B2E7-3C56E06AEF9C}">
      <dgm:prSet/>
      <dgm:spPr/>
      <dgm:t>
        <a:bodyPr/>
        <a:lstStyle/>
        <a:p>
          <a:endParaRPr lang="en-IE"/>
        </a:p>
      </dgm:t>
    </dgm:pt>
    <dgm:pt modelId="{A81A71D2-6DA8-4FEF-BF0C-D994CE345489}">
      <dgm:prSet phldrT="[Text]"/>
      <dgm:spPr/>
      <dgm:t>
        <a:bodyPr/>
        <a:lstStyle/>
        <a:p>
          <a:r>
            <a:rPr lang="hr-HR"/>
            <a:t>15. Seminar na temu dubinske analize rashoda (listopad/studeni)</a:t>
          </a:r>
        </a:p>
      </dgm:t>
    </dgm:pt>
    <dgm:pt modelId="{027EC54A-5251-48BF-8909-2B2A0C7941C0}" type="parTrans" cxnId="{2BCE54E3-ABFF-463D-882B-408D75A3DD42}">
      <dgm:prSet/>
      <dgm:spPr/>
      <dgm:t>
        <a:bodyPr/>
        <a:lstStyle/>
        <a:p>
          <a:endParaRPr lang="en-IE"/>
        </a:p>
      </dgm:t>
    </dgm:pt>
    <dgm:pt modelId="{B0C6EB20-A3A1-44E7-BC22-2DA59161A5C2}" type="sibTrans" cxnId="{2BCE54E3-ABFF-463D-882B-408D75A3DD42}">
      <dgm:prSet/>
      <dgm:spPr/>
      <dgm:t>
        <a:bodyPr/>
        <a:lstStyle/>
        <a:p>
          <a:endParaRPr lang="en-IE"/>
        </a:p>
      </dgm:t>
    </dgm:pt>
    <dgm:pt modelId="{59F1C30A-3701-482B-B91D-4A039B595A4A}">
      <dgm:prSet phldrT="[Text]"/>
      <dgm:spPr/>
      <dgm:t>
        <a:bodyPr/>
        <a:lstStyle/>
        <a:p>
          <a:r>
            <a:rPr lang="hr-HR"/>
            <a:t>5. Konferencija na temu dubinske analize rashoda (ožujak)</a:t>
          </a:r>
        </a:p>
      </dgm:t>
    </dgm:pt>
    <dgm:pt modelId="{BEF15C73-6C8D-4A77-A3BB-6691D1DE3C2D}" type="parTrans" cxnId="{77C1C843-93CF-47D0-BCC4-22198B227EE4}">
      <dgm:prSet/>
      <dgm:spPr/>
      <dgm:t>
        <a:bodyPr/>
        <a:lstStyle/>
        <a:p>
          <a:endParaRPr lang="en-IE"/>
        </a:p>
      </dgm:t>
    </dgm:pt>
    <dgm:pt modelId="{85C3C5DF-F322-4A8E-A932-32B71E1A8DE3}" type="sibTrans" cxnId="{77C1C843-93CF-47D0-BCC4-22198B227EE4}">
      <dgm:prSet/>
      <dgm:spPr/>
      <dgm:t>
        <a:bodyPr/>
        <a:lstStyle/>
        <a:p>
          <a:endParaRPr lang="en-IE"/>
        </a:p>
      </dgm:t>
    </dgm:pt>
    <dgm:pt modelId="{069B7933-3F7D-4BBB-BBAB-44D8AB6861AD}">
      <dgm:prSet phldrT="[Text]"/>
      <dgm:spPr/>
      <dgm:t>
        <a:bodyPr/>
        <a:lstStyle/>
        <a:p>
          <a:r>
            <a:rPr lang="hr-HR"/>
            <a:t>10. Stalni interni pregledi i odobrenje (lipanj)</a:t>
          </a:r>
        </a:p>
      </dgm:t>
    </dgm:pt>
    <dgm:pt modelId="{7B03855F-B562-4725-BE04-0F256025C911}" type="parTrans" cxnId="{F93F8EF6-9FED-4359-BDAA-A6EA4C8FE92D}">
      <dgm:prSet/>
      <dgm:spPr/>
      <dgm:t>
        <a:bodyPr/>
        <a:lstStyle/>
        <a:p>
          <a:endParaRPr lang="en-IE"/>
        </a:p>
      </dgm:t>
    </dgm:pt>
    <dgm:pt modelId="{8CBCA300-798F-40A6-987C-E14EEE96B26F}" type="sibTrans" cxnId="{F93F8EF6-9FED-4359-BDAA-A6EA4C8FE92D}">
      <dgm:prSet/>
      <dgm:spPr/>
      <dgm:t>
        <a:bodyPr/>
        <a:lstStyle/>
        <a:p>
          <a:endParaRPr lang="en-IE"/>
        </a:p>
      </dgm:t>
    </dgm:pt>
    <dgm:pt modelId="{3A5BE61D-0FEB-4F5D-8378-A4CAB8B3D7E2}">
      <dgm:prSet phldrT="[Text]"/>
      <dgm:spPr/>
      <dgm:t>
        <a:bodyPr/>
        <a:lstStyle/>
        <a:p>
          <a:r>
            <a:rPr lang="hr-HR"/>
            <a:t>16. Pripreme za narednu dubinsku analizu (studeni/prosinac)</a:t>
          </a:r>
        </a:p>
      </dgm:t>
    </dgm:pt>
    <dgm:pt modelId="{C74F8488-C82B-421B-8D75-F03766F3DA1D}" type="parTrans" cxnId="{DCD3CBD7-CF11-42E7-AA73-EB41B18C57D8}">
      <dgm:prSet/>
      <dgm:spPr/>
      <dgm:t>
        <a:bodyPr/>
        <a:lstStyle/>
        <a:p>
          <a:endParaRPr lang="en-IE"/>
        </a:p>
      </dgm:t>
    </dgm:pt>
    <dgm:pt modelId="{E63CB188-3F54-4B31-9F45-BFD0859CD3E1}" type="sibTrans" cxnId="{DCD3CBD7-CF11-42E7-AA73-EB41B18C57D8}">
      <dgm:prSet/>
      <dgm:spPr/>
      <dgm:t>
        <a:bodyPr/>
        <a:lstStyle/>
        <a:p>
          <a:endParaRPr lang="en-IE"/>
        </a:p>
      </dgm:t>
    </dgm:pt>
    <dgm:pt modelId="{F9B655C4-0AE7-4074-9A6B-4C0BACC75EB6}" type="pres">
      <dgm:prSet presAssocID="{62A98497-792F-49F2-8169-0ED32C2A7B67}" presName="Name0" presStyleCnt="0">
        <dgm:presLayoutVars>
          <dgm:dir/>
          <dgm:resizeHandles/>
        </dgm:presLayoutVars>
      </dgm:prSet>
      <dgm:spPr/>
    </dgm:pt>
    <dgm:pt modelId="{FD326F07-DCEB-4220-A5BA-E9362DC66AB7}" type="pres">
      <dgm:prSet presAssocID="{D5B2BB6B-C288-41F0-91D3-43F204B8894F}" presName="compNode" presStyleCnt="0"/>
      <dgm:spPr/>
    </dgm:pt>
    <dgm:pt modelId="{FAB7448A-0E39-4DA8-91EA-9574316CFDEE}" type="pres">
      <dgm:prSet presAssocID="{D5B2BB6B-C288-41F0-91D3-43F204B8894F}" presName="dummyConnPt" presStyleCnt="0"/>
      <dgm:spPr/>
    </dgm:pt>
    <dgm:pt modelId="{0B5610B6-2132-4BE9-834F-53D787F8DFDA}" type="pres">
      <dgm:prSet presAssocID="{D5B2BB6B-C288-41F0-91D3-43F204B8894F}" presName="node" presStyleLbl="node1" presStyleIdx="0" presStyleCnt="16">
        <dgm:presLayoutVars>
          <dgm:bulletEnabled val="1"/>
        </dgm:presLayoutVars>
      </dgm:prSet>
      <dgm:spPr/>
    </dgm:pt>
    <dgm:pt modelId="{8D0EC248-1130-4F59-A9B1-D9AE25A5C58B}" type="pres">
      <dgm:prSet presAssocID="{1E37ABAC-4668-44DF-8E17-CF251B0E063F}" presName="sibTrans" presStyleLbl="bgSibTrans2D1" presStyleIdx="0" presStyleCnt="15"/>
      <dgm:spPr/>
    </dgm:pt>
    <dgm:pt modelId="{2D77C60C-8450-4B11-9F0F-A881384176B2}" type="pres">
      <dgm:prSet presAssocID="{4582EF37-BAE2-4613-AAC9-E0706C50DC3C}" presName="compNode" presStyleCnt="0"/>
      <dgm:spPr/>
    </dgm:pt>
    <dgm:pt modelId="{AEB44086-73D3-4807-8E26-380EC2FB2857}" type="pres">
      <dgm:prSet presAssocID="{4582EF37-BAE2-4613-AAC9-E0706C50DC3C}" presName="dummyConnPt" presStyleCnt="0"/>
      <dgm:spPr/>
    </dgm:pt>
    <dgm:pt modelId="{8697A1C2-30B5-4775-BCF1-D3FC0C713941}" type="pres">
      <dgm:prSet presAssocID="{4582EF37-BAE2-4613-AAC9-E0706C50DC3C}" presName="node" presStyleLbl="node1" presStyleIdx="1" presStyleCnt="16">
        <dgm:presLayoutVars>
          <dgm:bulletEnabled val="1"/>
        </dgm:presLayoutVars>
      </dgm:prSet>
      <dgm:spPr/>
    </dgm:pt>
    <dgm:pt modelId="{9176730B-8DC2-4727-BF21-8BD4123EBA83}" type="pres">
      <dgm:prSet presAssocID="{A31E2DE1-65FC-4D3D-A9D6-FDFE32DA74BB}" presName="sibTrans" presStyleLbl="bgSibTrans2D1" presStyleIdx="1" presStyleCnt="15"/>
      <dgm:spPr/>
    </dgm:pt>
    <dgm:pt modelId="{6584D102-31BC-4580-9B82-39AE8D506E0B}" type="pres">
      <dgm:prSet presAssocID="{603E61E6-4624-4AD8-B0DB-A729AA66B64A}" presName="compNode" presStyleCnt="0"/>
      <dgm:spPr/>
    </dgm:pt>
    <dgm:pt modelId="{1D8D6B47-1621-468E-86F9-6254246ADA4B}" type="pres">
      <dgm:prSet presAssocID="{603E61E6-4624-4AD8-B0DB-A729AA66B64A}" presName="dummyConnPt" presStyleCnt="0"/>
      <dgm:spPr/>
    </dgm:pt>
    <dgm:pt modelId="{2B214029-5DD8-4A3A-868E-5C459C120074}" type="pres">
      <dgm:prSet presAssocID="{603E61E6-4624-4AD8-B0DB-A729AA66B64A}" presName="node" presStyleLbl="node1" presStyleIdx="2" presStyleCnt="16">
        <dgm:presLayoutVars>
          <dgm:bulletEnabled val="1"/>
        </dgm:presLayoutVars>
      </dgm:prSet>
      <dgm:spPr/>
    </dgm:pt>
    <dgm:pt modelId="{1A38367E-B478-4E0D-9977-65B0C2AA8924}" type="pres">
      <dgm:prSet presAssocID="{F14DB64A-772E-4FA4-958E-662225D97859}" presName="sibTrans" presStyleLbl="bgSibTrans2D1" presStyleIdx="2" presStyleCnt="15"/>
      <dgm:spPr/>
    </dgm:pt>
    <dgm:pt modelId="{7C2E52D8-1E83-4474-A9E6-21AEA93FDC02}" type="pres">
      <dgm:prSet presAssocID="{D509C4A4-6314-44A3-978E-720E53A4E6CA}" presName="compNode" presStyleCnt="0"/>
      <dgm:spPr/>
    </dgm:pt>
    <dgm:pt modelId="{7B420F1E-BEC5-49D4-AC3B-B50332F37974}" type="pres">
      <dgm:prSet presAssocID="{D509C4A4-6314-44A3-978E-720E53A4E6CA}" presName="dummyConnPt" presStyleCnt="0"/>
      <dgm:spPr/>
    </dgm:pt>
    <dgm:pt modelId="{91BCC656-98E7-43C1-82EF-CB74BF425D79}" type="pres">
      <dgm:prSet presAssocID="{D509C4A4-6314-44A3-978E-720E53A4E6CA}" presName="node" presStyleLbl="node1" presStyleIdx="3" presStyleCnt="16" custLinFactNeighborY="178">
        <dgm:presLayoutVars>
          <dgm:bulletEnabled val="1"/>
        </dgm:presLayoutVars>
      </dgm:prSet>
      <dgm:spPr/>
    </dgm:pt>
    <dgm:pt modelId="{79EE52D8-2F1C-49A8-B6C7-CA528FF96353}" type="pres">
      <dgm:prSet presAssocID="{D3E515A5-BA8C-441F-BB56-AE984B119A8D}" presName="sibTrans" presStyleLbl="bgSibTrans2D1" presStyleIdx="3" presStyleCnt="15"/>
      <dgm:spPr/>
    </dgm:pt>
    <dgm:pt modelId="{DB66CA07-C6E3-411A-A0C5-7AF67A366A30}" type="pres">
      <dgm:prSet presAssocID="{59F1C30A-3701-482B-B91D-4A039B595A4A}" presName="compNode" presStyleCnt="0"/>
      <dgm:spPr/>
    </dgm:pt>
    <dgm:pt modelId="{E4C12530-03D1-4F57-95F6-160A3F24D2B1}" type="pres">
      <dgm:prSet presAssocID="{59F1C30A-3701-482B-B91D-4A039B595A4A}" presName="dummyConnPt" presStyleCnt="0"/>
      <dgm:spPr/>
    </dgm:pt>
    <dgm:pt modelId="{DEEDF976-E66B-4DA9-8F99-BA431052CAD0}" type="pres">
      <dgm:prSet presAssocID="{59F1C30A-3701-482B-B91D-4A039B595A4A}" presName="node" presStyleLbl="node1" presStyleIdx="4" presStyleCnt="16">
        <dgm:presLayoutVars>
          <dgm:bulletEnabled val="1"/>
        </dgm:presLayoutVars>
      </dgm:prSet>
      <dgm:spPr/>
    </dgm:pt>
    <dgm:pt modelId="{D0F3DE1F-AC55-4F09-B88D-C287DBC22962}" type="pres">
      <dgm:prSet presAssocID="{85C3C5DF-F322-4A8E-A932-32B71E1A8DE3}" presName="sibTrans" presStyleLbl="bgSibTrans2D1" presStyleIdx="4" presStyleCnt="15"/>
      <dgm:spPr/>
    </dgm:pt>
    <dgm:pt modelId="{846F7A18-5840-4A48-8837-059C538F6587}" type="pres">
      <dgm:prSet presAssocID="{352302D9-E56B-4201-B3FC-128CB24A0300}" presName="compNode" presStyleCnt="0"/>
      <dgm:spPr/>
    </dgm:pt>
    <dgm:pt modelId="{4AFF8C39-912A-42CC-A031-C2FBD0295572}" type="pres">
      <dgm:prSet presAssocID="{352302D9-E56B-4201-B3FC-128CB24A0300}" presName="dummyConnPt" presStyleCnt="0"/>
      <dgm:spPr/>
    </dgm:pt>
    <dgm:pt modelId="{881389E1-C657-44C1-BCA5-76460D12A224}" type="pres">
      <dgm:prSet presAssocID="{352302D9-E56B-4201-B3FC-128CB24A0300}" presName="node" presStyleLbl="node1" presStyleIdx="5" presStyleCnt="16">
        <dgm:presLayoutVars>
          <dgm:bulletEnabled val="1"/>
        </dgm:presLayoutVars>
      </dgm:prSet>
      <dgm:spPr/>
    </dgm:pt>
    <dgm:pt modelId="{7DAA90A9-F834-4494-AFA3-3175CB071669}" type="pres">
      <dgm:prSet presAssocID="{07B01030-8B02-452D-AD4E-D5EAF1AB62A7}" presName="sibTrans" presStyleLbl="bgSibTrans2D1" presStyleIdx="5" presStyleCnt="15"/>
      <dgm:spPr/>
    </dgm:pt>
    <dgm:pt modelId="{911EE939-6DDA-44CE-B294-43100586AE45}" type="pres">
      <dgm:prSet presAssocID="{0C3F4EE6-4F33-411D-9F74-01464D7A2262}" presName="compNode" presStyleCnt="0"/>
      <dgm:spPr/>
    </dgm:pt>
    <dgm:pt modelId="{1AA6D2A8-4C4C-4B33-8A33-03DDBC673A47}" type="pres">
      <dgm:prSet presAssocID="{0C3F4EE6-4F33-411D-9F74-01464D7A2262}" presName="dummyConnPt" presStyleCnt="0"/>
      <dgm:spPr/>
    </dgm:pt>
    <dgm:pt modelId="{BB560A6E-DF13-4003-AA39-06D17A6B473D}" type="pres">
      <dgm:prSet presAssocID="{0C3F4EE6-4F33-411D-9F74-01464D7A2262}" presName="node" presStyleLbl="node1" presStyleIdx="6" presStyleCnt="16">
        <dgm:presLayoutVars>
          <dgm:bulletEnabled val="1"/>
        </dgm:presLayoutVars>
      </dgm:prSet>
      <dgm:spPr/>
    </dgm:pt>
    <dgm:pt modelId="{F5AA5E76-ADBC-4587-AF4E-6F1DDC5B7F12}" type="pres">
      <dgm:prSet presAssocID="{A2C32F32-8C1E-46C6-87BB-5E47BB6B10B7}" presName="sibTrans" presStyleLbl="bgSibTrans2D1" presStyleIdx="6" presStyleCnt="15"/>
      <dgm:spPr/>
    </dgm:pt>
    <dgm:pt modelId="{832E2DDA-6685-4C9B-95CF-6428B9CEACC3}" type="pres">
      <dgm:prSet presAssocID="{177068E6-E28E-48CA-9709-5B22B3DDE5B3}" presName="compNode" presStyleCnt="0"/>
      <dgm:spPr/>
    </dgm:pt>
    <dgm:pt modelId="{157ABC6F-D7AD-40A0-9CE3-3808E11D48C1}" type="pres">
      <dgm:prSet presAssocID="{177068E6-E28E-48CA-9709-5B22B3DDE5B3}" presName="dummyConnPt" presStyleCnt="0"/>
      <dgm:spPr/>
    </dgm:pt>
    <dgm:pt modelId="{75668872-DF7A-443C-B145-1EC6C7E355DC}" type="pres">
      <dgm:prSet presAssocID="{177068E6-E28E-48CA-9709-5B22B3DDE5B3}" presName="node" presStyleLbl="node1" presStyleIdx="7" presStyleCnt="16">
        <dgm:presLayoutVars>
          <dgm:bulletEnabled val="1"/>
        </dgm:presLayoutVars>
      </dgm:prSet>
      <dgm:spPr/>
    </dgm:pt>
    <dgm:pt modelId="{5982B950-643C-47D5-8D9B-0989970AE132}" type="pres">
      <dgm:prSet presAssocID="{39AFE99E-E6D6-4F58-82B3-C913C472F062}" presName="sibTrans" presStyleLbl="bgSibTrans2D1" presStyleIdx="7" presStyleCnt="15"/>
      <dgm:spPr/>
    </dgm:pt>
    <dgm:pt modelId="{B0DCFCA1-FEDD-4544-8FB8-9DE1B5665F27}" type="pres">
      <dgm:prSet presAssocID="{F647B9F4-6C0B-42E0-9D11-AB25252093B2}" presName="compNode" presStyleCnt="0"/>
      <dgm:spPr/>
    </dgm:pt>
    <dgm:pt modelId="{14471429-F672-42BA-B246-BAE28A942720}" type="pres">
      <dgm:prSet presAssocID="{F647B9F4-6C0B-42E0-9D11-AB25252093B2}" presName="dummyConnPt" presStyleCnt="0"/>
      <dgm:spPr/>
    </dgm:pt>
    <dgm:pt modelId="{51326C21-9651-4F07-8759-7697BF60F0F6}" type="pres">
      <dgm:prSet presAssocID="{F647B9F4-6C0B-42E0-9D11-AB25252093B2}" presName="node" presStyleLbl="node1" presStyleIdx="8" presStyleCnt="16">
        <dgm:presLayoutVars>
          <dgm:bulletEnabled val="1"/>
        </dgm:presLayoutVars>
      </dgm:prSet>
      <dgm:spPr/>
    </dgm:pt>
    <dgm:pt modelId="{7FEF0E48-AAFF-46BB-BB3B-0F314CE73320}" type="pres">
      <dgm:prSet presAssocID="{17E6B98E-C869-43D7-A361-3E671D4C09FB}" presName="sibTrans" presStyleLbl="bgSibTrans2D1" presStyleIdx="8" presStyleCnt="15"/>
      <dgm:spPr/>
    </dgm:pt>
    <dgm:pt modelId="{04D0DE9C-8A2D-45DF-A5C9-DA1483B628EF}" type="pres">
      <dgm:prSet presAssocID="{069B7933-3F7D-4BBB-BBAB-44D8AB6861AD}" presName="compNode" presStyleCnt="0"/>
      <dgm:spPr/>
    </dgm:pt>
    <dgm:pt modelId="{55ABF40D-C242-42AA-8591-B95DB3A868C0}" type="pres">
      <dgm:prSet presAssocID="{069B7933-3F7D-4BBB-BBAB-44D8AB6861AD}" presName="dummyConnPt" presStyleCnt="0"/>
      <dgm:spPr/>
    </dgm:pt>
    <dgm:pt modelId="{815E176F-D53E-4CFD-81E8-5484D1EE0AE8}" type="pres">
      <dgm:prSet presAssocID="{069B7933-3F7D-4BBB-BBAB-44D8AB6861AD}" presName="node" presStyleLbl="node1" presStyleIdx="9" presStyleCnt="16">
        <dgm:presLayoutVars>
          <dgm:bulletEnabled val="1"/>
        </dgm:presLayoutVars>
      </dgm:prSet>
      <dgm:spPr/>
    </dgm:pt>
    <dgm:pt modelId="{DBA73316-4CD9-4334-8A8E-5FA66ACB1D1D}" type="pres">
      <dgm:prSet presAssocID="{8CBCA300-798F-40A6-987C-E14EEE96B26F}" presName="sibTrans" presStyleLbl="bgSibTrans2D1" presStyleIdx="9" presStyleCnt="15"/>
      <dgm:spPr/>
    </dgm:pt>
    <dgm:pt modelId="{72AF1C06-B029-4EE6-A7D5-8E70BD9A7901}" type="pres">
      <dgm:prSet presAssocID="{F6444FF1-C2DC-40EF-8752-FE275ED12F2E}" presName="compNode" presStyleCnt="0"/>
      <dgm:spPr/>
    </dgm:pt>
    <dgm:pt modelId="{EA714DEA-AD1C-4BF1-8F35-F6AA88A80241}" type="pres">
      <dgm:prSet presAssocID="{F6444FF1-C2DC-40EF-8752-FE275ED12F2E}" presName="dummyConnPt" presStyleCnt="0"/>
      <dgm:spPr/>
    </dgm:pt>
    <dgm:pt modelId="{97077C13-6EAC-4D3B-A46A-416AF1C89D8C}" type="pres">
      <dgm:prSet presAssocID="{F6444FF1-C2DC-40EF-8752-FE275ED12F2E}" presName="node" presStyleLbl="node1" presStyleIdx="10" presStyleCnt="16">
        <dgm:presLayoutVars>
          <dgm:bulletEnabled val="1"/>
        </dgm:presLayoutVars>
      </dgm:prSet>
      <dgm:spPr/>
    </dgm:pt>
    <dgm:pt modelId="{8187004E-D042-43B1-BEAE-87359B80EEB0}" type="pres">
      <dgm:prSet presAssocID="{A72B6D00-0634-467A-A9C8-72F77AA43FB1}" presName="sibTrans" presStyleLbl="bgSibTrans2D1" presStyleIdx="10" presStyleCnt="15"/>
      <dgm:spPr/>
    </dgm:pt>
    <dgm:pt modelId="{9111B79F-605C-4CF8-849E-0C181D64C284}" type="pres">
      <dgm:prSet presAssocID="{52F69E1D-10FB-4377-B918-4B27BC1AF3ED}" presName="compNode" presStyleCnt="0"/>
      <dgm:spPr/>
    </dgm:pt>
    <dgm:pt modelId="{F34F4137-5298-45B6-8ED8-F304ABCFB8B3}" type="pres">
      <dgm:prSet presAssocID="{52F69E1D-10FB-4377-B918-4B27BC1AF3ED}" presName="dummyConnPt" presStyleCnt="0"/>
      <dgm:spPr/>
    </dgm:pt>
    <dgm:pt modelId="{66B18653-E6F2-4AD0-8C84-BA18B758B1C4}" type="pres">
      <dgm:prSet presAssocID="{52F69E1D-10FB-4377-B918-4B27BC1AF3ED}" presName="node" presStyleLbl="node1" presStyleIdx="11" presStyleCnt="16">
        <dgm:presLayoutVars>
          <dgm:bulletEnabled val="1"/>
        </dgm:presLayoutVars>
      </dgm:prSet>
      <dgm:spPr/>
    </dgm:pt>
    <dgm:pt modelId="{B093EE5D-7078-4AF3-8CF5-72B7A8959A5D}" type="pres">
      <dgm:prSet presAssocID="{4E7452AE-A800-4237-925D-0D5A492102BD}" presName="sibTrans" presStyleLbl="bgSibTrans2D1" presStyleIdx="11" presStyleCnt="15"/>
      <dgm:spPr/>
    </dgm:pt>
    <dgm:pt modelId="{30EE761D-1674-4627-B151-75BF20D32E31}" type="pres">
      <dgm:prSet presAssocID="{31A4D4B5-3582-4976-90D9-0829B37B7147}" presName="compNode" presStyleCnt="0"/>
      <dgm:spPr/>
    </dgm:pt>
    <dgm:pt modelId="{AE51BED1-2E7B-4A7E-8B77-D8A68E458201}" type="pres">
      <dgm:prSet presAssocID="{31A4D4B5-3582-4976-90D9-0829B37B7147}" presName="dummyConnPt" presStyleCnt="0"/>
      <dgm:spPr/>
    </dgm:pt>
    <dgm:pt modelId="{F368D62B-C469-4EED-9516-1FDD581D4468}" type="pres">
      <dgm:prSet presAssocID="{31A4D4B5-3582-4976-90D9-0829B37B7147}" presName="node" presStyleLbl="node1" presStyleIdx="12" presStyleCnt="16">
        <dgm:presLayoutVars>
          <dgm:bulletEnabled val="1"/>
        </dgm:presLayoutVars>
      </dgm:prSet>
      <dgm:spPr/>
    </dgm:pt>
    <dgm:pt modelId="{D64226E8-69FC-419A-A0E7-076E48AFE950}" type="pres">
      <dgm:prSet presAssocID="{A88FD526-2102-40C9-9572-C0763408009A}" presName="sibTrans" presStyleLbl="bgSibTrans2D1" presStyleIdx="12" presStyleCnt="15"/>
      <dgm:spPr/>
    </dgm:pt>
    <dgm:pt modelId="{D9FCF24F-C6A4-4F74-A9D8-0B0238EE1668}" type="pres">
      <dgm:prSet presAssocID="{403B0342-918D-4A4A-AEE4-131F9E9FCC33}" presName="compNode" presStyleCnt="0"/>
      <dgm:spPr/>
    </dgm:pt>
    <dgm:pt modelId="{5F45D2B2-9EA4-4938-8D1E-BAAFD9232C4C}" type="pres">
      <dgm:prSet presAssocID="{403B0342-918D-4A4A-AEE4-131F9E9FCC33}" presName="dummyConnPt" presStyleCnt="0"/>
      <dgm:spPr/>
    </dgm:pt>
    <dgm:pt modelId="{F1FD0E76-9694-48AA-9C8E-2E3A067CE044}" type="pres">
      <dgm:prSet presAssocID="{403B0342-918D-4A4A-AEE4-131F9E9FCC33}" presName="node" presStyleLbl="node1" presStyleIdx="13" presStyleCnt="16">
        <dgm:presLayoutVars>
          <dgm:bulletEnabled val="1"/>
        </dgm:presLayoutVars>
      </dgm:prSet>
      <dgm:spPr/>
    </dgm:pt>
    <dgm:pt modelId="{F342FA69-5AE5-4446-83AD-1F5F0A3230CC}" type="pres">
      <dgm:prSet presAssocID="{247DB7CF-5FBD-4C5B-B71C-6113C2628D63}" presName="sibTrans" presStyleLbl="bgSibTrans2D1" presStyleIdx="13" presStyleCnt="15"/>
      <dgm:spPr/>
    </dgm:pt>
    <dgm:pt modelId="{625A4685-1CAF-44EB-AF19-B606399AC3B2}" type="pres">
      <dgm:prSet presAssocID="{A81A71D2-6DA8-4FEF-BF0C-D994CE345489}" presName="compNode" presStyleCnt="0"/>
      <dgm:spPr/>
    </dgm:pt>
    <dgm:pt modelId="{B54A4E8E-08D3-4AF9-9BAB-B3C93CA5ED4C}" type="pres">
      <dgm:prSet presAssocID="{A81A71D2-6DA8-4FEF-BF0C-D994CE345489}" presName="dummyConnPt" presStyleCnt="0"/>
      <dgm:spPr/>
    </dgm:pt>
    <dgm:pt modelId="{238A7E78-C9F4-4514-BBEE-52EE684B788E}" type="pres">
      <dgm:prSet presAssocID="{A81A71D2-6DA8-4FEF-BF0C-D994CE345489}" presName="node" presStyleLbl="node1" presStyleIdx="14" presStyleCnt="16">
        <dgm:presLayoutVars>
          <dgm:bulletEnabled val="1"/>
        </dgm:presLayoutVars>
      </dgm:prSet>
      <dgm:spPr/>
    </dgm:pt>
    <dgm:pt modelId="{D8594B45-91F8-434F-9BEF-0F91AADEE5D8}" type="pres">
      <dgm:prSet presAssocID="{B0C6EB20-A3A1-44E7-BC22-2DA59161A5C2}" presName="sibTrans" presStyleLbl="bgSibTrans2D1" presStyleIdx="14" presStyleCnt="15"/>
      <dgm:spPr/>
    </dgm:pt>
    <dgm:pt modelId="{D713A80A-4605-4883-947B-C670BD6C0264}" type="pres">
      <dgm:prSet presAssocID="{3A5BE61D-0FEB-4F5D-8378-A4CAB8B3D7E2}" presName="compNode" presStyleCnt="0"/>
      <dgm:spPr/>
    </dgm:pt>
    <dgm:pt modelId="{A152DC2D-9367-4F9C-9D79-9B586949CBD1}" type="pres">
      <dgm:prSet presAssocID="{3A5BE61D-0FEB-4F5D-8378-A4CAB8B3D7E2}" presName="dummyConnPt" presStyleCnt="0"/>
      <dgm:spPr/>
    </dgm:pt>
    <dgm:pt modelId="{9C8C815F-6702-46A4-BBE5-8EFA10B65DD9}" type="pres">
      <dgm:prSet presAssocID="{3A5BE61D-0FEB-4F5D-8378-A4CAB8B3D7E2}" presName="node" presStyleLbl="node1" presStyleIdx="15" presStyleCnt="16">
        <dgm:presLayoutVars>
          <dgm:bulletEnabled val="1"/>
        </dgm:presLayoutVars>
      </dgm:prSet>
      <dgm:spPr/>
    </dgm:pt>
  </dgm:ptLst>
  <dgm:cxnLst>
    <dgm:cxn modelId="{88827A0B-B1BD-4D18-B05B-77E776083EF1}" srcId="{62A98497-792F-49F2-8169-0ED32C2A7B67}" destId="{0C3F4EE6-4F33-411D-9F74-01464D7A2262}" srcOrd="6" destOrd="0" parTransId="{AE82D462-2616-4918-A817-8078B10A8952}" sibTransId="{A2C32F32-8C1E-46C6-87BB-5E47BB6B10B7}"/>
    <dgm:cxn modelId="{F82F0A1A-FCBD-4974-A3DF-8A8EB788AB38}" type="presOf" srcId="{D5B2BB6B-C288-41F0-91D3-43F204B8894F}" destId="{0B5610B6-2132-4BE9-834F-53D787F8DFDA}" srcOrd="0" destOrd="0" presId="urn:microsoft.com/office/officeart/2005/8/layout/bProcess4"/>
    <dgm:cxn modelId="{D7B4C41A-6BA5-408B-A2E5-D5D6FAC5A002}" srcId="{62A98497-792F-49F2-8169-0ED32C2A7B67}" destId="{F6444FF1-C2DC-40EF-8752-FE275ED12F2E}" srcOrd="10" destOrd="0" parTransId="{57FBA0B1-129D-4994-AED8-57CDC5210BE2}" sibTransId="{A72B6D00-0634-467A-A9C8-72F77AA43FB1}"/>
    <dgm:cxn modelId="{741F441C-A3E8-450A-A999-1072C2D74683}" srcId="{62A98497-792F-49F2-8169-0ED32C2A7B67}" destId="{352302D9-E56B-4201-B3FC-128CB24A0300}" srcOrd="5" destOrd="0" parTransId="{B02AE92F-9F3D-4984-B19C-9DB787E7FFD5}" sibTransId="{07B01030-8B02-452D-AD4E-D5EAF1AB62A7}"/>
    <dgm:cxn modelId="{CB1D661D-C600-4BA9-9781-B5C746033760}" type="presOf" srcId="{B0C6EB20-A3A1-44E7-BC22-2DA59161A5C2}" destId="{D8594B45-91F8-434F-9BEF-0F91AADEE5D8}" srcOrd="0" destOrd="0" presId="urn:microsoft.com/office/officeart/2005/8/layout/bProcess4"/>
    <dgm:cxn modelId="{0DE74B20-6610-4EB6-AEF5-167015F4C175}" type="presOf" srcId="{069B7933-3F7D-4BBB-BBAB-44D8AB6861AD}" destId="{815E176F-D53E-4CFD-81E8-5484D1EE0AE8}" srcOrd="0" destOrd="0" presId="urn:microsoft.com/office/officeart/2005/8/layout/bProcess4"/>
    <dgm:cxn modelId="{2FBA7921-B923-4201-8E1C-9EC4F09BC22C}" type="presOf" srcId="{A72B6D00-0634-467A-A9C8-72F77AA43FB1}" destId="{8187004E-D042-43B1-BEAE-87359B80EEB0}" srcOrd="0" destOrd="0" presId="urn:microsoft.com/office/officeart/2005/8/layout/bProcess4"/>
    <dgm:cxn modelId="{80D9BC2C-08FA-463D-9A4A-295FEB829D82}" type="presOf" srcId="{F647B9F4-6C0B-42E0-9D11-AB25252093B2}" destId="{51326C21-9651-4F07-8759-7697BF60F0F6}" srcOrd="0" destOrd="0" presId="urn:microsoft.com/office/officeart/2005/8/layout/bProcess4"/>
    <dgm:cxn modelId="{4D93792E-D17B-40D6-9AC4-FA11AB5B088D}" srcId="{62A98497-792F-49F2-8169-0ED32C2A7B67}" destId="{4582EF37-BAE2-4613-AAC9-E0706C50DC3C}" srcOrd="1" destOrd="0" parTransId="{77826357-DD98-4469-9A32-B07F9AA455CD}" sibTransId="{A31E2DE1-65FC-4D3D-A9D6-FDFE32DA74BB}"/>
    <dgm:cxn modelId="{B61C9831-928B-4671-B2E7-3C56E06AEF9C}" srcId="{62A98497-792F-49F2-8169-0ED32C2A7B67}" destId="{403B0342-918D-4A4A-AEE4-131F9E9FCC33}" srcOrd="13" destOrd="0" parTransId="{E0257354-4385-43A6-97CE-D381DA89A929}" sibTransId="{247DB7CF-5FBD-4C5B-B71C-6113C2628D63}"/>
    <dgm:cxn modelId="{A617F931-D4E3-4485-9F4D-6B491DE649C6}" type="presOf" srcId="{403B0342-918D-4A4A-AEE4-131F9E9FCC33}" destId="{F1FD0E76-9694-48AA-9C8E-2E3A067CE044}" srcOrd="0" destOrd="0" presId="urn:microsoft.com/office/officeart/2005/8/layout/bProcess4"/>
    <dgm:cxn modelId="{77C1C843-93CF-47D0-BCC4-22198B227EE4}" srcId="{62A98497-792F-49F2-8169-0ED32C2A7B67}" destId="{59F1C30A-3701-482B-B91D-4A039B595A4A}" srcOrd="4" destOrd="0" parTransId="{BEF15C73-6C8D-4A77-A3BB-6691D1DE3C2D}" sibTransId="{85C3C5DF-F322-4A8E-A932-32B71E1A8DE3}"/>
    <dgm:cxn modelId="{E1A71844-F8EE-4CC5-9EF3-7C47A919F198}" type="presOf" srcId="{352302D9-E56B-4201-B3FC-128CB24A0300}" destId="{881389E1-C657-44C1-BCA5-76460D12A224}" srcOrd="0" destOrd="0" presId="urn:microsoft.com/office/officeart/2005/8/layout/bProcess4"/>
    <dgm:cxn modelId="{EEC90248-07D2-4E12-8327-2C11ADECEA6A}" type="presOf" srcId="{07B01030-8B02-452D-AD4E-D5EAF1AB62A7}" destId="{7DAA90A9-F834-4494-AFA3-3175CB071669}" srcOrd="0" destOrd="0" presId="urn:microsoft.com/office/officeart/2005/8/layout/bProcess4"/>
    <dgm:cxn modelId="{CA0FD84A-E936-4984-89A7-CFA626258411}" type="presOf" srcId="{4E7452AE-A800-4237-925D-0D5A492102BD}" destId="{B093EE5D-7078-4AF3-8CF5-72B7A8959A5D}" srcOrd="0" destOrd="0" presId="urn:microsoft.com/office/officeart/2005/8/layout/bProcess4"/>
    <dgm:cxn modelId="{14C7844F-1D5D-4FE7-B5D0-32E24ED668EC}" type="presOf" srcId="{A81A71D2-6DA8-4FEF-BF0C-D994CE345489}" destId="{238A7E78-C9F4-4514-BBEE-52EE684B788E}" srcOrd="0" destOrd="0" presId="urn:microsoft.com/office/officeart/2005/8/layout/bProcess4"/>
    <dgm:cxn modelId="{EEF14452-E52F-4982-9DA6-2AE8E86722DD}" type="presOf" srcId="{52F69E1D-10FB-4377-B918-4B27BC1AF3ED}" destId="{66B18653-E6F2-4AD0-8C84-BA18B758B1C4}" srcOrd="0" destOrd="0" presId="urn:microsoft.com/office/officeart/2005/8/layout/bProcess4"/>
    <dgm:cxn modelId="{E0DB425C-FCAF-4DF2-B431-FC43C232D5E9}" type="presOf" srcId="{0C3F4EE6-4F33-411D-9F74-01464D7A2262}" destId="{BB560A6E-DF13-4003-AA39-06D17A6B473D}" srcOrd="0" destOrd="0" presId="urn:microsoft.com/office/officeart/2005/8/layout/bProcess4"/>
    <dgm:cxn modelId="{3996B960-3985-4622-8FEB-34FF3ED21418}" srcId="{62A98497-792F-49F2-8169-0ED32C2A7B67}" destId="{177068E6-E28E-48CA-9709-5B22B3DDE5B3}" srcOrd="7" destOrd="0" parTransId="{ED96F226-E6FD-4CCB-B8FD-3E7105CECAD8}" sibTransId="{39AFE99E-E6D6-4F58-82B3-C913C472F062}"/>
    <dgm:cxn modelId="{BA30E675-6F22-47B7-817F-F062E8E07E05}" type="presOf" srcId="{39AFE99E-E6D6-4F58-82B3-C913C472F062}" destId="{5982B950-643C-47D5-8D9B-0989970AE132}" srcOrd="0" destOrd="0" presId="urn:microsoft.com/office/officeart/2005/8/layout/bProcess4"/>
    <dgm:cxn modelId="{96A02E7B-2135-4663-9A5B-B29DC6BC6089}" srcId="{62A98497-792F-49F2-8169-0ED32C2A7B67}" destId="{F647B9F4-6C0B-42E0-9D11-AB25252093B2}" srcOrd="8" destOrd="0" parTransId="{97431134-AA60-440A-87FD-C6ACF2CF4ABE}" sibTransId="{17E6B98E-C869-43D7-A361-3E671D4C09FB}"/>
    <dgm:cxn modelId="{713B087E-2A1E-4CF1-BFC4-476234E34868}" type="presOf" srcId="{A2C32F32-8C1E-46C6-87BB-5E47BB6B10B7}" destId="{F5AA5E76-ADBC-4587-AF4E-6F1DDC5B7F12}" srcOrd="0" destOrd="0" presId="urn:microsoft.com/office/officeart/2005/8/layout/bProcess4"/>
    <dgm:cxn modelId="{8F317983-7A3E-40EC-AC5F-E7EBBEA31367}" srcId="{62A98497-792F-49F2-8169-0ED32C2A7B67}" destId="{D509C4A4-6314-44A3-978E-720E53A4E6CA}" srcOrd="3" destOrd="0" parTransId="{036C8797-2D9D-4E6A-A202-D8B5123BFD9A}" sibTransId="{D3E515A5-BA8C-441F-BB56-AE984B119A8D}"/>
    <dgm:cxn modelId="{A5439198-536D-411A-8A4F-31331828B160}" srcId="{62A98497-792F-49F2-8169-0ED32C2A7B67}" destId="{31A4D4B5-3582-4976-90D9-0829B37B7147}" srcOrd="12" destOrd="0" parTransId="{FE7A818E-098A-4FD3-A60B-69C150E474C5}" sibTransId="{A88FD526-2102-40C9-9572-C0763408009A}"/>
    <dgm:cxn modelId="{55B9F89A-C9E0-4B2C-9D47-B49B9F7612C5}" type="presOf" srcId="{D509C4A4-6314-44A3-978E-720E53A4E6CA}" destId="{91BCC656-98E7-43C1-82EF-CB74BF425D79}" srcOrd="0" destOrd="0" presId="urn:microsoft.com/office/officeart/2005/8/layout/bProcess4"/>
    <dgm:cxn modelId="{5E6BDC9D-4DD2-4B2B-BDE1-E33DA68CC538}" type="presOf" srcId="{8CBCA300-798F-40A6-987C-E14EEE96B26F}" destId="{DBA73316-4CD9-4334-8A8E-5FA66ACB1D1D}" srcOrd="0" destOrd="0" presId="urn:microsoft.com/office/officeart/2005/8/layout/bProcess4"/>
    <dgm:cxn modelId="{57CEC1A2-1EC4-42EC-BE6C-518EC55D1E6F}" type="presOf" srcId="{1E37ABAC-4668-44DF-8E17-CF251B0E063F}" destId="{8D0EC248-1130-4F59-A9B1-D9AE25A5C58B}" srcOrd="0" destOrd="0" presId="urn:microsoft.com/office/officeart/2005/8/layout/bProcess4"/>
    <dgm:cxn modelId="{05411EA3-E4F6-429D-B429-6D6C1F0A5C32}" type="presOf" srcId="{59F1C30A-3701-482B-B91D-4A039B595A4A}" destId="{DEEDF976-E66B-4DA9-8F99-BA431052CAD0}" srcOrd="0" destOrd="0" presId="urn:microsoft.com/office/officeart/2005/8/layout/bProcess4"/>
    <dgm:cxn modelId="{10BAE2AD-EC6A-45F0-B5B5-C27542D7640A}" type="presOf" srcId="{17E6B98E-C869-43D7-A361-3E671D4C09FB}" destId="{7FEF0E48-AAFF-46BB-BB3B-0F314CE73320}" srcOrd="0" destOrd="0" presId="urn:microsoft.com/office/officeart/2005/8/layout/bProcess4"/>
    <dgm:cxn modelId="{749257B1-3A0B-4502-A6C2-3E247F5B1FB1}" type="presOf" srcId="{A31E2DE1-65FC-4D3D-A9D6-FDFE32DA74BB}" destId="{9176730B-8DC2-4727-BF21-8BD4123EBA83}" srcOrd="0" destOrd="0" presId="urn:microsoft.com/office/officeart/2005/8/layout/bProcess4"/>
    <dgm:cxn modelId="{DFFB5AB2-B9DE-4F99-B049-7943E166F133}" srcId="{62A98497-792F-49F2-8169-0ED32C2A7B67}" destId="{D5B2BB6B-C288-41F0-91D3-43F204B8894F}" srcOrd="0" destOrd="0" parTransId="{4F4734B6-578A-44D6-97B8-451B218FD9BB}" sibTransId="{1E37ABAC-4668-44DF-8E17-CF251B0E063F}"/>
    <dgm:cxn modelId="{7FD31AB8-AC39-425F-BA01-0071EFDE0B96}" type="presOf" srcId="{31A4D4B5-3582-4976-90D9-0829B37B7147}" destId="{F368D62B-C469-4EED-9516-1FDD581D4468}" srcOrd="0" destOrd="0" presId="urn:microsoft.com/office/officeart/2005/8/layout/bProcess4"/>
    <dgm:cxn modelId="{ED074DB8-54B4-460D-A253-7F67D72ABE50}" type="presOf" srcId="{A88FD526-2102-40C9-9572-C0763408009A}" destId="{D64226E8-69FC-419A-A0E7-076E48AFE950}" srcOrd="0" destOrd="0" presId="urn:microsoft.com/office/officeart/2005/8/layout/bProcess4"/>
    <dgm:cxn modelId="{8DE40EBF-3ED4-43D7-88EF-C31DBA89D4A9}" srcId="{62A98497-792F-49F2-8169-0ED32C2A7B67}" destId="{52F69E1D-10FB-4377-B918-4B27BC1AF3ED}" srcOrd="11" destOrd="0" parTransId="{D784A8AE-6E79-4144-B8A2-221231A33F99}" sibTransId="{4E7452AE-A800-4237-925D-0D5A492102BD}"/>
    <dgm:cxn modelId="{64CAB9C7-2EE3-4F24-8658-155C6E78148E}" type="presOf" srcId="{D3E515A5-BA8C-441F-BB56-AE984B119A8D}" destId="{79EE52D8-2F1C-49A8-B6C7-CA528FF96353}" srcOrd="0" destOrd="0" presId="urn:microsoft.com/office/officeart/2005/8/layout/bProcess4"/>
    <dgm:cxn modelId="{FAC6E9CF-5449-4858-810E-E9927DF6C127}" type="presOf" srcId="{603E61E6-4624-4AD8-B0DB-A729AA66B64A}" destId="{2B214029-5DD8-4A3A-868E-5C459C120074}" srcOrd="0" destOrd="0" presId="urn:microsoft.com/office/officeart/2005/8/layout/bProcess4"/>
    <dgm:cxn modelId="{DCD3CBD7-CF11-42E7-AA73-EB41B18C57D8}" srcId="{62A98497-792F-49F2-8169-0ED32C2A7B67}" destId="{3A5BE61D-0FEB-4F5D-8378-A4CAB8B3D7E2}" srcOrd="15" destOrd="0" parTransId="{C74F8488-C82B-421B-8D75-F03766F3DA1D}" sibTransId="{E63CB188-3F54-4B31-9F45-BFD0859CD3E1}"/>
    <dgm:cxn modelId="{0FF2CEDA-4609-423A-A21D-4E85680EF278}" type="presOf" srcId="{4582EF37-BAE2-4613-AAC9-E0706C50DC3C}" destId="{8697A1C2-30B5-4775-BCF1-D3FC0C713941}" srcOrd="0" destOrd="0" presId="urn:microsoft.com/office/officeart/2005/8/layout/bProcess4"/>
    <dgm:cxn modelId="{95C7EDDE-34F2-4009-A542-B07D19BCA4DF}" type="presOf" srcId="{85C3C5DF-F322-4A8E-A932-32B71E1A8DE3}" destId="{D0F3DE1F-AC55-4F09-B88D-C287DBC22962}" srcOrd="0" destOrd="0" presId="urn:microsoft.com/office/officeart/2005/8/layout/bProcess4"/>
    <dgm:cxn modelId="{B5B1A5DF-B435-4BED-849F-2A8EA61274C3}" type="presOf" srcId="{F6444FF1-C2DC-40EF-8752-FE275ED12F2E}" destId="{97077C13-6EAC-4D3B-A46A-416AF1C89D8C}" srcOrd="0" destOrd="0" presId="urn:microsoft.com/office/officeart/2005/8/layout/bProcess4"/>
    <dgm:cxn modelId="{2BCE54E3-ABFF-463D-882B-408D75A3DD42}" srcId="{62A98497-792F-49F2-8169-0ED32C2A7B67}" destId="{A81A71D2-6DA8-4FEF-BF0C-D994CE345489}" srcOrd="14" destOrd="0" parTransId="{027EC54A-5251-48BF-8909-2B2A0C7941C0}" sibTransId="{B0C6EB20-A3A1-44E7-BC22-2DA59161A5C2}"/>
    <dgm:cxn modelId="{F74E7AE5-6F77-4573-B93D-74E65DC0D13C}" type="presOf" srcId="{177068E6-E28E-48CA-9709-5B22B3DDE5B3}" destId="{75668872-DF7A-443C-B145-1EC6C7E355DC}" srcOrd="0" destOrd="0" presId="urn:microsoft.com/office/officeart/2005/8/layout/bProcess4"/>
    <dgm:cxn modelId="{8B3ED6EA-E5E0-4C01-B529-987B5DB5C30E}" srcId="{62A98497-792F-49F2-8169-0ED32C2A7B67}" destId="{603E61E6-4624-4AD8-B0DB-A729AA66B64A}" srcOrd="2" destOrd="0" parTransId="{63D4A1D9-97F2-4A85-AC04-FC66F73F7535}" sibTransId="{F14DB64A-772E-4FA4-958E-662225D97859}"/>
    <dgm:cxn modelId="{5CD5D2F0-FF87-4F77-9162-DB9FBBCCF523}" type="presOf" srcId="{F14DB64A-772E-4FA4-958E-662225D97859}" destId="{1A38367E-B478-4E0D-9977-65B0C2AA8924}" srcOrd="0" destOrd="0" presId="urn:microsoft.com/office/officeart/2005/8/layout/bProcess4"/>
    <dgm:cxn modelId="{F93F8EF6-9FED-4359-BDAA-A6EA4C8FE92D}" srcId="{62A98497-792F-49F2-8169-0ED32C2A7B67}" destId="{069B7933-3F7D-4BBB-BBAB-44D8AB6861AD}" srcOrd="9" destOrd="0" parTransId="{7B03855F-B562-4725-BE04-0F256025C911}" sibTransId="{8CBCA300-798F-40A6-987C-E14EEE96B26F}"/>
    <dgm:cxn modelId="{434D8CFD-62B5-4295-94D0-F3229BC5792E}" type="presOf" srcId="{3A5BE61D-0FEB-4F5D-8378-A4CAB8B3D7E2}" destId="{9C8C815F-6702-46A4-BBE5-8EFA10B65DD9}" srcOrd="0" destOrd="0" presId="urn:microsoft.com/office/officeart/2005/8/layout/bProcess4"/>
    <dgm:cxn modelId="{09AD05FF-C1C5-4908-8559-BD8F1F1AD22F}" type="presOf" srcId="{247DB7CF-5FBD-4C5B-B71C-6113C2628D63}" destId="{F342FA69-5AE5-4446-83AD-1F5F0A3230CC}" srcOrd="0" destOrd="0" presId="urn:microsoft.com/office/officeart/2005/8/layout/bProcess4"/>
    <dgm:cxn modelId="{9A6962FF-44E1-4D87-A984-64449DC4F941}" type="presOf" srcId="{62A98497-792F-49F2-8169-0ED32C2A7B67}" destId="{F9B655C4-0AE7-4074-9A6B-4C0BACC75EB6}" srcOrd="0" destOrd="0" presId="urn:microsoft.com/office/officeart/2005/8/layout/bProcess4"/>
    <dgm:cxn modelId="{B0C67354-6390-40A7-8D45-6A106E18E334}" type="presParOf" srcId="{F9B655C4-0AE7-4074-9A6B-4C0BACC75EB6}" destId="{FD326F07-DCEB-4220-A5BA-E9362DC66AB7}" srcOrd="0" destOrd="0" presId="urn:microsoft.com/office/officeart/2005/8/layout/bProcess4"/>
    <dgm:cxn modelId="{EDD1CA3A-22B5-48AF-AB35-7793A5500BA9}" type="presParOf" srcId="{FD326F07-DCEB-4220-A5BA-E9362DC66AB7}" destId="{FAB7448A-0E39-4DA8-91EA-9574316CFDEE}" srcOrd="0" destOrd="0" presId="urn:microsoft.com/office/officeart/2005/8/layout/bProcess4"/>
    <dgm:cxn modelId="{396CB5E8-1577-4581-911A-1B393C9514E9}" type="presParOf" srcId="{FD326F07-DCEB-4220-A5BA-E9362DC66AB7}" destId="{0B5610B6-2132-4BE9-834F-53D787F8DFDA}" srcOrd="1" destOrd="0" presId="urn:microsoft.com/office/officeart/2005/8/layout/bProcess4"/>
    <dgm:cxn modelId="{34BF78EC-BF64-48A4-85F2-9A486845FC0D}" type="presParOf" srcId="{F9B655C4-0AE7-4074-9A6B-4C0BACC75EB6}" destId="{8D0EC248-1130-4F59-A9B1-D9AE25A5C58B}" srcOrd="1" destOrd="0" presId="urn:microsoft.com/office/officeart/2005/8/layout/bProcess4"/>
    <dgm:cxn modelId="{A7796B1F-7D06-4962-9AAC-E55BBC424B29}" type="presParOf" srcId="{F9B655C4-0AE7-4074-9A6B-4C0BACC75EB6}" destId="{2D77C60C-8450-4B11-9F0F-A881384176B2}" srcOrd="2" destOrd="0" presId="urn:microsoft.com/office/officeart/2005/8/layout/bProcess4"/>
    <dgm:cxn modelId="{1C4A56FD-BCCE-4CC0-9BD6-7485F9DBE4F7}" type="presParOf" srcId="{2D77C60C-8450-4B11-9F0F-A881384176B2}" destId="{AEB44086-73D3-4807-8E26-380EC2FB2857}" srcOrd="0" destOrd="0" presId="urn:microsoft.com/office/officeart/2005/8/layout/bProcess4"/>
    <dgm:cxn modelId="{CF0BDE08-CF12-4246-B94A-7B6512487FA6}" type="presParOf" srcId="{2D77C60C-8450-4B11-9F0F-A881384176B2}" destId="{8697A1C2-30B5-4775-BCF1-D3FC0C713941}" srcOrd="1" destOrd="0" presId="urn:microsoft.com/office/officeart/2005/8/layout/bProcess4"/>
    <dgm:cxn modelId="{2C33BF77-CCBB-40EA-8812-A81A841875D2}" type="presParOf" srcId="{F9B655C4-0AE7-4074-9A6B-4C0BACC75EB6}" destId="{9176730B-8DC2-4727-BF21-8BD4123EBA83}" srcOrd="3" destOrd="0" presId="urn:microsoft.com/office/officeart/2005/8/layout/bProcess4"/>
    <dgm:cxn modelId="{46CF8EC7-6403-4A60-B478-A418F6AC46A4}" type="presParOf" srcId="{F9B655C4-0AE7-4074-9A6B-4C0BACC75EB6}" destId="{6584D102-31BC-4580-9B82-39AE8D506E0B}" srcOrd="4" destOrd="0" presId="urn:microsoft.com/office/officeart/2005/8/layout/bProcess4"/>
    <dgm:cxn modelId="{DA2FFED1-4E62-4F8E-BE4F-DD499561BCAF}" type="presParOf" srcId="{6584D102-31BC-4580-9B82-39AE8D506E0B}" destId="{1D8D6B47-1621-468E-86F9-6254246ADA4B}" srcOrd="0" destOrd="0" presId="urn:microsoft.com/office/officeart/2005/8/layout/bProcess4"/>
    <dgm:cxn modelId="{7BC062D6-DD54-40A5-9321-11FD9490F2B4}" type="presParOf" srcId="{6584D102-31BC-4580-9B82-39AE8D506E0B}" destId="{2B214029-5DD8-4A3A-868E-5C459C120074}" srcOrd="1" destOrd="0" presId="urn:microsoft.com/office/officeart/2005/8/layout/bProcess4"/>
    <dgm:cxn modelId="{0831982A-18BD-451F-BE36-4E6683966026}" type="presParOf" srcId="{F9B655C4-0AE7-4074-9A6B-4C0BACC75EB6}" destId="{1A38367E-B478-4E0D-9977-65B0C2AA8924}" srcOrd="5" destOrd="0" presId="urn:microsoft.com/office/officeart/2005/8/layout/bProcess4"/>
    <dgm:cxn modelId="{BC6A9124-874B-4862-B57B-380A37A486F1}" type="presParOf" srcId="{F9B655C4-0AE7-4074-9A6B-4C0BACC75EB6}" destId="{7C2E52D8-1E83-4474-A9E6-21AEA93FDC02}" srcOrd="6" destOrd="0" presId="urn:microsoft.com/office/officeart/2005/8/layout/bProcess4"/>
    <dgm:cxn modelId="{2BF3CD75-B268-4960-A4E8-24FE67339881}" type="presParOf" srcId="{7C2E52D8-1E83-4474-A9E6-21AEA93FDC02}" destId="{7B420F1E-BEC5-49D4-AC3B-B50332F37974}" srcOrd="0" destOrd="0" presId="urn:microsoft.com/office/officeart/2005/8/layout/bProcess4"/>
    <dgm:cxn modelId="{C96503C6-0BA5-4D46-BBEA-206F06862F2C}" type="presParOf" srcId="{7C2E52D8-1E83-4474-A9E6-21AEA93FDC02}" destId="{91BCC656-98E7-43C1-82EF-CB74BF425D79}" srcOrd="1" destOrd="0" presId="urn:microsoft.com/office/officeart/2005/8/layout/bProcess4"/>
    <dgm:cxn modelId="{792056EE-C4EA-454F-A258-F2F5581642A1}" type="presParOf" srcId="{F9B655C4-0AE7-4074-9A6B-4C0BACC75EB6}" destId="{79EE52D8-2F1C-49A8-B6C7-CA528FF96353}" srcOrd="7" destOrd="0" presId="urn:microsoft.com/office/officeart/2005/8/layout/bProcess4"/>
    <dgm:cxn modelId="{AC8D505E-D403-489B-87B5-8FE39B286A04}" type="presParOf" srcId="{F9B655C4-0AE7-4074-9A6B-4C0BACC75EB6}" destId="{DB66CA07-C6E3-411A-A0C5-7AF67A366A30}" srcOrd="8" destOrd="0" presId="urn:microsoft.com/office/officeart/2005/8/layout/bProcess4"/>
    <dgm:cxn modelId="{B6415C40-E857-428A-B3DC-BED8EC5DDFE1}" type="presParOf" srcId="{DB66CA07-C6E3-411A-A0C5-7AF67A366A30}" destId="{E4C12530-03D1-4F57-95F6-160A3F24D2B1}" srcOrd="0" destOrd="0" presId="urn:microsoft.com/office/officeart/2005/8/layout/bProcess4"/>
    <dgm:cxn modelId="{7F79F312-084F-4709-AFE0-97933775851D}" type="presParOf" srcId="{DB66CA07-C6E3-411A-A0C5-7AF67A366A30}" destId="{DEEDF976-E66B-4DA9-8F99-BA431052CAD0}" srcOrd="1" destOrd="0" presId="urn:microsoft.com/office/officeart/2005/8/layout/bProcess4"/>
    <dgm:cxn modelId="{6D8EF129-9344-4102-A15E-5B7270230501}" type="presParOf" srcId="{F9B655C4-0AE7-4074-9A6B-4C0BACC75EB6}" destId="{D0F3DE1F-AC55-4F09-B88D-C287DBC22962}" srcOrd="9" destOrd="0" presId="urn:microsoft.com/office/officeart/2005/8/layout/bProcess4"/>
    <dgm:cxn modelId="{656EC4EE-47DA-4D9F-908D-CF6A548BB649}" type="presParOf" srcId="{F9B655C4-0AE7-4074-9A6B-4C0BACC75EB6}" destId="{846F7A18-5840-4A48-8837-059C538F6587}" srcOrd="10" destOrd="0" presId="urn:microsoft.com/office/officeart/2005/8/layout/bProcess4"/>
    <dgm:cxn modelId="{98D46941-294E-4C3C-91E7-55BEF29F9FB6}" type="presParOf" srcId="{846F7A18-5840-4A48-8837-059C538F6587}" destId="{4AFF8C39-912A-42CC-A031-C2FBD0295572}" srcOrd="0" destOrd="0" presId="urn:microsoft.com/office/officeart/2005/8/layout/bProcess4"/>
    <dgm:cxn modelId="{61623360-47E8-4990-B2E0-C0BFE6BB39A5}" type="presParOf" srcId="{846F7A18-5840-4A48-8837-059C538F6587}" destId="{881389E1-C657-44C1-BCA5-76460D12A224}" srcOrd="1" destOrd="0" presId="urn:microsoft.com/office/officeart/2005/8/layout/bProcess4"/>
    <dgm:cxn modelId="{A4B132FE-DE66-466A-8E10-1C6636D67380}" type="presParOf" srcId="{F9B655C4-0AE7-4074-9A6B-4C0BACC75EB6}" destId="{7DAA90A9-F834-4494-AFA3-3175CB071669}" srcOrd="11" destOrd="0" presId="urn:microsoft.com/office/officeart/2005/8/layout/bProcess4"/>
    <dgm:cxn modelId="{D9B0AF3F-914D-401E-938D-7A321EAA3CEA}" type="presParOf" srcId="{F9B655C4-0AE7-4074-9A6B-4C0BACC75EB6}" destId="{911EE939-6DDA-44CE-B294-43100586AE45}" srcOrd="12" destOrd="0" presId="urn:microsoft.com/office/officeart/2005/8/layout/bProcess4"/>
    <dgm:cxn modelId="{4E46C485-5915-4E23-86CA-FBD808229B34}" type="presParOf" srcId="{911EE939-6DDA-44CE-B294-43100586AE45}" destId="{1AA6D2A8-4C4C-4B33-8A33-03DDBC673A47}" srcOrd="0" destOrd="0" presId="urn:microsoft.com/office/officeart/2005/8/layout/bProcess4"/>
    <dgm:cxn modelId="{1B0FA746-27E2-4C60-9699-958A43D65038}" type="presParOf" srcId="{911EE939-6DDA-44CE-B294-43100586AE45}" destId="{BB560A6E-DF13-4003-AA39-06D17A6B473D}" srcOrd="1" destOrd="0" presId="urn:microsoft.com/office/officeart/2005/8/layout/bProcess4"/>
    <dgm:cxn modelId="{4C75363D-402B-4B1A-BCA3-A2D32609C64F}" type="presParOf" srcId="{F9B655C4-0AE7-4074-9A6B-4C0BACC75EB6}" destId="{F5AA5E76-ADBC-4587-AF4E-6F1DDC5B7F12}" srcOrd="13" destOrd="0" presId="urn:microsoft.com/office/officeart/2005/8/layout/bProcess4"/>
    <dgm:cxn modelId="{3C9F0B06-3C03-415F-B28C-FC021AE98C2A}" type="presParOf" srcId="{F9B655C4-0AE7-4074-9A6B-4C0BACC75EB6}" destId="{832E2DDA-6685-4C9B-95CF-6428B9CEACC3}" srcOrd="14" destOrd="0" presId="urn:microsoft.com/office/officeart/2005/8/layout/bProcess4"/>
    <dgm:cxn modelId="{964840CC-EF82-48B2-9D67-C161EEDB1894}" type="presParOf" srcId="{832E2DDA-6685-4C9B-95CF-6428B9CEACC3}" destId="{157ABC6F-D7AD-40A0-9CE3-3808E11D48C1}" srcOrd="0" destOrd="0" presId="urn:microsoft.com/office/officeart/2005/8/layout/bProcess4"/>
    <dgm:cxn modelId="{3B468CE5-3118-447C-B712-EF84F25B2D90}" type="presParOf" srcId="{832E2DDA-6685-4C9B-95CF-6428B9CEACC3}" destId="{75668872-DF7A-443C-B145-1EC6C7E355DC}" srcOrd="1" destOrd="0" presId="urn:microsoft.com/office/officeart/2005/8/layout/bProcess4"/>
    <dgm:cxn modelId="{59C671B2-A570-4B4C-84C9-E158BFFBB986}" type="presParOf" srcId="{F9B655C4-0AE7-4074-9A6B-4C0BACC75EB6}" destId="{5982B950-643C-47D5-8D9B-0989970AE132}" srcOrd="15" destOrd="0" presId="urn:microsoft.com/office/officeart/2005/8/layout/bProcess4"/>
    <dgm:cxn modelId="{A8B2450E-5CD1-463A-A8B1-E3BE4E7868E3}" type="presParOf" srcId="{F9B655C4-0AE7-4074-9A6B-4C0BACC75EB6}" destId="{B0DCFCA1-FEDD-4544-8FB8-9DE1B5665F27}" srcOrd="16" destOrd="0" presId="urn:microsoft.com/office/officeart/2005/8/layout/bProcess4"/>
    <dgm:cxn modelId="{50ED57D6-64DF-42AF-BC46-3B0E39C23AFA}" type="presParOf" srcId="{B0DCFCA1-FEDD-4544-8FB8-9DE1B5665F27}" destId="{14471429-F672-42BA-B246-BAE28A942720}" srcOrd="0" destOrd="0" presId="urn:microsoft.com/office/officeart/2005/8/layout/bProcess4"/>
    <dgm:cxn modelId="{1E4901D5-DAC6-47C8-B569-76F27E3CC3B6}" type="presParOf" srcId="{B0DCFCA1-FEDD-4544-8FB8-9DE1B5665F27}" destId="{51326C21-9651-4F07-8759-7697BF60F0F6}" srcOrd="1" destOrd="0" presId="urn:microsoft.com/office/officeart/2005/8/layout/bProcess4"/>
    <dgm:cxn modelId="{7AC93F8A-3BAA-4DFD-A820-5846BDFF57DC}" type="presParOf" srcId="{F9B655C4-0AE7-4074-9A6B-4C0BACC75EB6}" destId="{7FEF0E48-AAFF-46BB-BB3B-0F314CE73320}" srcOrd="17" destOrd="0" presId="urn:microsoft.com/office/officeart/2005/8/layout/bProcess4"/>
    <dgm:cxn modelId="{E23E7AA4-DE2F-4165-ACF4-E9F3F85814C3}" type="presParOf" srcId="{F9B655C4-0AE7-4074-9A6B-4C0BACC75EB6}" destId="{04D0DE9C-8A2D-45DF-A5C9-DA1483B628EF}" srcOrd="18" destOrd="0" presId="urn:microsoft.com/office/officeart/2005/8/layout/bProcess4"/>
    <dgm:cxn modelId="{A13216BD-1017-49B2-9D8C-C1EBE527D4EE}" type="presParOf" srcId="{04D0DE9C-8A2D-45DF-A5C9-DA1483B628EF}" destId="{55ABF40D-C242-42AA-8591-B95DB3A868C0}" srcOrd="0" destOrd="0" presId="urn:microsoft.com/office/officeart/2005/8/layout/bProcess4"/>
    <dgm:cxn modelId="{53C97026-D8FD-46BB-A336-587A45E93C15}" type="presParOf" srcId="{04D0DE9C-8A2D-45DF-A5C9-DA1483B628EF}" destId="{815E176F-D53E-4CFD-81E8-5484D1EE0AE8}" srcOrd="1" destOrd="0" presId="urn:microsoft.com/office/officeart/2005/8/layout/bProcess4"/>
    <dgm:cxn modelId="{DE9B0F38-173A-4810-8AA5-124CCAFC93BF}" type="presParOf" srcId="{F9B655C4-0AE7-4074-9A6B-4C0BACC75EB6}" destId="{DBA73316-4CD9-4334-8A8E-5FA66ACB1D1D}" srcOrd="19" destOrd="0" presId="urn:microsoft.com/office/officeart/2005/8/layout/bProcess4"/>
    <dgm:cxn modelId="{5B1F4537-80DA-4663-BAFD-F59F8E934321}" type="presParOf" srcId="{F9B655C4-0AE7-4074-9A6B-4C0BACC75EB6}" destId="{72AF1C06-B029-4EE6-A7D5-8E70BD9A7901}" srcOrd="20" destOrd="0" presId="urn:microsoft.com/office/officeart/2005/8/layout/bProcess4"/>
    <dgm:cxn modelId="{6B5C67F3-B675-4331-BB44-F3D5D15D0C3B}" type="presParOf" srcId="{72AF1C06-B029-4EE6-A7D5-8E70BD9A7901}" destId="{EA714DEA-AD1C-4BF1-8F35-F6AA88A80241}" srcOrd="0" destOrd="0" presId="urn:microsoft.com/office/officeart/2005/8/layout/bProcess4"/>
    <dgm:cxn modelId="{63E7379A-4116-4CC7-8AF0-DE7E8D0A8FFA}" type="presParOf" srcId="{72AF1C06-B029-4EE6-A7D5-8E70BD9A7901}" destId="{97077C13-6EAC-4D3B-A46A-416AF1C89D8C}" srcOrd="1" destOrd="0" presId="urn:microsoft.com/office/officeart/2005/8/layout/bProcess4"/>
    <dgm:cxn modelId="{C4577CC2-E4BD-47BC-A717-E3C1B7075EB0}" type="presParOf" srcId="{F9B655C4-0AE7-4074-9A6B-4C0BACC75EB6}" destId="{8187004E-D042-43B1-BEAE-87359B80EEB0}" srcOrd="21" destOrd="0" presId="urn:microsoft.com/office/officeart/2005/8/layout/bProcess4"/>
    <dgm:cxn modelId="{233FDEE7-E753-48C6-B4C0-0B7D56CE4C54}" type="presParOf" srcId="{F9B655C4-0AE7-4074-9A6B-4C0BACC75EB6}" destId="{9111B79F-605C-4CF8-849E-0C181D64C284}" srcOrd="22" destOrd="0" presId="urn:microsoft.com/office/officeart/2005/8/layout/bProcess4"/>
    <dgm:cxn modelId="{DE91D504-BABC-429B-A3EE-ED9F3FC68C36}" type="presParOf" srcId="{9111B79F-605C-4CF8-849E-0C181D64C284}" destId="{F34F4137-5298-45B6-8ED8-F304ABCFB8B3}" srcOrd="0" destOrd="0" presId="urn:microsoft.com/office/officeart/2005/8/layout/bProcess4"/>
    <dgm:cxn modelId="{34617D21-EA8E-427F-9006-7492EF962833}" type="presParOf" srcId="{9111B79F-605C-4CF8-849E-0C181D64C284}" destId="{66B18653-E6F2-4AD0-8C84-BA18B758B1C4}" srcOrd="1" destOrd="0" presId="urn:microsoft.com/office/officeart/2005/8/layout/bProcess4"/>
    <dgm:cxn modelId="{593C15AC-07BA-444D-AF39-65E69F62C4A1}" type="presParOf" srcId="{F9B655C4-0AE7-4074-9A6B-4C0BACC75EB6}" destId="{B093EE5D-7078-4AF3-8CF5-72B7A8959A5D}" srcOrd="23" destOrd="0" presId="urn:microsoft.com/office/officeart/2005/8/layout/bProcess4"/>
    <dgm:cxn modelId="{36132C19-AE49-4D9B-9E0C-B67223AB16AE}" type="presParOf" srcId="{F9B655C4-0AE7-4074-9A6B-4C0BACC75EB6}" destId="{30EE761D-1674-4627-B151-75BF20D32E31}" srcOrd="24" destOrd="0" presId="urn:microsoft.com/office/officeart/2005/8/layout/bProcess4"/>
    <dgm:cxn modelId="{98C1CEAF-B5C4-47D2-AB74-C74CAC11AA19}" type="presParOf" srcId="{30EE761D-1674-4627-B151-75BF20D32E31}" destId="{AE51BED1-2E7B-4A7E-8B77-D8A68E458201}" srcOrd="0" destOrd="0" presId="urn:microsoft.com/office/officeart/2005/8/layout/bProcess4"/>
    <dgm:cxn modelId="{99226ED0-BEA0-4B5D-B835-DF1DD56D7CD0}" type="presParOf" srcId="{30EE761D-1674-4627-B151-75BF20D32E31}" destId="{F368D62B-C469-4EED-9516-1FDD581D4468}" srcOrd="1" destOrd="0" presId="urn:microsoft.com/office/officeart/2005/8/layout/bProcess4"/>
    <dgm:cxn modelId="{BFB18900-0A94-4108-B84B-2B4D2718377B}" type="presParOf" srcId="{F9B655C4-0AE7-4074-9A6B-4C0BACC75EB6}" destId="{D64226E8-69FC-419A-A0E7-076E48AFE950}" srcOrd="25" destOrd="0" presId="urn:microsoft.com/office/officeart/2005/8/layout/bProcess4"/>
    <dgm:cxn modelId="{37E151F8-EB26-4C62-8186-6E894186C5DF}" type="presParOf" srcId="{F9B655C4-0AE7-4074-9A6B-4C0BACC75EB6}" destId="{D9FCF24F-C6A4-4F74-A9D8-0B0238EE1668}" srcOrd="26" destOrd="0" presId="urn:microsoft.com/office/officeart/2005/8/layout/bProcess4"/>
    <dgm:cxn modelId="{92FB6F19-E5C3-4DF0-B8E6-C2BE52B7210C}" type="presParOf" srcId="{D9FCF24F-C6A4-4F74-A9D8-0B0238EE1668}" destId="{5F45D2B2-9EA4-4938-8D1E-BAAFD9232C4C}" srcOrd="0" destOrd="0" presId="urn:microsoft.com/office/officeart/2005/8/layout/bProcess4"/>
    <dgm:cxn modelId="{4238C150-69E1-477E-B721-E5320CA9C161}" type="presParOf" srcId="{D9FCF24F-C6A4-4F74-A9D8-0B0238EE1668}" destId="{F1FD0E76-9694-48AA-9C8E-2E3A067CE044}" srcOrd="1" destOrd="0" presId="urn:microsoft.com/office/officeart/2005/8/layout/bProcess4"/>
    <dgm:cxn modelId="{4362F8A3-8AD2-4CD3-9D7C-CF41251C5DF3}" type="presParOf" srcId="{F9B655C4-0AE7-4074-9A6B-4C0BACC75EB6}" destId="{F342FA69-5AE5-4446-83AD-1F5F0A3230CC}" srcOrd="27" destOrd="0" presId="urn:microsoft.com/office/officeart/2005/8/layout/bProcess4"/>
    <dgm:cxn modelId="{8E5DB20D-5159-4C91-990A-2B52978761FD}" type="presParOf" srcId="{F9B655C4-0AE7-4074-9A6B-4C0BACC75EB6}" destId="{625A4685-1CAF-44EB-AF19-B606399AC3B2}" srcOrd="28" destOrd="0" presId="urn:microsoft.com/office/officeart/2005/8/layout/bProcess4"/>
    <dgm:cxn modelId="{112781C3-8D9A-4EED-B848-FFC30533F401}" type="presParOf" srcId="{625A4685-1CAF-44EB-AF19-B606399AC3B2}" destId="{B54A4E8E-08D3-4AF9-9BAB-B3C93CA5ED4C}" srcOrd="0" destOrd="0" presId="urn:microsoft.com/office/officeart/2005/8/layout/bProcess4"/>
    <dgm:cxn modelId="{92C01512-4EDD-4A0B-932A-A322CAFB623C}" type="presParOf" srcId="{625A4685-1CAF-44EB-AF19-B606399AC3B2}" destId="{238A7E78-C9F4-4514-BBEE-52EE684B788E}" srcOrd="1" destOrd="0" presId="urn:microsoft.com/office/officeart/2005/8/layout/bProcess4"/>
    <dgm:cxn modelId="{714C1128-D11B-472D-8ED9-F7C527EDAD91}" type="presParOf" srcId="{F9B655C4-0AE7-4074-9A6B-4C0BACC75EB6}" destId="{D8594B45-91F8-434F-9BEF-0F91AADEE5D8}" srcOrd="29" destOrd="0" presId="urn:microsoft.com/office/officeart/2005/8/layout/bProcess4"/>
    <dgm:cxn modelId="{D1BA6A37-E231-4512-9A9D-A5322F4CD446}" type="presParOf" srcId="{F9B655C4-0AE7-4074-9A6B-4C0BACC75EB6}" destId="{D713A80A-4605-4883-947B-C670BD6C0264}" srcOrd="30" destOrd="0" presId="urn:microsoft.com/office/officeart/2005/8/layout/bProcess4"/>
    <dgm:cxn modelId="{EBEEA919-D45F-4C10-AB94-49C8F35161E6}" type="presParOf" srcId="{D713A80A-4605-4883-947B-C670BD6C0264}" destId="{A152DC2D-9367-4F9C-9D79-9B586949CBD1}" srcOrd="0" destOrd="0" presId="urn:microsoft.com/office/officeart/2005/8/layout/bProcess4"/>
    <dgm:cxn modelId="{C084E046-6E11-4BB4-837C-5623BD987AF8}" type="presParOf" srcId="{D713A80A-4605-4883-947B-C670BD6C0264}" destId="{9C8C815F-6702-46A4-BBE5-8EFA10B65DD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EC248-1130-4F59-A9B1-D9AE25A5C58B}">
      <dsp:nvSpPr>
        <dsp:cNvPr id="0" name=""/>
        <dsp:cNvSpPr/>
      </dsp:nvSpPr>
      <dsp:spPr>
        <a:xfrm rot="5400000">
          <a:off x="2415146" y="1560864"/>
          <a:ext cx="2444915" cy="294023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610B6-2132-4BE9-834F-53D787F8DFDA}">
      <dsp:nvSpPr>
        <dsp:cNvPr id="0" name=""/>
        <dsp:cNvSpPr/>
      </dsp:nvSpPr>
      <dsp:spPr>
        <a:xfrm>
          <a:off x="2981577" y="6430"/>
          <a:ext cx="3266930" cy="1960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1. Početni sastanci na temu procesa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(prosinac)</a:t>
          </a:r>
        </a:p>
      </dsp:txBody>
      <dsp:txXfrm>
        <a:off x="3038988" y="63841"/>
        <a:ext cx="3152108" cy="1845336"/>
      </dsp:txXfrm>
    </dsp:sp>
    <dsp:sp modelId="{9176730B-8DC2-4727-BF21-8BD4123EBA83}">
      <dsp:nvSpPr>
        <dsp:cNvPr id="0" name=""/>
        <dsp:cNvSpPr/>
      </dsp:nvSpPr>
      <dsp:spPr>
        <a:xfrm rot="5400000">
          <a:off x="2415146" y="4011062"/>
          <a:ext cx="2444915" cy="294023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7A1C2-30B5-4775-BCF1-D3FC0C713941}">
      <dsp:nvSpPr>
        <dsp:cNvPr id="0" name=""/>
        <dsp:cNvSpPr/>
      </dsp:nvSpPr>
      <dsp:spPr>
        <a:xfrm>
          <a:off x="2981577" y="2456629"/>
          <a:ext cx="3266930" cy="1960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2. Sudjelovanje u pogledu odabira teme (prosinac/siječanj)</a:t>
          </a:r>
        </a:p>
      </dsp:txBody>
      <dsp:txXfrm>
        <a:off x="3038988" y="2514040"/>
        <a:ext cx="3152108" cy="1845336"/>
      </dsp:txXfrm>
    </dsp:sp>
    <dsp:sp modelId="{1A38367E-B478-4E0D-9977-65B0C2AA8924}">
      <dsp:nvSpPr>
        <dsp:cNvPr id="0" name=""/>
        <dsp:cNvSpPr/>
      </dsp:nvSpPr>
      <dsp:spPr>
        <a:xfrm rot="5400000">
          <a:off x="2413402" y="6463005"/>
          <a:ext cx="2448405" cy="294023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14029-5DD8-4A3A-868E-5C459C120074}">
      <dsp:nvSpPr>
        <dsp:cNvPr id="0" name=""/>
        <dsp:cNvSpPr/>
      </dsp:nvSpPr>
      <dsp:spPr>
        <a:xfrm>
          <a:off x="2981577" y="4906827"/>
          <a:ext cx="3266930" cy="1960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3. Utvrđivanje struktura pojedinačnih analiza (nije obvezno)</a:t>
          </a:r>
        </a:p>
      </dsp:txBody>
      <dsp:txXfrm>
        <a:off x="3038988" y="4964238"/>
        <a:ext cx="3152108" cy="1845336"/>
      </dsp:txXfrm>
    </dsp:sp>
    <dsp:sp modelId="{79EE52D8-2F1C-49A8-B6C7-CA528FF96353}">
      <dsp:nvSpPr>
        <dsp:cNvPr id="0" name=""/>
        <dsp:cNvSpPr/>
      </dsp:nvSpPr>
      <dsp:spPr>
        <a:xfrm rot="21599329">
          <a:off x="3640245" y="7689424"/>
          <a:ext cx="4342377" cy="294023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CC656-98E7-43C1-82EF-CB74BF425D79}">
      <dsp:nvSpPr>
        <dsp:cNvPr id="0" name=""/>
        <dsp:cNvSpPr/>
      </dsp:nvSpPr>
      <dsp:spPr>
        <a:xfrm>
          <a:off x="2981577" y="7360514"/>
          <a:ext cx="3266930" cy="1960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4. Izlaganje upravljačkoj skupini na temu dokumenata o području primjene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(veljača)</a:t>
          </a:r>
        </a:p>
      </dsp:txBody>
      <dsp:txXfrm>
        <a:off x="3038988" y="7417925"/>
        <a:ext cx="3152108" cy="1845336"/>
      </dsp:txXfrm>
    </dsp:sp>
    <dsp:sp modelId="{D0F3DE1F-AC55-4F09-B88D-C287DBC22962}">
      <dsp:nvSpPr>
        <dsp:cNvPr id="0" name=""/>
        <dsp:cNvSpPr/>
      </dsp:nvSpPr>
      <dsp:spPr>
        <a:xfrm rot="16200000">
          <a:off x="6760164" y="6461260"/>
          <a:ext cx="2444915" cy="294023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DF976-E66B-4DA9-8F99-BA431052CAD0}">
      <dsp:nvSpPr>
        <dsp:cNvPr id="0" name=""/>
        <dsp:cNvSpPr/>
      </dsp:nvSpPr>
      <dsp:spPr>
        <a:xfrm>
          <a:off x="7326595" y="7357025"/>
          <a:ext cx="3266930" cy="1960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5. Konferencija na temu dubinske analize rashoda (ožujak)</a:t>
          </a:r>
        </a:p>
      </dsp:txBody>
      <dsp:txXfrm>
        <a:off x="7384006" y="7414436"/>
        <a:ext cx="3152108" cy="1845336"/>
      </dsp:txXfrm>
    </dsp:sp>
    <dsp:sp modelId="{7DAA90A9-F834-4494-AFA3-3175CB071669}">
      <dsp:nvSpPr>
        <dsp:cNvPr id="0" name=""/>
        <dsp:cNvSpPr/>
      </dsp:nvSpPr>
      <dsp:spPr>
        <a:xfrm rot="16200000">
          <a:off x="6760164" y="4011062"/>
          <a:ext cx="2444915" cy="294023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389E1-C657-44C1-BCA5-76460D12A224}">
      <dsp:nvSpPr>
        <dsp:cNvPr id="0" name=""/>
        <dsp:cNvSpPr/>
      </dsp:nvSpPr>
      <dsp:spPr>
        <a:xfrm>
          <a:off x="7326595" y="4906827"/>
          <a:ext cx="3266930" cy="1960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6. Detaljna analitička faza (ožujak/travanj/svibanj)</a:t>
          </a:r>
        </a:p>
      </dsp:txBody>
      <dsp:txXfrm>
        <a:off x="7384006" y="4964238"/>
        <a:ext cx="3152108" cy="1845336"/>
      </dsp:txXfrm>
    </dsp:sp>
    <dsp:sp modelId="{F5AA5E76-ADBC-4587-AF4E-6F1DDC5B7F12}">
      <dsp:nvSpPr>
        <dsp:cNvPr id="0" name=""/>
        <dsp:cNvSpPr/>
      </dsp:nvSpPr>
      <dsp:spPr>
        <a:xfrm rot="16200000">
          <a:off x="6760164" y="1560864"/>
          <a:ext cx="2444915" cy="294023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60A6E-DF13-4003-AA39-06D17A6B473D}">
      <dsp:nvSpPr>
        <dsp:cNvPr id="0" name=""/>
        <dsp:cNvSpPr/>
      </dsp:nvSpPr>
      <dsp:spPr>
        <a:xfrm>
          <a:off x="7326595" y="2456629"/>
          <a:ext cx="3266930" cy="1960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7. Stalni interni pregledi</a:t>
          </a:r>
        </a:p>
      </dsp:txBody>
      <dsp:txXfrm>
        <a:off x="7384006" y="2514040"/>
        <a:ext cx="3152108" cy="1845336"/>
      </dsp:txXfrm>
    </dsp:sp>
    <dsp:sp modelId="{5982B950-643C-47D5-8D9B-0989970AE132}">
      <dsp:nvSpPr>
        <dsp:cNvPr id="0" name=""/>
        <dsp:cNvSpPr/>
      </dsp:nvSpPr>
      <dsp:spPr>
        <a:xfrm>
          <a:off x="7985263" y="335765"/>
          <a:ext cx="4339735" cy="294023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68872-DF7A-443C-B145-1EC6C7E355DC}">
      <dsp:nvSpPr>
        <dsp:cNvPr id="0" name=""/>
        <dsp:cNvSpPr/>
      </dsp:nvSpPr>
      <dsp:spPr>
        <a:xfrm>
          <a:off x="7326595" y="6430"/>
          <a:ext cx="3266930" cy="1960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8. Dostavljanje nacrta analiza na pregled koji provode podskupine (svibanj)</a:t>
          </a:r>
        </a:p>
      </dsp:txBody>
      <dsp:txXfrm>
        <a:off x="7384006" y="63841"/>
        <a:ext cx="3152108" cy="1845336"/>
      </dsp:txXfrm>
    </dsp:sp>
    <dsp:sp modelId="{7FEF0E48-AAFF-46BB-BB3B-0F314CE73320}">
      <dsp:nvSpPr>
        <dsp:cNvPr id="0" name=""/>
        <dsp:cNvSpPr/>
      </dsp:nvSpPr>
      <dsp:spPr>
        <a:xfrm rot="5400000">
          <a:off x="11105182" y="1560864"/>
          <a:ext cx="2444915" cy="294023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26C21-9651-4F07-8759-7697BF60F0F6}">
      <dsp:nvSpPr>
        <dsp:cNvPr id="0" name=""/>
        <dsp:cNvSpPr/>
      </dsp:nvSpPr>
      <dsp:spPr>
        <a:xfrm>
          <a:off x="11671613" y="6430"/>
          <a:ext cx="3266930" cy="1960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9. Daljnje detaljne analize (svibanj/lipanj)</a:t>
          </a:r>
        </a:p>
      </dsp:txBody>
      <dsp:txXfrm>
        <a:off x="11729024" y="63841"/>
        <a:ext cx="3152108" cy="1845336"/>
      </dsp:txXfrm>
    </dsp:sp>
    <dsp:sp modelId="{DBA73316-4CD9-4334-8A8E-5FA66ACB1D1D}">
      <dsp:nvSpPr>
        <dsp:cNvPr id="0" name=""/>
        <dsp:cNvSpPr/>
      </dsp:nvSpPr>
      <dsp:spPr>
        <a:xfrm rot="5400000">
          <a:off x="11105182" y="4011062"/>
          <a:ext cx="2444915" cy="294023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E176F-D53E-4CFD-81E8-5484D1EE0AE8}">
      <dsp:nvSpPr>
        <dsp:cNvPr id="0" name=""/>
        <dsp:cNvSpPr/>
      </dsp:nvSpPr>
      <dsp:spPr>
        <a:xfrm>
          <a:off x="11671613" y="2456629"/>
          <a:ext cx="3266930" cy="1960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10. Stalni interni pregledi i odobrenje (lipanj)</a:t>
          </a:r>
        </a:p>
      </dsp:txBody>
      <dsp:txXfrm>
        <a:off x="11729024" y="2514040"/>
        <a:ext cx="3152108" cy="1845336"/>
      </dsp:txXfrm>
    </dsp:sp>
    <dsp:sp modelId="{8187004E-D042-43B1-BEAE-87359B80EEB0}">
      <dsp:nvSpPr>
        <dsp:cNvPr id="0" name=""/>
        <dsp:cNvSpPr/>
      </dsp:nvSpPr>
      <dsp:spPr>
        <a:xfrm rot="5400000">
          <a:off x="11105182" y="6461260"/>
          <a:ext cx="2444915" cy="294023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77C13-6EAC-4D3B-A46A-416AF1C89D8C}">
      <dsp:nvSpPr>
        <dsp:cNvPr id="0" name=""/>
        <dsp:cNvSpPr/>
      </dsp:nvSpPr>
      <dsp:spPr>
        <a:xfrm>
          <a:off x="11671613" y="4906827"/>
          <a:ext cx="3266930" cy="1960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11. Izlaganje upravljačkoj skupini na temu konačnih dokumenata (lipanj)</a:t>
          </a:r>
        </a:p>
      </dsp:txBody>
      <dsp:txXfrm>
        <a:off x="11729024" y="4964238"/>
        <a:ext cx="3152108" cy="1845336"/>
      </dsp:txXfrm>
    </dsp:sp>
    <dsp:sp modelId="{B093EE5D-7078-4AF3-8CF5-72B7A8959A5D}">
      <dsp:nvSpPr>
        <dsp:cNvPr id="0" name=""/>
        <dsp:cNvSpPr/>
      </dsp:nvSpPr>
      <dsp:spPr>
        <a:xfrm>
          <a:off x="12330282" y="7686359"/>
          <a:ext cx="4339735" cy="294023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18653-E6F2-4AD0-8C84-BA18B758B1C4}">
      <dsp:nvSpPr>
        <dsp:cNvPr id="0" name=""/>
        <dsp:cNvSpPr/>
      </dsp:nvSpPr>
      <dsp:spPr>
        <a:xfrm>
          <a:off x="11671613" y="7357025"/>
          <a:ext cx="3266930" cy="1960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12. Dostavljanje ministru u svrhu pregleda javnih rashoda (PER) prije objave</a:t>
          </a:r>
        </a:p>
      </dsp:txBody>
      <dsp:txXfrm>
        <a:off x="11729024" y="7414436"/>
        <a:ext cx="3152108" cy="1845336"/>
      </dsp:txXfrm>
    </dsp:sp>
    <dsp:sp modelId="{D64226E8-69FC-419A-A0E7-076E48AFE950}">
      <dsp:nvSpPr>
        <dsp:cNvPr id="0" name=""/>
        <dsp:cNvSpPr/>
      </dsp:nvSpPr>
      <dsp:spPr>
        <a:xfrm rot="16200000">
          <a:off x="15450201" y="6461260"/>
          <a:ext cx="2444915" cy="294023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8D62B-C469-4EED-9516-1FDD581D4468}">
      <dsp:nvSpPr>
        <dsp:cNvPr id="0" name=""/>
        <dsp:cNvSpPr/>
      </dsp:nvSpPr>
      <dsp:spPr>
        <a:xfrm>
          <a:off x="16016631" y="7357025"/>
          <a:ext cx="3266930" cy="1960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13. Objava dokumenata (s polugodišnjim izvještajem o rashodima (MYER)) popraćena konferencijom za medije ili priopćenjem za medije (srpanj)</a:t>
          </a:r>
        </a:p>
      </dsp:txBody>
      <dsp:txXfrm>
        <a:off x="16074042" y="7414436"/>
        <a:ext cx="3152108" cy="1845336"/>
      </dsp:txXfrm>
    </dsp:sp>
    <dsp:sp modelId="{F342FA69-5AE5-4446-83AD-1F5F0A3230CC}">
      <dsp:nvSpPr>
        <dsp:cNvPr id="0" name=""/>
        <dsp:cNvSpPr/>
      </dsp:nvSpPr>
      <dsp:spPr>
        <a:xfrm rot="16200000">
          <a:off x="15450201" y="4011062"/>
          <a:ext cx="2444915" cy="294023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D0E76-9694-48AA-9C8E-2E3A067CE044}">
      <dsp:nvSpPr>
        <dsp:cNvPr id="0" name=""/>
        <dsp:cNvSpPr/>
      </dsp:nvSpPr>
      <dsp:spPr>
        <a:xfrm>
          <a:off x="16016631" y="4906827"/>
          <a:ext cx="3266930" cy="1960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14. Proračunski pregovori (rujan/listopad)</a:t>
          </a:r>
        </a:p>
      </dsp:txBody>
      <dsp:txXfrm>
        <a:off x="16074042" y="4964238"/>
        <a:ext cx="3152108" cy="1845336"/>
      </dsp:txXfrm>
    </dsp:sp>
    <dsp:sp modelId="{D8594B45-91F8-434F-9BEF-0F91AADEE5D8}">
      <dsp:nvSpPr>
        <dsp:cNvPr id="0" name=""/>
        <dsp:cNvSpPr/>
      </dsp:nvSpPr>
      <dsp:spPr>
        <a:xfrm rot="16200000">
          <a:off x="15450201" y="1560864"/>
          <a:ext cx="2444915" cy="294023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A7E78-C9F4-4514-BBEE-52EE684B788E}">
      <dsp:nvSpPr>
        <dsp:cNvPr id="0" name=""/>
        <dsp:cNvSpPr/>
      </dsp:nvSpPr>
      <dsp:spPr>
        <a:xfrm>
          <a:off x="16016631" y="2456629"/>
          <a:ext cx="3266930" cy="1960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15. Seminar na temu dubinske analize rashoda (listopad/studeni)</a:t>
          </a:r>
        </a:p>
      </dsp:txBody>
      <dsp:txXfrm>
        <a:off x="16074042" y="2514040"/>
        <a:ext cx="3152108" cy="1845336"/>
      </dsp:txXfrm>
    </dsp:sp>
    <dsp:sp modelId="{9C8C815F-6702-46A4-BBE5-8EFA10B65DD9}">
      <dsp:nvSpPr>
        <dsp:cNvPr id="0" name=""/>
        <dsp:cNvSpPr/>
      </dsp:nvSpPr>
      <dsp:spPr>
        <a:xfrm>
          <a:off x="16016631" y="6430"/>
          <a:ext cx="3266930" cy="1960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16. Pripreme za narednu dubinsku analizu (studeni/prosinac)</a:t>
          </a:r>
        </a:p>
      </dsp:txBody>
      <dsp:txXfrm>
        <a:off x="16074042" y="63841"/>
        <a:ext cx="3152108" cy="1845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B542B-0C3F-884C-A453-F60046BBBBE8}" type="datetimeFigureOut">
              <a:rPr lang="en-US" smtClean="0"/>
              <a:t>11/3/19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52D7-37D8-FD47-A307-243E37317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0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896620" y="4642763"/>
            <a:ext cx="4931410" cy="439840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/>
              <a:t>Temeljni deficiti isključuju utjecaj vladinih rashoda za pomoć bankarskim institucijama.</a:t>
            </a:r>
            <a:r>
              <a:rPr lang="hr-HR" baseline="0"/>
              <a:t> Realni deficit od 14 % i 32 % BDP-a u 2009. i 2010. </a:t>
            </a:r>
          </a:p>
          <a:p>
            <a:endParaRPr lang="en-IE" dirty="0"/>
          </a:p>
          <a:p>
            <a:r>
              <a:rPr lang="hr-HR"/>
              <a:t>http://www.budget.gov.ie/Budgets/2017/Documents/6.%20Spending%20Reviews%20in%20Ireland-%20Lessons%20for%20the%20Future.pdf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575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35823" y="9923347"/>
            <a:ext cx="2856533" cy="522898"/>
          </a:xfrm>
          <a:prstGeom prst="rect">
            <a:avLst/>
          </a:prstGeom>
        </p:spPr>
        <p:txBody>
          <a:bodyPr/>
          <a:lstStyle/>
          <a:p>
            <a:fld id="{3FB76B35-7D25-489D-9731-05CEAFEB11A2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4348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Uglavnom posao koji bi obavljala različita ministarstva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35823" y="9923347"/>
            <a:ext cx="2856533" cy="522898"/>
          </a:xfrm>
          <a:prstGeom prst="rect">
            <a:avLst/>
          </a:prstGeom>
        </p:spPr>
        <p:txBody>
          <a:bodyPr/>
          <a:lstStyle/>
          <a:p>
            <a:fld id="{3FB76B35-7D25-489D-9731-05CEAFEB11A2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1977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http://www.budget.gov.ie/Budgets/2017/Documents/6.%20Spending%20Reviews%20in%20Ireland-%20Lessons%20for%20the%20Future.pdf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7647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http://www.budget.gov.ie/Budgets/2017/Documents/6.%20Spending%20Reviews%20in%20Ireland-%20Lessons%20for%20the%20Future.pdf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3385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http://www.budget.gov.ie/Budgets/2017/Documents/6.%20Spending%20Reviews%20in%20Ireland-%20Lessons%20for%20the%20Future.pdf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66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Uglavnom posao koji bi obavljala različita ministarstva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35823" y="9923347"/>
            <a:ext cx="2856533" cy="522898"/>
          </a:xfrm>
          <a:prstGeom prst="rect">
            <a:avLst/>
          </a:prstGeom>
        </p:spPr>
        <p:txBody>
          <a:bodyPr/>
          <a:lstStyle/>
          <a:p>
            <a:fld id="{3FB76B35-7D25-489D-9731-05CEAFEB11A2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7388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Uglavnom posao koji bi obavljala različita ministarstva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35823" y="9923347"/>
            <a:ext cx="2856533" cy="522898"/>
          </a:xfrm>
          <a:prstGeom prst="rect">
            <a:avLst/>
          </a:prstGeom>
        </p:spPr>
        <p:txBody>
          <a:bodyPr/>
          <a:lstStyle/>
          <a:p>
            <a:fld id="{3FB76B35-7D25-489D-9731-05CEAFEB11A2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9178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Uglavnom posao koji bi obavljala različita ministarstva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35823" y="9923347"/>
            <a:ext cx="2856533" cy="522898"/>
          </a:xfrm>
          <a:prstGeom prst="rect">
            <a:avLst/>
          </a:prstGeom>
        </p:spPr>
        <p:txBody>
          <a:bodyPr/>
          <a:lstStyle/>
          <a:p>
            <a:fld id="{3FB76B35-7D25-489D-9731-05CEAFEB11A2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504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/>
              <a:t>Temeljni deficiti isključuju utjecaj vladinih rashoda za pomoć bankarskim institucijama.</a:t>
            </a:r>
            <a:r>
              <a:rPr lang="hr-HR" baseline="0"/>
              <a:t> Realni deficit od 14 % i 32 % BDP-a u 2009. i 2010. </a:t>
            </a:r>
          </a:p>
          <a:p>
            <a:endParaRPr lang="en-IE" dirty="0"/>
          </a:p>
          <a:p>
            <a:r>
              <a:rPr lang="hr-HR"/>
              <a:t>http://www.budget.gov.ie/Budgets/2017/Documents/6.%20Spending%20Reviews%20in%20Ireland-%20Lessons%20for%20the%20Future.pdf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0259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http://www.budget.gov.ie/Budgets/2017/Documents/6.%20Spending%20Reviews%20in%20Ireland-%20Lessons%20for%20the%20Future.pdf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7516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/>
              <a:t>Temeljni deficiti isključuju utjecaj vladinih rashoda za pomoć bankarskim institucijama.</a:t>
            </a:r>
            <a:r>
              <a:rPr lang="hr-HR" baseline="0"/>
              <a:t> Realni deficit od 14 % i 32 % BDP-a u 2009. i 2010. </a:t>
            </a:r>
          </a:p>
          <a:p>
            <a:endParaRPr lang="en-IE" dirty="0"/>
          </a:p>
          <a:p>
            <a:r>
              <a:rPr lang="hr-HR"/>
              <a:t>http://www.budget.gov.ie/Budgets/2017/Documents/6.%20Spending%20Reviews%20in%20Ireland-%20Lessons%20for%20the%20Future.pdf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4183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35823" y="9923347"/>
            <a:ext cx="2856533" cy="522898"/>
          </a:xfrm>
          <a:prstGeom prst="rect">
            <a:avLst/>
          </a:prstGeom>
        </p:spPr>
        <p:txBody>
          <a:bodyPr/>
          <a:lstStyle/>
          <a:p>
            <a:fld id="{3FB76B35-7D25-489D-9731-05CEAFEB11A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2209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http://www.budget.gov.ie/Budgets/2017/Documents/6.%20Spending%20Reviews%20in%20Ireland-%20Lessons%20for%20the%20Future.pdf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1725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http://www.budget.gov.ie/Budgets/2017/Documents/6.%20Spending%20Reviews%20in%20Ireland-%20Lessons%20for%20the%20Future.pdf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6249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35823" y="9923347"/>
            <a:ext cx="2856533" cy="522898"/>
          </a:xfrm>
          <a:prstGeom prst="rect">
            <a:avLst/>
          </a:prstGeom>
        </p:spPr>
        <p:txBody>
          <a:bodyPr/>
          <a:lstStyle/>
          <a:p>
            <a:fld id="{3FB76B35-7D25-489D-9731-05CEAFEB11A2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478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http://www.budget.gov.ie/Budgets/2017/Documents/6.%20Spending%20Reviews%20in%20Ireland-%20Lessons%20for%20the%20Future.pdf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40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35700"/>
            <a:ext cx="0" cy="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6235700"/>
            <a:ext cx="0" cy="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30" y="1062788"/>
            <a:ext cx="8566307" cy="3099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49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0" y="3555997"/>
            <a:ext cx="9856787" cy="8644023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ialtas na hÉireann | Government of Ireland"/>
          <p:cNvSpPr txBox="1"/>
          <p:nvPr userDrawn="1"/>
        </p:nvSpPr>
        <p:spPr>
          <a:xfrm>
            <a:off x="1441447" y="12611805"/>
            <a:ext cx="1065195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Caiteachais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Phoiblí agus Athchóirithe</a:t>
            </a:r>
            <a:r>
              <a:rPr lang="en-GB" b="1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 Public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Expenditure and Reform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74096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2373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7653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496800"/>
            <a:ext cx="56896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B93FB4-A6B0-4BBD-80EB-015D0050935E}" type="datetimeFigureOut">
              <a:rPr lang="en-IE" smtClean="0"/>
              <a:t>03/11/2019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24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30" y="1062788"/>
            <a:ext cx="8562452" cy="30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Rialtas na hÉireann | Government of Ireland"/>
          <p:cNvSpPr txBox="1"/>
          <p:nvPr userDrawn="1"/>
        </p:nvSpPr>
        <p:spPr>
          <a:xfrm>
            <a:off x="5923850" y="12611805"/>
            <a:ext cx="102415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An Roinn Caiteachais</a:t>
            </a:r>
            <a:r>
              <a:rPr lang="en-GB" b="1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Phoiblí agus Athchóirithe</a:t>
            </a:r>
            <a:r>
              <a:rPr lang="en-GB" b="1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|</a:t>
            </a:r>
            <a:r>
              <a:rPr lang="en-GB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Public</a:t>
            </a:r>
            <a:r>
              <a:rPr lang="en-GB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Expenditure and Reform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203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Rialtas na hÉireann | Government of Ireland"/>
          <p:cNvSpPr txBox="1"/>
          <p:nvPr userDrawn="1"/>
        </p:nvSpPr>
        <p:spPr>
          <a:xfrm>
            <a:off x="5923850" y="12611805"/>
            <a:ext cx="102415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latin typeface="+mn-lt"/>
              </a:rPr>
              <a:t>An Roinn Caiteachais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Phoiblí agus Athchóirithe</a:t>
            </a:r>
            <a:r>
              <a:rPr lang="en-GB" b="1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 Public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Expenditure and Reform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90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sp>
        <p:nvSpPr>
          <p:cNvPr id="18" name="Rialtas na hÉireann | Government of Ireland"/>
          <p:cNvSpPr txBox="1"/>
          <p:nvPr userDrawn="1"/>
        </p:nvSpPr>
        <p:spPr>
          <a:xfrm>
            <a:off x="1441447" y="12611805"/>
            <a:ext cx="1065195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pPr/>
              <a:t>‹#›</a:t>
            </a:fld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 An Roinn Caiteachais</a:t>
            </a:r>
            <a:r>
              <a:rPr lang="en-GB" b="1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Phoiblí agus Athchóirithe</a:t>
            </a:r>
            <a:r>
              <a:rPr lang="en-GB" b="1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|</a:t>
            </a:r>
            <a:r>
              <a:rPr lang="en-GB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Public</a:t>
            </a:r>
            <a:r>
              <a:rPr lang="en-GB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Expenditure and Reform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096557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6" name="Rialtas na hÉireann | Government of Ireland"/>
          <p:cNvSpPr txBox="1"/>
          <p:nvPr userDrawn="1"/>
        </p:nvSpPr>
        <p:spPr>
          <a:xfrm>
            <a:off x="1441447" y="12611805"/>
            <a:ext cx="1065195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Caiteachais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Phoiblí agus Athchóirithe</a:t>
            </a:r>
            <a:r>
              <a:rPr lang="en-GB" b="1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 Public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Expenditure and Reform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24409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3" name="Rialtas na hÉireann | Government of Ireland"/>
          <p:cNvSpPr txBox="1"/>
          <p:nvPr userDrawn="1"/>
        </p:nvSpPr>
        <p:spPr>
          <a:xfrm>
            <a:off x="1441447" y="12611805"/>
            <a:ext cx="1065195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Caiteachais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Phoiblí agus Athchóirithe</a:t>
            </a:r>
            <a:r>
              <a:rPr lang="en-GB" b="1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 Public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Expenditure and Reform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35007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ialtas na hÉireann | Government of Ireland"/>
          <p:cNvSpPr txBox="1"/>
          <p:nvPr userDrawn="1"/>
        </p:nvSpPr>
        <p:spPr>
          <a:xfrm>
            <a:off x="1441447" y="12611805"/>
            <a:ext cx="1065195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Caiteachais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Phoiblí agus Athchóirithe</a:t>
            </a:r>
            <a:r>
              <a:rPr lang="en-GB" b="1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 Public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Expenditure and Reform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27598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2157112"/>
            <a:ext cx="9877339" cy="29012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0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835377"/>
            <a:ext cx="11642982" cy="1139789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ialtas na hÉireann | Government of Ireland"/>
          <p:cNvSpPr txBox="1"/>
          <p:nvPr userDrawn="1"/>
        </p:nvSpPr>
        <p:spPr>
          <a:xfrm>
            <a:off x="1441447" y="12611805"/>
            <a:ext cx="1065195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Caiteachais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Phoiblí agus Athchóirithe</a:t>
            </a:r>
            <a:r>
              <a:rPr lang="en-GB" b="1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 Public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Expenditure and Reform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44309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3708970" y="9482323"/>
            <a:ext cx="18897030" cy="300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Rialtas na hÉireann | Government of Ireland"/>
          <p:cNvSpPr txBox="1"/>
          <p:nvPr/>
        </p:nvSpPr>
        <p:spPr>
          <a:xfrm>
            <a:off x="1441447" y="12611805"/>
            <a:ext cx="1065195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Caiteachais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Phoiblí agus Athchóirithe</a:t>
            </a:r>
            <a:r>
              <a:rPr lang="en-GB" b="1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 Public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Expenditure and Reform</a:t>
            </a:r>
            <a:endParaRPr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49" y="3651250"/>
            <a:ext cx="19252867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8" r:id="rId3"/>
    <p:sldLayoutId id="2147483663" r:id="rId4"/>
    <p:sldLayoutId id="2147483665" r:id="rId5"/>
    <p:sldLayoutId id="2147483664" r:id="rId6"/>
    <p:sldLayoutId id="2147483666" r:id="rId7"/>
    <p:sldLayoutId id="2147483660" r:id="rId8"/>
    <p:sldLayoutId id="2147483669" r:id="rId9"/>
    <p:sldLayoutId id="2147483668" r:id="rId10"/>
    <p:sldLayoutId id="2147483659" r:id="rId11"/>
    <p:sldLayoutId id="2147483667" r:id="rId12"/>
    <p:sldLayoutId id="2147483670" r:id="rId13"/>
  </p:sldLayoutIdLst>
  <p:transition spd="med"/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2pPr>
      <a:lvl3pPr marL="1440000" marR="0" indent="-85725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60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3pPr>
      <a:lvl4pPr marL="216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4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4pPr>
      <a:lvl5pPr marL="288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–"/>
        <a:tabLst/>
        <a:defRPr sz="48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970" y="4033408"/>
            <a:ext cx="16852330" cy="2383722"/>
          </a:xfrm>
        </p:spPr>
        <p:txBody>
          <a:bodyPr>
            <a:normAutofit fontScale="90000"/>
          </a:bodyPr>
          <a:lstStyle/>
          <a:p>
            <a:r>
              <a:rPr lang="hr-HR" sz="9600" dirty="0"/>
              <a:t>Dubinske analize rashoda u Irskoj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3708970" y="7391093"/>
            <a:ext cx="18897030" cy="3336777"/>
          </a:xfrm>
        </p:spPr>
        <p:txBody>
          <a:bodyPr>
            <a:normAutofit fontScale="92500" lnSpcReduction="10000"/>
          </a:bodyPr>
          <a:lstStyle/>
          <a:p>
            <a:r>
              <a:rPr lang="hr-HR" sz="3900" b="1"/>
              <a:t>Tehnička metodologija i proces u pogledu dubinske analize rashoda u naprednim zemljama </a:t>
            </a:r>
          </a:p>
          <a:p>
            <a:endParaRPr lang="en-US" dirty="0"/>
          </a:p>
          <a:p>
            <a:endParaRPr lang="en-US" dirty="0"/>
          </a:p>
          <a:p>
            <a:r>
              <a:rPr lang="hr-HR"/>
              <a:t>Pádraic Reidy i John Burke</a:t>
            </a:r>
          </a:p>
          <a:p>
            <a:r>
              <a:rPr lang="hr-HR"/>
              <a:t>6. studenoga 2019.</a:t>
            </a:r>
          </a:p>
        </p:txBody>
      </p:sp>
    </p:spTree>
    <p:extLst>
      <p:ext uri="{BB962C8B-B14F-4D97-AF65-F5344CB8AC3E}">
        <p14:creationId xmlns:p14="http://schemas.microsoft.com/office/powerpoint/2010/main" val="51389868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147912"/>
          </a:xfrm>
        </p:spPr>
        <p:txBody>
          <a:bodyPr>
            <a:normAutofit/>
          </a:bodyPr>
          <a:lstStyle/>
          <a:p>
            <a:r>
              <a:rPr lang="hr-HR" sz="6600"/>
              <a:t>Uloge i odgovornosti – analitička faza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11042" y="2636358"/>
            <a:ext cx="17072901" cy="9120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marR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1pPr>
            <a:lvl2pPr marL="0" marR="0" indent="2286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2pPr>
            <a:lvl3pPr marL="1440000" marR="0" indent="-85725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60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3pPr>
            <a:lvl4pPr marL="216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48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4pPr>
            <a:lvl5pPr marL="288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–"/>
              <a:tabLst/>
              <a:defRPr sz="48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5pPr>
            <a:lvl6pPr marL="0" marR="0" indent="11430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13716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16002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18288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400"/>
              <a:t>Upravljanje i nadzor – upravljačka skupina, podskupine i tajništvo.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400"/>
              <a:t>U Irskoj se primjenjuju različiti pristupi.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400"/>
              <a:t>Svi se izvještaji izrađuju interno (bez konzultanata) te se pripremaju:</a:t>
            </a:r>
          </a:p>
          <a:p>
            <a:pPr marL="1651500" lvl="2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r-HR" sz="3600" i="0"/>
              <a:t>na središnjoj razini u Ministarstvu za javne rashode i reformu;</a:t>
            </a:r>
          </a:p>
          <a:p>
            <a:pPr marL="1651500" lvl="2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r-HR" sz="3600" i="0"/>
              <a:t>na razini resornih ministarstava ili </a:t>
            </a:r>
          </a:p>
          <a:p>
            <a:pPr marL="1651500" lvl="2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r-HR" sz="3600" i="0"/>
              <a:t>zajednički.</a:t>
            </a:r>
          </a:p>
          <a:p>
            <a:pPr marL="1080000" lvl="2" indent="0">
              <a:spcAft>
                <a:spcPts val="900"/>
              </a:spcAft>
              <a:buNone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400"/>
              <a:t>Razina sudjelovanja posljedično se razlikuje, ali općenito govoreći uvijek postoji određena razina angažmana tijekom procesa.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400"/>
              <a:t>U određenim se slučajevima u svrhu upravljanja analizom osniva upravljačka skupina čiji su članovi zaposlenici oba ministarstva (izuzetak, a ne pravilo).</a:t>
            </a:r>
          </a:p>
        </p:txBody>
      </p:sp>
    </p:spTree>
    <p:extLst>
      <p:ext uri="{BB962C8B-B14F-4D97-AF65-F5344CB8AC3E}">
        <p14:creationId xmlns:p14="http://schemas.microsoft.com/office/powerpoint/2010/main" val="3835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6600"/>
              <a:t>Uloga Službe za gospodarstvo i evaluacije irske Vlade (IGEES)</a:t>
            </a:r>
            <a:br>
              <a:rPr lang="hr-HR" sz="6600"/>
            </a:br>
            <a:endParaRPr lang="hr-HR" sz="6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2" y="3597257"/>
            <a:ext cx="21745292" cy="8548736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4400"/>
              <a:t>Ključna reforma javne službe nakon krize bila je osnivanje Službe za gospodarstvo i evaluacije irske Vlade (IGEES) 2012.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4400"/>
              <a:t>Isprva dio Ministarstva za javne rashode i reformu, jedinice IGEES-a sada su prisutne u svim resornim ministarstvima i pružaju ekonomske usluge, uključujući izradu i pregled poslovnih slučajeva, analizu politike, izradu dokumenata za dubinsku analizu rashoda i druge evaluacije.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4400"/>
              <a:t>Ekonomisti i analitičari IGEES-a značajno sudjeluju u procesu dubinske analize rashoda, što uključuje i odabir tema, izradu izvještaja i izlaganja o analizi na unutarnjoj i vanjskoj razini.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0823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147912"/>
          </a:xfrm>
        </p:spPr>
        <p:txBody>
          <a:bodyPr>
            <a:normAutofit/>
          </a:bodyPr>
          <a:lstStyle/>
          <a:p>
            <a:r>
              <a:rPr lang="hr-HR" sz="6000"/>
              <a:t>Uloga Ministarstva za javne rashode i reformu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2" y="2587374"/>
            <a:ext cx="16444488" cy="9367157"/>
          </a:xfrm>
        </p:spPr>
        <p:txBody>
          <a:bodyPr>
            <a:noAutofit/>
          </a:bodyPr>
          <a:lstStyle/>
          <a:p>
            <a:pPr marL="571500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r-HR" sz="3200" dirty="0"/>
              <a:t>Ključna uloga odjela za proračunske stavke (po sektorima) i IGEES-a.</a:t>
            </a:r>
          </a:p>
          <a:p>
            <a:pPr>
              <a:spcAft>
                <a:spcPts val="900"/>
              </a:spcAft>
            </a:pPr>
            <a:endParaRPr lang="en-IE" sz="3200" dirty="0"/>
          </a:p>
          <a:p>
            <a:pPr marL="571500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r-HR" sz="3200" dirty="0"/>
              <a:t>Odjeli za proračunske stavke (po sektorima):</a:t>
            </a:r>
          </a:p>
          <a:p>
            <a:pPr marL="1651500" lvl="2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r-HR" sz="3200" i="0" dirty="0"/>
              <a:t>odobrenje odabranih tema do kraja siječnja</a:t>
            </a:r>
          </a:p>
          <a:p>
            <a:pPr marL="1651500" lvl="2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r-HR" sz="3200" i="0" dirty="0"/>
              <a:t>povezivanje s resornim ministarstvima u svrhu izrade baze dokaza, pružanja podataka i/ili davanja komentara/primjedbi na dokumente</a:t>
            </a:r>
          </a:p>
          <a:p>
            <a:pPr marL="1651500" lvl="2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r-HR" sz="3200" i="0" dirty="0"/>
              <a:t>prema potrebi povezivanje sa središnjom jedinicom IGEES-a u Ministarstvu za javne rashode i reformu radi internog savjetovanja te</a:t>
            </a:r>
          </a:p>
          <a:p>
            <a:pPr marL="1651500" lvl="2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r-HR" sz="3200" i="0" dirty="0"/>
              <a:t>izrada analiza na temelju dostupnih podataka/dokaza koji se predstavljaju upravljačkoj skupini tijekom faze prikupljanja dokaza i pripreme konačnog nacrta.</a:t>
            </a:r>
          </a:p>
          <a:p>
            <a:endParaRPr lang="en-IE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200" dirty="0"/>
              <a:t>Središnja jedinica IGEES-a:</a:t>
            </a:r>
          </a:p>
          <a:p>
            <a:pPr marL="1651500" lvl="2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r-HR" sz="3200" i="0" dirty="0"/>
              <a:t>pruža podršku internim savjetovanjem (za manje odjele za proračunske stavke) i</a:t>
            </a:r>
          </a:p>
          <a:p>
            <a:pPr marL="1651500" lvl="2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r-HR" sz="3200" i="0" dirty="0"/>
              <a:t>prijenosom vještina unutar odjela za proračunske stavke.</a:t>
            </a:r>
          </a:p>
        </p:txBody>
      </p:sp>
    </p:spTree>
    <p:extLst>
      <p:ext uri="{BB962C8B-B14F-4D97-AF65-F5344CB8AC3E}">
        <p14:creationId xmlns:p14="http://schemas.microsoft.com/office/powerpoint/2010/main" val="382352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/>
              <a:t>Uloga resornih ministarstava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1" y="3028244"/>
            <a:ext cx="17072901" cy="7666969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400"/>
              <a:t>Sudjeluju u procesu.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400"/>
              <a:t>Suradnički pristup, ali nema jedinstvenog rješenja za sve.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400"/>
              <a:t>Veća uloga financijskih službenika i jedinica IGEES-a u ministarstvima.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400"/>
              <a:t>Razmjena podataka/informacija.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400"/>
              <a:t>Postojeće i planirane analize ministarstava također imaju bitnu ulogu.</a:t>
            </a:r>
          </a:p>
        </p:txBody>
      </p:sp>
    </p:spTree>
    <p:extLst>
      <p:ext uri="{BB962C8B-B14F-4D97-AF65-F5344CB8AC3E}">
        <p14:creationId xmlns:p14="http://schemas.microsoft.com/office/powerpoint/2010/main" val="220490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653" y="1038375"/>
            <a:ext cx="5651064" cy="1245407"/>
          </a:xfrm>
        </p:spPr>
        <p:txBody>
          <a:bodyPr>
            <a:normAutofit/>
          </a:bodyPr>
          <a:lstStyle/>
          <a:p>
            <a:r>
              <a:rPr lang="hr-HR" sz="7300"/>
              <a:t>Metodologija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629" y="146957"/>
            <a:ext cx="10244416" cy="1246123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90655" y="2780851"/>
            <a:ext cx="6655273" cy="8861420"/>
          </a:xfrm>
        </p:spPr>
        <p:txBody>
          <a:bodyPr>
            <a:normAutofit fontScale="775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4400" dirty="0"/>
              <a:t>Metodološki pristup temelji se na dugoročnom okviru dubinske analize vrijednosti za uložen novac (VFMR) u Irskoj.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4400" dirty="0"/>
              <a:t>U okviru VFMR-a procjenjuju se razlozi, efikasnost, djelotvornost, utjecaj i relevantnost.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4400" dirty="0"/>
              <a:t>Ciljevi u pogledu ušteda?</a:t>
            </a:r>
          </a:p>
          <a:p>
            <a:pPr marL="1651500" lvl="2" indent="-571500" rtl="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r-HR" sz="3600" i="0" dirty="0"/>
              <a:t>Kontekst dubinske analize</a:t>
            </a:r>
          </a:p>
          <a:p>
            <a:pPr marL="1651500" lvl="2" indent="-571500" rtl="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r-HR" sz="3600" i="0" dirty="0"/>
              <a:t>Obuhvat</a:t>
            </a:r>
          </a:p>
          <a:p>
            <a:pPr marL="1651500" lvl="2" indent="-571500" rtl="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r-HR" sz="3600" i="0" dirty="0"/>
              <a:t>Vremenski raspored</a:t>
            </a:r>
          </a:p>
          <a:p>
            <a:pPr marL="1651500" lvl="2" indent="-571500" rtl="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r-HR" sz="3600" i="0" dirty="0"/>
              <a:t>Prikupljanje dokaza radi </a:t>
            </a:r>
            <a:r>
              <a:rPr lang="hr-HR" sz="3600" i="0" dirty="0" err="1"/>
              <a:t>sveobuvatnije</a:t>
            </a:r>
            <a:r>
              <a:rPr lang="hr-HR" sz="3600" i="0" dirty="0"/>
              <a:t> dubinske analize</a:t>
            </a:r>
          </a:p>
          <a:p>
            <a:endParaRPr lang="en-IE" sz="4400" dirty="0"/>
          </a:p>
        </p:txBody>
      </p:sp>
    </p:spTree>
    <p:extLst>
      <p:ext uri="{BB962C8B-B14F-4D97-AF65-F5344CB8AC3E}">
        <p14:creationId xmlns:p14="http://schemas.microsoft.com/office/powerpoint/2010/main" val="2288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/>
              <a:t>Obuhvat</a:t>
            </a:r>
            <a:br>
              <a:rPr lang="hr-HR" sz="6600"/>
            </a:br>
            <a:endParaRPr lang="hr-HR" sz="6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2" y="2808514"/>
            <a:ext cx="19283274" cy="9337479"/>
          </a:xfrm>
        </p:spPr>
        <p:txBody>
          <a:bodyPr>
            <a:normAutofit lnSpcReduction="1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4400" dirty="0"/>
              <a:t>Početni cilj procesa bio je procijeniti sve tekuće rashode (približno 55 milijardi – 60 milijardi eura) tijekom trogodišnjeg razdoblja (pristup jedne trećine).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4400" dirty="0"/>
              <a:t>Ključni sektori koje je bilo potrebno obuhvatiti uključuju zdravstvo, obrazovanje, pravosuđe i rad policije, rashode za socijalnu skrb, rashode za plaćanja, uključujući planiranje zapošljavanja i radne snage.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4400" dirty="0"/>
              <a:t>Zahtjev jedne trećine fleksibilno je primijenjen kako bi se promicalo sudjelovanje resornih ministarstava i kako bi se osigurao prostor za višestruki pregled važnih područja rashoda.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4400" dirty="0"/>
              <a:t>Analizirani su i određeni elementi kapitalnih rashoda, tj. stalna kapitalna bespovratna sredstva za poduzeća itd.</a:t>
            </a:r>
          </a:p>
        </p:txBody>
      </p:sp>
    </p:spTree>
    <p:extLst>
      <p:ext uri="{BB962C8B-B14F-4D97-AF65-F5344CB8AC3E}">
        <p14:creationId xmlns:p14="http://schemas.microsoft.com/office/powerpoint/2010/main" val="171709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/>
              <a:t>Provedba</a:t>
            </a:r>
            <a:br>
              <a:rPr lang="hr-HR" sz="6600"/>
            </a:br>
            <a:endParaRPr lang="hr-HR" sz="6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2" y="2699185"/>
            <a:ext cx="21745292" cy="9122700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4400"/>
              <a:t>Dubinskom analizom rashoda 2017. – 2019. izrađena je velika baza dokaza (objavljeno gotovo 80 dokumenata), usklađen je proces s proračunom i povećano je sudjelovanje resornih ministarstava svake godine.</a:t>
            </a:r>
          </a:p>
          <a:p>
            <a:endParaRPr lang="en-IE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4400"/>
              <a:t>Ekonomski kontekst i dizajn procesa za razdoblje 2017. – 2019., tj. izostanak izričitog zahtjeva za postavljanjem ciljeva uštede, ograničili su mjeru u kojoj je provedba bila ključna.</a:t>
            </a:r>
          </a:p>
          <a:p>
            <a:endParaRPr lang="en-IE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4400"/>
              <a:t>Međutim, i dalje postoje mogućnosti za upotrebu tih dokaza u svrhu donošenja odluka u budućnosti, tj. interna komunikacija.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4400"/>
              <a:t>Buduća sveobuhvatna analiza rashoda (CRE)?</a:t>
            </a:r>
          </a:p>
        </p:txBody>
      </p:sp>
    </p:spTree>
    <p:extLst>
      <p:ext uri="{BB962C8B-B14F-4D97-AF65-F5344CB8AC3E}">
        <p14:creationId xmlns:p14="http://schemas.microsoft.com/office/powerpoint/2010/main" val="346568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1851664"/>
          </a:xfrm>
        </p:spPr>
        <p:txBody>
          <a:bodyPr>
            <a:normAutofit fontScale="90000"/>
          </a:bodyPr>
          <a:lstStyle/>
          <a:p>
            <a:r>
              <a:rPr lang="hr-HR" sz="6600"/>
              <a:t>Provedba dubinske analize rashoda – točke koje je potrebno razmotriti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1" y="2593909"/>
            <a:ext cx="18493487" cy="9135000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/>
              <a:t>Ekonomski i fiskalni kontekst utječe na prirodu procesa dubinske analize rashoda.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/>
              <a:t>Preduvjet je politički angažman, odnosno politička podrška.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/>
              <a:t>Važno je usklađivanje / integriranje procesa u proračunski ciklus – time se osigurava interes dionika za analizu, olakšava odabir teme i poboljšava proces.</a:t>
            </a:r>
          </a:p>
          <a:p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/>
              <a:t>Rano i kontinuirano uključivanje svih dionika / komunikacija s njima također su ključni – upravljanje, rokovi, uloge i odgovornosti, metodologije.</a:t>
            </a:r>
          </a:p>
          <a:p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/>
              <a:t>Provedba – važan, ali problematičan dio, važno je što prije uzeti u obzir.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i="1"/>
              <a:t>Ex-post</a:t>
            </a:r>
            <a:r>
              <a:rPr lang="hr-HR" sz="4000"/>
              <a:t> pregled kako bi se podržala stalna reforma procesa. </a:t>
            </a:r>
          </a:p>
        </p:txBody>
      </p:sp>
    </p:spTree>
    <p:extLst>
      <p:ext uri="{BB962C8B-B14F-4D97-AF65-F5344CB8AC3E}">
        <p14:creationId xmlns:p14="http://schemas.microsoft.com/office/powerpoint/2010/main" val="331793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r-HR" sz="6600"/>
            </a:br>
            <a:r>
              <a:rPr lang="hr-HR" sz="6600"/>
              <a:t>Dubinska analiza rashoda i pravosudni sustav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1" y="3028244"/>
            <a:ext cx="17072901" cy="7666969"/>
          </a:xfrm>
        </p:spPr>
        <p:txBody>
          <a:bodyPr>
            <a:normAutofit fontScale="4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7300"/>
              <a:t>Rashodi u pravosudnom sustavu iznose približno 2,7 milijarde eura – oko 5 % tekućih vladinih rashoda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73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7300"/>
              <a:t>Uključuje važna područja, kao što su rad policije, sudovi, zatvori i smještaj za tražitelje azila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73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7300"/>
              <a:t>Jedinica u Ministarstvu za javne rashode i reformu koja se bavi svim rashodima pravosudnog sustava sastoji se od 6 osoba</a:t>
            </a:r>
          </a:p>
          <a:p>
            <a:endParaRPr lang="en-US" sz="73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7300"/>
              <a:t>Kako onda donosimo odluku o odabiru tema dubinske analize rashoda?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7300" dirty="0"/>
          </a:p>
          <a:p>
            <a:r>
              <a:rPr lang="hr-HR" sz="7300"/>
              <a:t>(i) Kontekst/političko okruženje bio je važan pokretač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7300" dirty="0"/>
          </a:p>
          <a:p>
            <a:r>
              <a:rPr lang="hr-HR" sz="7300"/>
              <a:t>(ii) Rashodi u vezi s pružanjem važnih usluga usmjerenih na građane – rad policije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7300" dirty="0"/>
          </a:p>
          <a:p>
            <a:r>
              <a:rPr lang="hr-HR" sz="7300"/>
              <a:t>(iii) Mogućnost određivanja smjera za vjerojatne preporuke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7300" dirty="0"/>
          </a:p>
        </p:txBody>
      </p:sp>
    </p:spTree>
    <p:extLst>
      <p:ext uri="{BB962C8B-B14F-4D97-AF65-F5344CB8AC3E}">
        <p14:creationId xmlns:p14="http://schemas.microsoft.com/office/powerpoint/2010/main" val="230505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/>
              <a:t>Pravosudni sustav – dokumenti na temu dubinske analize rashoda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55" y="3028245"/>
            <a:ext cx="17072901" cy="7666969"/>
          </a:xfrm>
        </p:spPr>
        <p:txBody>
          <a:bodyPr>
            <a:normAutofit lnSpcReduction="10000"/>
          </a:bodyPr>
          <a:lstStyle/>
          <a:p>
            <a:r>
              <a:rPr lang="hr-HR" sz="4400" b="1"/>
              <a:t>Ukupno 7 dokumenata, 4 na temu rada policije</a:t>
            </a:r>
          </a:p>
          <a:p>
            <a:endParaRPr lang="en-US" sz="4400" b="1" dirty="0"/>
          </a:p>
          <a:p>
            <a:r>
              <a:rPr lang="hr-HR" sz="4400" b="1"/>
              <a:t>2017.      </a:t>
            </a:r>
          </a:p>
          <a:p>
            <a:r>
              <a:rPr lang="hr-HR" sz="4400"/>
              <a:t>Izazovi u pogledu ulaganja u rad policije – Perspektiva rashoda javnog sektora     </a:t>
            </a:r>
          </a:p>
          <a:p>
            <a:r>
              <a:rPr lang="hr-HR" sz="4400" b="1"/>
              <a:t>2018.</a:t>
            </a:r>
          </a:p>
          <a:p>
            <a:r>
              <a:rPr lang="hr-HR" sz="4400"/>
              <a:t>Rad policije i proces uvođenja civila u policijski posao, lekcije iz međunarodnog iskustva</a:t>
            </a:r>
          </a:p>
          <a:p>
            <a:r>
              <a:rPr lang="hr-HR" sz="4400"/>
              <a:t>Analiza prekovremenog rada u radu policije   </a:t>
            </a:r>
          </a:p>
          <a:p>
            <a:r>
              <a:rPr lang="hr-HR" sz="4400" b="1"/>
              <a:t>2019.</a:t>
            </a:r>
            <a:r>
              <a:rPr lang="hr-HR" sz="4400"/>
              <a:t> </a:t>
            </a:r>
          </a:p>
          <a:p>
            <a:r>
              <a:rPr lang="hr-HR" sz="4400"/>
              <a:t>Višegodišnje planiranje proračuna: Razmatranja u pogledu policije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2648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85" y="4481487"/>
            <a:ext cx="19283274" cy="4450241"/>
          </a:xfrm>
        </p:spPr>
        <p:txBody>
          <a:bodyPr>
            <a:normAutofit/>
          </a:bodyPr>
          <a:lstStyle/>
          <a:p>
            <a:pPr algn="ctr"/>
            <a:r>
              <a:rPr lang="hr-HR" sz="7200"/>
              <a:t>Dubinske analize rashoda u Irskoj</a:t>
            </a:r>
            <a:br>
              <a:rPr lang="hr-HR" sz="7200"/>
            </a:br>
            <a:br>
              <a:rPr lang="hr-HR" sz="7200"/>
            </a:br>
            <a:r>
              <a:rPr lang="hr-HR" sz="7200"/>
              <a:t>Pozadina i kontekst</a:t>
            </a:r>
          </a:p>
        </p:txBody>
      </p:sp>
    </p:spTree>
    <p:extLst>
      <p:ext uri="{BB962C8B-B14F-4D97-AF65-F5344CB8AC3E}">
        <p14:creationId xmlns:p14="http://schemas.microsoft.com/office/powerpoint/2010/main" val="30112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/>
              <a:t>Rad policije i proces dubinske analize rashoda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1" y="3028244"/>
            <a:ext cx="17072901" cy="7666969"/>
          </a:xfrm>
        </p:spPr>
        <p:txBody>
          <a:bodyPr>
            <a:normAutofit fontScale="47500" lnSpcReduction="20000"/>
          </a:bodyPr>
          <a:lstStyle/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6500"/>
              <a:t>Odabir teme i usuglašavanje o temi mogu biti problematični.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5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6500"/>
              <a:t>I ministarstvo pravosuđa i policija bili su defenzivni – strah od kritike.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5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6500" b="1"/>
              <a:t>Kako to prevladati?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5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6500"/>
              <a:t>(1) Odaberite područje koje povezuje posvećenost vlade boljim ishodima za građane.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5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6500"/>
              <a:t>Na primjer, Vlada se obvezala osigurati veći broj policajaca kako bi se odgovorilo na kriminal u ruralnim područjima.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5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6500"/>
              <a:t>Ali potrebno je osigurati jačanje rada policije na terenu i kontrolu prekovremenog rada.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65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6500"/>
              <a:t>(2) Osigurajte infrastrukturu – za svaki dokument potrebna je skupina za dubinsku analizu rashoda (ministarstvo rashoda, ministarstvo pravosuđa i policijska služba). Pokušajte stvoriti kolegijalno okruženje, USREDOTOČITE SE NA GRAĐANE.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32681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sz="6600"/>
            </a:br>
            <a:r>
              <a:rPr lang="hr-HR" sz="6600"/>
              <a:t>Rad policije i dokument na temu procesa dubinske analize rashoda u 2017.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u="sng"/>
              <a:t>Izazovi u pogledu ulaganja u rad policije – Perspektiva rashoda javnog sektora     </a:t>
            </a:r>
          </a:p>
          <a:p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/>
              <a:t>Cilj je istaknuti troškove vladine obveze zapošljavanja te </a:t>
            </a:r>
            <a:r>
              <a:rPr lang="hr-HR" sz="4000" u="sng"/>
              <a:t>istodobno</a:t>
            </a:r>
            <a:r>
              <a:rPr lang="hr-HR" sz="4000"/>
              <a:t> naglasiti spor napredak reformi koji je utjecao na isporuku (npr. proces uvođenja civila u policijski posao) čiji bi rezultat mogao biti ono što građani žele, VIDLJIV RAD POLICIJE NA TERENU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/>
              <a:t>Željeli smo ministrima prenijeti jednostavnu poruku – budite oprezni prilikom ulaganja u područja u kojima postojeće odluke o dodjeli resursa nisu optimalne</a:t>
            </a:r>
          </a:p>
          <a:p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b="1"/>
              <a:t>U skladu s time, ministar za rashode javnog sektora i ministar pravosuđa osnovali su novu skupinu visokih dužnosnika – skupinu za reforme i resurse – koja se sastajala svaki mjesec</a:t>
            </a:r>
          </a:p>
          <a:p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10959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sz="6600"/>
            </a:br>
            <a:r>
              <a:rPr lang="hr-HR" sz="6600"/>
              <a:t>Rad policije i dokumenti na temu procesa dubinske analize rashoda u 2018.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4000" u="sng"/>
              <a:t>Rad policije i proces uvođenja civila u policijski posao, lekcije iz međunarodnog iskustva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/>
              <a:t>Irska izrazito zaostaje za drugim zemljama, visoko rukovodstvo policije dužno je usvojiti pristup usmjeren na vanjski aspekt  Novi fokus na planiranje zapošljavanja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/>
              <a:t>Potrebno je usredotočiti se na prednosti koje se mogu ostvariti, npr. profesionalizacijom i usmjeravanjem policajaca na rad na terenu umjesto rada u administraciji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u="sng" dirty="0"/>
          </a:p>
          <a:p>
            <a:r>
              <a:rPr lang="hr-HR" sz="4000" u="sng"/>
              <a:t>Analiza prekovremenog rada u radu policije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/>
              <a:t>Pitanje dosljednog proračunskog upravljanja i uz povećane brojeve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hr-HR" sz="4000"/>
              <a:t>Istaknuta područja kojima će se ubuduće posvetiti pozornost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hr-HR" sz="4000"/>
              <a:t>Bolji kontrolni postupci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hr-HR" sz="4000"/>
              <a:t>Veći fokus na analizu potražnje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/>
              <a:t>Određivanje cilja prekovremenih sati kao % plaćanja u skladu s međunarodnim normama</a:t>
            </a:r>
          </a:p>
          <a:p>
            <a:endParaRPr lang="en-IE" sz="4000" i="1" dirty="0"/>
          </a:p>
          <a:p>
            <a:r>
              <a:rPr lang="hr-HR" sz="4000" b="1" i="1"/>
              <a:t>Važno je da se tim pitanjima nastavi baviti nova skupina za resurse i reformu, koja se složila s provedbom vanjskog pregleda financijskih funkcija u policiji.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444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245" y="1026024"/>
            <a:ext cx="19283274" cy="2286000"/>
          </a:xfrm>
        </p:spPr>
        <p:txBody>
          <a:bodyPr>
            <a:noAutofit/>
          </a:bodyPr>
          <a:lstStyle/>
          <a:p>
            <a:br>
              <a:rPr lang="hr-HR" sz="5400" dirty="0"/>
            </a:br>
            <a:r>
              <a:rPr lang="hr-HR" sz="5400" dirty="0"/>
              <a:t>Rad policije i dokument na temu procesa dubinske analize rashoda u 2019.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u="sng" dirty="0"/>
              <a:t>Višegodišnje planiranje proračuna: Razmatranja u pogledu policije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u="sng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dirty="0"/>
              <a:t>Preporuke nove međunarodne revizije rada policije u Irskoj odnose se na to da policija treba usvojiti višegodišnje planiranje proračuna kako bi se podržao pristup usmjeren na učinak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dirty="0"/>
              <a:t>U dokumentu se naglašava da je to poželjno, ali da zahtijeva ispunjenje brojnih preduvjeta kako bi se stvorila situacija u kojoj su slabosti vrlo očite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dirty="0"/>
              <a:t>Poboljšanje financijske sposobnosti unutar policije postalo je </a:t>
            </a:r>
            <a:r>
              <a:rPr lang="hr-HR" sz="4000" u="sng" dirty="0"/>
              <a:t>hitno</a:t>
            </a:r>
            <a:r>
              <a:rPr lang="hr-HR" sz="40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b="1" dirty="0"/>
              <a:t>Rok za izradu izvještaja o vanjskom pregledu financijskih funkcija (studeni 2019.) </a:t>
            </a:r>
          </a:p>
          <a:p>
            <a:r>
              <a:rPr lang="hr-HR" sz="4000" dirty="0"/>
              <a:t>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345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/>
              <a:t>Završni osvrti na rad policije i </a:t>
            </a:r>
            <a:br>
              <a:rPr lang="hr-HR" sz="6600"/>
            </a:br>
            <a:r>
              <a:rPr lang="hr-HR" sz="6600"/>
              <a:t>proces dubinske analize rashoda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sz="6900" dirty="0"/>
              <a:t>Radi se o putovanju, procesu koji se razvija, a koji zahtijeva strpljenje. </a:t>
            </a:r>
          </a:p>
          <a:p>
            <a:endParaRPr lang="en-IE" sz="6900" dirty="0"/>
          </a:p>
          <a:p>
            <a:r>
              <a:rPr lang="hr-HR" sz="6900" dirty="0"/>
              <a:t>Važno je rano kreirati NOVU vrstu „priče”.  Pripremite se da adresirate razne interesne grupe.  </a:t>
            </a:r>
          </a:p>
          <a:p>
            <a:endParaRPr lang="en-IE" sz="69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6900" dirty="0"/>
              <a:t>POLICIJA oko 2017.: </a:t>
            </a:r>
            <a:r>
              <a:rPr lang="hr-HR" sz="6900" i="1" dirty="0"/>
              <a:t>Kad bismo imali više resursa/novca, ljudi bi se osjećali sigurnijima, sredstva kojima raspolažemo nedovoljna su.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6900" dirty="0"/>
          </a:p>
          <a:p>
            <a:r>
              <a:rPr lang="hr-HR" sz="6900" b="1" dirty="0"/>
              <a:t>Nova vrsta ”priče”:</a:t>
            </a:r>
            <a:r>
              <a:rPr lang="hr-HR" sz="6900" dirty="0"/>
              <a:t>  Ulaganjem se mora ostvariti veća vidljivost u RADU POLICIJE NA TERENU, što znači manje obučenih policajaca koji obavljaju administrativne poslove, a više civila. Ciljevi u pogledu preraspodjele zaposlenika. Ulaganje u neučinkovite organizacije trošenje je novca poreznih obveznika uzalud. Ulaganja ovisna o reformi.  </a:t>
            </a:r>
          </a:p>
          <a:p>
            <a:endParaRPr lang="en-IE" sz="6900" dirty="0"/>
          </a:p>
          <a:p>
            <a:r>
              <a:rPr lang="hr-HR" sz="6900" dirty="0"/>
              <a:t>Veći naglasak na uspostavljanju novih pokazatelja, kao što su sati provedeni u ophodnji i vidljiv rad policije te analiza potražnje kako bi se poboljšala dodjela resursa. </a:t>
            </a:r>
          </a:p>
          <a:p>
            <a:endParaRPr lang="en-IE" sz="4000" dirty="0"/>
          </a:p>
          <a:p>
            <a:endParaRPr lang="en-IE" sz="4000" dirty="0"/>
          </a:p>
          <a:p>
            <a:endParaRPr lang="en-IE" sz="4000" dirty="0"/>
          </a:p>
          <a:p>
            <a:r>
              <a:rPr lang="hr-HR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95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/>
              <a:t>Uvođenje dubinske analize rashoda u Irskoj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2" y="3301978"/>
            <a:ext cx="20819090" cy="8589244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hr-HR" sz="4000" dirty="0"/>
              <a:t>Irska je usklađena s praksama u EU, gdje se od svjetske financijske krize primjenjuje dubinske analize rashoda.</a:t>
            </a:r>
          </a:p>
          <a:p>
            <a:pPr algn="just"/>
            <a:endParaRPr lang="en-IE" sz="4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hr-HR" sz="4000" dirty="0"/>
              <a:t>Sveukupno smo imali četiri dubinske analize rashoda od 2009.:</a:t>
            </a:r>
          </a:p>
          <a:p>
            <a:pPr marL="1600200" lvl="1" indent="-685800" algn="just">
              <a:buAutoNum type="arabicPeriod"/>
            </a:pPr>
            <a:r>
              <a:rPr lang="hr-HR" sz="3600" dirty="0"/>
              <a:t>Izvještaj posebne skupine iz 2009.</a:t>
            </a:r>
          </a:p>
          <a:p>
            <a:pPr marL="1600200" lvl="1" indent="-685800" algn="just">
              <a:buAutoNum type="arabicPeriod"/>
            </a:pPr>
            <a:r>
              <a:rPr lang="hr-HR" sz="3600" dirty="0"/>
              <a:t>Sveobuhvatne dubinske analize rashoda (CRE) 2012. – 2014.</a:t>
            </a:r>
          </a:p>
          <a:p>
            <a:pPr marL="1600200" lvl="1" indent="-685800" algn="just">
              <a:buAutoNum type="arabicPeriod"/>
            </a:pPr>
            <a:r>
              <a:rPr lang="hr-HR" sz="3600" dirty="0"/>
              <a:t>Sveobuhvatne dubinske analize rashoda (CRE) 2015. – 2017. i</a:t>
            </a:r>
          </a:p>
          <a:p>
            <a:pPr marL="1600200" lvl="1" indent="-685800" algn="just">
              <a:buAutoNum type="arabicPeriod"/>
            </a:pPr>
            <a:r>
              <a:rPr lang="hr-HR" sz="3600" dirty="0"/>
              <a:t>Dubinska analiza rashoda 2017. – 2019.</a:t>
            </a:r>
          </a:p>
          <a:p>
            <a:pPr marL="914400" lvl="1" indent="0" algn="just"/>
            <a:endParaRPr lang="en-IE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hr-HR" sz="4000" dirty="0"/>
              <a:t>Početne dubinske analize rashoda provedene su kao odgovor na krizu i zbog potrebe smanjenja rashoda, dok se u posljednje vrijeme dubinske analize prihoda provode radi promicanja efikasnosti i učinkovitosti potrošnje u kontekstu povećanja javnih rashoda.</a:t>
            </a:r>
          </a:p>
        </p:txBody>
      </p:sp>
    </p:spTree>
    <p:extLst>
      <p:ext uri="{BB962C8B-B14F-4D97-AF65-F5344CB8AC3E}">
        <p14:creationId xmlns:p14="http://schemas.microsoft.com/office/powerpoint/2010/main" val="20406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/>
              <a:t>Gospodarski kontekst je važan</a:t>
            </a:r>
            <a:br>
              <a:rPr lang="hr-HR" sz="7200"/>
            </a:br>
            <a:endParaRPr lang="hr-HR" sz="7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2" y="8618011"/>
            <a:ext cx="21745292" cy="4483174"/>
          </a:xfrm>
        </p:spPr>
        <p:txBody>
          <a:bodyPr>
            <a:noAutofit/>
          </a:bodyPr>
          <a:lstStyle/>
          <a:p>
            <a:pPr marL="457200" indent="-457200" defTabSz="309563">
              <a:buFont typeface="Arial" panose="020B0604020202020204" pitchFamily="34" charset="0"/>
              <a:buChar char="•"/>
            </a:pPr>
            <a:r>
              <a:rPr lang="hr-HR" sz="3200" dirty="0"/>
              <a:t>Prethodne analize bile su usmjerene na smanjenje deficita i rezanje troškova radi ispunjenja fiskalnih ciljeva.</a:t>
            </a:r>
          </a:p>
          <a:p>
            <a:pPr defTabSz="309563"/>
            <a:endParaRPr lang="en-IE" sz="3200" spc="-56" dirty="0"/>
          </a:p>
          <a:p>
            <a:pPr marL="457200" indent="-457200" defTabSz="309563">
              <a:buFont typeface="Arial" panose="020B0604020202020204" pitchFamily="34" charset="0"/>
              <a:buChar char="•"/>
            </a:pPr>
            <a:r>
              <a:rPr lang="hr-HR" sz="3200" dirty="0"/>
              <a:t>Kasnije analize usmjerene su na promjenu prioriteta u okviru rastuće temeljne potrošnje.</a:t>
            </a:r>
          </a:p>
          <a:p>
            <a:pPr defTabSz="309563"/>
            <a:endParaRPr lang="en-IE" sz="3200" spc="-56" dirty="0">
              <a:sym typeface="Wingdings" panose="05000000000000000000" pitchFamily="2" charset="2"/>
            </a:endParaRPr>
          </a:p>
          <a:p>
            <a:pPr marL="457200" indent="-457200" defTabSz="309563">
              <a:buFont typeface="Arial" panose="020B0604020202020204" pitchFamily="34" charset="0"/>
              <a:buChar char="•"/>
            </a:pPr>
            <a:r>
              <a:rPr lang="hr-HR" sz="3200" dirty="0"/>
              <a:t>U „normalnom” gospodarskom okruženju naglasak treba biti na „ukupnoj potrošnji”, a ne samo na dodatnim rastućim troškovima svake godine.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672" y="2612571"/>
            <a:ext cx="17603732" cy="579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32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85" y="4628445"/>
            <a:ext cx="19283274" cy="3258255"/>
          </a:xfrm>
        </p:spPr>
        <p:txBody>
          <a:bodyPr>
            <a:normAutofit fontScale="90000"/>
          </a:bodyPr>
          <a:lstStyle/>
          <a:p>
            <a:pPr algn="ctr"/>
            <a:r>
              <a:rPr lang="hr-HR" sz="7200"/>
              <a:t>Dubinska analiza rashoda 2017. – 2019.</a:t>
            </a:r>
            <a:br>
              <a:rPr lang="hr-HR" sz="7200"/>
            </a:br>
            <a:br>
              <a:rPr lang="hr-HR" sz="7200"/>
            </a:br>
            <a:r>
              <a:rPr lang="hr-HR" sz="7200"/>
              <a:t>Pristup na visokoj razini</a:t>
            </a:r>
          </a:p>
        </p:txBody>
      </p:sp>
    </p:spTree>
    <p:extLst>
      <p:ext uri="{BB962C8B-B14F-4D97-AF65-F5344CB8AC3E}">
        <p14:creationId xmlns:p14="http://schemas.microsoft.com/office/powerpoint/2010/main" val="32392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/>
              <a:t>Karakteristike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2" y="2780148"/>
            <a:ext cx="19533894" cy="7980381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dirty="0"/>
              <a:t>Trogodišnji ciklus analize usmjeren je na trećinu tekućih rashoda svake godine.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dirty="0"/>
              <a:t>Potpora i odobrenje na ministarskoj razini, a dogovor na razini Vlade.</a:t>
            </a:r>
          </a:p>
          <a:p>
            <a:r>
              <a:rPr lang="hr-HR" sz="4000" dirty="0"/>
              <a:t> </a:t>
            </a: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dirty="0"/>
              <a:t>Provodi je upravljačka skupina na visokoj razini (i podskupine po potrebi) u Ministarstvu za javne rashode i reformu koje podržava izdvojeno Tajništvo za dubinsku analizu rashoda.</a:t>
            </a:r>
          </a:p>
          <a:p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dirty="0"/>
              <a:t>Transparentan pristup koji uključuje objavu svih analiza (u obliku dokumenata koje pripremaju zaposlenici, a koji ne moraju nužno predstavljati stavove nadležnog ministra).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dirty="0"/>
              <a:t>Proces je usklađen s godišnjim proračunskim procesom, a većina dokumenata objavljuje se u srpnju svake godine uoči pregovora o proračunu u rujnu/listopadu.</a:t>
            </a:r>
          </a:p>
        </p:txBody>
      </p:sp>
    </p:spTree>
    <p:extLst>
      <p:ext uri="{BB962C8B-B14F-4D97-AF65-F5344CB8AC3E}">
        <p14:creationId xmlns:p14="http://schemas.microsoft.com/office/powerpoint/2010/main" val="42359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/>
              <a:t>Ciljevi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090" y="2704765"/>
            <a:ext cx="19508868" cy="9525335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/>
              <a:t>Izraditi veću bazu podataka relevantnih analiza i evaluacija diljem svih ministarstava i ureda te nastaviti s radom u istom intenzitetu naredne tri godine.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/>
              <a:t>Ocijeniti efikasnost i učinkovitost programa rashoda i utvrditi područja rashoda za koja su potrebne kontinuirane analize u slučaju novih problema.</a:t>
            </a:r>
          </a:p>
          <a:p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/>
              <a:t>Osigurati da je dubinska analiza rashoda čvrsto integrirana u proračunski proces.</a:t>
            </a:r>
          </a:p>
          <a:p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/>
              <a:t>Osigurati bazu dokaza reformi u svim ministarstvima i široj javnoj službi.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/>
              <a:t>Ukazati na područja inovacije i dobre prakse, i u izradi programa i u pružanju usluga, koja će biti od šireg interesa i primjenjivosti.</a:t>
            </a:r>
          </a:p>
        </p:txBody>
      </p:sp>
    </p:spTree>
    <p:extLst>
      <p:ext uri="{BB962C8B-B14F-4D97-AF65-F5344CB8AC3E}">
        <p14:creationId xmlns:p14="http://schemas.microsoft.com/office/powerpoint/2010/main" val="20352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556" y="4612117"/>
            <a:ext cx="19283274" cy="404202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8000"/>
              <a:t>Dubinska analiza rashoda 2017. – 2019.</a:t>
            </a:r>
            <a:br>
              <a:rPr lang="hr-HR" sz="8000"/>
            </a:br>
            <a:br>
              <a:rPr lang="hr-HR" sz="8000"/>
            </a:br>
            <a:r>
              <a:rPr lang="hr-HR" sz="8000"/>
              <a:t>Detaljan pristup</a:t>
            </a:r>
            <a:br>
              <a:rPr lang="hr-HR" sz="8000"/>
            </a:br>
            <a:endParaRPr lang="hr-HR" sz="8000"/>
          </a:p>
        </p:txBody>
      </p:sp>
    </p:spTree>
    <p:extLst>
      <p:ext uri="{BB962C8B-B14F-4D97-AF65-F5344CB8AC3E}">
        <p14:creationId xmlns:p14="http://schemas.microsoft.com/office/powerpoint/2010/main" val="378864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910626"/>
              </p:ext>
            </p:extLst>
          </p:nvPr>
        </p:nvGraphicFramePr>
        <p:xfrm>
          <a:off x="153988" y="2449285"/>
          <a:ext cx="22265140" cy="932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147912"/>
          </a:xfrm>
        </p:spPr>
        <p:txBody>
          <a:bodyPr>
            <a:normAutofit/>
          </a:bodyPr>
          <a:lstStyle/>
          <a:p>
            <a:r>
              <a:rPr lang="hr-HR" sz="6600"/>
              <a:t>Vremenski raspored</a:t>
            </a:r>
          </a:p>
        </p:txBody>
      </p:sp>
    </p:spTree>
    <p:extLst>
      <p:ext uri="{BB962C8B-B14F-4D97-AF65-F5344CB8AC3E}">
        <p14:creationId xmlns:p14="http://schemas.microsoft.com/office/powerpoint/2010/main" val="472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Spending Reviews 2009 to 2019 - Norwegian Delegation" id="{F0EC77AE-BEB9-491A-BACC-6B35626D6E2E}" vid="{CA76CB03-144E-467C-B3A5-7D0B8E7D81C8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04C3B73AE9943B737720A48E3AF7C" ma:contentTypeVersion="13" ma:contentTypeDescription="Create a new document." ma:contentTypeScope="" ma:versionID="704565a0fcf8fa9ed84f712693a5e1db">
  <xsd:schema xmlns:xsd="http://www.w3.org/2001/XMLSchema" xmlns:xs="http://www.w3.org/2001/XMLSchema" xmlns:p="http://schemas.microsoft.com/office/2006/metadata/properties" xmlns:ns3="60c75bb3-2e3f-4394-b4f4-3e2677e21dfa" xmlns:ns4="9c83b91e-5ffe-420f-9ed1-9dac5903eaec" targetNamespace="http://schemas.microsoft.com/office/2006/metadata/properties" ma:root="true" ma:fieldsID="4479ca2a75c2641ddb6897bb2a352494" ns3:_="" ns4:_="">
    <xsd:import namespace="60c75bb3-2e3f-4394-b4f4-3e2677e21dfa"/>
    <xsd:import namespace="9c83b91e-5ffe-420f-9ed1-9dac5903ea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75bb3-2e3f-4394-b4f4-3e2677e21d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3b91e-5ffe-420f-9ed1-9dac5903ea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63580B-8F45-4D73-886B-3E45AAA3E7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c75bb3-2e3f-4394-b4f4-3e2677e21dfa"/>
    <ds:schemaRef ds:uri="9c83b91e-5ffe-420f-9ed1-9dac5903ea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62B85D-2F9E-4D2B-9EFC-AC064E7EA62D}">
  <ds:schemaRefs>
    <ds:schemaRef ds:uri="http://purl.org/dc/terms/"/>
    <ds:schemaRef ds:uri="http://schemas.microsoft.com/office/2006/documentManagement/types"/>
    <ds:schemaRef ds:uri="9c83b91e-5ffe-420f-9ed1-9dac5903eaec"/>
    <ds:schemaRef ds:uri="http://purl.org/dc/elements/1.1/"/>
    <ds:schemaRef ds:uri="http://schemas.microsoft.com/office/2006/metadata/properties"/>
    <ds:schemaRef ds:uri="60c75bb3-2e3f-4394-b4f4-3e2677e21dfa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825DF8C-72D2-4270-843C-FF8065AB52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Spending Reviews 2009 to 2019 - Norwegian Delegation</Template>
  <TotalTime>971</TotalTime>
  <Words>2260</Words>
  <Application>Microsoft Macintosh PowerPoint</Application>
  <PresentationFormat>Custom</PresentationFormat>
  <Paragraphs>263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.AppleSystemUIFont</vt:lpstr>
      <vt:lpstr>Arial</vt:lpstr>
      <vt:lpstr>Georgia</vt:lpstr>
      <vt:lpstr>Helvetica Neue</vt:lpstr>
      <vt:lpstr>Open Sans</vt:lpstr>
      <vt:lpstr>Standard</vt:lpstr>
      <vt:lpstr>Dubinske analize rashoda u Irskoj</vt:lpstr>
      <vt:lpstr>Dubinske analize rashoda u Irskoj  Pozadina i kontekst</vt:lpstr>
      <vt:lpstr>Uvođenje dubinske analize rashoda u Irskoj</vt:lpstr>
      <vt:lpstr>Gospodarski kontekst je važan </vt:lpstr>
      <vt:lpstr>Dubinska analiza rashoda 2017. – 2019.  Pristup na visokoj razini</vt:lpstr>
      <vt:lpstr>Karakteristike</vt:lpstr>
      <vt:lpstr>Ciljevi</vt:lpstr>
      <vt:lpstr>Dubinska analiza rashoda 2017. – 2019.  Detaljan pristup </vt:lpstr>
      <vt:lpstr>Vremenski raspored</vt:lpstr>
      <vt:lpstr>Uloge i odgovornosti – analitička faza</vt:lpstr>
      <vt:lpstr>Uloga Službe za gospodarstvo i evaluacije irske Vlade (IGEES) </vt:lpstr>
      <vt:lpstr>Uloga Ministarstva za javne rashode i reformu</vt:lpstr>
      <vt:lpstr>Uloga resornih ministarstava</vt:lpstr>
      <vt:lpstr>Metodologija</vt:lpstr>
      <vt:lpstr>Obuhvat </vt:lpstr>
      <vt:lpstr>Provedba </vt:lpstr>
      <vt:lpstr>Provedba dubinske analize rashoda – točke koje je potrebno razmotriti</vt:lpstr>
      <vt:lpstr> Dubinska analiza rashoda i pravosudni sustav</vt:lpstr>
      <vt:lpstr>Pravosudni sustav – dokumenti na temu dubinske analize rashoda</vt:lpstr>
      <vt:lpstr>Rad policije i proces dubinske analize rashoda</vt:lpstr>
      <vt:lpstr> Rad policije i dokument na temu procesa dubinske analize rashoda u 2017.</vt:lpstr>
      <vt:lpstr> Rad policije i dokumenti na temu procesa dubinske analize rashoda u 2018.</vt:lpstr>
      <vt:lpstr> Rad policije i dokument na temu procesa dubinske analize rashoda u 2019.</vt:lpstr>
      <vt:lpstr>Završni osvrti na rad policije i  proces dubinske analize rashoda</vt:lpstr>
    </vt:vector>
  </TitlesOfParts>
  <Company>ITServices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Spending Reviews in Ireland – Practical Considerations</dc:title>
  <dc:creator>Padraic Reidy</dc:creator>
  <cp:lastModifiedBy>Naida Carsimamovic</cp:lastModifiedBy>
  <cp:revision>77</cp:revision>
  <cp:lastPrinted>2019-06-13T14:29:24Z</cp:lastPrinted>
  <dcterms:created xsi:type="dcterms:W3CDTF">2019-06-18T08:08:37Z</dcterms:created>
  <dcterms:modified xsi:type="dcterms:W3CDTF">2019-11-03T08:48:23Z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0x010100FD604C3B73AE9943B737720A48E3AF7C</vt:lpwstr>
  </property>
  <property fmtid="{D5CDD505-2E9C-101B-9397-08002B2CF9AE}" pid="3" name="eDocs_Year">
    <vt:lpwstr>5;#2016|290abb38-182b-47f5-ab57-7f33b46e6252</vt:lpwstr>
  </property>
  <property fmtid="{D5CDD505-2E9C-101B-9397-08002B2CF9AE}" pid="4" name="eDocs_SeriesSubSeries">
    <vt:lpwstr>1;#052|9f143e3f-7a68-4c3b-ae68-5a7b80338237</vt:lpwstr>
  </property>
  <property fmtid="{D5CDD505-2E9C-101B-9397-08002B2CF9AE}" pid="5" name="eDocs_FileTopics">
    <vt:lpwstr>7;#Presentations|554008b6-2f38-4897-add1-942a57494d25</vt:lpwstr>
  </property>
  <property fmtid="{D5CDD505-2E9C-101B-9397-08002B2CF9AE}" pid="6" name="eDocs_DocumentTopics">
    <vt:lpwstr/>
  </property>
  <property fmtid="{D5CDD505-2E9C-101B-9397-08002B2CF9AE}" pid="7" name="_dlc_policyId">
    <vt:lpwstr>0x0101000BC94875665D404BB1351B53C41FD2C0|151133126</vt:lpwstr>
  </property>
  <property fmtid="{D5CDD505-2E9C-101B-9397-08002B2CF9AE}" pid="8" name="ItemRetentionFormula">
    <vt:lpwstr>&lt;formula id="Microsoft.Office.RecordsManagement.PolicyFeatures.Expiration.Formula.BuiltIn"&gt;&lt;number&gt;3&lt;/number&gt;&lt;property&gt;Modified&lt;/property&gt;&lt;period&gt;months&lt;/period&gt;&lt;/formula&gt;</vt:lpwstr>
  </property>
</Properties>
</file>