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  <p:sldMasterId id="2147483649" r:id="rId2"/>
    <p:sldMasterId id="2147483673" r:id="rId3"/>
  </p:sldMasterIdLst>
  <p:notesMasterIdLst>
    <p:notesMasterId r:id="rId22"/>
  </p:notesMasterIdLst>
  <p:handoutMasterIdLst>
    <p:handoutMasterId r:id="rId23"/>
  </p:handoutMasterIdLst>
  <p:sldIdLst>
    <p:sldId id="280" r:id="rId4"/>
    <p:sldId id="281" r:id="rId5"/>
    <p:sldId id="314" r:id="rId6"/>
    <p:sldId id="315" r:id="rId7"/>
    <p:sldId id="316" r:id="rId8"/>
    <p:sldId id="322" r:id="rId9"/>
    <p:sldId id="309" r:id="rId10"/>
    <p:sldId id="308" r:id="rId11"/>
    <p:sldId id="326" r:id="rId12"/>
    <p:sldId id="318" r:id="rId13"/>
    <p:sldId id="325" r:id="rId14"/>
    <p:sldId id="327" r:id="rId15"/>
    <p:sldId id="319" r:id="rId16"/>
    <p:sldId id="320" r:id="rId17"/>
    <p:sldId id="278" r:id="rId18"/>
    <p:sldId id="329" r:id="rId19"/>
    <p:sldId id="328" r:id="rId20"/>
    <p:sldId id="330" r:id="rId21"/>
  </p:sldIdLst>
  <p:sldSz cx="9720263" cy="6483350"/>
  <p:notesSz cx="6858000" cy="931386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53"/>
    <a:srgbClr val="FF0000"/>
    <a:srgbClr val="FFFF41"/>
    <a:srgbClr val="0000FF"/>
    <a:srgbClr val="CC6600"/>
    <a:srgbClr val="CC3300"/>
    <a:srgbClr val="FFFF00"/>
    <a:srgbClr val="FFFFFF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87211" autoAdjust="0"/>
  </p:normalViewPr>
  <p:slideViewPr>
    <p:cSldViewPr>
      <p:cViewPr>
        <p:scale>
          <a:sx n="60" d="100"/>
          <a:sy n="60" d="100"/>
        </p:scale>
        <p:origin x="-874" y="2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78" y="954"/>
      </p:cViewPr>
      <p:guideLst>
        <p:guide orient="horz" pos="2666"/>
        <p:guide pos="19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6FD22C-A7ED-4BC5-A6E9-3345C98E1FA2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A17FEB3-5054-408A-B576-25F364AE68E5}">
      <dgm:prSet phldrT="[Text]"/>
      <dgm:spPr>
        <a:xfrm>
          <a:off x="3415" y="450884"/>
          <a:ext cx="1752004" cy="700801"/>
        </a:xfr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Consolidating </a:t>
          </a: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Gains and achieving readiness</a:t>
          </a:r>
        </a:p>
      </dgm:t>
    </dgm:pt>
    <dgm:pt modelId="{649F0401-19EE-4F16-B442-BD24E6D46ADE}" type="parTrans" cxnId="{C909B02B-678E-4D00-B859-124D184456DB}">
      <dgm:prSet/>
      <dgm:spPr/>
      <dgm:t>
        <a:bodyPr/>
        <a:lstStyle/>
        <a:p>
          <a:endParaRPr lang="en-US"/>
        </a:p>
      </dgm:t>
    </dgm:pt>
    <dgm:pt modelId="{F7F5F77B-BD7B-4BCA-818E-5BAC62500FF5}" type="sibTrans" cxnId="{C909B02B-678E-4D00-B859-124D184456DB}">
      <dgm:prSet/>
      <dgm:spPr/>
      <dgm:t>
        <a:bodyPr/>
        <a:lstStyle/>
        <a:p>
          <a:endParaRPr lang="en-US"/>
        </a:p>
      </dgm:t>
    </dgm:pt>
    <dgm:pt modelId="{7BD44B8C-D41B-4B20-8C22-86282D6A0036}">
      <dgm:prSet phldrT="[Text]" custT="1"/>
      <dgm:spPr>
        <a:xfrm>
          <a:off x="1527659" y="510453"/>
          <a:ext cx="1454163" cy="581665"/>
        </a:xfr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Complete Interim FMIS by building 7 interfaces and one module  (see next)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863944C-CCD0-441D-85DB-BF6A2835EF06}" type="parTrans" cxnId="{BDA560B5-44C1-443C-BDE6-E75092EDC234}">
      <dgm:prSet/>
      <dgm:spPr/>
      <dgm:t>
        <a:bodyPr/>
        <a:lstStyle/>
        <a:p>
          <a:endParaRPr lang="en-US"/>
        </a:p>
      </dgm:t>
    </dgm:pt>
    <dgm:pt modelId="{81F6570C-1DED-46F7-AF1D-B120FE1011FF}" type="sibTrans" cxnId="{BDA560B5-44C1-443C-BDE6-E75092EDC234}">
      <dgm:prSet/>
      <dgm:spPr/>
      <dgm:t>
        <a:bodyPr/>
        <a:lstStyle/>
        <a:p>
          <a:endParaRPr lang="en-US"/>
        </a:p>
      </dgm:t>
    </dgm:pt>
    <dgm:pt modelId="{2BD6B15B-A8F6-4A53-AA5C-70489BDE69DD}">
      <dgm:prSet phldrT="[Text]" custT="1"/>
      <dgm:spPr>
        <a:xfrm>
          <a:off x="2778240" y="510453"/>
          <a:ext cx="1454163" cy="581665"/>
        </a:xfr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Build up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FAS SE and quality </a:t>
          </a:r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management capacity</a:t>
          </a:r>
        </a:p>
      </dgm:t>
    </dgm:pt>
    <dgm:pt modelId="{7C1FDDE4-F299-435F-94A6-8E76D0B6BDF4}" type="parTrans" cxnId="{7ABF5FE4-BC50-42D1-9252-EC2D663AF94B}">
      <dgm:prSet/>
      <dgm:spPr/>
      <dgm:t>
        <a:bodyPr/>
        <a:lstStyle/>
        <a:p>
          <a:endParaRPr lang="en-US"/>
        </a:p>
      </dgm:t>
    </dgm:pt>
    <dgm:pt modelId="{4255B59C-D595-4753-9C13-133F2C61227D}" type="sibTrans" cxnId="{7ABF5FE4-BC50-42D1-9252-EC2D663AF94B}">
      <dgm:prSet/>
      <dgm:spPr/>
      <dgm:t>
        <a:bodyPr/>
        <a:lstStyle/>
        <a:p>
          <a:endParaRPr lang="en-US"/>
        </a:p>
      </dgm:t>
    </dgm:pt>
    <dgm:pt modelId="{698517AB-60FB-4E93-A047-8403DDB8B3FC}">
      <dgm:prSet phldrT="[Text]"/>
      <dgm:spPr>
        <a:xfrm>
          <a:off x="3415" y="1249799"/>
          <a:ext cx="1752004" cy="700801"/>
        </a:xfrm>
        <a:solidFill>
          <a:srgbClr val="9BBB59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Planning </a:t>
          </a: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the implementation</a:t>
          </a:r>
        </a:p>
      </dgm:t>
    </dgm:pt>
    <dgm:pt modelId="{E1343F73-5F3B-4D76-8E5C-F4E7DDD45AA3}" type="parTrans" cxnId="{7F73F3E1-54A9-4B1C-A246-743643BC3786}">
      <dgm:prSet/>
      <dgm:spPr/>
      <dgm:t>
        <a:bodyPr/>
        <a:lstStyle/>
        <a:p>
          <a:endParaRPr lang="en-US"/>
        </a:p>
      </dgm:t>
    </dgm:pt>
    <dgm:pt modelId="{9BB22E7C-D4C0-4595-89A1-3E245A070B6F}" type="sibTrans" cxnId="{7F73F3E1-54A9-4B1C-A246-743643BC3786}">
      <dgm:prSet/>
      <dgm:spPr/>
      <dgm:t>
        <a:bodyPr/>
        <a:lstStyle/>
        <a:p>
          <a:endParaRPr lang="en-US"/>
        </a:p>
      </dgm:t>
    </dgm:pt>
    <dgm:pt modelId="{66B07CE8-1D19-42DF-90E4-4A9978F734A3}">
      <dgm:prSet phldrT="[Text]" custT="1"/>
      <dgm:spPr>
        <a:xfrm>
          <a:off x="1527659" y="1309367"/>
          <a:ext cx="1454163" cy="581665"/>
        </a:xfr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Formulate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IFMIS (SOA) architecture and </a:t>
          </a:r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implementation plan</a:t>
          </a:r>
        </a:p>
      </dgm:t>
    </dgm:pt>
    <dgm:pt modelId="{AE9973C7-58E3-4416-9312-F0F9CC52E841}" type="parTrans" cxnId="{FDCD05EE-E0FB-4D19-9366-A37CB6A146C7}">
      <dgm:prSet/>
      <dgm:spPr/>
      <dgm:t>
        <a:bodyPr/>
        <a:lstStyle/>
        <a:p>
          <a:endParaRPr lang="en-US"/>
        </a:p>
      </dgm:t>
    </dgm:pt>
    <dgm:pt modelId="{E9F8B17B-8D75-4970-8C9A-DEF1848BFBEA}" type="sibTrans" cxnId="{FDCD05EE-E0FB-4D19-9366-A37CB6A146C7}">
      <dgm:prSet/>
      <dgm:spPr/>
      <dgm:t>
        <a:bodyPr/>
        <a:lstStyle/>
        <a:p>
          <a:endParaRPr lang="en-US"/>
        </a:p>
      </dgm:t>
    </dgm:pt>
    <dgm:pt modelId="{79674D40-90E0-42E4-A4BD-463EAACDF1CF}">
      <dgm:prSet phldrT="[Text]"/>
      <dgm:spPr>
        <a:xfrm>
          <a:off x="3415" y="2048713"/>
          <a:ext cx="1752004" cy="700801"/>
        </a:xfrm>
        <a:solidFill>
          <a:srgbClr val="8064A2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Managing </a:t>
          </a:r>
          <a:r>
            <a:rPr lang="en-US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IFMIS program implementation. </a:t>
          </a:r>
        </a:p>
      </dgm:t>
    </dgm:pt>
    <dgm:pt modelId="{C1B26B03-FE5D-4943-B40D-8D0A3FA2C7B1}" type="parTrans" cxnId="{56C26578-E074-40D7-9DBF-1A925DB188FA}">
      <dgm:prSet/>
      <dgm:spPr/>
      <dgm:t>
        <a:bodyPr/>
        <a:lstStyle/>
        <a:p>
          <a:endParaRPr lang="en-US"/>
        </a:p>
      </dgm:t>
    </dgm:pt>
    <dgm:pt modelId="{5F143799-DD6B-42A6-8B30-D5221E58DEAC}" type="sibTrans" cxnId="{56C26578-E074-40D7-9DBF-1A925DB188FA}">
      <dgm:prSet/>
      <dgm:spPr/>
      <dgm:t>
        <a:bodyPr/>
        <a:lstStyle/>
        <a:p>
          <a:endParaRPr lang="en-US"/>
        </a:p>
      </dgm:t>
    </dgm:pt>
    <dgm:pt modelId="{EC1859FC-0D6A-4CDC-BD7F-C49B89079E77}">
      <dgm:prSet phldrT="[Text]" custT="1"/>
      <dgm:spPr>
        <a:xfrm>
          <a:off x="1527659" y="2108281"/>
          <a:ext cx="1454163" cy="581665"/>
        </a:xfr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Activate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IFMIS Program structure, for decade-long operation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E64024-106F-49F5-91F5-D6FB289308D0}" type="parTrans" cxnId="{27487DD6-0753-4A92-9365-B1BA5A1E5797}">
      <dgm:prSet/>
      <dgm:spPr/>
      <dgm:t>
        <a:bodyPr/>
        <a:lstStyle/>
        <a:p>
          <a:endParaRPr lang="en-US"/>
        </a:p>
      </dgm:t>
    </dgm:pt>
    <dgm:pt modelId="{BEC0BFCE-D202-4A7B-AD23-CF6732EE6897}" type="sibTrans" cxnId="{27487DD6-0753-4A92-9365-B1BA5A1E5797}">
      <dgm:prSet/>
      <dgm:spPr/>
      <dgm:t>
        <a:bodyPr/>
        <a:lstStyle/>
        <a:p>
          <a:endParaRPr lang="en-US"/>
        </a:p>
      </dgm:t>
    </dgm:pt>
    <dgm:pt modelId="{03B09799-D9EC-4C15-96E9-28AA0BB18842}">
      <dgm:prSet phldrT="[Text]" custT="1"/>
      <dgm:spPr>
        <a:xfrm>
          <a:off x="4028821" y="2108281"/>
          <a:ext cx="1454163" cy="581665"/>
        </a:xfr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Retain independent technical/quality audit of FAS. 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DC8B1C6-578A-479E-929E-CF86F19FDC5E}" type="parTrans" cxnId="{F3C20400-4585-4322-9512-9C764E646CE8}">
      <dgm:prSet/>
      <dgm:spPr/>
      <dgm:t>
        <a:bodyPr/>
        <a:lstStyle/>
        <a:p>
          <a:endParaRPr lang="en-US"/>
        </a:p>
      </dgm:t>
    </dgm:pt>
    <dgm:pt modelId="{F1F6DE0C-344E-4671-B9AC-7552ADEF55F6}" type="sibTrans" cxnId="{F3C20400-4585-4322-9512-9C764E646CE8}">
      <dgm:prSet/>
      <dgm:spPr/>
      <dgm:t>
        <a:bodyPr/>
        <a:lstStyle/>
        <a:p>
          <a:endParaRPr lang="en-US"/>
        </a:p>
      </dgm:t>
    </dgm:pt>
    <dgm:pt modelId="{1187C53E-3BDA-40E4-8312-A028FB34B276}">
      <dgm:prSet phldrT="[Text]" custT="1"/>
      <dgm:spPr>
        <a:xfrm>
          <a:off x="4028821" y="510453"/>
          <a:ext cx="1454163" cy="581665"/>
        </a:xfr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Repeat ITSM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audit before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proceeding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99521CB-A0D1-441E-9976-39D840972844}" type="parTrans" cxnId="{6698F390-758B-46F4-9981-431A5CD1593C}">
      <dgm:prSet/>
      <dgm:spPr/>
      <dgm:t>
        <a:bodyPr/>
        <a:lstStyle/>
        <a:p>
          <a:endParaRPr lang="en-US"/>
        </a:p>
      </dgm:t>
    </dgm:pt>
    <dgm:pt modelId="{4B4F4448-2F1B-4DDF-8393-67D9F9E43AAD}" type="sibTrans" cxnId="{6698F390-758B-46F4-9981-431A5CD1593C}">
      <dgm:prSet/>
      <dgm:spPr/>
      <dgm:t>
        <a:bodyPr/>
        <a:lstStyle/>
        <a:p>
          <a:endParaRPr lang="en-US"/>
        </a:p>
      </dgm:t>
    </dgm:pt>
    <dgm:pt modelId="{F8C04A38-653D-40B9-AB3E-8A91E05377E7}">
      <dgm:prSet phldrT="[Text]" custT="1"/>
      <dgm:spPr>
        <a:xfrm>
          <a:off x="2778240" y="1309367"/>
          <a:ext cx="1454163" cy="581665"/>
        </a:xfrm>
        <a:solidFill>
          <a:srgbClr val="F7964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7964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Assess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FAS readiness (suggested indicator matrix)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3C96D05-B8B9-4808-BDE4-FC9921BC459E}" type="parTrans" cxnId="{43AAB4B7-930F-441D-9D7E-5E2520CE03E6}">
      <dgm:prSet/>
      <dgm:spPr/>
      <dgm:t>
        <a:bodyPr/>
        <a:lstStyle/>
        <a:p>
          <a:endParaRPr lang="en-US"/>
        </a:p>
      </dgm:t>
    </dgm:pt>
    <dgm:pt modelId="{4E1ED8C8-9F1E-499B-93C1-96703A777EED}" type="sibTrans" cxnId="{43AAB4B7-930F-441D-9D7E-5E2520CE03E6}">
      <dgm:prSet/>
      <dgm:spPr/>
      <dgm:t>
        <a:bodyPr/>
        <a:lstStyle/>
        <a:p>
          <a:endParaRPr lang="en-US"/>
        </a:p>
      </dgm:t>
    </dgm:pt>
    <dgm:pt modelId="{CF82C0EA-BE27-43E2-A0D1-53BF2C8E2619}">
      <dgm:prSet phldrT="[Text]" custT="1"/>
      <dgm:spPr>
        <a:xfrm>
          <a:off x="4028821" y="1309367"/>
          <a:ext cx="1454163" cy="581665"/>
        </a:xfr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Reassess COTS vs.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CDSW 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software decision (suggested decision model)  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BAA669B-F5A1-4AAD-84D6-2F3F3056889C}" type="parTrans" cxnId="{2B211539-7932-4118-865E-0473CA8C91C0}">
      <dgm:prSet/>
      <dgm:spPr/>
      <dgm:t>
        <a:bodyPr/>
        <a:lstStyle/>
        <a:p>
          <a:endParaRPr lang="en-US"/>
        </a:p>
      </dgm:t>
    </dgm:pt>
    <dgm:pt modelId="{EC073CB8-B350-4EC2-B2CA-E63957B762EC}" type="sibTrans" cxnId="{2B211539-7932-4118-865E-0473CA8C91C0}">
      <dgm:prSet/>
      <dgm:spPr/>
      <dgm:t>
        <a:bodyPr/>
        <a:lstStyle/>
        <a:p>
          <a:endParaRPr lang="en-US"/>
        </a:p>
      </dgm:t>
    </dgm:pt>
    <dgm:pt modelId="{F82FBA49-97A6-4E50-88E9-1E4C9E6387DF}">
      <dgm:prSet phldrT="[Text]" custT="1"/>
      <dgm:spPr>
        <a:xfrm>
          <a:off x="2778240" y="2108281"/>
          <a:ext cx="1454163" cy="581665"/>
        </a:xfr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ctr"/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 MOF-FAS relationship through formal MOU with (</a:t>
          </a:r>
          <a:r>
            <a:rPr lang="en-US" sz="1400" b="1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</a:t>
          </a:r>
          <a:r>
            <a:rPr lang="en-US" sz="14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 multi-year budgeting; (ii)  SLA’s; (iii) exit milestones</a:t>
          </a:r>
          <a:endParaRPr lang="en-US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2B872FC-9593-4AC7-98BD-DB8F45E96210}" type="parTrans" cxnId="{1B29360E-FD5A-4AAD-AF2F-57CE4A762C59}">
      <dgm:prSet/>
      <dgm:spPr/>
      <dgm:t>
        <a:bodyPr/>
        <a:lstStyle/>
        <a:p>
          <a:endParaRPr lang="en-US"/>
        </a:p>
      </dgm:t>
    </dgm:pt>
    <dgm:pt modelId="{E04550C1-0C08-4E5C-B4C9-F42060609815}" type="sibTrans" cxnId="{1B29360E-FD5A-4AAD-AF2F-57CE4A762C59}">
      <dgm:prSet/>
      <dgm:spPr/>
      <dgm:t>
        <a:bodyPr/>
        <a:lstStyle/>
        <a:p>
          <a:endParaRPr lang="en-US"/>
        </a:p>
      </dgm:t>
    </dgm:pt>
    <dgm:pt modelId="{9AF6C737-EEB8-42C1-BC22-1A3190CDF541}" type="pres">
      <dgm:prSet presAssocID="{F26FD22C-A7ED-4BC5-A6E9-3345C98E1FA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4C9FE5-4779-4E62-BD90-294869BE8862}" type="pres">
      <dgm:prSet presAssocID="{AA17FEB3-5054-408A-B576-25F364AE68E5}" presName="horFlow" presStyleCnt="0"/>
      <dgm:spPr/>
    </dgm:pt>
    <dgm:pt modelId="{42ADC9A5-1ED8-4B8C-A099-2B5A15A9A5A0}" type="pres">
      <dgm:prSet presAssocID="{AA17FEB3-5054-408A-B576-25F364AE68E5}" presName="bigChev" presStyleLbl="node1" presStyleIdx="0" presStyleCnt="3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9B792B6F-4B2E-4045-9589-C1C89382310B}" type="pres">
      <dgm:prSet presAssocID="{6863944C-CCD0-441D-85DB-BF6A2835EF06}" presName="parTrans" presStyleCnt="0"/>
      <dgm:spPr/>
    </dgm:pt>
    <dgm:pt modelId="{E772280B-7F20-4100-9568-AE550F17B6D0}" type="pres">
      <dgm:prSet presAssocID="{7BD44B8C-D41B-4B20-8C22-86282D6A0036}" presName="node" presStyleLbl="alignAccFollowNode1" presStyleIdx="0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C90E849E-D596-416D-A033-8521E4455F1F}" type="pres">
      <dgm:prSet presAssocID="{81F6570C-1DED-46F7-AF1D-B120FE1011FF}" presName="sibTrans" presStyleCnt="0"/>
      <dgm:spPr/>
    </dgm:pt>
    <dgm:pt modelId="{FF0A85FC-5EFE-44D8-86FC-3BB071A4344C}" type="pres">
      <dgm:prSet presAssocID="{2BD6B15B-A8F6-4A53-AA5C-70489BDE69DD}" presName="node" presStyleLbl="alignAccFollowNode1" presStyleIdx="1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1FA89B0E-C37D-480E-86BD-AEA67C0B2314}" type="pres">
      <dgm:prSet presAssocID="{4255B59C-D595-4753-9C13-133F2C61227D}" presName="sibTrans" presStyleCnt="0"/>
      <dgm:spPr/>
    </dgm:pt>
    <dgm:pt modelId="{3A99AC9A-6006-4D66-A32F-5DE771570877}" type="pres">
      <dgm:prSet presAssocID="{1187C53E-3BDA-40E4-8312-A028FB34B276}" presName="node" presStyleLbl="alignAccFollowNode1" presStyleIdx="2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0AAC68FE-815A-4CF6-9E89-7F3A8C08C5DD}" type="pres">
      <dgm:prSet presAssocID="{AA17FEB3-5054-408A-B576-25F364AE68E5}" presName="vSp" presStyleCnt="0"/>
      <dgm:spPr/>
    </dgm:pt>
    <dgm:pt modelId="{27B07A37-DB97-408F-BC48-893A51005801}" type="pres">
      <dgm:prSet presAssocID="{698517AB-60FB-4E93-A047-8403DDB8B3FC}" presName="horFlow" presStyleCnt="0"/>
      <dgm:spPr/>
    </dgm:pt>
    <dgm:pt modelId="{B5F86B6F-AE8B-42F8-8C12-44E59A4ED3B3}" type="pres">
      <dgm:prSet presAssocID="{698517AB-60FB-4E93-A047-8403DDB8B3FC}" presName="bigChev" presStyleLbl="node1" presStyleIdx="1" presStyleCnt="3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B33D8250-B058-4772-A894-BE688D010A9B}" type="pres">
      <dgm:prSet presAssocID="{AE9973C7-58E3-4416-9312-F0F9CC52E841}" presName="parTrans" presStyleCnt="0"/>
      <dgm:spPr/>
    </dgm:pt>
    <dgm:pt modelId="{05544F37-E934-4DCC-B24E-A0F8DDC84E30}" type="pres">
      <dgm:prSet presAssocID="{66B07CE8-1D19-42DF-90E4-4A9978F734A3}" presName="node" presStyleLbl="alignAccFollowNode1" presStyleIdx="3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C9C3D7E9-CABC-442E-9AC6-22B159635608}" type="pres">
      <dgm:prSet presAssocID="{E9F8B17B-8D75-4970-8C9A-DEF1848BFBEA}" presName="sibTrans" presStyleCnt="0"/>
      <dgm:spPr/>
    </dgm:pt>
    <dgm:pt modelId="{95007EB0-B8AE-47BC-9E62-778323203237}" type="pres">
      <dgm:prSet presAssocID="{F8C04A38-653D-40B9-AB3E-8A91E05377E7}" presName="node" presStyleLbl="alignAccFollowNode1" presStyleIdx="4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00D1C8DE-ED7A-4830-A27E-D6BE9EDA7EFB}" type="pres">
      <dgm:prSet presAssocID="{4E1ED8C8-9F1E-499B-93C1-96703A777EED}" presName="sibTrans" presStyleCnt="0"/>
      <dgm:spPr/>
    </dgm:pt>
    <dgm:pt modelId="{5B04985E-F0C2-4757-A8F4-A178CC52A23F}" type="pres">
      <dgm:prSet presAssocID="{CF82C0EA-BE27-43E2-A0D1-53BF2C8E2619}" presName="node" presStyleLbl="alignAccFollowNode1" presStyleIdx="5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3EDB7D12-3FC3-49BE-9761-6A822FEE724D}" type="pres">
      <dgm:prSet presAssocID="{698517AB-60FB-4E93-A047-8403DDB8B3FC}" presName="vSp" presStyleCnt="0"/>
      <dgm:spPr/>
    </dgm:pt>
    <dgm:pt modelId="{EA10DCCB-65DC-4B88-9444-DE239E0A41DB}" type="pres">
      <dgm:prSet presAssocID="{79674D40-90E0-42E4-A4BD-463EAACDF1CF}" presName="horFlow" presStyleCnt="0"/>
      <dgm:spPr/>
    </dgm:pt>
    <dgm:pt modelId="{9933872E-AC59-47F5-B0A2-EA066DBF0BCB}" type="pres">
      <dgm:prSet presAssocID="{79674D40-90E0-42E4-A4BD-463EAACDF1CF}" presName="bigChev" presStyleLbl="node1" presStyleIdx="2" presStyleCnt="3"/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1149A7C3-A878-4E5B-AAE2-A386075D66F2}" type="pres">
      <dgm:prSet presAssocID="{15E64024-106F-49F5-91F5-D6FB289308D0}" presName="parTrans" presStyleCnt="0"/>
      <dgm:spPr/>
    </dgm:pt>
    <dgm:pt modelId="{C4CCCCDB-AA1E-4DCD-802B-FDC32F97389A}" type="pres">
      <dgm:prSet presAssocID="{EC1859FC-0D6A-4CDC-BD7F-C49B89079E77}" presName="node" presStyleLbl="alignAccFollowNode1" presStyleIdx="6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B21E044E-591C-4942-9EC7-99FA5A08F543}" type="pres">
      <dgm:prSet presAssocID="{BEC0BFCE-D202-4A7B-AD23-CF6732EE6897}" presName="sibTrans" presStyleCnt="0"/>
      <dgm:spPr/>
    </dgm:pt>
    <dgm:pt modelId="{9C908446-351C-4A4D-92CD-B6BBA2751501}" type="pres">
      <dgm:prSet presAssocID="{F82FBA49-97A6-4E50-88E9-1E4C9E6387DF}" presName="node" presStyleLbl="alignAccFollowNode1" presStyleIdx="7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  <dgm:pt modelId="{44096174-221A-44CF-9DF5-887735961727}" type="pres">
      <dgm:prSet presAssocID="{E04550C1-0C08-4E5C-B4C9-F42060609815}" presName="sibTrans" presStyleCnt="0"/>
      <dgm:spPr/>
    </dgm:pt>
    <dgm:pt modelId="{07251F1B-D678-44C6-90D4-E6C2461DFC1A}" type="pres">
      <dgm:prSet presAssocID="{03B09799-D9EC-4C15-96E9-28AA0BB18842}" presName="node" presStyleLbl="alignAccFollowNode1" presStyleIdx="8" presStyleCnt="9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en-US"/>
        </a:p>
      </dgm:t>
    </dgm:pt>
  </dgm:ptLst>
  <dgm:cxnLst>
    <dgm:cxn modelId="{56C26578-E074-40D7-9DBF-1A925DB188FA}" srcId="{F26FD22C-A7ED-4BC5-A6E9-3345C98E1FA2}" destId="{79674D40-90E0-42E4-A4BD-463EAACDF1CF}" srcOrd="2" destOrd="0" parTransId="{C1B26B03-FE5D-4943-B40D-8D0A3FA2C7B1}" sibTransId="{5F143799-DD6B-42A6-8B30-D5221E58DEAC}"/>
    <dgm:cxn modelId="{0D8556E9-2122-4E6A-A39E-71E74895CA7E}" type="presOf" srcId="{7BD44B8C-D41B-4B20-8C22-86282D6A0036}" destId="{E772280B-7F20-4100-9568-AE550F17B6D0}" srcOrd="0" destOrd="0" presId="urn:microsoft.com/office/officeart/2005/8/layout/lProcess3"/>
    <dgm:cxn modelId="{FDCD05EE-E0FB-4D19-9366-A37CB6A146C7}" srcId="{698517AB-60FB-4E93-A047-8403DDB8B3FC}" destId="{66B07CE8-1D19-42DF-90E4-4A9978F734A3}" srcOrd="0" destOrd="0" parTransId="{AE9973C7-58E3-4416-9312-F0F9CC52E841}" sibTransId="{E9F8B17B-8D75-4970-8C9A-DEF1848BFBEA}"/>
    <dgm:cxn modelId="{BFBD5774-5C5E-41D5-A184-A93201D0CD93}" type="presOf" srcId="{EC1859FC-0D6A-4CDC-BD7F-C49B89079E77}" destId="{C4CCCCDB-AA1E-4DCD-802B-FDC32F97389A}" srcOrd="0" destOrd="0" presId="urn:microsoft.com/office/officeart/2005/8/layout/lProcess3"/>
    <dgm:cxn modelId="{34F57B1B-4150-4E5E-9810-3AA62ECC38AB}" type="presOf" srcId="{66B07CE8-1D19-42DF-90E4-4A9978F734A3}" destId="{05544F37-E934-4DCC-B24E-A0F8DDC84E30}" srcOrd="0" destOrd="0" presId="urn:microsoft.com/office/officeart/2005/8/layout/lProcess3"/>
    <dgm:cxn modelId="{E2F60817-6CFA-4EB0-ACB5-058BB3AC7A28}" type="presOf" srcId="{2BD6B15B-A8F6-4A53-AA5C-70489BDE69DD}" destId="{FF0A85FC-5EFE-44D8-86FC-3BB071A4344C}" srcOrd="0" destOrd="0" presId="urn:microsoft.com/office/officeart/2005/8/layout/lProcess3"/>
    <dgm:cxn modelId="{7F73F3E1-54A9-4B1C-A246-743643BC3786}" srcId="{F26FD22C-A7ED-4BC5-A6E9-3345C98E1FA2}" destId="{698517AB-60FB-4E93-A047-8403DDB8B3FC}" srcOrd="1" destOrd="0" parTransId="{E1343F73-5F3B-4D76-8E5C-F4E7DDD45AA3}" sibTransId="{9BB22E7C-D4C0-4595-89A1-3E245A070B6F}"/>
    <dgm:cxn modelId="{C909B02B-678E-4D00-B859-124D184456DB}" srcId="{F26FD22C-A7ED-4BC5-A6E9-3345C98E1FA2}" destId="{AA17FEB3-5054-408A-B576-25F364AE68E5}" srcOrd="0" destOrd="0" parTransId="{649F0401-19EE-4F16-B442-BD24E6D46ADE}" sibTransId="{F7F5F77B-BD7B-4BCA-818E-5BAC62500FF5}"/>
    <dgm:cxn modelId="{F3C20400-4585-4322-9512-9C764E646CE8}" srcId="{79674D40-90E0-42E4-A4BD-463EAACDF1CF}" destId="{03B09799-D9EC-4C15-96E9-28AA0BB18842}" srcOrd="2" destOrd="0" parTransId="{9DC8B1C6-578A-479E-929E-CF86F19FDC5E}" sibTransId="{F1F6DE0C-344E-4671-B9AC-7552ADEF55F6}"/>
    <dgm:cxn modelId="{FE5E4F95-B9A6-4FE6-8C9C-1776F0BEE341}" type="presOf" srcId="{CF82C0EA-BE27-43E2-A0D1-53BF2C8E2619}" destId="{5B04985E-F0C2-4757-A8F4-A178CC52A23F}" srcOrd="0" destOrd="0" presId="urn:microsoft.com/office/officeart/2005/8/layout/lProcess3"/>
    <dgm:cxn modelId="{D29E9F75-5C92-4A85-9985-BB13C2BE0E84}" type="presOf" srcId="{03B09799-D9EC-4C15-96E9-28AA0BB18842}" destId="{07251F1B-D678-44C6-90D4-E6C2461DFC1A}" srcOrd="0" destOrd="0" presId="urn:microsoft.com/office/officeart/2005/8/layout/lProcess3"/>
    <dgm:cxn modelId="{43AAB4B7-930F-441D-9D7E-5E2520CE03E6}" srcId="{698517AB-60FB-4E93-A047-8403DDB8B3FC}" destId="{F8C04A38-653D-40B9-AB3E-8A91E05377E7}" srcOrd="1" destOrd="0" parTransId="{03C96D05-B8B9-4808-BDE4-FC9921BC459E}" sibTransId="{4E1ED8C8-9F1E-499B-93C1-96703A777EED}"/>
    <dgm:cxn modelId="{6B1052D6-C713-4091-ACF0-E2489246FB4D}" type="presOf" srcId="{AA17FEB3-5054-408A-B576-25F364AE68E5}" destId="{42ADC9A5-1ED8-4B8C-A099-2B5A15A9A5A0}" srcOrd="0" destOrd="0" presId="urn:microsoft.com/office/officeart/2005/8/layout/lProcess3"/>
    <dgm:cxn modelId="{20179E0E-066B-478F-8DA2-64A18D720850}" type="presOf" srcId="{79674D40-90E0-42E4-A4BD-463EAACDF1CF}" destId="{9933872E-AC59-47F5-B0A2-EA066DBF0BCB}" srcOrd="0" destOrd="0" presId="urn:microsoft.com/office/officeart/2005/8/layout/lProcess3"/>
    <dgm:cxn modelId="{AA0D1605-9B92-4A39-A859-38DC9FD00731}" type="presOf" srcId="{F8C04A38-653D-40B9-AB3E-8A91E05377E7}" destId="{95007EB0-B8AE-47BC-9E62-778323203237}" srcOrd="0" destOrd="0" presId="urn:microsoft.com/office/officeart/2005/8/layout/lProcess3"/>
    <dgm:cxn modelId="{1B29360E-FD5A-4AAD-AF2F-57CE4A762C59}" srcId="{79674D40-90E0-42E4-A4BD-463EAACDF1CF}" destId="{F82FBA49-97A6-4E50-88E9-1E4C9E6387DF}" srcOrd="1" destOrd="0" parTransId="{22B872FC-9593-4AC7-98BD-DB8F45E96210}" sibTransId="{E04550C1-0C08-4E5C-B4C9-F42060609815}"/>
    <dgm:cxn modelId="{6698F390-758B-46F4-9981-431A5CD1593C}" srcId="{AA17FEB3-5054-408A-B576-25F364AE68E5}" destId="{1187C53E-3BDA-40E4-8312-A028FB34B276}" srcOrd="2" destOrd="0" parTransId="{A99521CB-A0D1-441E-9976-39D840972844}" sibTransId="{4B4F4448-2F1B-4DDF-8393-67D9F9E43AAD}"/>
    <dgm:cxn modelId="{4EF59386-8C4C-442E-A37D-EA3C301FAD11}" type="presOf" srcId="{F26FD22C-A7ED-4BC5-A6E9-3345C98E1FA2}" destId="{9AF6C737-EEB8-42C1-BC22-1A3190CDF541}" srcOrd="0" destOrd="0" presId="urn:microsoft.com/office/officeart/2005/8/layout/lProcess3"/>
    <dgm:cxn modelId="{27487DD6-0753-4A92-9365-B1BA5A1E5797}" srcId="{79674D40-90E0-42E4-A4BD-463EAACDF1CF}" destId="{EC1859FC-0D6A-4CDC-BD7F-C49B89079E77}" srcOrd="0" destOrd="0" parTransId="{15E64024-106F-49F5-91F5-D6FB289308D0}" sibTransId="{BEC0BFCE-D202-4A7B-AD23-CF6732EE6897}"/>
    <dgm:cxn modelId="{BDA560B5-44C1-443C-BDE6-E75092EDC234}" srcId="{AA17FEB3-5054-408A-B576-25F364AE68E5}" destId="{7BD44B8C-D41B-4B20-8C22-86282D6A0036}" srcOrd="0" destOrd="0" parTransId="{6863944C-CCD0-441D-85DB-BF6A2835EF06}" sibTransId="{81F6570C-1DED-46F7-AF1D-B120FE1011FF}"/>
    <dgm:cxn modelId="{7ABF5FE4-BC50-42D1-9252-EC2D663AF94B}" srcId="{AA17FEB3-5054-408A-B576-25F364AE68E5}" destId="{2BD6B15B-A8F6-4A53-AA5C-70489BDE69DD}" srcOrd="1" destOrd="0" parTransId="{7C1FDDE4-F299-435F-94A6-8E76D0B6BDF4}" sibTransId="{4255B59C-D595-4753-9C13-133F2C61227D}"/>
    <dgm:cxn modelId="{BF059EE6-9E25-4572-8FC8-455E18FA7B2D}" type="presOf" srcId="{F82FBA49-97A6-4E50-88E9-1E4C9E6387DF}" destId="{9C908446-351C-4A4D-92CD-B6BBA2751501}" srcOrd="0" destOrd="0" presId="urn:microsoft.com/office/officeart/2005/8/layout/lProcess3"/>
    <dgm:cxn modelId="{2B211539-7932-4118-865E-0473CA8C91C0}" srcId="{698517AB-60FB-4E93-A047-8403DDB8B3FC}" destId="{CF82C0EA-BE27-43E2-A0D1-53BF2C8E2619}" srcOrd="2" destOrd="0" parTransId="{8BAA669B-F5A1-4AAD-84D6-2F3F3056889C}" sibTransId="{EC073CB8-B350-4EC2-B2CA-E63957B762EC}"/>
    <dgm:cxn modelId="{84A84CBD-6F48-4D4B-9849-1A276541026C}" type="presOf" srcId="{1187C53E-3BDA-40E4-8312-A028FB34B276}" destId="{3A99AC9A-6006-4D66-A32F-5DE771570877}" srcOrd="0" destOrd="0" presId="urn:microsoft.com/office/officeart/2005/8/layout/lProcess3"/>
    <dgm:cxn modelId="{4CC7BC46-119D-4408-838D-3735A347F6E5}" type="presOf" srcId="{698517AB-60FB-4E93-A047-8403DDB8B3FC}" destId="{B5F86B6F-AE8B-42F8-8C12-44E59A4ED3B3}" srcOrd="0" destOrd="0" presId="urn:microsoft.com/office/officeart/2005/8/layout/lProcess3"/>
    <dgm:cxn modelId="{1DBAD7BF-83F9-494E-B41E-545B77F839B4}" type="presParOf" srcId="{9AF6C737-EEB8-42C1-BC22-1A3190CDF541}" destId="{934C9FE5-4779-4E62-BD90-294869BE8862}" srcOrd="0" destOrd="0" presId="urn:microsoft.com/office/officeart/2005/8/layout/lProcess3"/>
    <dgm:cxn modelId="{FE08CCF5-2FCF-4C96-8C46-0B35EAE3DDB1}" type="presParOf" srcId="{934C9FE5-4779-4E62-BD90-294869BE8862}" destId="{42ADC9A5-1ED8-4B8C-A099-2B5A15A9A5A0}" srcOrd="0" destOrd="0" presId="urn:microsoft.com/office/officeart/2005/8/layout/lProcess3"/>
    <dgm:cxn modelId="{D83C7BE6-5BF9-4CDB-9D75-875BC42CB579}" type="presParOf" srcId="{934C9FE5-4779-4E62-BD90-294869BE8862}" destId="{9B792B6F-4B2E-4045-9589-C1C89382310B}" srcOrd="1" destOrd="0" presId="urn:microsoft.com/office/officeart/2005/8/layout/lProcess3"/>
    <dgm:cxn modelId="{F737A2BE-7C24-497D-8D09-185269F0581E}" type="presParOf" srcId="{934C9FE5-4779-4E62-BD90-294869BE8862}" destId="{E772280B-7F20-4100-9568-AE550F17B6D0}" srcOrd="2" destOrd="0" presId="urn:microsoft.com/office/officeart/2005/8/layout/lProcess3"/>
    <dgm:cxn modelId="{6E6EFAA3-9003-4BE8-91BF-D3EE6A929404}" type="presParOf" srcId="{934C9FE5-4779-4E62-BD90-294869BE8862}" destId="{C90E849E-D596-416D-A033-8521E4455F1F}" srcOrd="3" destOrd="0" presId="urn:microsoft.com/office/officeart/2005/8/layout/lProcess3"/>
    <dgm:cxn modelId="{8C985CA7-726A-46CE-8512-98CBCD2386F5}" type="presParOf" srcId="{934C9FE5-4779-4E62-BD90-294869BE8862}" destId="{FF0A85FC-5EFE-44D8-86FC-3BB071A4344C}" srcOrd="4" destOrd="0" presId="urn:microsoft.com/office/officeart/2005/8/layout/lProcess3"/>
    <dgm:cxn modelId="{977B85B3-CD49-49A9-B247-EC81CB109202}" type="presParOf" srcId="{934C9FE5-4779-4E62-BD90-294869BE8862}" destId="{1FA89B0E-C37D-480E-86BD-AEA67C0B2314}" srcOrd="5" destOrd="0" presId="urn:microsoft.com/office/officeart/2005/8/layout/lProcess3"/>
    <dgm:cxn modelId="{295DEF76-AA90-411B-AA09-B0317EEC6FF9}" type="presParOf" srcId="{934C9FE5-4779-4E62-BD90-294869BE8862}" destId="{3A99AC9A-6006-4D66-A32F-5DE771570877}" srcOrd="6" destOrd="0" presId="urn:microsoft.com/office/officeart/2005/8/layout/lProcess3"/>
    <dgm:cxn modelId="{7A58B0B2-E585-4B45-A093-11390AC75364}" type="presParOf" srcId="{9AF6C737-EEB8-42C1-BC22-1A3190CDF541}" destId="{0AAC68FE-815A-4CF6-9E89-7F3A8C08C5DD}" srcOrd="1" destOrd="0" presId="urn:microsoft.com/office/officeart/2005/8/layout/lProcess3"/>
    <dgm:cxn modelId="{0B48DEBF-6D7C-42B8-8ED6-136BFEFA5FDB}" type="presParOf" srcId="{9AF6C737-EEB8-42C1-BC22-1A3190CDF541}" destId="{27B07A37-DB97-408F-BC48-893A51005801}" srcOrd="2" destOrd="0" presId="urn:microsoft.com/office/officeart/2005/8/layout/lProcess3"/>
    <dgm:cxn modelId="{6CA5CCE0-84CC-47DB-8D7D-D6D9007CC315}" type="presParOf" srcId="{27B07A37-DB97-408F-BC48-893A51005801}" destId="{B5F86B6F-AE8B-42F8-8C12-44E59A4ED3B3}" srcOrd="0" destOrd="0" presId="urn:microsoft.com/office/officeart/2005/8/layout/lProcess3"/>
    <dgm:cxn modelId="{1159118C-E386-4D2C-B2AA-CD487480C79F}" type="presParOf" srcId="{27B07A37-DB97-408F-BC48-893A51005801}" destId="{B33D8250-B058-4772-A894-BE688D010A9B}" srcOrd="1" destOrd="0" presId="urn:microsoft.com/office/officeart/2005/8/layout/lProcess3"/>
    <dgm:cxn modelId="{18749D11-A529-4A16-88EA-B0CEC13AA63F}" type="presParOf" srcId="{27B07A37-DB97-408F-BC48-893A51005801}" destId="{05544F37-E934-4DCC-B24E-A0F8DDC84E30}" srcOrd="2" destOrd="0" presId="urn:microsoft.com/office/officeart/2005/8/layout/lProcess3"/>
    <dgm:cxn modelId="{950D7094-E13B-41A5-9B13-A56C06F42EE5}" type="presParOf" srcId="{27B07A37-DB97-408F-BC48-893A51005801}" destId="{C9C3D7E9-CABC-442E-9AC6-22B159635608}" srcOrd="3" destOrd="0" presId="urn:microsoft.com/office/officeart/2005/8/layout/lProcess3"/>
    <dgm:cxn modelId="{88DCBBD8-BC72-425A-81E0-1BA2038B46EE}" type="presParOf" srcId="{27B07A37-DB97-408F-BC48-893A51005801}" destId="{95007EB0-B8AE-47BC-9E62-778323203237}" srcOrd="4" destOrd="0" presId="urn:microsoft.com/office/officeart/2005/8/layout/lProcess3"/>
    <dgm:cxn modelId="{95F0A995-9266-45EE-BC7E-ABC2ECE2AC50}" type="presParOf" srcId="{27B07A37-DB97-408F-BC48-893A51005801}" destId="{00D1C8DE-ED7A-4830-A27E-D6BE9EDA7EFB}" srcOrd="5" destOrd="0" presId="urn:microsoft.com/office/officeart/2005/8/layout/lProcess3"/>
    <dgm:cxn modelId="{2F0CC96D-3AB3-4789-B7BD-8DE57D6640FA}" type="presParOf" srcId="{27B07A37-DB97-408F-BC48-893A51005801}" destId="{5B04985E-F0C2-4757-A8F4-A178CC52A23F}" srcOrd="6" destOrd="0" presId="urn:microsoft.com/office/officeart/2005/8/layout/lProcess3"/>
    <dgm:cxn modelId="{F4418E64-D165-457C-AE0B-D68FC5EC9B31}" type="presParOf" srcId="{9AF6C737-EEB8-42C1-BC22-1A3190CDF541}" destId="{3EDB7D12-3FC3-49BE-9761-6A822FEE724D}" srcOrd="3" destOrd="0" presId="urn:microsoft.com/office/officeart/2005/8/layout/lProcess3"/>
    <dgm:cxn modelId="{6F7D1A54-6748-4766-BEDA-84464B6B94BA}" type="presParOf" srcId="{9AF6C737-EEB8-42C1-BC22-1A3190CDF541}" destId="{EA10DCCB-65DC-4B88-9444-DE239E0A41DB}" srcOrd="4" destOrd="0" presId="urn:microsoft.com/office/officeart/2005/8/layout/lProcess3"/>
    <dgm:cxn modelId="{4045A0A9-3D03-4582-82B3-0C37EA441A5E}" type="presParOf" srcId="{EA10DCCB-65DC-4B88-9444-DE239E0A41DB}" destId="{9933872E-AC59-47F5-B0A2-EA066DBF0BCB}" srcOrd="0" destOrd="0" presId="urn:microsoft.com/office/officeart/2005/8/layout/lProcess3"/>
    <dgm:cxn modelId="{188DF1ED-9AB2-4BE6-9AC3-4A9F3A9AF67D}" type="presParOf" srcId="{EA10DCCB-65DC-4B88-9444-DE239E0A41DB}" destId="{1149A7C3-A878-4E5B-AAE2-A386075D66F2}" srcOrd="1" destOrd="0" presId="urn:microsoft.com/office/officeart/2005/8/layout/lProcess3"/>
    <dgm:cxn modelId="{E45AB097-7B81-415E-9028-E7B23742F2D9}" type="presParOf" srcId="{EA10DCCB-65DC-4B88-9444-DE239E0A41DB}" destId="{C4CCCCDB-AA1E-4DCD-802B-FDC32F97389A}" srcOrd="2" destOrd="0" presId="urn:microsoft.com/office/officeart/2005/8/layout/lProcess3"/>
    <dgm:cxn modelId="{256C1F30-1DFF-42A7-A18C-C6EC3048E648}" type="presParOf" srcId="{EA10DCCB-65DC-4B88-9444-DE239E0A41DB}" destId="{B21E044E-591C-4942-9EC7-99FA5A08F543}" srcOrd="3" destOrd="0" presId="urn:microsoft.com/office/officeart/2005/8/layout/lProcess3"/>
    <dgm:cxn modelId="{7F925E12-E85E-4BC5-BFAD-0D17D0C3FDA5}" type="presParOf" srcId="{EA10DCCB-65DC-4B88-9444-DE239E0A41DB}" destId="{9C908446-351C-4A4D-92CD-B6BBA2751501}" srcOrd="4" destOrd="0" presId="urn:microsoft.com/office/officeart/2005/8/layout/lProcess3"/>
    <dgm:cxn modelId="{C0731D21-46F5-46E8-BF2A-A613D5DF51ED}" type="presParOf" srcId="{EA10DCCB-65DC-4B88-9444-DE239E0A41DB}" destId="{44096174-221A-44CF-9DF5-887735961727}" srcOrd="5" destOrd="0" presId="urn:microsoft.com/office/officeart/2005/8/layout/lProcess3"/>
    <dgm:cxn modelId="{548CD401-3B56-47DD-8700-922FE45BF217}" type="presParOf" srcId="{EA10DCCB-65DC-4B88-9444-DE239E0A41DB}" destId="{07251F1B-D678-44C6-90D4-E6C2461DFC1A}" srcOrd="6" destOrd="0" presId="urn:microsoft.com/office/officeart/2005/8/layout/lProcess3"/>
  </dgm:cxnLst>
  <dgm:bg/>
  <dgm:whole>
    <a:ln w="19050"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DC9A5-1ED8-4B8C-A099-2B5A15A9A5A0}">
      <dsp:nvSpPr>
        <dsp:cNvPr id="0" name=""/>
        <dsp:cNvSpPr/>
      </dsp:nvSpPr>
      <dsp:spPr>
        <a:xfrm>
          <a:off x="6050" y="516456"/>
          <a:ext cx="3104029" cy="1241611"/>
        </a:xfrm>
        <a:prstGeom prst="chevron">
          <a:avLst/>
        </a:prstGeom>
        <a:solidFill>
          <a:srgbClr val="C0504D">
            <a:lumMod val="75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Consolidating </a:t>
          </a:r>
          <a:r>
            <a:rPr lang="en-US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Gains and achieving readiness</a:t>
          </a:r>
        </a:p>
      </dsp:txBody>
      <dsp:txXfrm>
        <a:off x="626856" y="516456"/>
        <a:ext cx="1862418" cy="1241611"/>
      </dsp:txXfrm>
    </dsp:sp>
    <dsp:sp modelId="{E772280B-7F20-4100-9568-AE550F17B6D0}">
      <dsp:nvSpPr>
        <dsp:cNvPr id="0" name=""/>
        <dsp:cNvSpPr/>
      </dsp:nvSpPr>
      <dsp:spPr>
        <a:xfrm>
          <a:off x="2706555" y="621993"/>
          <a:ext cx="2576344" cy="1030537"/>
        </a:xfrm>
        <a:prstGeom prst="chevron">
          <a:avLst/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Complete Interim FMIS by building 7 interfaces and one module  (see next)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221824" y="621993"/>
        <a:ext cx="1545807" cy="1030537"/>
      </dsp:txXfrm>
    </dsp:sp>
    <dsp:sp modelId="{FF0A85FC-5EFE-44D8-86FC-3BB071A4344C}">
      <dsp:nvSpPr>
        <dsp:cNvPr id="0" name=""/>
        <dsp:cNvSpPr/>
      </dsp:nvSpPr>
      <dsp:spPr>
        <a:xfrm>
          <a:off x="4922212" y="621993"/>
          <a:ext cx="2576344" cy="1030537"/>
        </a:xfrm>
        <a:prstGeom prst="chevron">
          <a:avLst/>
        </a:prstGeo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Build up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FAS SE and quality </a:t>
          </a: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management capacity</a:t>
          </a:r>
        </a:p>
      </dsp:txBody>
      <dsp:txXfrm>
        <a:off x="5437481" y="621993"/>
        <a:ext cx="1545807" cy="1030537"/>
      </dsp:txXfrm>
    </dsp:sp>
    <dsp:sp modelId="{3A99AC9A-6006-4D66-A32F-5DE771570877}">
      <dsp:nvSpPr>
        <dsp:cNvPr id="0" name=""/>
        <dsp:cNvSpPr/>
      </dsp:nvSpPr>
      <dsp:spPr>
        <a:xfrm>
          <a:off x="7137868" y="621993"/>
          <a:ext cx="2576344" cy="1030537"/>
        </a:xfrm>
        <a:prstGeom prst="chevron">
          <a:avLst/>
        </a:prstGeo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Repeat ITSM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audit before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proceeding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653137" y="621993"/>
        <a:ext cx="1545807" cy="1030537"/>
      </dsp:txXfrm>
    </dsp:sp>
    <dsp:sp modelId="{B5F86B6F-AE8B-42F8-8C12-44E59A4ED3B3}">
      <dsp:nvSpPr>
        <dsp:cNvPr id="0" name=""/>
        <dsp:cNvSpPr/>
      </dsp:nvSpPr>
      <dsp:spPr>
        <a:xfrm>
          <a:off x="6050" y="1931894"/>
          <a:ext cx="3104029" cy="1241611"/>
        </a:xfrm>
        <a:prstGeom prst="chevron">
          <a:avLst/>
        </a:prstGeom>
        <a:solidFill>
          <a:srgbClr val="9BBB59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Planning </a:t>
          </a:r>
          <a:r>
            <a:rPr lang="en-US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the implementation</a:t>
          </a:r>
        </a:p>
      </dsp:txBody>
      <dsp:txXfrm>
        <a:off x="626856" y="1931894"/>
        <a:ext cx="1862418" cy="1241611"/>
      </dsp:txXfrm>
    </dsp:sp>
    <dsp:sp modelId="{05544F37-E934-4DCC-B24E-A0F8DDC84E30}">
      <dsp:nvSpPr>
        <dsp:cNvPr id="0" name=""/>
        <dsp:cNvSpPr/>
      </dsp:nvSpPr>
      <dsp:spPr>
        <a:xfrm>
          <a:off x="2706555" y="2037431"/>
          <a:ext cx="2576344" cy="1030537"/>
        </a:xfrm>
        <a:prstGeom prst="chevron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Formulate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IFMIS (SOA) architecture and </a:t>
          </a: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implementation plan</a:t>
          </a:r>
        </a:p>
      </dsp:txBody>
      <dsp:txXfrm>
        <a:off x="3221824" y="2037431"/>
        <a:ext cx="1545807" cy="1030537"/>
      </dsp:txXfrm>
    </dsp:sp>
    <dsp:sp modelId="{95007EB0-B8AE-47BC-9E62-778323203237}">
      <dsp:nvSpPr>
        <dsp:cNvPr id="0" name=""/>
        <dsp:cNvSpPr/>
      </dsp:nvSpPr>
      <dsp:spPr>
        <a:xfrm>
          <a:off x="4922212" y="2037431"/>
          <a:ext cx="2576344" cy="1030537"/>
        </a:xfrm>
        <a:prstGeom prst="chevron">
          <a:avLst/>
        </a:prstGeom>
        <a:solidFill>
          <a:srgbClr val="F7964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7964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Assess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FAS readiness (suggested indicator matrix)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437481" y="2037431"/>
        <a:ext cx="1545807" cy="1030537"/>
      </dsp:txXfrm>
    </dsp:sp>
    <dsp:sp modelId="{5B04985E-F0C2-4757-A8F4-A178CC52A23F}">
      <dsp:nvSpPr>
        <dsp:cNvPr id="0" name=""/>
        <dsp:cNvSpPr/>
      </dsp:nvSpPr>
      <dsp:spPr>
        <a:xfrm>
          <a:off x="7137868" y="2037431"/>
          <a:ext cx="2576344" cy="1030537"/>
        </a:xfrm>
        <a:prstGeom prst="chevron">
          <a:avLst/>
        </a:prstGeom>
        <a:solidFill>
          <a:srgbClr val="C0504D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C0504D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Reassess COTS vs.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CDSW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software decision (suggested decision model)  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653137" y="2037431"/>
        <a:ext cx="1545807" cy="1030537"/>
      </dsp:txXfrm>
    </dsp:sp>
    <dsp:sp modelId="{9933872E-AC59-47F5-B0A2-EA066DBF0BCB}">
      <dsp:nvSpPr>
        <dsp:cNvPr id="0" name=""/>
        <dsp:cNvSpPr/>
      </dsp:nvSpPr>
      <dsp:spPr>
        <a:xfrm>
          <a:off x="6050" y="3347331"/>
          <a:ext cx="3104029" cy="1241611"/>
        </a:xfrm>
        <a:prstGeom prst="chevron">
          <a:avLst/>
        </a:prstGeom>
        <a:solidFill>
          <a:srgbClr val="8064A2">
            <a:lumMod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Managing </a:t>
          </a:r>
          <a:r>
            <a:rPr lang="en-US" sz="2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IFMIS program implementation. </a:t>
          </a:r>
        </a:p>
      </dsp:txBody>
      <dsp:txXfrm>
        <a:off x="626856" y="3347331"/>
        <a:ext cx="1862418" cy="1241611"/>
      </dsp:txXfrm>
    </dsp:sp>
    <dsp:sp modelId="{C4CCCCDB-AA1E-4DCD-802B-FDC32F97389A}">
      <dsp:nvSpPr>
        <dsp:cNvPr id="0" name=""/>
        <dsp:cNvSpPr/>
      </dsp:nvSpPr>
      <dsp:spPr>
        <a:xfrm>
          <a:off x="2706555" y="3452868"/>
          <a:ext cx="2576344" cy="1030537"/>
        </a:xfrm>
        <a:prstGeom prst="chevron">
          <a:avLst/>
        </a:prstGeom>
        <a:solidFill>
          <a:srgbClr val="9BBB59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9BBB59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Activate 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IFMIS Program structure, for decade-long operation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221824" y="3452868"/>
        <a:ext cx="1545807" cy="1030537"/>
      </dsp:txXfrm>
    </dsp:sp>
    <dsp:sp modelId="{9C908446-351C-4A4D-92CD-B6BBA2751501}">
      <dsp:nvSpPr>
        <dsp:cNvPr id="0" name=""/>
        <dsp:cNvSpPr/>
      </dsp:nvSpPr>
      <dsp:spPr>
        <a:xfrm>
          <a:off x="4922212" y="3452868"/>
          <a:ext cx="2576344" cy="1030537"/>
        </a:xfrm>
        <a:prstGeom prst="chevron">
          <a:avLst/>
        </a:prstGeom>
        <a:solidFill>
          <a:srgbClr val="8064A2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8064A2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Manage MOF-FAS relationship through formal MOU with (</a:t>
          </a:r>
          <a:r>
            <a:rPr lang="en-US" sz="1400" b="1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</a:t>
          </a: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 multi-year budgeting; (ii)  SLA’s; (iii) exit milestones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437481" y="3452868"/>
        <a:ext cx="1545807" cy="1030537"/>
      </dsp:txXfrm>
    </dsp:sp>
    <dsp:sp modelId="{07251F1B-D678-44C6-90D4-E6C2461DFC1A}">
      <dsp:nvSpPr>
        <dsp:cNvPr id="0" name=""/>
        <dsp:cNvSpPr/>
      </dsp:nvSpPr>
      <dsp:spPr>
        <a:xfrm>
          <a:off x="7137868" y="3452868"/>
          <a:ext cx="2576344" cy="1030537"/>
        </a:xfrm>
        <a:prstGeom prst="chevron">
          <a:avLst/>
        </a:prstGeom>
        <a:solidFill>
          <a:srgbClr val="4BACC6">
            <a:tint val="40000"/>
            <a:alpha val="9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BACC6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Retain independent technical/quality audit of FAS. </a:t>
          </a:r>
          <a:endParaRPr lang="en-US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653137" y="3452868"/>
        <a:ext cx="1545807" cy="1030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E0C1B-E487-4A2B-A051-AFC07B8B735E}" type="datetimeFigureOut">
              <a:rPr lang="en-US" smtClean="0"/>
              <a:pPr/>
              <a:t>2/20/2012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7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7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58CE0-17F2-4275-A50E-CF229DC7C1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6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29225" cy="348932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423285"/>
            <a:ext cx="5486400" cy="418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2974975" cy="464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2750">
              <a:lnSpc>
                <a:spcPct val="95000"/>
              </a:lnSpc>
              <a:tabLst>
                <a:tab pos="654050" algn="l"/>
                <a:tab pos="1306513" algn="l"/>
                <a:tab pos="1960563" algn="l"/>
                <a:tab pos="2614613" algn="l"/>
              </a:tabLst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1439" y="0"/>
            <a:ext cx="2974975" cy="464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2750">
              <a:lnSpc>
                <a:spcPct val="95000"/>
              </a:lnSpc>
              <a:tabLst>
                <a:tab pos="654050" algn="l"/>
                <a:tab pos="1306513" algn="l"/>
                <a:tab pos="1960563" algn="l"/>
                <a:tab pos="2614613" algn="l"/>
              </a:tabLst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8848171"/>
            <a:ext cx="2974975" cy="464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2750">
              <a:lnSpc>
                <a:spcPct val="95000"/>
              </a:lnSpc>
              <a:tabLst>
                <a:tab pos="654050" algn="l"/>
                <a:tab pos="1306513" algn="l"/>
                <a:tab pos="1960563" algn="l"/>
                <a:tab pos="2614613" algn="l"/>
              </a:tabLst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1439" y="8848171"/>
            <a:ext cx="2974975" cy="464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2750">
              <a:lnSpc>
                <a:spcPct val="95000"/>
              </a:lnSpc>
              <a:tabLst>
                <a:tab pos="654050" algn="l"/>
                <a:tab pos="1306513" algn="l"/>
                <a:tab pos="1960563" algn="l"/>
                <a:tab pos="2614613" algn="l"/>
              </a:tabLst>
              <a:defRPr sz="13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fld id="{27B15238-D3CB-4A7D-A821-343245C389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74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9E07FA-C5CB-4ACD-B5E5-67DB29FA1D34}" type="slidenum">
              <a:rPr lang="en-US"/>
              <a:pPr/>
              <a:t>1</a:t>
            </a:fld>
            <a:endParaRPr lang="en-US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Good afternoon and thank you for inviting me to make this presentation. My name is Eduardo </a:t>
            </a:r>
            <a:r>
              <a:rPr lang="en-US" sz="1200" kern="1200" dirty="0" err="1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Talero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 and I was a consultant to the World Bank in April/March 2011 to make an assessment of and suggest possible implementation strategy for Georgia’s IFMIS. </a:t>
            </a:r>
          </a:p>
          <a:p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 In this presentation I will tell you briefly the factors that I used in the analysis, its findings, as well as the logic that led to recommending the continuation of the CDSW approach at least until a time in the future when a final decision could be made based on reliable capacity and quality management benchmarks.   </a:t>
            </a:r>
          </a:p>
          <a:p>
            <a:endParaRPr lang="en-US" sz="1200" kern="1200" dirty="0" smtClean="0">
              <a:solidFill>
                <a:srgbClr val="000000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8" charset="0"/>
                <a:ea typeface="+mn-ea"/>
                <a:cs typeface="+mn-cs"/>
              </a:rPr>
              <a:t>This is a controversial recommendation that runs contrary to usual World Bank advice, so at the end I will contrast  it against that made in Nicaragua, where circumstances were very similar and the recommendation the opposite. 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11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Full translation would be desirable.</a:t>
            </a:r>
            <a:r>
              <a:rPr lang="en-US" baseline="0" dirty="0" smtClean="0"/>
              <a:t>  However, explanation will center only on the main three strategy bullets on the </a:t>
            </a:r>
            <a:r>
              <a:rPr lang="en-US" baseline="0" dirty="0" smtClean="0"/>
              <a:t>left.  To see full text, click on left  border of smart image.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7B15238-D3CB-4A7D-A821-343245C389D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72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6CD9DA-E0D0-4827-B23D-A595DE7607C7}" type="slidenum">
              <a:rPr lang="en-US"/>
              <a:pPr/>
              <a:t>14</a:t>
            </a:fld>
            <a:endParaRPr lang="en-US"/>
          </a:p>
        </p:txBody>
      </p:sp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0642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7C6C24-09F0-48E2-B989-B4DD4BED6F10}" type="slidenum">
              <a:rPr lang="en-US"/>
              <a:pPr/>
              <a:t>15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7C6C24-09F0-48E2-B989-B4DD4BED6F10}" type="slidenum">
              <a:rPr lang="en-US"/>
              <a:pPr/>
              <a:t>16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7C6C24-09F0-48E2-B989-B4DD4BED6F10}" type="slidenum">
              <a:rPr lang="en-US"/>
              <a:pPr/>
              <a:t>17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7C6C24-09F0-48E2-B989-B4DD4BED6F10}" type="slidenum">
              <a:rPr lang="en-US"/>
              <a:pPr/>
              <a:t>18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2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3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4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5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6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7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r>
              <a:rPr lang="en-US" dirty="0" smtClean="0"/>
              <a:t>This slide will not be explained in detail.  Its</a:t>
            </a:r>
            <a:r>
              <a:rPr lang="en-US" baseline="0" dirty="0" smtClean="0"/>
              <a:t> point is that a number of reforms have not advanced sufficiently in Georgia to have certainty about their ultimate system requirements and therefore that COTS solution would be premature from this standpoint. 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9E07FA-C5CB-4ACD-B5E5-67DB29FA1D34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r>
              <a:rPr lang="en-US" dirty="0" smtClean="0"/>
              <a:t>Only the narrative</a:t>
            </a:r>
            <a:r>
              <a:rPr lang="en-US" baseline="0" dirty="0" smtClean="0"/>
              <a:t> at the bottom needs translating.  Graph will not be explained in detail.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8541A0-9ADB-4B22-8C39-E16C61A9BA0E}" type="slidenum">
              <a:rPr lang="en-US"/>
              <a:pPr/>
              <a:t>10</a:t>
            </a:fld>
            <a:endParaRPr lang="en-US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14388" y="708025"/>
            <a:ext cx="5230812" cy="34909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423285"/>
            <a:ext cx="5487988" cy="41912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2543" tIns="41271" rIns="82543" bIns="41271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4538"/>
            <a:ext cx="8262937" cy="1389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3475"/>
            <a:ext cx="6805613" cy="1657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718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6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9800" y="0"/>
            <a:ext cx="2428875" cy="5522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137400" cy="5522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795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18675" cy="835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85775" y="1855788"/>
            <a:ext cx="8745538" cy="3667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75375"/>
            <a:ext cx="3079750" cy="268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480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4538"/>
            <a:ext cx="8262937" cy="1389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3475"/>
            <a:ext cx="6805613" cy="1657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54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9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5600"/>
            <a:ext cx="8261350" cy="12874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7963"/>
            <a:ext cx="8261350" cy="14176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958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517650"/>
            <a:ext cx="4295775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517650"/>
            <a:ext cx="4297363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23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60350"/>
            <a:ext cx="8748713" cy="1079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7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8818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5090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8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32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7313"/>
            <a:ext cx="3198813" cy="4433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8859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8663"/>
            <a:ext cx="5832475" cy="534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3650"/>
            <a:ext cx="5832475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0462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5325" y="258763"/>
            <a:ext cx="2185988" cy="5535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5775" y="258763"/>
            <a:ext cx="6407150" cy="5535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30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4538"/>
            <a:ext cx="8262937" cy="1389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3475"/>
            <a:ext cx="6805613" cy="16573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83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00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5600"/>
            <a:ext cx="8261350" cy="12874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7963"/>
            <a:ext cx="8261350" cy="14176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760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855788"/>
            <a:ext cx="4295775" cy="366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855788"/>
            <a:ext cx="4297363" cy="366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80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60350"/>
            <a:ext cx="8748713" cy="1079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943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08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5600"/>
            <a:ext cx="8261350" cy="12874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7963"/>
            <a:ext cx="8261350" cy="14176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512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818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8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32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7313"/>
            <a:ext cx="3198813" cy="4433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3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8663"/>
            <a:ext cx="5832475" cy="534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3650"/>
            <a:ext cx="5832475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34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76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9800" y="0"/>
            <a:ext cx="2428875" cy="5522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137400" cy="5522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57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718675" cy="835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85775" y="1855788"/>
            <a:ext cx="8745538" cy="3667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75375"/>
            <a:ext cx="3079750" cy="2682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988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855788"/>
            <a:ext cx="4295775" cy="366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855788"/>
            <a:ext cx="4297363" cy="366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43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60350"/>
            <a:ext cx="8748713" cy="1079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5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073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6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2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8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32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7313"/>
            <a:ext cx="3198813" cy="4433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173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8663"/>
            <a:ext cx="5832475" cy="5349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9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3650"/>
            <a:ext cx="5832475" cy="76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4489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416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718675" cy="83502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855788"/>
            <a:ext cx="874553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24225" y="6175375"/>
            <a:ext cx="307975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458200" y="6175375"/>
            <a:ext cx="92551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450" rIns="0" bIns="0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95000"/>
              </a:lnSpc>
            </a:pPr>
            <a:fld id="{D21F699E-F1ED-4DD4-8900-CA8A96165FD9}" type="slidenum">
              <a:rPr lang="en-US" sz="1500" b="1">
                <a:latin typeface="Times New Roman" pitchFamily="18" charset="0"/>
              </a:rPr>
              <a:pPr algn="r">
                <a:lnSpc>
                  <a:spcPct val="95000"/>
                </a:lnSpc>
              </a:pPr>
              <a:t>‹#›</a:t>
            </a:fld>
            <a:endParaRPr lang="en-US" sz="1500" b="1">
              <a:latin typeface="Times New Roman" pitchFamily="18" charset="0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842963"/>
            <a:ext cx="9720263" cy="1587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901700"/>
            <a:ext cx="9720263" cy="1588"/>
          </a:xfrm>
          <a:prstGeom prst="line">
            <a:avLst/>
          </a:prstGeom>
          <a:noFill/>
          <a:ln w="9525">
            <a:solidFill>
              <a:srgbClr val="33A3A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9050" y="6011863"/>
            <a:ext cx="9720263" cy="1587"/>
          </a:xfrm>
          <a:prstGeom prst="line">
            <a:avLst/>
          </a:prstGeom>
          <a:noFill/>
          <a:ln w="952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9050" y="6032500"/>
            <a:ext cx="9720263" cy="1588"/>
          </a:xfrm>
          <a:prstGeom prst="line">
            <a:avLst/>
          </a:prstGeom>
          <a:noFill/>
          <a:ln w="9525">
            <a:solidFill>
              <a:srgbClr val="33A3A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85775" y="258763"/>
            <a:ext cx="8745538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517650"/>
            <a:ext cx="8745538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FF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718675" cy="835025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855788"/>
            <a:ext cx="8745538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24225" y="6175375"/>
            <a:ext cx="307975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/>
              <a:t>eduardo@talero.name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8458200" y="6175375"/>
            <a:ext cx="92551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450" rIns="0" bIns="0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r">
              <a:lnSpc>
                <a:spcPct val="95000"/>
              </a:lnSpc>
            </a:pPr>
            <a:fld id="{D21F699E-F1ED-4DD4-8900-CA8A96165FD9}" type="slidenum">
              <a:rPr lang="en-US" sz="1500" b="1">
                <a:latin typeface="Times New Roman" pitchFamily="18" charset="0"/>
              </a:rPr>
              <a:pPr algn="r">
                <a:lnSpc>
                  <a:spcPct val="95000"/>
                </a:lnSpc>
              </a:pPr>
              <a:t>‹#›</a:t>
            </a:fld>
            <a:endParaRPr lang="en-US" sz="1500" b="1">
              <a:latin typeface="Times New Roman" pitchFamily="18" charset="0"/>
            </a:endParaRP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0" y="842963"/>
            <a:ext cx="9720263" cy="1587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901700"/>
            <a:ext cx="9720263" cy="1588"/>
          </a:xfrm>
          <a:prstGeom prst="line">
            <a:avLst/>
          </a:prstGeom>
          <a:noFill/>
          <a:ln w="9525">
            <a:solidFill>
              <a:srgbClr val="33A3A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9050" y="6011863"/>
            <a:ext cx="9720263" cy="1587"/>
          </a:xfrm>
          <a:prstGeom prst="line">
            <a:avLst/>
          </a:prstGeom>
          <a:noFill/>
          <a:ln w="9525">
            <a:solidFill>
              <a:srgbClr val="99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9050" y="6032500"/>
            <a:ext cx="9720263" cy="1588"/>
          </a:xfrm>
          <a:prstGeom prst="line">
            <a:avLst/>
          </a:prstGeom>
          <a:noFill/>
          <a:ln w="9525">
            <a:solidFill>
              <a:srgbClr val="33A3A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85775" y="617537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May 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38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marL="1143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marL="1600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marL="20574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25146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6pPr>
      <a:lvl7pPr marL="29718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7pPr>
      <a:lvl8pPr marL="34290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8pPr>
      <a:lvl9pPr marL="3886200" indent="-228600" algn="ctr" defTabSz="457200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 b="1">
          <a:solidFill>
            <a:srgbClr val="FFD320"/>
          </a:solidFill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defTabSz="457200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57200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692639" cy="1503363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Georgia PEMPAL Workshop  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609725"/>
            <a:ext cx="8747125" cy="37655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/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Implementation Strategy for Georgia’s IFMIS</a:t>
            </a:r>
            <a:endParaRPr lang="en-US" dirty="0"/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/>
              <a:t>Analysis and Conclusions from April, 2011 Consultant Study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800" dirty="0" smtClean="0"/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Eduardo </a:t>
            </a:r>
            <a:r>
              <a:rPr lang="en-US" sz="2000" dirty="0"/>
              <a:t>Talero</a:t>
            </a:r>
          </a:p>
          <a:p>
            <a:pPr algn="ct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dirty="0" smtClean="0"/>
              <a:t>February </a:t>
            </a:r>
            <a:r>
              <a:rPr lang="en-US" sz="1800" dirty="0" smtClean="0"/>
              <a:t>27, </a:t>
            </a:r>
            <a:r>
              <a:rPr lang="en-US" sz="1800" dirty="0" smtClean="0"/>
              <a:t>2012</a:t>
            </a:r>
            <a:endParaRPr lang="en-US" sz="1800" dirty="0"/>
          </a:p>
          <a:p>
            <a:pPr>
              <a:spcBef>
                <a:spcPts val="288"/>
              </a:spcBef>
              <a:spcAft>
                <a:spcPts val="17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5354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51625"/>
            <a:ext cx="3079750" cy="268288"/>
          </a:xfrm>
        </p:spPr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067" y="0"/>
            <a:ext cx="9664505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Organizational Assessment of FAS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931" y="1108075"/>
            <a:ext cx="9372600" cy="4679950"/>
          </a:xfrm>
          <a:noFill/>
          <a:ln/>
          <a:extLst/>
        </p:spPr>
        <p:txBody>
          <a:bodyPr tIns="22932"/>
          <a:lstStyle/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Financial Analytical Service (FAS) is a Legal Entity of Public </a:t>
            </a:r>
            <a:r>
              <a:rPr lang="en-US" sz="2000" dirty="0" smtClean="0"/>
              <a:t>Law </a:t>
            </a:r>
            <a:r>
              <a:rPr lang="en-US" sz="2000" dirty="0"/>
              <a:t>created in April 2010 that provides ICT infrastructure, system development, ICT operations, ICT support and analytical services to MOF. 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While wholly owned by government, FAS can manage and compensate its staff private sector style. 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High performing organization rapidly developing the capacity to engineer large, complex software systems such as IFMIS</a:t>
            </a:r>
            <a:r>
              <a:rPr lang="en-US" sz="2000" dirty="0" smtClean="0"/>
              <a:t>.</a:t>
            </a:r>
            <a:endParaRPr lang="en-US" sz="2600" dirty="0"/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FAS Uses iterative, </a:t>
            </a:r>
            <a:r>
              <a:rPr lang="en-US" sz="2000" dirty="0" smtClean="0"/>
              <a:t>agile, team-based </a:t>
            </a:r>
            <a:r>
              <a:rPr lang="en-US" sz="2000" dirty="0"/>
              <a:t>software development methods ideally suited for discovery of real user requirements in complex systems</a:t>
            </a:r>
            <a:r>
              <a:rPr lang="en-US" sz="1600" dirty="0" smtClean="0">
                <a:cs typeface="Times New Roman" pitchFamily="18" charset="0"/>
              </a:rPr>
              <a:t>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Currently using latest SOA concepts and tools</a:t>
            </a:r>
            <a:r>
              <a:rPr lang="en-US" sz="1600" dirty="0"/>
              <a:t>.</a:t>
            </a:r>
            <a:r>
              <a:rPr lang="en-US" sz="1600" dirty="0" smtClean="0">
                <a:cs typeface="Times New Roman" pitchFamily="18" charset="0"/>
              </a:rPr>
              <a:t> </a:t>
            </a:r>
            <a:endParaRPr lang="en-US" sz="2000" dirty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dirty="0"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851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747250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Organizational </a:t>
            </a:r>
            <a:r>
              <a:rPr lang="en-US" dirty="0"/>
              <a:t>Assessment of </a:t>
            </a:r>
            <a:r>
              <a:rPr lang="en-US" dirty="0" smtClean="0"/>
              <a:t>FAS (2)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143000"/>
            <a:ext cx="8747125" cy="4679950"/>
          </a:xfrm>
          <a:noFill/>
          <a:ln/>
          <a:extLst/>
        </p:spPr>
        <p:txBody>
          <a:bodyPr tIns="22932"/>
          <a:lstStyle/>
          <a:p>
            <a:pPr marL="622300" indent="-5143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Staff compensation </a:t>
            </a:r>
            <a:r>
              <a:rPr lang="en-US" sz="2000" dirty="0"/>
              <a:t>is borderline with the private sector, needs to be maintained competitive</a:t>
            </a:r>
          </a:p>
          <a:p>
            <a:pPr marL="4508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However, appeal as a center of excellence attracts high performing, team oriented </a:t>
            </a:r>
            <a:r>
              <a:rPr lang="en-US" sz="2000" dirty="0" smtClean="0"/>
              <a:t>individuals.  59 staff at time of study. </a:t>
            </a:r>
            <a:endParaRPr lang="en-US" sz="2000" dirty="0"/>
          </a:p>
          <a:p>
            <a:pPr marL="4508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Organization structure is highly functional.</a:t>
            </a:r>
          </a:p>
          <a:p>
            <a:pPr marL="4508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Track record of client satisfaction is impressive but short. Careful work tracking tool is visible to management. </a:t>
            </a:r>
          </a:p>
          <a:p>
            <a:pPr marL="4508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Training plan is practical and well funded, requires freeing up of staff time.</a:t>
            </a:r>
          </a:p>
          <a:p>
            <a:pPr marL="45085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Work program for 2011 is extremely ambitious and some prioritization is indispensable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79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IFMIS strategy</a:t>
            </a:r>
            <a:endParaRPr lang="en-US" dirty="0"/>
          </a:p>
        </p:txBody>
      </p:sp>
      <p:graphicFrame>
        <p:nvGraphicFramePr>
          <p:cNvPr id="26" name="Diagram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026236"/>
              </p:ext>
            </p:extLst>
          </p:nvPr>
        </p:nvGraphicFramePr>
        <p:xfrm>
          <a:off x="0" y="879475"/>
          <a:ext cx="9720263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1"/>
          </p:nvPr>
        </p:nvSpPr>
        <p:spPr>
          <a:xfrm>
            <a:off x="3324225" y="6175375"/>
            <a:ext cx="3079750" cy="268288"/>
          </a:xfrm>
        </p:spPr>
        <p:txBody>
          <a:bodyPr/>
          <a:lstStyle/>
          <a:p>
            <a:r>
              <a:rPr lang="en-US" dirty="0" smtClean="0"/>
              <a:t>eduardo@talero.name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7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Interim FMIS by building 7 interfaces and one module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eduardo@talero.name</a:t>
            </a:r>
            <a:endParaRPr lang="en-US" dirty="0"/>
          </a:p>
        </p:txBody>
      </p:sp>
      <p:sp>
        <p:nvSpPr>
          <p:cNvPr id="29" name="Flowchart: Process 28"/>
          <p:cNvSpPr/>
          <p:nvPr/>
        </p:nvSpPr>
        <p:spPr>
          <a:xfrm>
            <a:off x="4261835" y="4478199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Times New Roman"/>
                <a:cs typeface="Times New Roman"/>
              </a:rPr>
              <a:t>E-Treasury</a:t>
            </a:r>
          </a:p>
        </p:txBody>
      </p:sp>
      <p:sp>
        <p:nvSpPr>
          <p:cNvPr id="30" name="Flowchart: Process 29"/>
          <p:cNvSpPr/>
          <p:nvPr/>
        </p:nvSpPr>
        <p:spPr>
          <a:xfrm>
            <a:off x="7838426" y="1464677"/>
            <a:ext cx="1669905" cy="1144491"/>
          </a:xfrm>
          <a:prstGeom prst="flowChartProcess">
            <a:avLst/>
          </a:prstGeom>
          <a:solidFill>
            <a:srgbClr val="CC6600"/>
          </a:solidFill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Times New Roman"/>
                <a:cs typeface="Times New Roman"/>
              </a:rPr>
              <a:t>Financial statement consolidation module (new)</a:t>
            </a:r>
          </a:p>
        </p:txBody>
      </p:sp>
      <p:sp>
        <p:nvSpPr>
          <p:cNvPr id="31" name="Flowchart: Process 30"/>
          <p:cNvSpPr/>
          <p:nvPr/>
        </p:nvSpPr>
        <p:spPr>
          <a:xfrm>
            <a:off x="211931" y="1375102"/>
            <a:ext cx="1806745" cy="937630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ea typeface="Times New Roman"/>
                <a:cs typeface="Times New Roman"/>
              </a:rPr>
              <a:t>E-Budget</a:t>
            </a:r>
          </a:p>
        </p:txBody>
      </p:sp>
      <p:sp>
        <p:nvSpPr>
          <p:cNvPr id="32" name="Flowchart: Process 31"/>
          <p:cNvSpPr/>
          <p:nvPr/>
        </p:nvSpPr>
        <p:spPr>
          <a:xfrm>
            <a:off x="523241" y="4411472"/>
            <a:ext cx="199391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ea typeface="Times New Roman"/>
                <a:cs typeface="Times New Roman"/>
              </a:rPr>
              <a:t>E-Procurement</a:t>
            </a:r>
          </a:p>
        </p:txBody>
      </p:sp>
      <p:sp>
        <p:nvSpPr>
          <p:cNvPr id="33" name="Flowchart: Process 32"/>
          <p:cNvSpPr/>
          <p:nvPr/>
        </p:nvSpPr>
        <p:spPr>
          <a:xfrm>
            <a:off x="4112292" y="1387516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ea typeface="Times New Roman"/>
                <a:cs typeface="Times New Roman"/>
              </a:rPr>
              <a:t>ORIS</a:t>
            </a:r>
          </a:p>
        </p:txBody>
      </p:sp>
      <p:sp>
        <p:nvSpPr>
          <p:cNvPr id="34" name="Flowchart: Process 33"/>
          <p:cNvSpPr/>
          <p:nvPr/>
        </p:nvSpPr>
        <p:spPr>
          <a:xfrm>
            <a:off x="7838426" y="4467753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ea typeface="Times New Roman"/>
                <a:cs typeface="Times New Roman"/>
              </a:rPr>
              <a:t>DMFS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018676" y="1991973"/>
            <a:ext cx="2093616" cy="194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834791" y="2312733"/>
            <a:ext cx="3277502" cy="2098739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 flipV="1">
            <a:off x="4573384" y="2325147"/>
            <a:ext cx="12462" cy="2086325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595266" y="2325147"/>
            <a:ext cx="0" cy="2153053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1"/>
            <a:endCxn id="29" idx="3"/>
          </p:cNvCxnSpPr>
          <p:nvPr/>
        </p:nvCxnSpPr>
        <p:spPr>
          <a:xfrm flipH="1">
            <a:off x="5931740" y="4936471"/>
            <a:ext cx="1906685" cy="10446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5782198" y="1856429"/>
            <a:ext cx="2056228" cy="2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517156" y="5031592"/>
            <a:ext cx="1744679" cy="0"/>
          </a:xfrm>
          <a:prstGeom prst="straightConnector1">
            <a:avLst/>
          </a:prstGeom>
          <a:ln w="57150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 Box 2"/>
          <p:cNvSpPr txBox="1">
            <a:spLocks noChangeArrowheads="1"/>
          </p:cNvSpPr>
          <p:nvPr/>
        </p:nvSpPr>
        <p:spPr bwMode="auto">
          <a:xfrm rot="19678254">
            <a:off x="776552" y="2840549"/>
            <a:ext cx="2566061" cy="5839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2-Contracts &amp; payment schedules.</a:t>
            </a: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2601548" y="4268887"/>
            <a:ext cx="1590424" cy="76270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</a:pPr>
            <a:r>
              <a:rPr lang="en-US" sz="1400" b="1" dirty="0">
                <a:solidFill>
                  <a:schemeClr val="bg1"/>
                </a:solidFill>
                <a:effectLst/>
                <a:latin typeface="Times New Roman"/>
                <a:ea typeface="Times New Roman"/>
              </a:rPr>
              <a:t>5-Contracts &amp; payment schedules</a:t>
            </a:r>
            <a:r>
              <a:rPr lang="en-US" sz="1400" b="1" dirty="0">
                <a:solidFill>
                  <a:schemeClr val="bg1"/>
                </a:solidFill>
                <a:effectLst/>
                <a:latin typeface="Times New Roman"/>
                <a:ea typeface="Calibri"/>
              </a:rPr>
              <a:t>.</a:t>
            </a:r>
            <a:endParaRPr lang="en-US" sz="1400" b="1" dirty="0">
              <a:solidFill>
                <a:schemeClr val="bg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3095124" y="3441278"/>
            <a:ext cx="1403493" cy="55660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3-Completed  payments </a:t>
            </a: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5735700" y="3187396"/>
            <a:ext cx="1589889" cy="55577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4-Payment requests </a:t>
            </a: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6040290" y="4442111"/>
            <a:ext cx="1689583" cy="43807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6-Loan/grant disbursements.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5931744" y="1123315"/>
            <a:ext cx="1818341" cy="58395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>
                <a:solidFill>
                  <a:schemeClr val="bg1"/>
                </a:solidFill>
              </a:rPr>
              <a:t>7. SI/BO Financial statements.</a:t>
            </a:r>
          </a:p>
        </p:txBody>
      </p:sp>
      <p:sp>
        <p:nvSpPr>
          <p:cNvPr id="48" name="Text Box 2"/>
          <p:cNvSpPr txBox="1">
            <a:spLocks noChangeArrowheads="1"/>
          </p:cNvSpPr>
          <p:nvPr/>
        </p:nvSpPr>
        <p:spPr bwMode="auto">
          <a:xfrm>
            <a:off x="2363627" y="1400728"/>
            <a:ext cx="1403493" cy="278304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400" dirty="0" smtClean="0">
                <a:solidFill>
                  <a:schemeClr val="bg1"/>
                </a:solidFill>
              </a:rPr>
              <a:t>1- Appropriations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5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2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AutoShape 9"/>
          <p:cNvSpPr>
            <a:spLocks noChangeArrowheads="1"/>
          </p:cNvSpPr>
          <p:nvPr/>
        </p:nvSpPr>
        <p:spPr bwMode="auto">
          <a:xfrm rot="19440000">
            <a:off x="-474663" y="2022475"/>
            <a:ext cx="7358063" cy="2030413"/>
          </a:xfrm>
          <a:prstGeom prst="roundRect">
            <a:avLst>
              <a:gd name="adj" fmla="val 50000"/>
            </a:avLst>
          </a:prstGeom>
          <a:solidFill>
            <a:srgbClr val="99CCFF">
              <a:alpha val="25000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720263" cy="746125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/>
              <a:t>Position FAS for COTS/CSWD decision by mitigating present risks  </a:t>
            </a:r>
          </a:p>
        </p:txBody>
      </p:sp>
      <p:sp>
        <p:nvSpPr>
          <p:cNvPr id="15362" name="Line 2"/>
          <p:cNvSpPr>
            <a:spLocks noChangeShapeType="1"/>
          </p:cNvSpPr>
          <p:nvPr/>
        </p:nvSpPr>
        <p:spPr bwMode="auto">
          <a:xfrm flipH="1">
            <a:off x="4473575" y="1290638"/>
            <a:ext cx="14288" cy="4243387"/>
          </a:xfrm>
          <a:prstGeom prst="line">
            <a:avLst/>
          </a:prstGeom>
          <a:noFill/>
          <a:ln w="3672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 flipH="1">
            <a:off x="2103438" y="3408363"/>
            <a:ext cx="4872037" cy="1587"/>
          </a:xfrm>
          <a:prstGeom prst="line">
            <a:avLst/>
          </a:prstGeom>
          <a:noFill/>
          <a:ln w="3672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897731" y="1031875"/>
            <a:ext cx="6858000" cy="4946650"/>
          </a:xfrm>
          <a:prstGeom prst="line">
            <a:avLst/>
          </a:prstGeom>
          <a:noFill/>
          <a:ln w="3672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" y="3130445"/>
            <a:ext cx="2103438" cy="48180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 anchor="ctr" anchorCtr="1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/>
            <a:r>
              <a:rPr lang="en-US" dirty="0" err="1" smtClean="0"/>
              <a:t>Ri</a:t>
            </a:r>
            <a:r>
              <a:rPr lang="en-US" dirty="0" smtClean="0"/>
              <a:t> &gt; Ro = Net danger</a:t>
            </a:r>
            <a:endParaRPr lang="en-US" dirty="0"/>
          </a:p>
        </p:txBody>
      </p:sp>
      <p:sp>
        <p:nvSpPr>
          <p:cNvPr id="15370" name="AutoShape 10"/>
          <p:cNvSpPr>
            <a:spLocks noChangeArrowheads="1"/>
          </p:cNvSpPr>
          <p:nvPr/>
        </p:nvSpPr>
        <p:spPr bwMode="auto">
          <a:xfrm rot="19440000">
            <a:off x="1689100" y="2760663"/>
            <a:ext cx="8099425" cy="1960562"/>
          </a:xfrm>
          <a:prstGeom prst="roundRect">
            <a:avLst>
              <a:gd name="adj" fmla="val 50000"/>
            </a:avLst>
          </a:prstGeom>
          <a:solidFill>
            <a:srgbClr val="FFFF99">
              <a:alpha val="34999"/>
            </a:srgbClr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 rot="19380000">
            <a:off x="1314450" y="1778000"/>
            <a:ext cx="2233613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i="1" dirty="0" smtClean="0"/>
              <a:t>COTS  </a:t>
            </a:r>
            <a:r>
              <a:rPr lang="en-US" i="1" dirty="0"/>
              <a:t>zone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 rot="19380000">
            <a:off x="5500904" y="4499884"/>
            <a:ext cx="223361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i="1" dirty="0" smtClean="0"/>
              <a:t>CDSW  </a:t>
            </a:r>
            <a:r>
              <a:rPr lang="en-US" i="1" dirty="0"/>
              <a:t>zone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3890341" y="3864045"/>
            <a:ext cx="211138" cy="34290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GB"/>
            </a:defPPr>
          </a:lstStyle>
          <a:p>
            <a:endParaRPr lang="en-US"/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081456" y="4256334"/>
            <a:ext cx="211138" cy="3429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2292594" y="4001526"/>
            <a:ext cx="1576937" cy="426258"/>
          </a:xfrm>
          <a:prstGeom prst="line">
            <a:avLst/>
          </a:prstGeom>
          <a:noFill/>
          <a:ln w="36720">
            <a:solidFill>
              <a:srgbClr val="FFFF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412436" y="900329"/>
            <a:ext cx="2420937" cy="48048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 anchor="ctr" anchorCtr="1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/>
            <a:r>
              <a:rPr lang="en-US" dirty="0" err="1" smtClean="0"/>
              <a:t>Ci</a:t>
            </a:r>
            <a:r>
              <a:rPr lang="en-US" dirty="0" smtClean="0"/>
              <a:t> &gt; Co = Net costs</a:t>
            </a:r>
            <a:endParaRPr lang="en-US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310217" y="5454820"/>
            <a:ext cx="2471906" cy="554038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 anchor="ctr" anchorCtr="1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/>
            <a:r>
              <a:rPr lang="en-US" dirty="0" err="1" smtClean="0"/>
              <a:t>Ci</a:t>
            </a:r>
            <a:r>
              <a:rPr lang="en-US" dirty="0" smtClean="0"/>
              <a:t> &lt; Co= Net savings</a:t>
            </a:r>
            <a:endParaRPr lang="en-US" dirty="0"/>
          </a:p>
        </p:txBody>
      </p:sp>
      <p:sp>
        <p:nvSpPr>
          <p:cNvPr id="2" name="Oval Callout 1"/>
          <p:cNvSpPr/>
          <p:nvPr/>
        </p:nvSpPr>
        <p:spPr bwMode="auto">
          <a:xfrm>
            <a:off x="2575961" y="2009571"/>
            <a:ext cx="1672949" cy="1379291"/>
          </a:xfrm>
          <a:prstGeom prst="wedgeEllipseCallout">
            <a:avLst>
              <a:gd name="adj1" fmla="val -25587"/>
              <a:gd name="adj2" fmla="val 10861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Reduce internal risk</a:t>
            </a:r>
          </a:p>
        </p:txBody>
      </p:sp>
      <p:sp>
        <p:nvSpPr>
          <p:cNvPr id="36" name="Text Box 85"/>
          <p:cNvSpPr txBox="1">
            <a:spLocks noChangeArrowheads="1"/>
          </p:cNvSpPr>
          <p:nvPr/>
        </p:nvSpPr>
        <p:spPr bwMode="auto">
          <a:xfrm rot="10800000" flipV="1">
            <a:off x="7264098" y="5153299"/>
            <a:ext cx="233234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5382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en-US" sz="1000" dirty="0"/>
              <a:t>* Adapted from </a:t>
            </a:r>
            <a:r>
              <a:rPr lang="en-US" sz="1000" dirty="0" err="1"/>
              <a:t>Jaak</a:t>
            </a:r>
            <a:r>
              <a:rPr lang="en-US" sz="1000" dirty="0"/>
              <a:t> </a:t>
            </a:r>
            <a:r>
              <a:rPr lang="en-US" sz="1000" dirty="0" err="1"/>
              <a:t>Jurison</a:t>
            </a:r>
            <a:r>
              <a:rPr lang="en-US" sz="1000" dirty="0"/>
              <a:t> in “Strategic Sourcing of Information Systems”, Leslie </a:t>
            </a:r>
            <a:r>
              <a:rPr lang="en-US" sz="1000" dirty="0" err="1"/>
              <a:t>Willcoks</a:t>
            </a:r>
            <a:r>
              <a:rPr lang="en-US" sz="1000" dirty="0"/>
              <a:t> &amp; Mary </a:t>
            </a:r>
            <a:r>
              <a:rPr lang="en-US" sz="1000" dirty="0" err="1"/>
              <a:t>Lacity</a:t>
            </a:r>
            <a:r>
              <a:rPr lang="en-US" sz="1000" dirty="0"/>
              <a:t> editors, Wiley, 1998, Chapter 6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078663" y="3165474"/>
            <a:ext cx="2277268" cy="44677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 anchor="ctr" anchorCtr="1"/>
          <a:lstStyle>
            <a:lvl1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</a:tabLst>
              <a:defRPr>
                <a:solidFill>
                  <a:srgbClr val="FFFFFF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/>
            <a:r>
              <a:rPr lang="en-US" dirty="0" err="1" smtClean="0"/>
              <a:t>Ri</a:t>
            </a:r>
            <a:r>
              <a:rPr lang="en-US" dirty="0" smtClean="0"/>
              <a:t> &lt; Ro = Net safety</a:t>
            </a:r>
            <a:endParaRPr lang="en-US" dirty="0"/>
          </a:p>
        </p:txBody>
      </p:sp>
      <p:sp>
        <p:nvSpPr>
          <p:cNvPr id="22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393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0" y="30163"/>
            <a:ext cx="9747250" cy="784225"/>
          </a:xfrm>
          <a:solidFill>
            <a:srgbClr val="000000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 b="1">
                <a:solidFill>
                  <a:srgbClr val="FFD320"/>
                </a:solidFill>
              </a:rPr>
              <a:t> 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/>
              <a:t>CDSW </a:t>
            </a:r>
            <a:r>
              <a:rPr lang="en-US" dirty="0" smtClean="0"/>
              <a:t>Option Feasible/Advisable? – Georgia and Nicaragua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556976"/>
              </p:ext>
            </p:extLst>
          </p:nvPr>
        </p:nvGraphicFramePr>
        <p:xfrm>
          <a:off x="211931" y="879479"/>
          <a:ext cx="9296400" cy="5029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/>
                <a:gridCol w="1828800"/>
                <a:gridCol w="1295400"/>
                <a:gridCol w="2438400"/>
              </a:tblGrid>
              <a:tr h="60128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Environmental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Georgia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Nicaragua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6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E-Governance &amp; ICT Infrastructure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Y/?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N: Persistent</a:t>
                      </a:r>
                      <a:r>
                        <a:rPr lang="en-US" sz="1400" baseline="0" dirty="0" smtClean="0"/>
                        <a:t> Infrastructure. underfunding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6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ICT Profession and Service Industry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?/Y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N: High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private </a:t>
                      </a:r>
                      <a:r>
                        <a:rPr lang="en-US" sz="1400" baseline="0" dirty="0" smtClean="0"/>
                        <a:t>sector competitiveness constantly threatens Govt. capacity </a:t>
                      </a:r>
                      <a:r>
                        <a:rPr lang="en-US" sz="1400" baseline="0" dirty="0" smtClean="0"/>
                        <a:t>.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128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PFM Reform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Y/?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N: Advanced</a:t>
                      </a:r>
                      <a:r>
                        <a:rPr lang="en-US" sz="1400" baseline="0" dirty="0" smtClean="0"/>
                        <a:t> reform agenda makes </a:t>
                      </a:r>
                      <a:r>
                        <a:rPr lang="en-US" sz="1400" baseline="0" dirty="0" err="1" smtClean="0"/>
                        <a:t>CoTS</a:t>
                      </a:r>
                      <a:r>
                        <a:rPr lang="en-US" sz="1400" baseline="0" dirty="0" smtClean="0"/>
                        <a:t> more attractive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6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FM systems</a:t>
                      </a:r>
                      <a:r>
                        <a:rPr lang="en-US" sz="1600" baseline="0" dirty="0" smtClean="0"/>
                        <a:t>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Y/?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G:</a:t>
                      </a:r>
                      <a:r>
                        <a:rPr lang="en-US" sz="1400" baseline="0" dirty="0" smtClean="0"/>
                        <a:t> Core G/L system missing</a:t>
                      </a:r>
                    </a:p>
                    <a:p>
                      <a:pPr algn="l"/>
                      <a:r>
                        <a:rPr lang="en-US" sz="1400" baseline="0" dirty="0" smtClean="0"/>
                        <a:t>N: Highly advanced systems support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128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Software Development organization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6338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N/N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N: Entirely dependent on unstable donor funding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0" y="30163"/>
            <a:ext cx="9747250" cy="784225"/>
          </a:xfrm>
          <a:solidFill>
            <a:srgbClr val="000000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 b="1">
                <a:solidFill>
                  <a:srgbClr val="FFD320"/>
                </a:solidFill>
              </a:rPr>
              <a:t> 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/>
              <a:t>CDSW </a:t>
            </a:r>
            <a:r>
              <a:rPr lang="en-US" dirty="0" smtClean="0"/>
              <a:t>Option Feasible/Advisable? – Georgia and Nicaragua (2)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061549"/>
              </p:ext>
            </p:extLst>
          </p:nvPr>
        </p:nvGraphicFramePr>
        <p:xfrm>
          <a:off x="211931" y="907670"/>
          <a:ext cx="9296400" cy="4944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828800"/>
                <a:gridCol w="1447800"/>
                <a:gridCol w="2819400"/>
              </a:tblGrid>
              <a:tr h="51589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Environmental Factor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Georgia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Nicaragua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1826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SE capability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1826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Staff quality and retention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Y/N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N: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Instability will lead to staff attrition.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15890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Technology 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03029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Political support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Y/Y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?/N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N: Variable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track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record means high risk for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CDSW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effort.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014520">
                <a:tc>
                  <a:txBody>
                    <a:bodyPr/>
                    <a:lstStyle/>
                    <a:p>
                      <a:pPr lvl="0"/>
                      <a:r>
                        <a:rPr lang="en-US" sz="1600" baseline="0" dirty="0" smtClean="0"/>
                        <a:t>  </a:t>
                      </a:r>
                      <a:r>
                        <a:rPr lang="en-US" sz="1600" dirty="0" smtClean="0"/>
                        <a:t>Management autonomy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?/?</a:t>
                      </a:r>
                      <a:endParaRPr lang="en-US" sz="1600" dirty="0"/>
                    </a:p>
                  </a:txBody>
                  <a:tcP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?/?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Both:</a:t>
                      </a:r>
                      <a:r>
                        <a:rPr lang="en-US" sz="1600" baseline="0" dirty="0" smtClean="0"/>
                        <a:t> Rational management made difficult by firefighting demands.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918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Maybe </a:t>
                      </a:r>
                      <a:r>
                        <a:rPr lang="en-US" sz="1600" b="1" dirty="0" smtClean="0"/>
                        <a:t>CDSW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COTS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1512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body"/>
          </p:nvPr>
        </p:nvSpPr>
        <p:spPr>
          <a:xfrm>
            <a:off x="485775" y="955675"/>
            <a:ext cx="8747125" cy="4952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2932" anchor="t"/>
          <a:lstStyle/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0" dirty="0" smtClean="0">
                <a:solidFill>
                  <a:srgbClr val="FFFFFF"/>
                </a:solidFill>
              </a:rPr>
              <a:t>Introducing complex PFM reforms together with complex new COTS appears attractive but is fraught with </a:t>
            </a:r>
            <a:r>
              <a:rPr lang="en-US" sz="2400" b="0" dirty="0" smtClean="0">
                <a:solidFill>
                  <a:srgbClr val="FFFFFF"/>
                </a:solidFill>
              </a:rPr>
              <a:t>risks. </a:t>
            </a:r>
            <a:endParaRPr lang="en-US" sz="2400" b="0" dirty="0" smtClean="0">
              <a:solidFill>
                <a:srgbClr val="FFFFFF"/>
              </a:solidFill>
            </a:endParaRP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0" dirty="0" smtClean="0">
                <a:solidFill>
                  <a:srgbClr val="FFFFFF"/>
                </a:solidFill>
              </a:rPr>
              <a:t>CDSW </a:t>
            </a:r>
            <a:r>
              <a:rPr lang="en-US" sz="2400" b="0" dirty="0" smtClean="0">
                <a:solidFill>
                  <a:srgbClr val="FFFFFF"/>
                </a:solidFill>
              </a:rPr>
              <a:t>solutions may be viewed as an interim step towards full specification of IFMIS requirements.</a:t>
            </a: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0" dirty="0" smtClean="0">
                <a:solidFill>
                  <a:srgbClr val="FFFFFF"/>
                </a:solidFill>
              </a:rPr>
              <a:t>There is a large gap b/n generic and real system requirements.  Discovering the latter during COTS configuration is very expensive.</a:t>
            </a: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0" dirty="0" smtClean="0">
                <a:solidFill>
                  <a:srgbClr val="FFFFFF"/>
                </a:solidFill>
              </a:rPr>
              <a:t>Unless Government can </a:t>
            </a:r>
            <a:r>
              <a:rPr lang="en-US" sz="2400" b="0" dirty="0" smtClean="0">
                <a:solidFill>
                  <a:srgbClr val="FFFFFF"/>
                </a:solidFill>
              </a:rPr>
              <a:t>set up and </a:t>
            </a:r>
            <a:r>
              <a:rPr lang="en-US" sz="2400" b="0" dirty="0" smtClean="0">
                <a:solidFill>
                  <a:srgbClr val="FFFFFF"/>
                </a:solidFill>
              </a:rPr>
              <a:t>sustain a </a:t>
            </a:r>
            <a:r>
              <a:rPr lang="en-US" sz="2400" b="0" dirty="0" smtClean="0">
                <a:solidFill>
                  <a:srgbClr val="FFFFFF"/>
                </a:solidFill>
              </a:rPr>
              <a:t>professional SE organization </a:t>
            </a:r>
            <a:r>
              <a:rPr lang="en-US" sz="2400" b="0" dirty="0" smtClean="0">
                <a:solidFill>
                  <a:srgbClr val="FFFFFF"/>
                </a:solidFill>
              </a:rPr>
              <a:t>for 10+ years, COTS is the right way to go.  </a:t>
            </a: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b="0" dirty="0" smtClean="0">
                <a:solidFill>
                  <a:srgbClr val="FFFFFF"/>
                </a:solidFill>
              </a:rPr>
              <a:t>When CDSW option is feasible, many factors must be considered to decide that it is also </a:t>
            </a:r>
            <a:r>
              <a:rPr lang="en-US" sz="2400" b="0" smtClean="0">
                <a:solidFill>
                  <a:srgbClr val="FFFFFF"/>
                </a:solidFill>
              </a:rPr>
              <a:t>advisable.      </a:t>
            </a:r>
            <a:endParaRPr lang="en-US" sz="2400" b="0" dirty="0" smtClean="0">
              <a:solidFill>
                <a:srgbClr val="FFFFFF"/>
              </a:solidFill>
            </a:endParaRP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457200" indent="-457200" algn="l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457200" indent="-457200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/>
              <a:t>THANK YOU</a:t>
            </a:r>
          </a:p>
          <a:p>
            <a:pPr marL="457200" indent="-457200">
              <a:spcAft>
                <a:spcPts val="1425"/>
              </a:spcAft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0" y="30163"/>
            <a:ext cx="9747250" cy="784225"/>
          </a:xfrm>
          <a:solidFill>
            <a:srgbClr val="000000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 b="1" dirty="0" smtClean="0">
                <a:solidFill>
                  <a:srgbClr val="FFD320"/>
                </a:solidFill>
              </a:rPr>
              <a:t>Some rules of thumb  </a:t>
            </a:r>
            <a:endParaRPr lang="en-US" sz="2800" b="1" dirty="0">
              <a:solidFill>
                <a:srgbClr val="FFD32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207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body"/>
          </p:nvPr>
        </p:nvSpPr>
        <p:spPr>
          <a:xfrm>
            <a:off x="485775" y="1143000"/>
            <a:ext cx="8747125" cy="457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2932" anchor="t"/>
          <a:lstStyle/>
          <a:p>
            <a:pPr marL="342900" indent="-342900" algn="l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342900" indent="-342900" algn="l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342900" indent="-342900" algn="l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  <a:p>
            <a:pPr marL="342900" indent="-342900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/>
              <a:t>THANK YOU</a:t>
            </a:r>
          </a:p>
          <a:p>
            <a:pPr marL="342900" indent="-342900">
              <a:spcAft>
                <a:spcPts val="1425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b="0" dirty="0">
              <a:solidFill>
                <a:srgbClr val="FFFFFF"/>
              </a:solidFill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 idx="1"/>
          </p:nvPr>
        </p:nvSpPr>
        <p:spPr>
          <a:xfrm>
            <a:off x="0" y="30163"/>
            <a:ext cx="9747250" cy="784225"/>
          </a:xfrm>
          <a:solidFill>
            <a:srgbClr val="000000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800" b="1">
                <a:solidFill>
                  <a:srgbClr val="FFD320"/>
                </a:solidFill>
              </a:rPr>
              <a:t>  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875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51625"/>
            <a:ext cx="3079750" cy="268288"/>
          </a:xfrm>
        </p:spPr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067" y="0"/>
            <a:ext cx="9664505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/>
              <a:t>  </a:t>
            </a:r>
            <a:r>
              <a:rPr lang="en-US" dirty="0" smtClean="0"/>
              <a:t>Main Topics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16731" y="1108075"/>
            <a:ext cx="8747125" cy="4679950"/>
          </a:xfrm>
          <a:noFill/>
          <a:ln/>
          <a:extLst/>
        </p:spPr>
        <p:txBody>
          <a:bodyPr tIns="22932"/>
          <a:lstStyle/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 smtClean="0"/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Findings: Key assessment factors in Georgia</a:t>
            </a:r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Organizational assessment of FAS</a:t>
            </a:r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IFMIS strategy recommendations</a:t>
            </a:r>
            <a:endParaRPr lang="en-US" sz="2600" dirty="0"/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Contrast with Nicaragua’s case</a:t>
            </a:r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600" dirty="0" smtClean="0"/>
              <a:t>Rules of thumb for the analysis of IFMIS cases. </a:t>
            </a:r>
            <a:endParaRPr lang="en-US" sz="2600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893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51625"/>
            <a:ext cx="3079750" cy="268288"/>
          </a:xfrm>
        </p:spPr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067" y="0"/>
            <a:ext cx="9664505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Findings: E-Governance </a:t>
            </a:r>
            <a:r>
              <a:rPr lang="en-US" dirty="0"/>
              <a:t>in </a:t>
            </a:r>
            <a:r>
              <a:rPr lang="en-US" dirty="0" smtClean="0"/>
              <a:t>Georgia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931" y="1108075"/>
            <a:ext cx="9372600" cy="4679950"/>
          </a:xfrm>
          <a:noFill/>
          <a:ln/>
          <a:extLst/>
        </p:spPr>
        <p:txBody>
          <a:bodyPr tIns="22932"/>
          <a:lstStyle/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err="1" smtClean="0">
                <a:cs typeface="Times New Roman" pitchFamily="18" charset="0"/>
              </a:rPr>
              <a:t>GoG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is advancing e-Governance in a very effective, bottom up manner with impressive results.  Data Exchange Agency (DEA) is anchoring </a:t>
            </a:r>
            <a:r>
              <a:rPr lang="en-US" sz="2000" dirty="0" smtClean="0">
                <a:cs typeface="Times New Roman" pitchFamily="18" charset="0"/>
              </a:rPr>
              <a:t>effort with </a:t>
            </a:r>
            <a:r>
              <a:rPr lang="en-US" sz="2000" dirty="0">
                <a:cs typeface="Times New Roman" pitchFamily="18" charset="0"/>
              </a:rPr>
              <a:t>interconnected government portal framework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err="1" smtClean="0">
                <a:cs typeface="Times New Roman" pitchFamily="18" charset="0"/>
              </a:rPr>
              <a:t>GoG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>
                <a:cs typeface="Times New Roman" pitchFamily="18" charset="0"/>
              </a:rPr>
              <a:t>has already interconnected data hubs on people, property, land, taxpayers and </a:t>
            </a:r>
            <a:r>
              <a:rPr lang="en-US" sz="2000" dirty="0" smtClean="0">
                <a:cs typeface="Times New Roman" pitchFamily="18" charset="0"/>
              </a:rPr>
              <a:t>businesses, </a:t>
            </a:r>
            <a:r>
              <a:rPr lang="en-US" sz="2000" dirty="0">
                <a:cs typeface="Times New Roman" pitchFamily="18" charset="0"/>
              </a:rPr>
              <a:t>a goal many countries are still struggling with</a:t>
            </a:r>
            <a:r>
              <a:rPr lang="en-US" sz="2000" dirty="0" smtClean="0">
                <a:cs typeface="Times New Roman" pitchFamily="18" charset="0"/>
              </a:rPr>
              <a:t>.</a:t>
            </a:r>
            <a:endParaRPr lang="en-US" sz="2000" dirty="0">
              <a:cs typeface="Times New Roman" pitchFamily="18" charset="0"/>
            </a:endParaRPr>
          </a:p>
          <a:p>
            <a:pPr marL="565150" lvl="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CO" sz="2000" dirty="0" err="1" smtClean="0">
                <a:cs typeface="Times New Roman" pitchFamily="18" charset="0"/>
              </a:rPr>
              <a:t>Consequently</a:t>
            </a:r>
            <a:r>
              <a:rPr lang="es-CO" sz="2000" dirty="0" smtClean="0">
                <a:cs typeface="Times New Roman" pitchFamily="18" charset="0"/>
              </a:rPr>
              <a:t> e-</a:t>
            </a:r>
            <a:r>
              <a:rPr lang="es-CO" sz="2000" dirty="0" err="1" smtClean="0">
                <a:cs typeface="Times New Roman" pitchFamily="18" charset="0"/>
              </a:rPr>
              <a:t>service</a:t>
            </a:r>
            <a:r>
              <a:rPr lang="es-CO" sz="2000" dirty="0" smtClean="0">
                <a:cs typeface="Times New Roman" pitchFamily="18" charset="0"/>
              </a:rPr>
              <a:t> </a:t>
            </a:r>
            <a:r>
              <a:rPr lang="es-CO" sz="2000" dirty="0" err="1" smtClean="0">
                <a:cs typeface="Times New Roman" pitchFamily="18" charset="0"/>
              </a:rPr>
              <a:t>offerings</a:t>
            </a:r>
            <a:r>
              <a:rPr lang="es-CO" sz="2000" dirty="0" smtClean="0">
                <a:cs typeface="Times New Roman" pitchFamily="18" charset="0"/>
              </a:rPr>
              <a:t> are </a:t>
            </a:r>
            <a:r>
              <a:rPr lang="es-CO" sz="2000" dirty="0" err="1" smtClean="0">
                <a:cs typeface="Times New Roman" pitchFamily="18" charset="0"/>
              </a:rPr>
              <a:t>growing</a:t>
            </a:r>
            <a:r>
              <a:rPr lang="es-CO" sz="2000" dirty="0" smtClean="0">
                <a:cs typeface="Times New Roman" pitchFamily="18" charset="0"/>
              </a:rPr>
              <a:t> </a:t>
            </a:r>
            <a:r>
              <a:rPr lang="es-CO" sz="2000" dirty="0" err="1" smtClean="0">
                <a:cs typeface="Times New Roman" pitchFamily="18" charset="0"/>
              </a:rPr>
              <a:t>fast</a:t>
            </a:r>
            <a:r>
              <a:rPr lang="es-CO" sz="2000" dirty="0" smtClean="0">
                <a:cs typeface="Times New Roman" pitchFamily="18" charset="0"/>
              </a:rPr>
              <a:t>:  </a:t>
            </a:r>
            <a:r>
              <a:rPr lang="es-CO" sz="2000" dirty="0" err="1">
                <a:cs typeface="Times New Roman" pitchFamily="18" charset="0"/>
              </a:rPr>
              <a:t>company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registration</a:t>
            </a:r>
            <a:r>
              <a:rPr lang="es-CO" sz="2000" dirty="0">
                <a:cs typeface="Times New Roman" pitchFamily="18" charset="0"/>
              </a:rPr>
              <a:t>, </a:t>
            </a:r>
            <a:r>
              <a:rPr lang="es-CO" sz="2000" dirty="0" err="1">
                <a:cs typeface="Times New Roman" pitchFamily="18" charset="0"/>
              </a:rPr>
              <a:t>paperless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vehicle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 smtClean="0">
                <a:cs typeface="Times New Roman" pitchFamily="18" charset="0"/>
              </a:rPr>
              <a:t>registration</a:t>
            </a:r>
            <a:r>
              <a:rPr lang="es-CO" sz="2000" dirty="0" smtClean="0">
                <a:cs typeface="Times New Roman" pitchFamily="18" charset="0"/>
              </a:rPr>
              <a:t>, </a:t>
            </a:r>
            <a:r>
              <a:rPr lang="es-CO" sz="2000" dirty="0" err="1" smtClean="0">
                <a:cs typeface="Times New Roman" pitchFamily="18" charset="0"/>
              </a:rPr>
              <a:t>an</a:t>
            </a:r>
            <a:r>
              <a:rPr lang="es-CO" sz="2000" dirty="0" smtClean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expanding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intra-governmental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document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flow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 smtClean="0">
                <a:cs typeface="Times New Roman" pitchFamily="18" charset="0"/>
              </a:rPr>
              <a:t>system</a:t>
            </a:r>
            <a:r>
              <a:rPr lang="es-CO" sz="2000" dirty="0" smtClean="0">
                <a:cs typeface="Times New Roman" pitchFamily="18" charset="0"/>
              </a:rPr>
              <a:t>, etc.</a:t>
            </a:r>
            <a:endParaRPr lang="en-US" sz="2000" dirty="0">
              <a:cs typeface="Times New Roman" pitchFamily="18" charset="0"/>
            </a:endParaRPr>
          </a:p>
          <a:p>
            <a:pPr marL="565150" lvl="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s-CO" sz="2000" dirty="0">
                <a:cs typeface="Times New Roman" pitchFamily="18" charset="0"/>
              </a:rPr>
              <a:t>MOF </a:t>
            </a:r>
            <a:r>
              <a:rPr lang="es-CO" sz="2000" dirty="0" err="1">
                <a:cs typeface="Times New Roman" pitchFamily="18" charset="0"/>
              </a:rPr>
              <a:t>is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perhaps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the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biggest</a:t>
            </a:r>
            <a:r>
              <a:rPr lang="es-CO" sz="2000" dirty="0">
                <a:cs typeface="Times New Roman" pitchFamily="18" charset="0"/>
              </a:rPr>
              <a:t> e-</a:t>
            </a:r>
            <a:r>
              <a:rPr lang="es-CO" sz="2000" dirty="0" err="1">
                <a:cs typeface="Times New Roman" pitchFamily="18" charset="0"/>
              </a:rPr>
              <a:t>Governance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player</a:t>
            </a:r>
            <a:r>
              <a:rPr lang="es-CO" sz="2000" dirty="0">
                <a:cs typeface="Times New Roman" pitchFamily="18" charset="0"/>
              </a:rPr>
              <a:t> in </a:t>
            </a:r>
            <a:r>
              <a:rPr lang="es-CO" sz="2000" dirty="0" err="1">
                <a:cs typeface="Times New Roman" pitchFamily="18" charset="0"/>
              </a:rPr>
              <a:t>the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public</a:t>
            </a:r>
            <a:r>
              <a:rPr lang="es-CO" sz="2000" dirty="0">
                <a:cs typeface="Times New Roman" pitchFamily="18" charset="0"/>
              </a:rPr>
              <a:t> sector so </a:t>
            </a:r>
            <a:r>
              <a:rPr lang="es-CO" sz="2000" dirty="0" err="1">
                <a:cs typeface="Times New Roman" pitchFamily="18" charset="0"/>
              </a:rPr>
              <a:t>it</a:t>
            </a:r>
            <a:r>
              <a:rPr lang="es-CO" sz="2000" dirty="0">
                <a:cs typeface="Times New Roman" pitchFamily="18" charset="0"/>
              </a:rPr>
              <a:t> has a </a:t>
            </a:r>
            <a:r>
              <a:rPr lang="es-CO" sz="2000" dirty="0" err="1">
                <a:cs typeface="Times New Roman" pitchFamily="18" charset="0"/>
              </a:rPr>
              <a:t>special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responsibility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to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coordinate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with</a:t>
            </a:r>
            <a:r>
              <a:rPr lang="es-CO" sz="2000" dirty="0">
                <a:cs typeface="Times New Roman" pitchFamily="18" charset="0"/>
              </a:rPr>
              <a:t> DEA in </a:t>
            </a:r>
            <a:r>
              <a:rPr lang="es-CO" sz="2000" dirty="0" err="1">
                <a:cs typeface="Times New Roman" pitchFamily="18" charset="0"/>
              </a:rPr>
              <a:t>deciding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on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frameworks</a:t>
            </a:r>
            <a:r>
              <a:rPr lang="es-CO" sz="2000" dirty="0">
                <a:cs typeface="Times New Roman" pitchFamily="18" charset="0"/>
              </a:rPr>
              <a:t>, </a:t>
            </a:r>
            <a:r>
              <a:rPr lang="es-CO" sz="2000" dirty="0" err="1">
                <a:cs typeface="Times New Roman" pitchFamily="18" charset="0"/>
              </a:rPr>
              <a:t>technologies</a:t>
            </a:r>
            <a:r>
              <a:rPr lang="es-CO" sz="2000" dirty="0">
                <a:cs typeface="Times New Roman" pitchFamily="18" charset="0"/>
              </a:rPr>
              <a:t> and </a:t>
            </a:r>
            <a:r>
              <a:rPr lang="es-CO" sz="2000" dirty="0" err="1">
                <a:cs typeface="Times New Roman" pitchFamily="18" charset="0"/>
              </a:rPr>
              <a:t>standards</a:t>
            </a:r>
            <a:r>
              <a:rPr lang="es-CO" sz="2000" dirty="0">
                <a:cs typeface="Times New Roman" pitchFamily="18" charset="0"/>
              </a:rPr>
              <a:t>. </a:t>
            </a:r>
            <a:r>
              <a:rPr lang="es-CO" sz="2000" dirty="0" err="1">
                <a:cs typeface="Times New Roman" pitchFamily="18" charset="0"/>
              </a:rPr>
              <a:t>This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seems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to</a:t>
            </a:r>
            <a:r>
              <a:rPr lang="es-CO" sz="2000" dirty="0">
                <a:cs typeface="Times New Roman" pitchFamily="18" charset="0"/>
              </a:rPr>
              <a:t> be happening </a:t>
            </a:r>
            <a:r>
              <a:rPr lang="es-CO" sz="2000" dirty="0" err="1">
                <a:cs typeface="Times New Roman" pitchFamily="18" charset="0"/>
              </a:rPr>
              <a:t>informally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but</a:t>
            </a:r>
            <a:r>
              <a:rPr lang="es-CO" sz="2000" dirty="0">
                <a:cs typeface="Times New Roman" pitchFamily="18" charset="0"/>
              </a:rPr>
              <a:t> </a:t>
            </a:r>
            <a:r>
              <a:rPr lang="es-CO" sz="2000" dirty="0" err="1">
                <a:cs typeface="Times New Roman" pitchFamily="18" charset="0"/>
              </a:rPr>
              <a:t>effectively</a:t>
            </a:r>
            <a:r>
              <a:rPr lang="es-CO" sz="2000" dirty="0">
                <a:cs typeface="Times New Roman" pitchFamily="18" charset="0"/>
              </a:rPr>
              <a:t>.  </a:t>
            </a:r>
            <a:endParaRPr lang="en-US" sz="2000" dirty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cs typeface="Times New Roman" pitchFamily="18" charset="0"/>
              </a:rPr>
              <a:t>Thus, MOF’s IFMIS plans reinforce, not </a:t>
            </a:r>
            <a:r>
              <a:rPr lang="en-US" sz="2000" dirty="0" smtClean="0">
                <a:cs typeface="Times New Roman" pitchFamily="18" charset="0"/>
              </a:rPr>
              <a:t>detract, from growth </a:t>
            </a:r>
            <a:r>
              <a:rPr lang="en-US" sz="2000" dirty="0">
                <a:cs typeface="Times New Roman" pitchFamily="18" charset="0"/>
              </a:rPr>
              <a:t>of e-Governance in Georgia and </a:t>
            </a:r>
            <a:r>
              <a:rPr lang="en-US" sz="2000" dirty="0" err="1">
                <a:cs typeface="Times New Roman" pitchFamily="18" charset="0"/>
              </a:rPr>
              <a:t>viceversa</a:t>
            </a:r>
            <a:r>
              <a:rPr lang="en-US" sz="2000" dirty="0">
                <a:cs typeface="Times New Roman" pitchFamily="18" charset="0"/>
              </a:rPr>
              <a:t>.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6295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51625"/>
            <a:ext cx="3079750" cy="268288"/>
          </a:xfrm>
        </p:spPr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067" y="0"/>
            <a:ext cx="9664505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Findings: </a:t>
            </a:r>
            <a:r>
              <a:rPr lang="en-US" dirty="0" smtClean="0"/>
              <a:t>Information and Communications Technology (ICT)  </a:t>
            </a:r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931" y="1108075"/>
            <a:ext cx="9372600" cy="4679950"/>
          </a:xfrm>
          <a:noFill/>
          <a:ln/>
          <a:extLst/>
        </p:spPr>
        <p:txBody>
          <a:bodyPr tIns="22932"/>
          <a:lstStyle/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Three </a:t>
            </a:r>
            <a:r>
              <a:rPr lang="en-US" sz="2000" dirty="0">
                <a:cs typeface="Times New Roman" pitchFamily="18" charset="0"/>
              </a:rPr>
              <a:t>major data centers being formed at the ministries of Justice, Internal Affairs and Finance.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Other </a:t>
            </a:r>
            <a:r>
              <a:rPr lang="en-US" sz="2000" dirty="0">
                <a:cs typeface="Times New Roman" pitchFamily="18" charset="0"/>
              </a:rPr>
              <a:t>government agencies concentrating their operations in these data centers. 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Central </a:t>
            </a:r>
            <a:r>
              <a:rPr lang="en-US" sz="2000" dirty="0">
                <a:cs typeface="Times New Roman" pitchFamily="18" charset="0"/>
              </a:rPr>
              <a:t>government fiber optic wide </a:t>
            </a:r>
            <a:r>
              <a:rPr lang="en-US" sz="2000" dirty="0" smtClean="0">
                <a:cs typeface="Times New Roman" pitchFamily="18" charset="0"/>
              </a:rPr>
              <a:t>area </a:t>
            </a:r>
            <a:r>
              <a:rPr lang="en-US" sz="2000" dirty="0">
                <a:cs typeface="Times New Roman" pitchFamily="18" charset="0"/>
              </a:rPr>
              <a:t>network is operational.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Major </a:t>
            </a:r>
            <a:r>
              <a:rPr lang="en-US" sz="2000" dirty="0">
                <a:cs typeface="Times New Roman" pitchFamily="18" charset="0"/>
              </a:rPr>
              <a:t>strides in capacity, reliability, security and professional management of MOF data center  Solid plans for  standards-based quality, security management.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>
                <a:cs typeface="Times New Roman" pitchFamily="18" charset="0"/>
              </a:rPr>
              <a:t>Plan to start </a:t>
            </a:r>
            <a:r>
              <a:rPr lang="en-US" sz="2000" dirty="0" smtClean="0">
                <a:cs typeface="Times New Roman" pitchFamily="18" charset="0"/>
              </a:rPr>
              <a:t>disaster recovery site (DRS) </a:t>
            </a:r>
            <a:r>
              <a:rPr lang="en-US" sz="2000" dirty="0" smtClean="0">
                <a:cs typeface="Times New Roman" pitchFamily="18" charset="0"/>
              </a:rPr>
              <a:t>in </a:t>
            </a:r>
            <a:r>
              <a:rPr lang="en-US" sz="2000" dirty="0">
                <a:cs typeface="Times New Roman" pitchFamily="18" charset="0"/>
              </a:rPr>
              <a:t>Summer 2011 is  on track.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dirty="0"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600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24225" y="6151625"/>
            <a:ext cx="3079750" cy="268288"/>
          </a:xfrm>
        </p:spPr>
        <p:txBody>
          <a:bodyPr/>
          <a:lstStyle/>
          <a:p>
            <a:r>
              <a:rPr lang="en-US" dirty="0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067" y="0"/>
            <a:ext cx="9664505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Findings: ICT </a:t>
            </a:r>
            <a:r>
              <a:rPr lang="en-US" dirty="0"/>
              <a:t>profession &amp; software </a:t>
            </a:r>
            <a:r>
              <a:rPr lang="en-US" dirty="0" smtClean="0"/>
              <a:t>industry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1931" y="1108075"/>
            <a:ext cx="9372600" cy="4679950"/>
          </a:xfrm>
          <a:noFill/>
          <a:ln/>
          <a:extLst/>
        </p:spPr>
        <p:txBody>
          <a:bodyPr tIns="22932"/>
          <a:lstStyle/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Local </a:t>
            </a:r>
            <a:r>
              <a:rPr lang="en-US" sz="2000" dirty="0">
                <a:cs typeface="Times New Roman" pitchFamily="18" charset="0"/>
              </a:rPr>
              <a:t>graduates are highly competent yet need acquiring service-oriented or event-oriented architecture (SOA or EOA) skills on the job.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Microsoft (MS)/CISCO-dominated </a:t>
            </a:r>
            <a:r>
              <a:rPr lang="en-US" sz="2000" dirty="0">
                <a:cs typeface="Times New Roman" pitchFamily="18" charset="0"/>
              </a:rPr>
              <a:t>market.  Unfortunately, low level of open source </a:t>
            </a:r>
            <a:r>
              <a:rPr lang="en-US" sz="2000" dirty="0" smtClean="0">
                <a:cs typeface="Times New Roman" pitchFamily="18" charset="0"/>
              </a:rPr>
              <a:t>software activity.</a:t>
            </a:r>
            <a:endParaRPr lang="en-US" sz="2000" dirty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Little </a:t>
            </a:r>
            <a:r>
              <a:rPr lang="en-US" sz="2000" dirty="0">
                <a:cs typeface="Times New Roman" pitchFamily="18" charset="0"/>
              </a:rPr>
              <a:t>and negative experience in </a:t>
            </a:r>
            <a:r>
              <a:rPr lang="en-US" sz="2000" dirty="0" smtClean="0">
                <a:cs typeface="Times New Roman" pitchFamily="18" charset="0"/>
              </a:rPr>
              <a:t>commercial, off-the-shelf software (COTS) </a:t>
            </a:r>
            <a:r>
              <a:rPr lang="en-US" sz="2000" dirty="0">
                <a:cs typeface="Times New Roman" pitchFamily="18" charset="0"/>
              </a:rPr>
              <a:t>use, both in public and private sectors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Software </a:t>
            </a:r>
            <a:r>
              <a:rPr lang="en-US" sz="2000" dirty="0">
                <a:cs typeface="Times New Roman" pitchFamily="18" charset="0"/>
              </a:rPr>
              <a:t>engineering (SE) industry not highly developed.  No known quality-certified software house.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Yet </a:t>
            </a:r>
            <a:r>
              <a:rPr lang="en-US" sz="2000" dirty="0">
                <a:cs typeface="Times New Roman" pitchFamily="18" charset="0"/>
              </a:rPr>
              <a:t>there is flexible short-term SE market due to abundance of opportunities and appeal of centers of </a:t>
            </a:r>
            <a:r>
              <a:rPr lang="en-US" sz="2000" dirty="0" smtClean="0">
                <a:cs typeface="Times New Roman" pitchFamily="18" charset="0"/>
              </a:rPr>
              <a:t>excellence, like Financial Analytical Service (FAS). </a:t>
            </a:r>
            <a:endParaRPr lang="en-US" sz="2000" dirty="0" smtClean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cs typeface="Times New Roman" pitchFamily="18" charset="0"/>
              </a:rPr>
              <a:t>Clear space exists for </a:t>
            </a:r>
            <a:r>
              <a:rPr lang="en-US" sz="2000" dirty="0">
                <a:cs typeface="Times New Roman" pitchFamily="18" charset="0"/>
              </a:rPr>
              <a:t>government-anchored enterprise formation.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cs typeface="Times New Roman" pitchFamily="18" charset="0"/>
            </a:endParaRP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800" dirty="0">
              <a:cs typeface="Times New Roman" pitchFamily="18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891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eduardo@talero.name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747250" cy="8318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/>
              <a:t>  </a:t>
            </a:r>
            <a:r>
              <a:rPr lang="en-US" dirty="0" smtClean="0"/>
              <a:t>Findings: Stakeholder Opinions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143000"/>
            <a:ext cx="8747125" cy="4679950"/>
          </a:xfrm>
          <a:noFill/>
          <a:ln/>
          <a:extLst/>
        </p:spPr>
        <p:txBody>
          <a:bodyPr tIns="22932"/>
          <a:lstStyle/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Broad </a:t>
            </a:r>
            <a:r>
              <a:rPr lang="en-US" sz="2000" dirty="0" err="1" smtClean="0"/>
              <a:t>scepticism</a:t>
            </a:r>
            <a:r>
              <a:rPr lang="en-US" sz="2000" dirty="0" smtClean="0"/>
              <a:t> about COTS approach following vendor demonstrations.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COTS system requirements viewed as generic, not reflecting real requirements. </a:t>
            </a:r>
            <a:endParaRPr lang="en-US" sz="2000" dirty="0"/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Consensus that real requirements are best defined through agile software development method used internally for E-Treasury, E-Budget systems 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/>
              <a:t>Generalized user satisfaction, including at SIs visited,  with the E-Treasury and E-Budget systems.</a:t>
            </a:r>
          </a:p>
          <a:p>
            <a:pPr marL="565150" indent="-457200">
              <a:buClr>
                <a:srgbClr val="FFFF00"/>
              </a:buClr>
              <a:buFont typeface="Wingdings" pitchFamily="2" charset="2"/>
              <a:buChar char="v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/>
              <a:t>Widespread satisfaction with FAS performance</a:t>
            </a:r>
            <a:endParaRPr lang="en-US" sz="2000" dirty="0"/>
          </a:p>
          <a:p>
            <a:pPr marL="431800" indent="-323850">
              <a:buClr>
                <a:srgbClr val="FFFF00"/>
              </a:buClr>
              <a:buFont typeface="Times New Roman" pitchFamily="18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600" dirty="0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240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eduardo@talero.name</a:t>
            </a:r>
            <a:endParaRPr 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747250" cy="831850"/>
          </a:xfrm>
          <a:solidFill>
            <a:srgbClr val="000000">
              <a:alpha val="0"/>
            </a:srgbClr>
          </a:solidFill>
          <a:ln/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sz="2400" dirty="0" smtClean="0"/>
              <a:t>Findings: Status of  PFM Reform 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250373"/>
              </p:ext>
            </p:extLst>
          </p:nvPr>
        </p:nvGraphicFramePr>
        <p:xfrm>
          <a:off x="135731" y="1108075"/>
          <a:ext cx="9372600" cy="505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24200"/>
                <a:gridCol w="3124200"/>
                <a:gridCol w="3124200"/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effectLst/>
                        </a:rPr>
                        <a:t>Prerequisite reforms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effectLst/>
                        </a:rPr>
                        <a:t>Status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effectLst/>
                        </a:rPr>
                        <a:t>Implications COTS vs. </a:t>
                      </a:r>
                      <a:r>
                        <a:rPr lang="en-US" sz="1600" kern="1200" dirty="0" smtClean="0">
                          <a:effectLst/>
                        </a:rPr>
                        <a:t>Custom-Developed</a:t>
                      </a:r>
                      <a:r>
                        <a:rPr lang="en-US" sz="1600" kern="1200" baseline="0" dirty="0" smtClean="0">
                          <a:effectLst/>
                        </a:rPr>
                        <a:t> Software (CDSW) 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</a:rPr>
                        <a:t>Decision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IPSAS-compliant chart of </a:t>
                      </a: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accounts (CAO), </a:t>
                      </a:r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integrated with budget classification and GFS standards (UCOA)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UCOA formulated but</a:t>
                      </a:r>
                      <a:r>
                        <a:rPr lang="en-US" sz="14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 not being introduced yet.  Modified cash basis IPSAS-compliant </a:t>
                      </a:r>
                      <a:r>
                        <a:rPr lang="en-US" sz="14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COA </a:t>
                      </a:r>
                      <a:r>
                        <a:rPr lang="en-US" sz="1400" kern="1200" baseline="0" dirty="0" smtClean="0">
                          <a:solidFill>
                            <a:schemeClr val="bg1"/>
                          </a:solidFill>
                          <a:effectLst/>
                        </a:rPr>
                        <a:t>to be used.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Decision better made when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pilot use of new COA provides higher certainty on system requirements.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Improved programmatic classification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of the Budget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program budgeting is being piloted. Program budget classification not fully developed.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Ongoing E-budget development is best strategy to firm up system requirements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Transition plan to IPSAS-compliant accrual accounting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Gradual introduction of accrual basis IPSAS planned only after modified cash basis IPSAS.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Buying of comprehensive accrual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accounting software is premature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Standardized, government-wide accounting procedures and standards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Training and documentation of modified cash basis IPSAS is still evolving.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Feedback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from SIs and BOs on accounting reform would facilitate FMIS decision.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  <a:tr h="1036320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Specification of budget management and budget execution control, reporting and disclosure mechanisms.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Discovery of full control, processing, reporting and analysis requirements for formulation and execution of the budget is far from complete.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bg1"/>
                          </a:solidFill>
                          <a:effectLst/>
                        </a:rPr>
                        <a:t>Ongoing iterative development of e-Budget and e-Treasury is best current strategy, while full user requirements are firmed up. 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98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4288"/>
            <a:ext cx="9758363" cy="811213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24695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dirty="0" smtClean="0"/>
              <a:t>Findings: Status of FM Systems Support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9475"/>
            <a:ext cx="9684326" cy="3733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440531" y="4765675"/>
            <a:ext cx="8991600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A detailed assessment was made of current FAS information systems status against the well known Treasury Reference Model to identify existing, in-construction &amp; missing modules and interfaces. 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2271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Overview of Current FM Systems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eduardo@talero.name</a:t>
            </a:r>
            <a:endParaRPr lang="en-US" dirty="0"/>
          </a:p>
        </p:txBody>
      </p:sp>
      <p:sp>
        <p:nvSpPr>
          <p:cNvPr id="29" name="Flowchart: Process 28"/>
          <p:cNvSpPr/>
          <p:nvPr/>
        </p:nvSpPr>
        <p:spPr>
          <a:xfrm>
            <a:off x="4215130" y="2722464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Times New Roman"/>
                <a:cs typeface="Times New Roman"/>
              </a:rPr>
              <a:t>E-Treasury</a:t>
            </a:r>
          </a:p>
        </p:txBody>
      </p:sp>
      <p:sp>
        <p:nvSpPr>
          <p:cNvPr id="31" name="Flowchart: Process 30"/>
          <p:cNvSpPr/>
          <p:nvPr/>
        </p:nvSpPr>
        <p:spPr>
          <a:xfrm>
            <a:off x="353254" y="3343678"/>
            <a:ext cx="2103342" cy="875413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Times New Roman"/>
                <a:cs typeface="Times New Roman"/>
              </a:rPr>
              <a:t>E-Budget</a:t>
            </a:r>
          </a:p>
        </p:txBody>
      </p:sp>
      <p:sp>
        <p:nvSpPr>
          <p:cNvPr id="34" name="Flowchart: Process 33"/>
          <p:cNvSpPr/>
          <p:nvPr/>
        </p:nvSpPr>
        <p:spPr>
          <a:xfrm>
            <a:off x="7821758" y="3035290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>
                <a:effectLst/>
                <a:ea typeface="Times New Roman"/>
                <a:cs typeface="Times New Roman"/>
              </a:rPr>
              <a:t>DMFS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552075" y="3362102"/>
            <a:ext cx="1663055" cy="419282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6011696" y="4708613"/>
            <a:ext cx="1095195" cy="55577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Payment orders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6" name="Text Box 2"/>
          <p:cNvSpPr txBox="1">
            <a:spLocks noChangeArrowheads="1"/>
          </p:cNvSpPr>
          <p:nvPr/>
        </p:nvSpPr>
        <p:spPr bwMode="auto">
          <a:xfrm rot="329452">
            <a:off x="6160566" y="2763552"/>
            <a:ext cx="1689583" cy="43807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Loan/grant </a:t>
            </a:r>
            <a:r>
              <a:rPr lang="en-US" sz="1600" dirty="0">
                <a:solidFill>
                  <a:schemeClr val="bg1"/>
                </a:solidFill>
              </a:rPr>
              <a:t>disbursements.</a:t>
            </a:r>
          </a:p>
        </p:txBody>
      </p:sp>
      <p:sp>
        <p:nvSpPr>
          <p:cNvPr id="49" name="Flowchart: Process 48"/>
          <p:cNvSpPr/>
          <p:nvPr/>
        </p:nvSpPr>
        <p:spPr>
          <a:xfrm>
            <a:off x="4238484" y="4708613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ea typeface="Times New Roman"/>
                <a:cs typeface="Times New Roman"/>
              </a:rPr>
              <a:t>Treasury Information System (TIS) </a:t>
            </a:r>
            <a:r>
              <a:rPr lang="en-US" sz="1400" b="1" dirty="0" smtClean="0">
                <a:effectLst/>
                <a:ea typeface="Times New Roman"/>
                <a:cs typeface="Times New Roman"/>
              </a:rPr>
              <a:t>(Legacy)</a:t>
            </a:r>
            <a:endParaRPr lang="en-US" sz="1400" b="1" dirty="0">
              <a:effectLst/>
              <a:ea typeface="Times New Roman"/>
              <a:cs typeface="Times New Roman"/>
            </a:endParaRPr>
          </a:p>
        </p:txBody>
      </p:sp>
      <p:cxnSp>
        <p:nvCxnSpPr>
          <p:cNvPr id="12" name="Straight Arrow Connector 11"/>
          <p:cNvCxnSpPr>
            <a:stCxn id="29" idx="2"/>
            <a:endCxn id="49" idx="0"/>
          </p:cNvCxnSpPr>
          <p:nvPr/>
        </p:nvCxnSpPr>
        <p:spPr bwMode="auto">
          <a:xfrm>
            <a:off x="5050083" y="3659900"/>
            <a:ext cx="23354" cy="1048713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Flowchart: Process 49"/>
          <p:cNvSpPr/>
          <p:nvPr/>
        </p:nvSpPr>
        <p:spPr>
          <a:xfrm>
            <a:off x="7859857" y="4663199"/>
            <a:ext cx="166990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ea typeface="Times New Roman"/>
                <a:cs typeface="Times New Roman"/>
              </a:rPr>
              <a:t>Central Bank Systems (Legacy)</a:t>
            </a:r>
            <a:endParaRPr lang="en-US" sz="1400" b="1" dirty="0">
              <a:effectLst/>
              <a:ea typeface="Times New Roman"/>
              <a:cs typeface="Times New Roman"/>
            </a:endParaRPr>
          </a:p>
        </p:txBody>
      </p:sp>
      <p:cxnSp>
        <p:nvCxnSpPr>
          <p:cNvPr id="23" name="Straight Arrow Connector 22"/>
          <p:cNvCxnSpPr>
            <a:stCxn id="34" idx="1"/>
            <a:endCxn id="29" idx="3"/>
          </p:cNvCxnSpPr>
          <p:nvPr/>
        </p:nvCxnSpPr>
        <p:spPr bwMode="auto">
          <a:xfrm flipH="1" flipV="1">
            <a:off x="5885035" y="3191182"/>
            <a:ext cx="1936723" cy="31282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Arrow Connector 50"/>
          <p:cNvCxnSpPr/>
          <p:nvPr/>
        </p:nvCxnSpPr>
        <p:spPr>
          <a:xfrm>
            <a:off x="5908389" y="5342661"/>
            <a:ext cx="1951468" cy="0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291826" y="4663199"/>
            <a:ext cx="1993915" cy="937436"/>
          </a:xfrm>
          <a:prstGeom prst="flowChartProcess">
            <a:avLst/>
          </a:pr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effectLst/>
                <a:ea typeface="Times New Roman"/>
                <a:cs typeface="Times New Roman"/>
              </a:rPr>
              <a:t>Revenue/Customs Systems</a:t>
            </a:r>
            <a:endParaRPr lang="en-US" sz="1400" b="1" dirty="0">
              <a:effectLst/>
              <a:ea typeface="Times New Roman"/>
              <a:cs typeface="Times New Roman"/>
            </a:endParaRPr>
          </a:p>
        </p:txBody>
      </p:sp>
      <p:cxnSp>
        <p:nvCxnSpPr>
          <p:cNvPr id="53" name="Straight Arrow Connector 52"/>
          <p:cNvCxnSpPr>
            <a:stCxn id="52" idx="3"/>
          </p:cNvCxnSpPr>
          <p:nvPr/>
        </p:nvCxnSpPr>
        <p:spPr>
          <a:xfrm flipV="1">
            <a:off x="2285741" y="3659900"/>
            <a:ext cx="1952743" cy="1472017"/>
          </a:xfrm>
          <a:prstGeom prst="straightConnector1">
            <a:avLst/>
          </a:prstGeom>
          <a:ln w="57150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Text Box 2"/>
          <p:cNvSpPr txBox="1">
            <a:spLocks noChangeArrowheads="1"/>
          </p:cNvSpPr>
          <p:nvPr/>
        </p:nvSpPr>
        <p:spPr bwMode="auto">
          <a:xfrm rot="19257756">
            <a:off x="2968127" y="4376710"/>
            <a:ext cx="1095195" cy="32330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Revenues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3869531" y="1060981"/>
            <a:ext cx="2273952" cy="133094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pPr marL="285750" indent="-2857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1"/>
                </a:solidFill>
              </a:rPr>
              <a:t>Financial Statements</a:t>
            </a:r>
          </a:p>
          <a:p>
            <a:pPr marL="285750" indent="-2857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1"/>
                </a:solidFill>
              </a:rPr>
              <a:t>Contracts</a:t>
            </a:r>
          </a:p>
          <a:p>
            <a:pPr marL="285750" indent="-2857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1"/>
                </a:solidFill>
              </a:rPr>
              <a:t>Commitments</a:t>
            </a:r>
          </a:p>
          <a:p>
            <a:pPr marL="285750" indent="-2857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payment </a:t>
            </a:r>
            <a:r>
              <a:rPr lang="en-US" sz="1600" dirty="0" smtClean="0">
                <a:solidFill>
                  <a:schemeClr val="bg1"/>
                </a:solidFill>
              </a:rPr>
              <a:t>requests</a:t>
            </a:r>
          </a:p>
          <a:p>
            <a:pPr marL="285750" indent="-285750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bg1"/>
                </a:solidFill>
              </a:rPr>
              <a:t>Asset records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66" name="Straight Arrow Connector 65"/>
          <p:cNvCxnSpPr>
            <a:endCxn id="29" idx="0"/>
          </p:cNvCxnSpPr>
          <p:nvPr/>
        </p:nvCxnSpPr>
        <p:spPr bwMode="auto">
          <a:xfrm>
            <a:off x="4822031" y="2248050"/>
            <a:ext cx="228052" cy="474414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209615" y="2742807"/>
            <a:ext cx="2417833" cy="44179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Budget plans, approvals, transactions</a:t>
            </a:r>
            <a:endParaRPr lang="en-US" sz="1600" dirty="0">
              <a:solidFill>
                <a:schemeClr val="bg1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277879" y="1901568"/>
            <a:ext cx="535716" cy="372628"/>
            <a:chOff x="381479" y="2019300"/>
            <a:chExt cx="535716" cy="372628"/>
          </a:xfrm>
        </p:grpSpPr>
        <p:sp>
          <p:nvSpPr>
            <p:cNvPr id="76" name="Rounded Rectangle 75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5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TRE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145926" y="1028459"/>
            <a:ext cx="535716" cy="372628"/>
            <a:chOff x="381479" y="2019300"/>
            <a:chExt cx="535716" cy="372628"/>
          </a:xfrm>
        </p:grpSpPr>
        <p:sp>
          <p:nvSpPr>
            <p:cNvPr id="79" name="Rounded Rectangle 78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0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FPD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9615" y="1192647"/>
            <a:ext cx="535716" cy="372628"/>
            <a:chOff x="381479" y="2019300"/>
            <a:chExt cx="535716" cy="372628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3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FAD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2552075" y="1901568"/>
            <a:ext cx="535716" cy="372628"/>
            <a:chOff x="381479" y="2019300"/>
            <a:chExt cx="535716" cy="372628"/>
          </a:xfrm>
        </p:grpSpPr>
        <p:sp>
          <p:nvSpPr>
            <p:cNvPr id="85" name="Rounded Rectangle 84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6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BD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046250" y="932815"/>
            <a:ext cx="1011651" cy="519663"/>
            <a:chOff x="381479" y="2019300"/>
            <a:chExt cx="535716" cy="372628"/>
          </a:xfrm>
        </p:grpSpPr>
        <p:sp>
          <p:nvSpPr>
            <p:cNvPr id="88" name="Rounded Rectangle 87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89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SIs, BOs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91" name="Straight Arrow Connector 90"/>
          <p:cNvCxnSpPr/>
          <p:nvPr/>
        </p:nvCxnSpPr>
        <p:spPr bwMode="auto">
          <a:xfrm flipH="1">
            <a:off x="2285741" y="2274196"/>
            <a:ext cx="341708" cy="40952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 flipH="1">
            <a:off x="1888331" y="1452478"/>
            <a:ext cx="300256" cy="1269986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>
            <a:stCxn id="79" idx="2"/>
          </p:cNvCxnSpPr>
          <p:nvPr/>
        </p:nvCxnSpPr>
        <p:spPr bwMode="auto">
          <a:xfrm>
            <a:off x="1413784" y="1401087"/>
            <a:ext cx="139438" cy="1282634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Arrow Connector 96"/>
          <p:cNvCxnSpPr>
            <a:stCxn id="82" idx="3"/>
          </p:cNvCxnSpPr>
          <p:nvPr/>
        </p:nvCxnSpPr>
        <p:spPr bwMode="auto">
          <a:xfrm>
            <a:off x="745331" y="1378961"/>
            <a:ext cx="685106" cy="134350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Arrow Connector 98"/>
          <p:cNvCxnSpPr>
            <a:stCxn id="76" idx="2"/>
          </p:cNvCxnSpPr>
          <p:nvPr/>
        </p:nvCxnSpPr>
        <p:spPr bwMode="auto">
          <a:xfrm>
            <a:off x="545737" y="2274196"/>
            <a:ext cx="428194" cy="44826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Arrow Connector 100"/>
          <p:cNvCxnSpPr>
            <a:stCxn id="88" idx="3"/>
          </p:cNvCxnSpPr>
          <p:nvPr/>
        </p:nvCxnSpPr>
        <p:spPr bwMode="auto">
          <a:xfrm>
            <a:off x="3057901" y="1192647"/>
            <a:ext cx="735430" cy="37262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1" name="Group 110"/>
          <p:cNvGrpSpPr/>
          <p:nvPr/>
        </p:nvGrpSpPr>
        <p:grpSpPr>
          <a:xfrm>
            <a:off x="7603331" y="1114805"/>
            <a:ext cx="1888332" cy="1383525"/>
            <a:chOff x="381479" y="2019300"/>
            <a:chExt cx="535716" cy="372628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381479" y="2019300"/>
              <a:ext cx="535716" cy="372628"/>
            </a:xfrm>
            <a:prstGeom prst="round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effectLst/>
                <a:latin typeface="Arial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13" name="Text Box 2"/>
            <p:cNvSpPr txBox="1">
              <a:spLocks noChangeArrowheads="1"/>
            </p:cNvSpPr>
            <p:nvPr/>
          </p:nvSpPr>
          <p:spPr bwMode="auto">
            <a:xfrm>
              <a:off x="456853" y="2087882"/>
              <a:ext cx="418274" cy="277900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vert="horz" wrap="square" lIns="0" tIns="0" rIns="0" bIns="0" anchor="t" anchorCtr="0">
              <a:noAutofit/>
            </a:bodyPr>
            <a:lstStyle>
              <a:defPPr>
                <a:defRPr lang="en-GB"/>
              </a:defPPr>
              <a:lvl1pPr marL="171450" marR="0" indent="-171450">
                <a:spcBef>
                  <a:spcPts val="0"/>
                </a:spcBef>
                <a:spcAft>
                  <a:spcPts val="0"/>
                </a:spcAft>
                <a:tabLst>
                  <a:tab pos="171450" algn="l"/>
                </a:tabLst>
                <a:defRPr sz="1200" b="1">
                  <a:effectLst/>
                  <a:latin typeface="Times New Roman"/>
                  <a:ea typeface="Times New Roman"/>
                </a:defRPr>
              </a:lvl1pPr>
            </a:lstStyle>
            <a:p>
              <a:r>
                <a:rPr lang="en-US" sz="1600" dirty="0" smtClean="0">
                  <a:solidFill>
                    <a:schemeClr val="bg1"/>
                  </a:solidFill>
                </a:rPr>
                <a:t>Accounting Dept. (Consolidates Fin. </a:t>
              </a:r>
              <a:r>
                <a:rPr lang="en-US" sz="1600" dirty="0" err="1" smtClean="0">
                  <a:solidFill>
                    <a:schemeClr val="bg1"/>
                  </a:solidFill>
                </a:rPr>
                <a:t>Stmts</a:t>
              </a:r>
              <a:r>
                <a:rPr lang="en-US" sz="1600" dirty="0" smtClean="0">
                  <a:solidFill>
                    <a:schemeClr val="bg1"/>
                  </a:solidFill>
                </a:rPr>
                <a:t>).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5" name="Straight Arrow Connector 114"/>
          <p:cNvCxnSpPr/>
          <p:nvPr/>
        </p:nvCxnSpPr>
        <p:spPr bwMode="auto">
          <a:xfrm>
            <a:off x="6143483" y="1214773"/>
            <a:ext cx="1459848" cy="686795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FF41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Text Box 2"/>
          <p:cNvSpPr txBox="1">
            <a:spLocks noChangeArrowheads="1"/>
          </p:cNvSpPr>
          <p:nvPr/>
        </p:nvSpPr>
        <p:spPr bwMode="auto">
          <a:xfrm rot="20787109">
            <a:off x="2601433" y="3264826"/>
            <a:ext cx="1583552" cy="30654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chemeClr val="bg1"/>
                </a:solidFill>
              </a:rPr>
              <a:t>Appropriations</a:t>
            </a:r>
            <a:endParaRPr lang="en-US" sz="1600" dirty="0">
              <a:solidFill>
                <a:schemeClr val="bg1"/>
              </a:solidFill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681642" y="2982591"/>
            <a:ext cx="0" cy="298871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 Box 2"/>
          <p:cNvSpPr txBox="1">
            <a:spLocks noChangeArrowheads="1"/>
          </p:cNvSpPr>
          <p:nvPr/>
        </p:nvSpPr>
        <p:spPr bwMode="auto">
          <a:xfrm rot="1638844">
            <a:off x="6389826" y="1151029"/>
            <a:ext cx="1022919" cy="295589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0" tIns="0" rIns="0" bIns="0" anchor="t" anchorCtr="0">
            <a:noAutofit/>
          </a:bodyPr>
          <a:lstStyle>
            <a:defPPr>
              <a:defRPr lang="en-GB"/>
            </a:defPPr>
            <a:lvl1pPr marL="171450" marR="0" indent="-171450">
              <a:spcBef>
                <a:spcPts val="0"/>
              </a:spcBef>
              <a:spcAft>
                <a:spcPts val="0"/>
              </a:spcAft>
              <a:tabLst>
                <a:tab pos="171450" algn="l"/>
              </a:tabLst>
              <a:defRPr sz="1200" b="1">
                <a:effectLst/>
                <a:latin typeface="Times New Roman"/>
                <a:ea typeface="Times New Roman"/>
              </a:defRPr>
            </a:lvl1pPr>
          </a:lstStyle>
          <a:p>
            <a:r>
              <a:rPr lang="en-US" sz="1600" dirty="0" smtClean="0">
                <a:solidFill>
                  <a:srgbClr val="FFFF53"/>
                </a:solidFill>
              </a:rPr>
              <a:t>Manually</a:t>
            </a:r>
            <a:endParaRPr lang="en-US" sz="1600" dirty="0">
              <a:solidFill>
                <a:srgbClr val="FFFF53"/>
              </a:solidFill>
            </a:endParaRPr>
          </a:p>
        </p:txBody>
      </p:sp>
      <p:sp>
        <p:nvSpPr>
          <p:cNvPr id="120" name="Date Placeholder 119"/>
          <p:cNvSpPr>
            <a:spLocks noGrp="1" noChangeArrowheads="1"/>
          </p:cNvSpPr>
          <p:nvPr>
            <p:ph type="dt" idx="12"/>
          </p:nvPr>
        </p:nvSpPr>
        <p:spPr bwMode="auto">
          <a:xfrm>
            <a:off x="485775" y="6155055"/>
            <a:ext cx="2262188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200" b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Feb. </a:t>
            </a:r>
            <a:r>
              <a:rPr lang="en-US" dirty="0" smtClean="0"/>
              <a:t>27,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05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32096</TotalTime>
  <Words>1849</Words>
  <Application>Microsoft Office PowerPoint</Application>
  <PresentationFormat>Custom</PresentationFormat>
  <Paragraphs>260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Default Design</vt:lpstr>
      <vt:lpstr>Default Design</vt:lpstr>
      <vt:lpstr>1_Default Design</vt:lpstr>
      <vt:lpstr>Georgia PEMPAL Workshop  </vt:lpstr>
      <vt:lpstr>  Main Topics</vt:lpstr>
      <vt:lpstr>Findings: E-Governance in Georgia</vt:lpstr>
      <vt:lpstr>Findings: Information and Communications Technology (ICT)  Infrastructure</vt:lpstr>
      <vt:lpstr>Findings: ICT profession &amp; software industry</vt:lpstr>
      <vt:lpstr>  Findings: Stakeholder Opinions </vt:lpstr>
      <vt:lpstr>Findings: Status of  PFM Reform agenda </vt:lpstr>
      <vt:lpstr>Findings: Status of FM Systems Support</vt:lpstr>
      <vt:lpstr>Findings: Overview of Current FM Systems </vt:lpstr>
      <vt:lpstr>Organizational Assessment of FAS</vt:lpstr>
      <vt:lpstr>Organizational Assessment of FAS (2) </vt:lpstr>
      <vt:lpstr>Recommended IFMIS strategy</vt:lpstr>
      <vt:lpstr>Complete Interim FMIS by building 7 interfaces and one module </vt:lpstr>
      <vt:lpstr>Position FAS for COTS/CSWD decision by mitigating present risks  </vt:lpstr>
      <vt:lpstr>  </vt:lpstr>
      <vt:lpstr>  </vt:lpstr>
      <vt:lpstr>Some rules of thumb  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Transformation Initiative – eGovernment Procurement for Good Governance</dc:title>
  <dc:creator>Eduardo Talero</dc:creator>
  <cp:lastModifiedBy>ET</cp:lastModifiedBy>
  <cp:revision>320</cp:revision>
  <cp:lastPrinted>2011-05-04T02:40:27Z</cp:lastPrinted>
  <dcterms:created xsi:type="dcterms:W3CDTF">2009-05-16T02:06:51Z</dcterms:created>
  <dcterms:modified xsi:type="dcterms:W3CDTF">2012-02-20T21:48:34Z</dcterms:modified>
</cp:coreProperties>
</file>