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3" r:id="rId5"/>
    <p:sldId id="259" r:id="rId6"/>
    <p:sldId id="260" r:id="rId7"/>
    <p:sldId id="261" r:id="rId8"/>
    <p:sldId id="262" r:id="rId9"/>
    <p:sldId id="266" r:id="rId10"/>
    <p:sldId id="267" r:id="rId11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ida Carsimamovic" userId="S::naidacar_gmail.com#ext#@worldbankgroup.onmicrosoft.com::53931ab3-ae2f-4940-ab2f-79ca65fd9f5d" providerId="AD" clId="Web-{2F4EEE8E-39CF-94F2-A4BA-CDCCC4FAC9B5}"/>
    <pc:docChg chg="modSld">
      <pc:chgData name="Naida Carsimamovic" userId="S::naidacar_gmail.com#ext#@worldbankgroup.onmicrosoft.com::53931ab3-ae2f-4940-ab2f-79ca65fd9f5d" providerId="AD" clId="Web-{2F4EEE8E-39CF-94F2-A4BA-CDCCC4FAC9B5}" dt="2019-03-12T16:31:23.401" v="22" actId="20577"/>
      <pc:docMkLst>
        <pc:docMk/>
      </pc:docMkLst>
      <pc:sldChg chg="modSp">
        <pc:chgData name="Naida Carsimamovic" userId="S::naidacar_gmail.com#ext#@worldbankgroup.onmicrosoft.com::53931ab3-ae2f-4940-ab2f-79ca65fd9f5d" providerId="AD" clId="Web-{2F4EEE8E-39CF-94F2-A4BA-CDCCC4FAC9B5}" dt="2019-03-12T16:31:23.385" v="21" actId="20577"/>
        <pc:sldMkLst>
          <pc:docMk/>
          <pc:sldMk cId="39388313" sldId="263"/>
        </pc:sldMkLst>
        <pc:spChg chg="mod">
          <ac:chgData name="Naida Carsimamovic" userId="S::naidacar_gmail.com#ext#@worldbankgroup.onmicrosoft.com::53931ab3-ae2f-4940-ab2f-79ca65fd9f5d" providerId="AD" clId="Web-{2F4EEE8E-39CF-94F2-A4BA-CDCCC4FAC9B5}" dt="2019-03-12T16:31:23.385" v="21" actId="20577"/>
          <ac:spMkLst>
            <pc:docMk/>
            <pc:sldMk cId="39388313" sldId="263"/>
            <ac:spMk id="3" creationId="{00000000-0000-0000-0000-000000000000}"/>
          </ac:spMkLst>
        </pc:spChg>
      </pc:sldChg>
      <pc:sldChg chg="modSp">
        <pc:chgData name="Naida Carsimamovic" userId="S::naidacar_gmail.com#ext#@worldbankgroup.onmicrosoft.com::53931ab3-ae2f-4940-ab2f-79ca65fd9f5d" providerId="AD" clId="Web-{2F4EEE8E-39CF-94F2-A4BA-CDCCC4FAC9B5}" dt="2019-03-12T16:30:34.791" v="0" actId="1076"/>
        <pc:sldMkLst>
          <pc:docMk/>
          <pc:sldMk cId="4182703137" sldId="265"/>
        </pc:sldMkLst>
        <pc:spChg chg="mod">
          <ac:chgData name="Naida Carsimamovic" userId="S::naidacar_gmail.com#ext#@worldbankgroup.onmicrosoft.com::53931ab3-ae2f-4940-ab2f-79ca65fd9f5d" providerId="AD" clId="Web-{2F4EEE8E-39CF-94F2-A4BA-CDCCC4FAC9B5}" dt="2019-03-12T16:30:34.791" v="0" actId="1076"/>
          <ac:spMkLst>
            <pc:docMk/>
            <pc:sldMk cId="4182703137" sldId="265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878D-8169-4335-91F7-38F861D07A8B}" type="datetimeFigureOut">
              <a:rPr lang="bg-BG" smtClean="0"/>
              <a:t>12.3.2019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0730-9C73-4785-A938-AFE8B04253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75914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878D-8169-4335-91F7-38F861D07A8B}" type="datetimeFigureOut">
              <a:rPr lang="bg-BG" smtClean="0"/>
              <a:t>12.3.2019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0730-9C73-4785-A938-AFE8B04253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26451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878D-8169-4335-91F7-38F861D07A8B}" type="datetimeFigureOut">
              <a:rPr lang="bg-BG" smtClean="0"/>
              <a:t>12.3.2019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0730-9C73-4785-A938-AFE8B04253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62110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878D-8169-4335-91F7-38F861D07A8B}" type="datetimeFigureOut">
              <a:rPr lang="bg-BG" smtClean="0"/>
              <a:t>12.3.2019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0730-9C73-4785-A938-AFE8B04253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283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878D-8169-4335-91F7-38F861D07A8B}" type="datetimeFigureOut">
              <a:rPr lang="bg-BG" smtClean="0"/>
              <a:t>12.3.2019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0730-9C73-4785-A938-AFE8B04253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7069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878D-8169-4335-91F7-38F861D07A8B}" type="datetimeFigureOut">
              <a:rPr lang="bg-BG" smtClean="0"/>
              <a:t>12.3.2019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0730-9C73-4785-A938-AFE8B04253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53020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878D-8169-4335-91F7-38F861D07A8B}" type="datetimeFigureOut">
              <a:rPr lang="bg-BG" smtClean="0"/>
              <a:t>12.3.2019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0730-9C73-4785-A938-AFE8B04253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9827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878D-8169-4335-91F7-38F861D07A8B}" type="datetimeFigureOut">
              <a:rPr lang="bg-BG" smtClean="0"/>
              <a:t>12.3.2019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0730-9C73-4785-A938-AFE8B04253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31327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878D-8169-4335-91F7-38F861D07A8B}" type="datetimeFigureOut">
              <a:rPr lang="bg-BG" smtClean="0"/>
              <a:t>12.3.2019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0730-9C73-4785-A938-AFE8B04253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96607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878D-8169-4335-91F7-38F861D07A8B}" type="datetimeFigureOut">
              <a:rPr lang="bg-BG" smtClean="0"/>
              <a:t>12.3.2019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0730-9C73-4785-A938-AFE8B04253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30018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878D-8169-4335-91F7-38F861D07A8B}" type="datetimeFigureOut">
              <a:rPr lang="bg-BG" smtClean="0"/>
              <a:t>12.3.2019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0730-9C73-4785-A938-AFE8B04253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56937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C878D-8169-4335-91F7-38F861D07A8B}" type="datetimeFigureOut">
              <a:rPr lang="bg-BG" smtClean="0"/>
              <a:t>12.3.2019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00730-9C73-4785-A938-AFE8B04253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42334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/>
              <a:t>Bugarska – planiranje kapitalnog proračuna i fiskalne institucije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73099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/>
              <a:t>Hvala!</a:t>
            </a:r>
            <a:endParaRPr lang="hr-HR" sz="6600" dirty="0"/>
          </a:p>
        </p:txBody>
      </p:sp>
    </p:spTree>
    <p:extLst>
      <p:ext uri="{BB962C8B-B14F-4D97-AF65-F5344CB8AC3E}">
        <p14:creationId xmlns:p14="http://schemas.microsoft.com/office/powerpoint/2010/main" val="2279181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dirty="0"/>
              <a:t>Udjel kapitalnih rashoda i javnih investicija u BDP-u te u ukupnim državnim rashodima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/>
              <a:t>Ukupni rashodi u sklopu konsolidiranog fiskalnog programa za 2019. (uključujući doprinos za proračun EU-a) iznose 44 457,0 milijuna BGN što iznosi 38,2 % of BDP-a (BDP za 2019. iznosi 116 411,7 milijuna BGN);</a:t>
            </a:r>
            <a:endParaRPr lang="hr-HR" sz="2400" dirty="0"/>
          </a:p>
          <a:p>
            <a:pPr algn="just"/>
            <a:r>
              <a:rPr lang="en-US" sz="2400" dirty="0"/>
              <a:t>Ukupni kapitalni rashodi u sklopu konsolidiranog fiskalnog programa za 2019. iznose 6 565,9 milijuna BGN (57,7 % nacionalnog proračuna i 42,3 % udjela u računima EU fondova) što iznosi 5,6 % BDP-a i 14,8 % ukupnih rashoda;</a:t>
            </a:r>
            <a:r>
              <a:rPr dirty="0"/>
              <a:t> </a:t>
            </a:r>
          </a:p>
          <a:p>
            <a:pPr algn="just"/>
            <a:r>
              <a:rPr lang="en-US" sz="2400" dirty="0"/>
              <a:t>Konsolidirani fiskalni program uključuje rashode u sklopu državnog proračuna, proračuna za Državno socijalno osiguranje i Nacionalni fond zdravstvenog osiguranja, proračuna općina i proračuna ostalih neovisnih proračunskih organizacija te drugih odvojenih tijela.</a:t>
            </a:r>
            <a:endParaRPr lang="hr-HR" sz="24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67869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dirty="0"/>
              <a:t>Pravna i institucionalna odgovornost za planiranje kapitalnog proračuna i javnih investicija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41285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en-US" sz="2400" dirty="0"/>
              <a:t>Zakon o javnim financijama ne sadrži odredbe o primjeni planiranja kapitalnog proračuna:</a:t>
            </a:r>
            <a:endParaRPr lang="hr-HR" sz="2400" dirty="0"/>
          </a:p>
          <a:p>
            <a:pPr algn="just"/>
            <a:r>
              <a:rPr lang="en-US" sz="2400" dirty="0"/>
              <a:t>Zakonodavstvo sadrži konkretna pravila i postupke o odabiru i upravljanju investicijskim projektima u javnom sektoru – Zakon o javnoj nabavi, Zakon o koncesijama, Zakon o upravljanju europskim strukturalnim i investicijskim fondovima:</a:t>
            </a:r>
            <a:endParaRPr lang="hr-HR" sz="2400" dirty="0"/>
          </a:p>
          <a:p>
            <a:pPr algn="just"/>
            <a:r>
              <a:rPr lang="en-US" sz="2400" dirty="0"/>
              <a:t>Proračunske organizacije planiraju svoje kapitalne rashode unutar proračunskog postupka u skladu sa smjernicama Ministarstva financija;</a:t>
            </a:r>
            <a:endParaRPr lang="hr-HR" sz="2400" dirty="0"/>
          </a:p>
          <a:p>
            <a:pPr algn="just"/>
            <a:r>
              <a:rPr lang="en-US" sz="2400" dirty="0"/>
              <a:t>Upravljačka tijela operativnih programa planiraju kapitalne rashode za projekte koji se financiraju iz računa EU fondova.</a:t>
            </a:r>
          </a:p>
          <a:p>
            <a:pPr algn="just"/>
            <a:endParaRPr lang="hr-HR" sz="24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82703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dirty="0"/>
              <a:t>Uloga Ministarstva financija vezana uz kapitalni proračun i javne investicije 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en-US" sz="2600" dirty="0"/>
              <a:t>prikuplja i analizira informacije o kapitalnim rashodima na središnjoj i lokalnim razinama;</a:t>
            </a:r>
            <a:endParaRPr lang="hr-HR" sz="2600" dirty="0"/>
          </a:p>
          <a:p>
            <a:pPr algn="just"/>
            <a:r>
              <a:rPr lang="en-US" sz="2600" dirty="0" err="1"/>
              <a:t>procjenjuje</a:t>
            </a:r>
            <a:r>
              <a:rPr lang="en-US" sz="2600" dirty="0"/>
              <a:t> </a:t>
            </a:r>
            <a:r>
              <a:rPr lang="en-US" sz="2600" dirty="0" err="1"/>
              <a:t>projekcije</a:t>
            </a:r>
            <a:r>
              <a:rPr lang="en-US" sz="2600" dirty="0"/>
              <a:t> </a:t>
            </a:r>
            <a:r>
              <a:rPr lang="en-US" sz="2600" dirty="0" err="1"/>
              <a:t>potrošačkih</a:t>
            </a:r>
            <a:r>
              <a:rPr lang="en-US" sz="2600" dirty="0"/>
              <a:t> </a:t>
            </a:r>
            <a:r>
              <a:rPr lang="en-US" sz="2600" dirty="0" err="1"/>
              <a:t>jedinica</a:t>
            </a:r>
            <a:r>
              <a:rPr lang="en-US" sz="2600" dirty="0"/>
              <a:t> </a:t>
            </a:r>
            <a:r>
              <a:rPr lang="en-US" sz="2600" dirty="0" err="1"/>
              <a:t>prve</a:t>
            </a:r>
            <a:r>
              <a:rPr lang="en-US" sz="2600" dirty="0"/>
              <a:t> </a:t>
            </a:r>
            <a:r>
              <a:rPr lang="en-US" sz="2600" dirty="0" err="1"/>
              <a:t>razine</a:t>
            </a:r>
            <a:r>
              <a:rPr lang="en-US" sz="2600" dirty="0"/>
              <a:t> </a:t>
            </a:r>
            <a:r>
              <a:rPr lang="en-US" sz="2600" dirty="0" err="1"/>
              <a:t>i</a:t>
            </a:r>
            <a:r>
              <a:rPr lang="en-US" sz="2600" dirty="0"/>
              <a:t> monitoring </a:t>
            </a:r>
            <a:r>
              <a:rPr lang="en-US" sz="2600" dirty="0" err="1"/>
              <a:t>izvršenja</a:t>
            </a:r>
            <a:r>
              <a:rPr lang="en-US" sz="2600" dirty="0"/>
              <a:t> </a:t>
            </a:r>
            <a:r>
              <a:rPr lang="en-US" sz="2600" dirty="0" err="1"/>
              <a:t>konsolidiranog</a:t>
            </a:r>
            <a:r>
              <a:rPr lang="en-US" sz="2600" dirty="0"/>
              <a:t> </a:t>
            </a:r>
            <a:r>
              <a:rPr lang="en-US" sz="2600" dirty="0" err="1"/>
              <a:t>fiskalnog</a:t>
            </a:r>
            <a:r>
              <a:rPr lang="en-US" sz="2600" dirty="0"/>
              <a:t> </a:t>
            </a:r>
            <a:r>
              <a:rPr lang="en-US" sz="2600" dirty="0" err="1"/>
              <a:t>programa</a:t>
            </a:r>
            <a:r>
              <a:rPr lang="en-US" sz="2600" dirty="0"/>
              <a:t>;</a:t>
            </a:r>
            <a:endParaRPr lang="hr-HR" sz="2600" dirty="0"/>
          </a:p>
          <a:p>
            <a:pPr algn="just"/>
            <a:r>
              <a:rPr lang="en-US" sz="2600" dirty="0" err="1"/>
              <a:t>procjene</a:t>
            </a:r>
            <a:r>
              <a:rPr lang="en-US" sz="2600" dirty="0"/>
              <a:t> </a:t>
            </a:r>
            <a:r>
              <a:rPr lang="en-US" sz="2600" dirty="0" err="1"/>
              <a:t>projekcija</a:t>
            </a:r>
            <a:r>
              <a:rPr lang="en-US" sz="2600" dirty="0"/>
              <a:t> </a:t>
            </a:r>
            <a:r>
              <a:rPr lang="en-US" sz="2600" dirty="0" err="1"/>
              <a:t>uključuju</a:t>
            </a:r>
            <a:r>
              <a:rPr lang="en-US" sz="2600" dirty="0"/>
              <a:t> </a:t>
            </a:r>
            <a:r>
              <a:rPr lang="en-US" sz="2600" dirty="0" err="1"/>
              <a:t>usporedbu</a:t>
            </a:r>
            <a:r>
              <a:rPr lang="en-US" sz="2600" dirty="0"/>
              <a:t> </a:t>
            </a:r>
            <a:r>
              <a:rPr lang="en-US" sz="2600" dirty="0" err="1"/>
              <a:t>prijedloga</a:t>
            </a:r>
            <a:r>
              <a:rPr lang="en-US" sz="2600" dirty="0"/>
              <a:t> </a:t>
            </a:r>
            <a:r>
              <a:rPr lang="en-US" sz="2600" dirty="0" err="1"/>
              <a:t>proračuna</a:t>
            </a:r>
            <a:r>
              <a:rPr lang="en-US" sz="2600" dirty="0"/>
              <a:t> </a:t>
            </a:r>
            <a:r>
              <a:rPr lang="en-US" sz="2600" dirty="0" err="1"/>
              <a:t>i</a:t>
            </a:r>
            <a:r>
              <a:rPr lang="en-US" sz="2600" dirty="0"/>
              <a:t> </a:t>
            </a:r>
            <a:r>
              <a:rPr lang="en-US" sz="2600" dirty="0" err="1"/>
              <a:t>fiskalnog</a:t>
            </a:r>
            <a:r>
              <a:rPr lang="en-US" sz="2600" dirty="0"/>
              <a:t> </a:t>
            </a:r>
            <a:r>
              <a:rPr lang="en-US" sz="2600" dirty="0" err="1"/>
              <a:t>okvira</a:t>
            </a:r>
            <a:r>
              <a:rPr lang="en-US" sz="2600" dirty="0"/>
              <a:t>, </a:t>
            </a:r>
            <a:r>
              <a:rPr lang="en-US" sz="2600" dirty="0" err="1"/>
              <a:t>dostupnost</a:t>
            </a:r>
            <a:r>
              <a:rPr lang="en-US" sz="2600" dirty="0"/>
              <a:t> resursa i prioritete vlade;</a:t>
            </a:r>
            <a:endParaRPr lang="hr-HR" sz="2600" dirty="0"/>
          </a:p>
          <a:p>
            <a:pPr algn="just"/>
            <a:r>
              <a:rPr lang="en-US" sz="2600" dirty="0"/>
              <a:t>izrađuje projekcije prihoda, rashoda, proračunskih odnosa i ostalih pokazatelja za proračune potrošačkih jedinica prve razine te daje prijedloge o iznosima prihoda, rashoda i ostalim pokazateljima.</a:t>
            </a:r>
            <a:r>
              <a:rPr dirty="0"/>
              <a:t>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388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Ciljevi Fiskalnog vijeća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dirty="0"/>
              <a:t>Ciljevi Fiskalnog vijeća sljedeći su (Zakon o Fiskalnom vijeću i mehanizmima automatskog ispravljanja):</a:t>
            </a:r>
          </a:p>
          <a:p>
            <a:pPr algn="just"/>
            <a:r>
              <a:rPr dirty="0"/>
              <a:t>povećanje kvalitete službenih makroekonomskih i proračunskih projekcija putem nepristrane evaluacije na temelju objektivnih kriterija (zahtjev Direktive Vijeća 2011/85/EU - </a:t>
            </a:r>
            <a:r>
              <a:rPr i="1" dirty="0"/>
              <a:t>Makroekonomske i proračunske prognoze za fiskalno planiranje podliježu redovnoj, nepristranoj i sveobuhvatnoj procjeni na temelju objektivnih kriterija, uključujući </a:t>
            </a:r>
            <a:r>
              <a:rPr dirty="0"/>
              <a:t>ex post</a:t>
            </a:r>
            <a:r>
              <a:rPr i="1" dirty="0"/>
              <a:t> procjenu</a:t>
            </a:r>
            <a:r>
              <a:rPr dirty="0"/>
              <a:t>.);</a:t>
            </a:r>
          </a:p>
          <a:p>
            <a:pPr algn="just"/>
            <a:r>
              <a:rPr dirty="0"/>
              <a:t>povećanje transparentnosti i informacija dostupnih društvu za fiskalno upravljanje državom - (zahtjev Direktive Vijeća 2011/85/EU - </a:t>
            </a:r>
            <a:r>
              <a:rPr i="1" dirty="0"/>
              <a:t>Rezultat te procjene objavljuje se i primjereno uzima u obzir kod budućih makroekonomskih i proračunskih prognoza.</a:t>
            </a:r>
            <a:r>
              <a:rPr dirty="0"/>
              <a:t>);</a:t>
            </a:r>
          </a:p>
          <a:p>
            <a:pPr algn="just"/>
            <a:r>
              <a:rPr dirty="0"/>
              <a:t>neovisni nadzor i analiza proračunskog okvira kako bi se pružila podrška održivim javnim financijama.</a:t>
            </a:r>
            <a:endParaRPr lang="hr-HR" dirty="0"/>
          </a:p>
          <a:p>
            <a:pPr algn="just"/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94252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Funkcije Fiskalnog vijeća (I)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dirty="0"/>
              <a:t>Funkcije Fiskalnog vijeća glase (Zakon o Fiskalnom vijeću i mehanizmima automatskog ispravljanja):</a:t>
            </a:r>
          </a:p>
          <a:p>
            <a:pPr algn="just"/>
            <a:r>
              <a:rPr dirty="0"/>
              <a:t>monitoring usklađenosti s numeričkim fiskalnim pravilima (i u sklopu konsolidiranog fiskalnog programa i za sektor opće države);</a:t>
            </a:r>
          </a:p>
          <a:p>
            <a:pPr algn="just"/>
            <a:r>
              <a:rPr dirty="0"/>
              <a:t>priprema motiviranog mišljenja i preporuka o proljetnim i jesenskim makroekonomskim prognozama ministra financija do 10 dana nakon njihove objave na </a:t>
            </a:r>
            <a:r>
              <a:rPr i="1" dirty="0"/>
              <a:t>web</a:t>
            </a:r>
            <a:r>
              <a:rPr dirty="0"/>
              <a:t> mjestu MF-a;</a:t>
            </a:r>
          </a:p>
          <a:p>
            <a:pPr algn="just"/>
            <a:r>
              <a:rPr dirty="0"/>
              <a:t>priprema motiviranog mišljenja i preporuka o nacrtu zakona o državnom proračunu, nacrtu zakona o Državnom socijalnom osiguranju i Nacionalnom fondu zdravstvenog osiguranja, nacrtu zakona o njihovim izmjenama i dopunama, nacrtu srednjoročne proračunske prognoze, kao i ostalim strateškim dokumentima Vijeća ministara vezanim uz usklađenost s numeričkim fiskalnim pravilima;</a:t>
            </a:r>
          </a:p>
          <a:p>
            <a:pPr algn="just"/>
            <a:r>
              <a:rPr dirty="0"/>
              <a:t>priprema motiviranog mišljenja o izvještajima za izvršenje državnog proračuna, proračunima Državnog socijalnog osiguranja i Nacionalnog fonda zdravstvenog osiguranja.</a:t>
            </a:r>
            <a:endParaRPr lang="hr-HR" dirty="0"/>
          </a:p>
          <a:p>
            <a:pPr algn="just"/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55063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Funkcije Fiskalnog vijeća (II)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dirty="0"/>
              <a:t>Funkcije Fiskalnog vijeća glase (Zakon o Fiskalnom vijeću i mehanizmima automatskog ispravljanja):</a:t>
            </a:r>
          </a:p>
          <a:p>
            <a:pPr algn="just"/>
            <a:r>
              <a:rPr dirty="0"/>
              <a:t>priprema motiviranih mišljenja o rizicima održivosti javnih financija;</a:t>
            </a:r>
          </a:p>
          <a:p>
            <a:pPr algn="just"/>
            <a:r>
              <a:rPr dirty="0"/>
              <a:t>povremena priprema nepristrane i cjelokupne evaluacije makroekonomskih i proračunskih prognoza MF-a, uključujući </a:t>
            </a:r>
            <a:r>
              <a:rPr i="1" dirty="0"/>
              <a:t>ex-post</a:t>
            </a:r>
            <a:r>
              <a:rPr dirty="0"/>
              <a:t> procjenu;</a:t>
            </a:r>
            <a:endParaRPr lang="hr-HR" dirty="0"/>
          </a:p>
          <a:p>
            <a:pPr algn="just"/>
            <a:r>
              <a:rPr dirty="0"/>
              <a:t>preporuka ministra financija za poduzimanje potrebnih mjera kako bi se ispravila odstupanja ako se u evaluaciji utvrdi značajno odstupanje koje utječe na makroekonomske prognoze, prema podacima iz izvještaja tijekom razdoblja od najmanje četiri uzastopne godine (zahtjev Direktive Vijeća 2011/85/EU –  </a:t>
            </a:r>
            <a:r>
              <a:rPr i="1" dirty="0"/>
              <a:t>Ako procjena otkrije značajnu pristranost koja utječe na makroekonomske prognoze tijekom razdoblja od najmanje 4 uzastopne godine, predmetne države članice poduzimaju potrebne radnje i to objavljuju</a:t>
            </a:r>
            <a:r>
              <a:rPr dirty="0"/>
              <a:t>.)</a:t>
            </a:r>
            <a:endParaRPr lang="hr-HR" dirty="0"/>
          </a:p>
          <a:p>
            <a:pPr algn="just"/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33372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Struktura Fiskalnog vijeća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dirty="0"/>
              <a:t>Fiskalno vijeće se sastoji od pet članova, uključujući predsjednika kojeg odabire Nacionalna skupština;</a:t>
            </a:r>
            <a:endParaRPr lang="hr-HR" dirty="0"/>
          </a:p>
          <a:p>
            <a:pPr algn="just"/>
            <a:r>
              <a:rPr dirty="0"/>
              <a:t>Članovi Vijeća se imenuju na šest godina. Ista osoba ne može biti imenovana više od dva puta uzastopno;</a:t>
            </a:r>
          </a:p>
          <a:p>
            <a:pPr algn="just"/>
            <a:r>
              <a:rPr dirty="0"/>
              <a:t>članovi Vijeća moraju imati završeni magisterij iz ekonomije i najmanje 10 godina profesionalnog iskustva iz područja ekonomske analize i/ili upravljanja javnim financijama.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62665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Glavni izvještaji Fiskalnog vijeća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dirty="0"/>
              <a:t>Izvještaj o nacrtu Zakona o državnom proračunu za 2019. i Ažurirana srednjoročna proračunska prognoza za razdoblje 2019.-2021.:</a:t>
            </a:r>
          </a:p>
          <a:p>
            <a:pPr algn="just"/>
            <a:r>
              <a:rPr dirty="0"/>
              <a:t>makroekonomska prognoza u skladu je s trenutačnim očekivanjima za razvoj međunarodnog ekonomskog okruženja;</a:t>
            </a:r>
          </a:p>
          <a:p>
            <a:pPr algn="just"/>
            <a:r>
              <a:rPr dirty="0"/>
              <a:t>fiskalna pravila u okviru Zakona o javnim financijama poštuju se u proračunskoj prognozi, što doprinosi ostvarenju dobre proračunske pozicije i dobrom fiskalnom upravljanju;</a:t>
            </a:r>
          </a:p>
          <a:p>
            <a:pPr algn="just"/>
            <a:r>
              <a:rPr dirty="0"/>
              <a:t>Fiskalno vijeće pozitivno ocjenjuje silazni trend u pogledu udjela državnih rashoda u skladu s gospodarskim ciklusom;</a:t>
            </a:r>
          </a:p>
          <a:p>
            <a:pPr algn="just"/>
            <a:r>
              <a:rPr dirty="0"/>
              <a:t>neispunjenje planova za kapitalne rashode zbog odgode realizacije investicijskih projekata koji se sufinanciraju u sklopu operativnih programa EU-a ukazuje na ozbiljnu odgodu apsorpcije sredstava iz EU fondova i mogući rizik od gubitka tih sredstava.</a:t>
            </a:r>
          </a:p>
        </p:txBody>
      </p:sp>
    </p:spTree>
    <p:extLst>
      <p:ext uri="{BB962C8B-B14F-4D97-AF65-F5344CB8AC3E}">
        <p14:creationId xmlns:p14="http://schemas.microsoft.com/office/powerpoint/2010/main" val="3597673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1561</TotalTime>
  <Words>1045</Words>
  <Application>Microsoft Office PowerPoint</Application>
  <PresentationFormat>Widescreen</PresentationFormat>
  <Paragraphs>42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Bugarska – planiranje kapitalnog proračuna i fiskalne institucije</vt:lpstr>
      <vt:lpstr>Udjel kapitalnih rashoda i javnih investicija u BDP-u te u ukupnim državnim rashodima</vt:lpstr>
      <vt:lpstr>Pravna i institucionalna odgovornost za planiranje kapitalnog proračuna i javnih investicija</vt:lpstr>
      <vt:lpstr>Uloga Ministarstva financija vezana uz kapitalni proračun i javne investicije </vt:lpstr>
      <vt:lpstr>Ciljevi Fiskalnog vijeća</vt:lpstr>
      <vt:lpstr>Funkcije Fiskalnog vijeća (I)</vt:lpstr>
      <vt:lpstr>Funkcije Fiskalnog vijeća (II)</vt:lpstr>
      <vt:lpstr>Struktura Fiskalnog vijeća</vt:lpstr>
      <vt:lpstr>Glavni izvještaji Fiskalnog vijeća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Ksenia Malafeeva</cp:lastModifiedBy>
  <cp:revision>60</cp:revision>
  <dcterms:created xsi:type="dcterms:W3CDTF">2019-02-18T16:55:45Z</dcterms:created>
  <dcterms:modified xsi:type="dcterms:W3CDTF">2019-03-12T16:31:25Z</dcterms:modified>
</cp:coreProperties>
</file>