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3" r:id="rId5"/>
    <p:sldId id="259" r:id="rId6"/>
    <p:sldId id="260" r:id="rId7"/>
    <p:sldId id="261" r:id="rId8"/>
    <p:sldId id="262" r:id="rId9"/>
    <p:sldId id="266" r:id="rId10"/>
    <p:sldId id="267" r:id="rId11"/>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bg-B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bg-BG"/>
          </a:p>
        </p:txBody>
      </p:sp>
      <p:sp>
        <p:nvSpPr>
          <p:cNvPr id="4" name="Date Placeholder 3"/>
          <p:cNvSpPr>
            <a:spLocks noGrp="1"/>
          </p:cNvSpPr>
          <p:nvPr>
            <p:ph type="dt" sz="half" idx="10"/>
          </p:nvPr>
        </p:nvSpPr>
        <p:spPr/>
        <p:txBody>
          <a:bodyPr/>
          <a:lstStyle/>
          <a:p>
            <a:fld id="{1B0C878D-8169-4335-91F7-38F861D07A8B}" type="datetimeFigureOut">
              <a:rPr lang="bg-BG" smtClean="0"/>
              <a:t>27.2.2019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387591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1B0C878D-8169-4335-91F7-38F861D07A8B}" type="datetimeFigureOut">
              <a:rPr lang="bg-BG" smtClean="0"/>
              <a:t>27.2.2019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3426451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1B0C878D-8169-4335-91F7-38F861D07A8B}" type="datetimeFigureOut">
              <a:rPr lang="bg-BG" smtClean="0"/>
              <a:t>27.2.2019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3962110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1B0C878D-8169-4335-91F7-38F861D07A8B}" type="datetimeFigureOut">
              <a:rPr lang="bg-BG" smtClean="0"/>
              <a:t>27.2.2019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13283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bg-B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0C878D-8169-4335-91F7-38F861D07A8B}" type="datetimeFigureOut">
              <a:rPr lang="bg-BG" smtClean="0"/>
              <a:t>27.2.2019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357069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p>
            <a:fld id="{1B0C878D-8169-4335-91F7-38F861D07A8B}" type="datetimeFigureOut">
              <a:rPr lang="bg-BG" smtClean="0"/>
              <a:t>27.2.2019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1053020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bg-B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p>
            <a:fld id="{1B0C878D-8169-4335-91F7-38F861D07A8B}" type="datetimeFigureOut">
              <a:rPr lang="bg-BG" smtClean="0"/>
              <a:t>27.2.2019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39982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p>
            <a:fld id="{1B0C878D-8169-4335-91F7-38F861D07A8B}" type="datetimeFigureOut">
              <a:rPr lang="bg-BG" smtClean="0"/>
              <a:t>27.2.2019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4131327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0C878D-8169-4335-91F7-38F861D07A8B}" type="datetimeFigureOut">
              <a:rPr lang="bg-BG" smtClean="0"/>
              <a:t>27.2.2019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996607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g-B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0C878D-8169-4335-91F7-38F861D07A8B}" type="datetimeFigureOut">
              <a:rPr lang="bg-BG" smtClean="0"/>
              <a:t>27.2.2019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3330018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g-B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0C878D-8169-4335-91F7-38F861D07A8B}" type="datetimeFigureOut">
              <a:rPr lang="bg-BG" smtClean="0"/>
              <a:t>27.2.2019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69F00730-9C73-4785-A938-AFE8B0425366}" type="slidenum">
              <a:rPr lang="bg-BG" smtClean="0"/>
              <a:t>‹#›</a:t>
            </a:fld>
            <a:endParaRPr lang="bg-BG"/>
          </a:p>
        </p:txBody>
      </p:sp>
    </p:spTree>
    <p:extLst>
      <p:ext uri="{BB962C8B-B14F-4D97-AF65-F5344CB8AC3E}">
        <p14:creationId xmlns:p14="http://schemas.microsoft.com/office/powerpoint/2010/main" val="3556937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bg-B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C878D-8169-4335-91F7-38F861D07A8B}" type="datetimeFigureOut">
              <a:rPr lang="bg-BG" smtClean="0"/>
              <a:t>27.2.2019 г.</a:t>
            </a:fld>
            <a:endParaRPr lang="bg-B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F00730-9C73-4785-A938-AFE8B0425366}" type="slidenum">
              <a:rPr lang="bg-BG" smtClean="0"/>
              <a:t>‹#›</a:t>
            </a:fld>
            <a:endParaRPr lang="bg-BG"/>
          </a:p>
        </p:txBody>
      </p:sp>
    </p:spTree>
    <p:extLst>
      <p:ext uri="{BB962C8B-B14F-4D97-AF65-F5344CB8AC3E}">
        <p14:creationId xmlns:p14="http://schemas.microsoft.com/office/powerpoint/2010/main" val="1142334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Bulgaria – Capital Budgeting And Fiscal Institutions</a:t>
            </a:r>
            <a:endParaRPr lang="bg-BG" dirty="0"/>
          </a:p>
        </p:txBody>
      </p:sp>
    </p:spTree>
    <p:extLst>
      <p:ext uri="{BB962C8B-B14F-4D97-AF65-F5344CB8AC3E}">
        <p14:creationId xmlns:p14="http://schemas.microsoft.com/office/powerpoint/2010/main" val="2673099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dirty="0"/>
          </a:p>
        </p:txBody>
      </p:sp>
      <p:sp>
        <p:nvSpPr>
          <p:cNvPr id="3" name="Content Placeholder 2"/>
          <p:cNvSpPr>
            <a:spLocks noGrp="1"/>
          </p:cNvSpPr>
          <p:nvPr>
            <p:ph idx="1"/>
          </p:nvPr>
        </p:nvSpPr>
        <p:spPr/>
        <p:txBody>
          <a:bodyPr>
            <a:normAutofit/>
          </a:bodyPr>
          <a:lstStyle/>
          <a:p>
            <a:pPr marL="0" indent="0" algn="ctr">
              <a:buNone/>
            </a:pPr>
            <a:r>
              <a:rPr lang="en-US" sz="6600" dirty="0"/>
              <a:t>Thank you!</a:t>
            </a:r>
            <a:endParaRPr lang="bg-BG" sz="6600" dirty="0"/>
          </a:p>
        </p:txBody>
      </p:sp>
    </p:spTree>
    <p:extLst>
      <p:ext uri="{BB962C8B-B14F-4D97-AF65-F5344CB8AC3E}">
        <p14:creationId xmlns:p14="http://schemas.microsoft.com/office/powerpoint/2010/main" val="2279181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Capital expenditures and public investments in GDP and in total government expenditures</a:t>
            </a:r>
            <a:endParaRPr lang="bg-BG" dirty="0"/>
          </a:p>
        </p:txBody>
      </p:sp>
      <p:sp>
        <p:nvSpPr>
          <p:cNvPr id="3" name="Content Placeholder 2"/>
          <p:cNvSpPr>
            <a:spLocks noGrp="1"/>
          </p:cNvSpPr>
          <p:nvPr>
            <p:ph idx="1"/>
          </p:nvPr>
        </p:nvSpPr>
        <p:spPr/>
        <p:txBody>
          <a:bodyPr>
            <a:normAutofit/>
          </a:bodyPr>
          <a:lstStyle/>
          <a:p>
            <a:pPr algn="just"/>
            <a:r>
              <a:rPr lang="en-US" sz="2400" dirty="0"/>
              <a:t>The total expenditures under the consolidated fiscal program for 2019 (including the contribution in the EU budget) are 44 457,0 BGN million which constitutes 38,2% of GDP (GDP for 2019 is 116 411,7 BGN million);</a:t>
            </a:r>
            <a:endParaRPr lang="bg-BG" sz="2400" dirty="0"/>
          </a:p>
          <a:p>
            <a:pPr algn="just"/>
            <a:r>
              <a:rPr lang="en-US" sz="2400" dirty="0"/>
              <a:t>The capital expenditures under the consolidated fiscal program for 2019 are 6 565,9 BGN million (57,7% under the national budget and 42,3% under the EU funds accounts) which constitutes 5,6% of GDP and 14,8% of total expenditures;</a:t>
            </a:r>
            <a:r>
              <a:rPr lang="bg-BG" sz="2400" dirty="0"/>
              <a:t> </a:t>
            </a:r>
          </a:p>
          <a:p>
            <a:pPr algn="just"/>
            <a:r>
              <a:rPr lang="en-US" sz="2400" dirty="0"/>
              <a:t>The consolidated fiscal program includes the expenditures under the state budget, under the budgets of the State Social Insurance and the National Health Insurance Fund, under the budgets of the municipalities and under the budgets of other autonomous budget organizations and other separate bodies.</a:t>
            </a:r>
            <a:endParaRPr lang="bg-BG" sz="2400" dirty="0"/>
          </a:p>
          <a:p>
            <a:endParaRPr lang="bg-BG" dirty="0"/>
          </a:p>
        </p:txBody>
      </p:sp>
    </p:spTree>
    <p:extLst>
      <p:ext uri="{BB962C8B-B14F-4D97-AF65-F5344CB8AC3E}">
        <p14:creationId xmlns:p14="http://schemas.microsoft.com/office/powerpoint/2010/main" val="1267869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and institutional responsibility for capital budgeting and public investment</a:t>
            </a:r>
            <a:endParaRPr lang="bg-BG" dirty="0"/>
          </a:p>
        </p:txBody>
      </p:sp>
      <p:sp>
        <p:nvSpPr>
          <p:cNvPr id="3" name="Content Placeholder 2"/>
          <p:cNvSpPr>
            <a:spLocks noGrp="1"/>
          </p:cNvSpPr>
          <p:nvPr>
            <p:ph idx="1"/>
          </p:nvPr>
        </p:nvSpPr>
        <p:spPr/>
        <p:txBody>
          <a:bodyPr>
            <a:normAutofit/>
          </a:bodyPr>
          <a:lstStyle/>
          <a:p>
            <a:pPr algn="just"/>
            <a:r>
              <a:rPr lang="en-US" sz="2400" dirty="0"/>
              <a:t>The Public Finance Act does not contain provisions on the application of capital budgeting;</a:t>
            </a:r>
            <a:endParaRPr lang="bg-BG" sz="2400" dirty="0"/>
          </a:p>
          <a:p>
            <a:pPr algn="just"/>
            <a:r>
              <a:rPr lang="en-US" sz="2400" dirty="0"/>
              <a:t>The legislation contains specific rules and procedures on the processes for selection and management of investment projects in the public sector – the Public Procurement Act, the Concessions Act, the Management of Resources from the European Structural and Investment Funds Act;</a:t>
            </a:r>
            <a:endParaRPr lang="bg-BG" sz="2400" dirty="0"/>
          </a:p>
          <a:p>
            <a:pPr algn="just"/>
            <a:r>
              <a:rPr lang="en-US" sz="2400" dirty="0"/>
              <a:t>The budget organizations plan their capital expenditures within the budget procedure according to the given by the Minister of Finance guidelines;</a:t>
            </a:r>
            <a:endParaRPr lang="bg-BG" sz="2400" dirty="0"/>
          </a:p>
          <a:p>
            <a:pPr algn="just"/>
            <a:r>
              <a:rPr lang="en-US" sz="2400" dirty="0"/>
              <a:t>The management organs of the Operational Programs plan capital expenditures for projects financed by EU funds accounts.</a:t>
            </a:r>
          </a:p>
          <a:p>
            <a:pPr algn="just"/>
            <a:endParaRPr lang="bg-BG" sz="2400" dirty="0"/>
          </a:p>
          <a:p>
            <a:endParaRPr lang="bg-BG" dirty="0"/>
          </a:p>
        </p:txBody>
      </p:sp>
    </p:spTree>
    <p:extLst>
      <p:ext uri="{BB962C8B-B14F-4D97-AF65-F5344CB8AC3E}">
        <p14:creationId xmlns:p14="http://schemas.microsoft.com/office/powerpoint/2010/main" val="4182703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Role of Ministry of Finance related to capital budget and public investment </a:t>
            </a:r>
            <a:endParaRPr lang="bg-BG" dirty="0"/>
          </a:p>
        </p:txBody>
      </p:sp>
      <p:sp>
        <p:nvSpPr>
          <p:cNvPr id="3" name="Content Placeholder 2"/>
          <p:cNvSpPr>
            <a:spLocks noGrp="1"/>
          </p:cNvSpPr>
          <p:nvPr>
            <p:ph idx="1"/>
          </p:nvPr>
        </p:nvSpPr>
        <p:spPr/>
        <p:txBody>
          <a:bodyPr>
            <a:normAutofit/>
          </a:bodyPr>
          <a:lstStyle/>
          <a:p>
            <a:pPr algn="just"/>
            <a:r>
              <a:rPr lang="en-US" sz="2600" dirty="0"/>
              <a:t>collects and analyzes information on capital expenditures at central and local level;</a:t>
            </a:r>
            <a:endParaRPr lang="ru-RU" sz="2600" dirty="0"/>
          </a:p>
          <a:p>
            <a:pPr algn="just"/>
            <a:r>
              <a:rPr lang="en-US" sz="2600" dirty="0"/>
              <a:t>makes an assessment of the forecasts of the first-level spending units and monitoring of the execution of the consolidated fiscal program;</a:t>
            </a:r>
            <a:endParaRPr lang="ru-RU" sz="2600" dirty="0"/>
          </a:p>
          <a:p>
            <a:pPr algn="just"/>
            <a:r>
              <a:rPr lang="en-US" sz="2600" dirty="0"/>
              <a:t>the assessments of the forecasts include a comparison of the budget proposals with the fiscal framework, the availability of resources and the government priorities;</a:t>
            </a:r>
            <a:endParaRPr lang="ru-RU" sz="2600" dirty="0"/>
          </a:p>
          <a:p>
            <a:pPr algn="just"/>
            <a:r>
              <a:rPr lang="en-US" sz="2600" dirty="0"/>
              <a:t>develops projections of revenues, expenditures, budget relations and other indicators under the budgets of the first-level spending units and makes proposals on the amount of revenues, expenditures and other indicators.</a:t>
            </a:r>
            <a:r>
              <a:rPr lang="ru-RU" sz="2600" dirty="0"/>
              <a:t> </a:t>
            </a:r>
          </a:p>
          <a:p>
            <a:endParaRPr lang="bg-BG" dirty="0"/>
          </a:p>
        </p:txBody>
      </p:sp>
    </p:spTree>
    <p:extLst>
      <p:ext uri="{BB962C8B-B14F-4D97-AF65-F5344CB8AC3E}">
        <p14:creationId xmlns:p14="http://schemas.microsoft.com/office/powerpoint/2010/main" val="3938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the Fiscal Council</a:t>
            </a:r>
            <a:endParaRPr lang="bg-BG"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a:t>The objectives of the Fiscal Council are (Law on the Fiscal Council and Automatic Correction Mechanisms):</a:t>
            </a:r>
          </a:p>
          <a:p>
            <a:pPr algn="just"/>
            <a:r>
              <a:rPr lang="en-US" dirty="0"/>
              <a:t>increase of the quality of the official macroeconomic and budgetary forecasts through an impartial evaluation based on objective criteria (Requirement of Directive 85/EC/2011 - The macroeconomic and budgetary forecasts for fiscal planning shall be subject to regular, unbiased and comprehensive evaluation based on objective criteria, including </a:t>
            </a:r>
            <a:r>
              <a:rPr lang="en-US" i="1" dirty="0"/>
              <a:t>ex post</a:t>
            </a:r>
            <a:r>
              <a:rPr lang="en-US" dirty="0"/>
              <a:t> evaluation.);</a:t>
            </a:r>
          </a:p>
          <a:p>
            <a:pPr algn="just"/>
            <a:r>
              <a:rPr lang="en-US" dirty="0"/>
              <a:t>increase of the transparency and information of society for fiscal governance of the country - (Requirement of Directive 85/EC/2011 - The result of that evaluation shall be made public and taken into account appropriately in future macroeconomic and budgetary forecasts.);</a:t>
            </a:r>
          </a:p>
          <a:p>
            <a:pPr algn="just"/>
            <a:r>
              <a:rPr lang="en-US" dirty="0"/>
              <a:t>independent surveillance and analysis of the budgetary framework in order to support sustainable public finances.</a:t>
            </a:r>
            <a:endParaRPr lang="ru-RU" dirty="0"/>
          </a:p>
          <a:p>
            <a:pPr algn="just"/>
            <a:endParaRPr lang="ru-RU" dirty="0"/>
          </a:p>
          <a:p>
            <a:endParaRPr lang="bg-BG" dirty="0"/>
          </a:p>
        </p:txBody>
      </p:sp>
    </p:spTree>
    <p:extLst>
      <p:ext uri="{BB962C8B-B14F-4D97-AF65-F5344CB8AC3E}">
        <p14:creationId xmlns:p14="http://schemas.microsoft.com/office/powerpoint/2010/main" val="139425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the Fiscal Council (I)</a:t>
            </a:r>
            <a:endParaRPr lang="bg-BG"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a:t>The functions of the Fiscal Council are (Law on the Fiscal Council and Automatic Correction Mechanisms):</a:t>
            </a:r>
          </a:p>
          <a:p>
            <a:pPr algn="just"/>
            <a:r>
              <a:rPr lang="en-US" dirty="0"/>
              <a:t>monitoring for the compliance with numerical fiscal rules (both under the consolidated fiscal program and for the General government sector)</a:t>
            </a:r>
            <a:r>
              <a:rPr lang="ru-RU" dirty="0"/>
              <a:t>;</a:t>
            </a:r>
          </a:p>
          <a:p>
            <a:pPr algn="just"/>
            <a:r>
              <a:rPr lang="en-US" dirty="0"/>
              <a:t>preparation of a motivated opinion and recommendations on the spring and autumn macroeconomic forecasts of the Minister of Finance up to 10 days after their publishing on the web site of the </a:t>
            </a:r>
            <a:r>
              <a:rPr lang="en-US" dirty="0" err="1"/>
              <a:t>MoF</a:t>
            </a:r>
            <a:r>
              <a:rPr lang="ru-RU" dirty="0"/>
              <a:t>;</a:t>
            </a:r>
          </a:p>
          <a:p>
            <a:pPr algn="just"/>
            <a:r>
              <a:rPr lang="en-US" dirty="0"/>
              <a:t>preparation of a motivated opinion and recommendations on the draft state budget law</a:t>
            </a:r>
            <a:r>
              <a:rPr lang="ru-RU" dirty="0"/>
              <a:t>, </a:t>
            </a:r>
            <a:r>
              <a:rPr lang="en-US" dirty="0"/>
              <a:t>on the draft State Social Insurance and National Health Insurance Fund laws</a:t>
            </a:r>
            <a:r>
              <a:rPr lang="ru-RU" dirty="0"/>
              <a:t>, </a:t>
            </a:r>
            <a:r>
              <a:rPr lang="en-US" dirty="0"/>
              <a:t>on the draft laws on their amendment</a:t>
            </a:r>
            <a:r>
              <a:rPr lang="ru-RU" dirty="0"/>
              <a:t>,</a:t>
            </a:r>
            <a:r>
              <a:rPr lang="en-US" dirty="0"/>
              <a:t> on the draft medium-term budgetary forecast</a:t>
            </a:r>
            <a:r>
              <a:rPr lang="ru-RU" dirty="0"/>
              <a:t>,</a:t>
            </a:r>
            <a:r>
              <a:rPr lang="en-US" dirty="0"/>
              <a:t>as well as on other strategic documents of the Council of Ministers related to the compliance with the numerical fiscal rules;</a:t>
            </a:r>
          </a:p>
          <a:p>
            <a:pPr algn="just"/>
            <a:r>
              <a:rPr lang="en-US" dirty="0"/>
              <a:t>preparation of a motivated opinion</a:t>
            </a:r>
            <a:r>
              <a:rPr lang="ru-RU" dirty="0"/>
              <a:t> </a:t>
            </a:r>
            <a:r>
              <a:rPr lang="en-US" dirty="0"/>
              <a:t>on the reports for the execution of the state budget</a:t>
            </a:r>
            <a:r>
              <a:rPr lang="ru-RU" dirty="0"/>
              <a:t>,</a:t>
            </a:r>
            <a:r>
              <a:rPr lang="en-US" dirty="0"/>
              <a:t> of the budgets of the</a:t>
            </a:r>
            <a:r>
              <a:rPr lang="ru-RU" dirty="0"/>
              <a:t> </a:t>
            </a:r>
            <a:r>
              <a:rPr lang="en-US" dirty="0"/>
              <a:t>State Social Insurance and National Health Insurance Fund.</a:t>
            </a:r>
            <a:endParaRPr lang="ru-RU" dirty="0"/>
          </a:p>
          <a:p>
            <a:pPr algn="just"/>
            <a:endParaRPr lang="ru-RU" dirty="0"/>
          </a:p>
          <a:p>
            <a:endParaRPr lang="bg-BG" dirty="0"/>
          </a:p>
        </p:txBody>
      </p:sp>
    </p:spTree>
    <p:extLst>
      <p:ext uri="{BB962C8B-B14F-4D97-AF65-F5344CB8AC3E}">
        <p14:creationId xmlns:p14="http://schemas.microsoft.com/office/powerpoint/2010/main" val="2155063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the Fiscal Council (II)</a:t>
            </a:r>
            <a:endParaRPr lang="bg-BG"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a:t>The functions of the Fiscal Council are (Law on the Fiscal Council and Automatic Correction Mechanisms):</a:t>
            </a:r>
          </a:p>
          <a:p>
            <a:pPr algn="just"/>
            <a:r>
              <a:rPr lang="en-US" dirty="0"/>
              <a:t>preparation of motivated opinions on the risks for the sustainability of public finances;</a:t>
            </a:r>
          </a:p>
          <a:p>
            <a:pPr algn="just"/>
            <a:r>
              <a:rPr lang="en-US" dirty="0"/>
              <a:t>periodical preparation of an impartial and overall evaluation of macroeconomic and budgetary forecasts of the </a:t>
            </a:r>
            <a:r>
              <a:rPr lang="en-US" dirty="0" err="1"/>
              <a:t>MoF</a:t>
            </a:r>
            <a:r>
              <a:rPr lang="en-US" dirty="0"/>
              <a:t>, including an ex-post evaluation</a:t>
            </a:r>
            <a:r>
              <a:rPr lang="ru-RU" dirty="0"/>
              <a:t>;</a:t>
            </a:r>
            <a:endParaRPr lang="en-US" dirty="0"/>
          </a:p>
          <a:p>
            <a:pPr algn="just"/>
            <a:r>
              <a:rPr lang="en-US" dirty="0"/>
              <a:t>recommendation to the Minister of Finance to take the necessary action to correct the deviation if the evaluation detects a significant deviation affecting macroeconomic forecasts from report data over a period of at least 4 consecutive years (Requirement of Directive 85/EC/2011 - If the evaluation detects a significant bias affecting macroeconomic forecasts over a period of at least 4 consecutive years, the Member State concerned shall take the necessary action and make it public.).</a:t>
            </a:r>
            <a:endParaRPr lang="ru-RU" dirty="0"/>
          </a:p>
          <a:p>
            <a:pPr algn="just"/>
            <a:endParaRPr lang="ru-RU" dirty="0"/>
          </a:p>
          <a:p>
            <a:endParaRPr lang="bg-BG" dirty="0"/>
          </a:p>
        </p:txBody>
      </p:sp>
    </p:spTree>
    <p:extLst>
      <p:ext uri="{BB962C8B-B14F-4D97-AF65-F5344CB8AC3E}">
        <p14:creationId xmlns:p14="http://schemas.microsoft.com/office/powerpoint/2010/main" val="3133372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the Fiscal Council</a:t>
            </a:r>
            <a:endParaRPr lang="bg-BG" dirty="0"/>
          </a:p>
        </p:txBody>
      </p:sp>
      <p:sp>
        <p:nvSpPr>
          <p:cNvPr id="3" name="Content Placeholder 2"/>
          <p:cNvSpPr>
            <a:spLocks noGrp="1"/>
          </p:cNvSpPr>
          <p:nvPr>
            <p:ph idx="1"/>
          </p:nvPr>
        </p:nvSpPr>
        <p:spPr/>
        <p:txBody>
          <a:bodyPr>
            <a:normAutofit/>
          </a:bodyPr>
          <a:lstStyle/>
          <a:p>
            <a:pPr algn="just"/>
            <a:r>
              <a:rPr lang="en-US" dirty="0"/>
              <a:t>The Fiscal Council consists of five members, including a chairman who are elected by the National Assembly;</a:t>
            </a:r>
            <a:endParaRPr lang="ru-RU" dirty="0"/>
          </a:p>
          <a:p>
            <a:pPr algn="just"/>
            <a:r>
              <a:rPr lang="en-US" dirty="0"/>
              <a:t>The members of the Council are elected for 6 years</a:t>
            </a:r>
            <a:r>
              <a:rPr lang="ru-RU" dirty="0"/>
              <a:t>. </a:t>
            </a:r>
            <a:r>
              <a:rPr lang="en-US" dirty="0"/>
              <a:t>One person cannot be elected more then two consecutive times;</a:t>
            </a:r>
          </a:p>
          <a:p>
            <a:pPr algn="just"/>
            <a:r>
              <a:rPr lang="en-US" dirty="0"/>
              <a:t>The members of the Council should have a master degree in economics and at least 10 years professional experience</a:t>
            </a:r>
            <a:r>
              <a:rPr lang="ru-RU" dirty="0"/>
              <a:t> </a:t>
            </a:r>
            <a:r>
              <a:rPr lang="en-US" dirty="0"/>
              <a:t>in the area of economic analysis and/or the governance of public finances.</a:t>
            </a:r>
          </a:p>
          <a:p>
            <a:endParaRPr lang="bg-BG" dirty="0"/>
          </a:p>
        </p:txBody>
      </p:sp>
    </p:spTree>
    <p:extLst>
      <p:ext uri="{BB962C8B-B14F-4D97-AF65-F5344CB8AC3E}">
        <p14:creationId xmlns:p14="http://schemas.microsoft.com/office/powerpoint/2010/main" val="3362665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Statements of the Fiscal Council</a:t>
            </a:r>
            <a:endParaRPr lang="bg-BG"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Statement on the Draft State Budget Law for 2019 and the Updated Medium-term Budgetary Forecast for the period 2019-2021:</a:t>
            </a:r>
          </a:p>
          <a:p>
            <a:pPr algn="just"/>
            <a:r>
              <a:rPr lang="en-US" dirty="0"/>
              <a:t>The macroeconomic forecast is in line with the current expectations for the development of the international economic environment;</a:t>
            </a:r>
          </a:p>
          <a:p>
            <a:pPr algn="just"/>
            <a:r>
              <a:rPr lang="en-US" dirty="0"/>
              <a:t>Fiscal rules under the Public Finance Act are respected in the budget forecast, which is a factor for achieving a sound budgetary position and good fiscal governance;</a:t>
            </a:r>
          </a:p>
          <a:p>
            <a:pPr algn="just"/>
            <a:r>
              <a:rPr lang="en-US" dirty="0"/>
              <a:t>The Fiscal Council assesses positively the downward trend in the share of government expenditure according to the economic cycle;</a:t>
            </a:r>
          </a:p>
          <a:p>
            <a:pPr algn="just"/>
            <a:r>
              <a:rPr lang="en-US" dirty="0"/>
              <a:t>Failure to meet capital expenditure plans due to delays in the realization of investment projects co-financed under the EU Operational </a:t>
            </a:r>
            <a:r>
              <a:rPr lang="en-US" dirty="0" err="1"/>
              <a:t>Programmes</a:t>
            </a:r>
            <a:r>
              <a:rPr lang="en-US" dirty="0"/>
              <a:t> indicates a serious delay in the absorption of EU funds and a possible risk of losing such funds.</a:t>
            </a:r>
          </a:p>
        </p:txBody>
      </p:sp>
    </p:spTree>
    <p:extLst>
      <p:ext uri="{BB962C8B-B14F-4D97-AF65-F5344CB8AC3E}">
        <p14:creationId xmlns:p14="http://schemas.microsoft.com/office/powerpoint/2010/main" val="3597673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1045</Words>
  <Application>Microsoft Office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Bulgaria – Capital Budgeting And Fiscal Institutions</vt:lpstr>
      <vt:lpstr>Capital expenditures and public investments in GDP and in total government expenditures</vt:lpstr>
      <vt:lpstr>Legal and institutional responsibility for capital budgeting and public investment</vt:lpstr>
      <vt:lpstr>Role of Ministry of Finance related to capital budget and public investment </vt:lpstr>
      <vt:lpstr>Objectives of the Fiscal Council</vt:lpstr>
      <vt:lpstr>Functions of the Fiscal Council (I)</vt:lpstr>
      <vt:lpstr>Functions of the Fiscal Council (II)</vt:lpstr>
      <vt:lpstr>Structure of the Fiscal Council</vt:lpstr>
      <vt:lpstr>Main Statements of the Fiscal Council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Ksenia Malafeeva</cp:lastModifiedBy>
  <cp:revision>53</cp:revision>
  <dcterms:created xsi:type="dcterms:W3CDTF">2019-02-18T16:55:45Z</dcterms:created>
  <dcterms:modified xsi:type="dcterms:W3CDTF">2019-02-27T08:45:38Z</dcterms:modified>
</cp:coreProperties>
</file>