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2"/>
  </p:notesMasterIdLst>
  <p:sldIdLst>
    <p:sldId id="256" r:id="rId4"/>
    <p:sldId id="257" r:id="rId5"/>
    <p:sldId id="292" r:id="rId6"/>
    <p:sldId id="293"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Georgia" panose="02040502050405020303" pitchFamily="18"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Light" panose="020F03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jV0eYD6z//bbFrLRD6xBRQ1Dcw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lay.google.com/store/apps/details?id=org.devlive.app&amp;hl=ln&amp;gl=U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intosaijournal.org/engaging-with-civil-society-enables-high-quality-audits-in-critical-times-perspectives-from-the-u-s-gao/"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ao.gov/coronavir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ntrolsocial.contraloria.gob.pe/auditoresjuveniles/#formulariov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fiscaltransparency.net/wp-content/uploads/2023/02/Guide-on-Advancing-Fiscal-Transparency-for-Development.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ecidim.org/featur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itizens.is/your-priorities-features-overvie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etrireykjavik.is/domain/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nsulproject.org/en/#contac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ecide.madrid.es/budget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4e8208d6a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14e8208d6a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Over the years, numerous studies have demonstrated that budgetary openness can lead to several benefits: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higher tax collections: When governments are more inclusive and transparent, citizens have greater trust in them, and are more willing to pay their taxes, which can reduce enforcement costs and increase collections;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increased demand for sovereign debt and lower borrowing costs: The amount that lenders are willing to lend and to charge borrowers for doing so, largely depends on the risk associated with that lending. A lack of fiscal transparency creates uncertainty and increases risk perceptions. A lack of transparency also increases the cost of monitoring a country, and monitoring influences a country’s behaviour, which in turn affects its credit spreads;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Budget information disclosure can reduce misallocations and promote accountability by helping oversight institutions to hold governments to account, as well as by incentivizing citizens to monitor governments, and public officials to refrain from corrupt behaviour. When information regarding the performance of public institutions is made publicly available, media, interest groups, and concerned communities are likely to use this information to exert pressure on public authorities to respond, explain, justify and eventually correct themselves.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Improved budget credibility and development outcomes: Fiscal transparency reduces the government’s informational advantage making it more likely that it will implement and undertake its programs in line with its publicly released plans/projections as contained in its budgets, as it is aware that its progress is being monitored by the public. Fiscal transparency coupled with public participation can lead to improved development outcomes, as it empowers the public to not only understand the priorities that the government is pursuing but also to contribute to these choices, by providing the government with feedback. As such, government policies are more likely to be appropriately designed to meet the public’s needs and consequently to lead to enhanced developmental outcomes.</a:t>
            </a:r>
            <a:endParaRPr/>
          </a:p>
          <a:p>
            <a:pPr marL="0" marR="0" lvl="0" indent="0" algn="just" rtl="0">
              <a:lnSpc>
                <a:spcPct val="107000"/>
              </a:lnSpc>
              <a:spcBef>
                <a:spcPts val="0"/>
              </a:spcBef>
              <a:spcAft>
                <a:spcPts val="0"/>
              </a:spcAft>
              <a:buClr>
                <a:schemeClr val="dk1"/>
              </a:buClr>
              <a:buSzPts val="1200"/>
              <a:buFont typeface="Arial"/>
              <a:buNone/>
            </a:pPr>
            <a:endParaRPr/>
          </a:p>
        </p:txBody>
      </p:sp>
      <p:sp>
        <p:nvSpPr>
          <p:cNvPr id="262" name="Google Shape;262;g214e8208d6a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14e8208d6a_0_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14e8208d6a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Advances in information and communications technologies have revolutionized the role played by information systems and digital tools in fiscal policies. If technology is used in a purposeful and results oriented manner, fiscal policy can be more efficient, transparent, equitable, and impactful; potentially improving lives the world over. 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a:p>
            <a:pPr marL="0" lvl="0" indent="0" algn="l" rtl="0">
              <a:spcBef>
                <a:spcPts val="0"/>
              </a:spcBef>
              <a:spcAft>
                <a:spcPts val="0"/>
              </a:spcAft>
              <a:buNone/>
            </a:pPr>
            <a:r>
              <a:rPr lang="en-US"/>
              <a:t>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14e8208d6a_0_7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14e8208d6a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Governments can use digital tools to disseminate more information, internally and externally, in different formats via fiscal transparency portals and social media. More recently, national and local governments are starting to leverage on digital tools to proactively engage citizens in public decision-making: through digital citizen assemblies, public consultations, collaborative legislation, goals tracking, and participatory budgeting, social audits and accountability.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163863c484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163863c484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There are different purposes for public participation across the 4 stages of the fiscal policy cycle, with distinct tools that can be used to design, plan, and implement appropriate participation mechanisms. </a:t>
            </a:r>
            <a:endParaRPr>
              <a:solidFill>
                <a:schemeClr val="dk1"/>
              </a:solidFill>
            </a:endParaRPr>
          </a:p>
          <a:p>
            <a:pPr marL="0" lvl="0" indent="0" algn="l" rtl="0">
              <a:spcBef>
                <a:spcPts val="0"/>
              </a:spcBef>
              <a:spcAft>
                <a:spcPts val="0"/>
              </a:spcAft>
              <a:buSzPts val="1400"/>
              <a:buNone/>
            </a:pPr>
            <a:endParaRPr/>
          </a:p>
        </p:txBody>
      </p:sp>
      <p:sp>
        <p:nvSpPr>
          <p:cNvPr id="284" name="Google Shape;284;g2163863c484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14e8208d6a_0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14e8208d6a_0_8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214e8208d6a_0_8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14e8208d6a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14e8208d6a_0_1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In th</a:t>
            </a:r>
            <a:r>
              <a:rPr lang="en-US">
                <a:latin typeface="Calibri"/>
                <a:ea typeface="Calibri"/>
                <a:cs typeface="Calibri"/>
                <a:sym typeface="Calibri"/>
              </a:rPr>
              <a:t>e budget formulation phas</a:t>
            </a:r>
            <a:r>
              <a:rPr lang="en-US" b="0" i="0" u="none" strike="noStrike">
                <a:solidFill>
                  <a:srgbClr val="000000"/>
                </a:solidFill>
                <a:latin typeface="Calibri"/>
                <a:ea typeface="Calibri"/>
                <a:cs typeface="Calibri"/>
                <a:sym typeface="Calibri"/>
              </a:rPr>
              <a:t>e, engaging diverse actors enables the government to draw on the wide range of information and perspectives, such that civil society feedback can be integrated into the blueprint of financial management for </a:t>
            </a:r>
            <a:r>
              <a:rPr lang="en-US">
                <a:latin typeface="Calibri"/>
                <a:ea typeface="Calibri"/>
                <a:cs typeface="Calibri"/>
                <a:sym typeface="Calibri"/>
              </a:rPr>
              <a:t>a certain budget period.</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This is impactful in terms of:</a:t>
            </a:r>
            <a:endParaRPr b="0"/>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Getting a common understanding of issues;</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Ensuring that budget policy priorities match the public interest;</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Garnering support for their implementation; and</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Building trust.</a:t>
            </a:r>
            <a:endParaRPr/>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The executive, being the lead player during this phase, often invites non-state actors, including civil society and the private sector, to engage in various forums. </a:t>
            </a:r>
            <a:endParaRPr b="0"/>
          </a:p>
          <a:p>
            <a:pPr marL="0" lvl="0" indent="0" algn="l" rtl="0">
              <a:lnSpc>
                <a:spcPct val="100000"/>
              </a:lnSpc>
              <a:spcBef>
                <a:spcPts val="0"/>
              </a:spcBef>
              <a:spcAft>
                <a:spcPts val="0"/>
              </a:spcAft>
              <a:buSzPts val="1400"/>
              <a:buNone/>
            </a:pPr>
            <a:br>
              <a:rPr lang="en-US"/>
            </a:br>
            <a:endParaRPr/>
          </a:p>
        </p:txBody>
      </p:sp>
      <p:sp>
        <p:nvSpPr>
          <p:cNvPr id="298" name="Google Shape;298;g214e8208d6a_0_1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4e8208d6a_0_1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14e8208d6a_0_1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Fiscal Openness Accelerator Project of GIFT, Ministries of Finance in pilot countries have all initiated public participation mechanisms that either developed new digital tools or leveraged on existing platforms.</a:t>
            </a:r>
            <a:endParaRPr/>
          </a:p>
        </p:txBody>
      </p:sp>
      <p:sp>
        <p:nvSpPr>
          <p:cNvPr id="306" name="Google Shape;306;g214e8208d6a_0_1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63863c48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163863c48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14e8208d6a_0_1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Benin has developed Bousprob mobile application, an alert and monitoring tool available freely on the Google Playstore that features a library of budget information,  informs citizens on opportunities to engage in the budget process and provides a platform to collect their feedback.</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26" name="Google Shape;326;g214e8208d6a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14e8208d6a_0_1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South Africa's pre-budget consultations:</a:t>
            </a:r>
            <a:endParaRPr/>
          </a:p>
          <a:p>
            <a:pPr marL="0" lvl="0" indent="0" algn="l" rtl="0">
              <a:lnSpc>
                <a:spcPct val="100000"/>
              </a:lnSpc>
              <a:spcBef>
                <a:spcPts val="0"/>
              </a:spcBef>
              <a:spcAft>
                <a:spcPts val="0"/>
              </a:spcAft>
              <a:buClr>
                <a:schemeClr val="dk1"/>
              </a:buClr>
              <a:buSzPts val="1100"/>
              <a:buFont typeface="Arial"/>
              <a:buNone/>
            </a:pPr>
            <a:r>
              <a:rPr lang="en-US"/>
              <a:t>Year 1: public consultation event that provided a venue for presentation and dialogue on CSO recommendations on budget prioritization and how to deal with challenges of long-term fiscal sustainability.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Year 2: public call for written submissions on a broad range of themes (e.g. fiscal policy, budget reforms, sectoral issues) which will be analyzed by Treasury functional groups and shared with Medium-Term Expenditure Committee (MTEC).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Combined with offline and traditional The South African National Treasury made use of social media platforms and online meeting platforms in the promotion and conduct of the pre-budget consultations. After the consultations, a copy of all submitted recommendations and updates were posted online via the Vulekamali portal, a government and civil society supported online platform.</a:t>
            </a:r>
            <a:endParaRPr/>
          </a:p>
        </p:txBody>
      </p:sp>
      <p:sp>
        <p:nvSpPr>
          <p:cNvPr id="334" name="Google Shape;334;g214e8208d6a_0_1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4e8208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14e8208d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t>Established in 2011, GIFT is a global network that facilitates dialogue between governments, civil society organizations, international financial institutions and other stakeholders to find and share solutions to challenges in fiscal transparency and inclusive participation in fiscal policies.</a:t>
            </a:r>
            <a:endParaRPr/>
          </a:p>
          <a:p>
            <a:pPr marL="0" marR="0" lvl="0" indent="0" algn="l" rtl="0">
              <a:lnSpc>
                <a:spcPct val="100000"/>
              </a:lnSpc>
              <a:spcBef>
                <a:spcPts val="0"/>
              </a:spcBef>
              <a:spcAft>
                <a:spcPts val="0"/>
              </a:spcAft>
              <a:buClr>
                <a:schemeClr val="dk1"/>
              </a:buClr>
              <a:buSzPts val="1200"/>
              <a:buFont typeface="Calibri"/>
              <a:buNone/>
            </a:pPr>
            <a:endParaRPr sz="1200" b="0"/>
          </a:p>
          <a:p>
            <a:pPr marL="0" lvl="0" indent="0" algn="l" rtl="0">
              <a:spcBef>
                <a:spcPts val="0"/>
              </a:spcBef>
              <a:spcAft>
                <a:spcPts val="0"/>
              </a:spcAft>
              <a:buNone/>
            </a:pPr>
            <a:endParaRPr/>
          </a:p>
        </p:txBody>
      </p:sp>
      <p:sp>
        <p:nvSpPr>
          <p:cNvPr id="198" name="Google Shape;198;g214e8208d6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4e8208d6a_0_1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Nigeria implemented a national consultation event in hybrid format. The Minister of Finance, Budget and National Planning, presented the draft 2023-25 Medium Term Fiscal Framework for citizen inputs.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During the event, members of the public were also able to ask questions in-person and virtually. Responses to citizen inputs were provided by the Minister of Finance herself, the Minister of State, Budget and National Planning; and the Director General of the Budget Office.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42" name="Google Shape;342;g214e8208d6a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4e8208d6a_0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14e8208d6a_0_10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During the legislative approval phase, the main purposes for public participation are to provide legislators with non-partisan budget analysis and various viewpoints. This is achieved mainly through Finance and Public Account </a:t>
            </a:r>
            <a:r>
              <a:rPr lang="en-US">
                <a:solidFill>
                  <a:srgbClr val="000000"/>
                </a:solidFill>
              </a:rPr>
              <a:t>C</a:t>
            </a:r>
            <a:r>
              <a:rPr lang="en-US" sz="1200" b="0" i="0" u="none" strike="noStrike">
                <a:solidFill>
                  <a:srgbClr val="000000"/>
                </a:solidFill>
              </a:rPr>
              <a:t>ommittee hearings and other mechanisms available to gather public inputs. </a:t>
            </a:r>
            <a:endParaRPr sz="1200" b="0" i="0" u="none" strike="noStrike">
              <a:solidFill>
                <a:srgbClr val="000000"/>
              </a:solidFill>
            </a:endParaRPr>
          </a:p>
          <a:p>
            <a:pPr marL="0" lvl="0" indent="0" algn="l" rtl="0">
              <a:lnSpc>
                <a:spcPct val="100000"/>
              </a:lnSpc>
              <a:spcBef>
                <a:spcPts val="0"/>
              </a:spcBef>
              <a:spcAft>
                <a:spcPts val="0"/>
              </a:spcAft>
              <a:buClr>
                <a:srgbClr val="000000"/>
              </a:buClr>
              <a:buSzPts val="1200"/>
              <a:buFont typeface="Calibri"/>
              <a:buNone/>
            </a:pPr>
            <a:endParaRPr sz="1200"/>
          </a:p>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Expert groups such as think tanks, civil society organizations that specialize in the budget, and academia may provide valuable analyses. The legislature can, for instance, use this analyses to alter budget priorities, shift allocations, or increase executive accountability. </a:t>
            </a:r>
            <a:endParaRPr sz="1200" b="0"/>
          </a:p>
          <a:p>
            <a:pPr marL="0" lvl="0" indent="0" algn="l" rtl="0">
              <a:lnSpc>
                <a:spcPct val="100000"/>
              </a:lnSpc>
              <a:spcBef>
                <a:spcPts val="0"/>
              </a:spcBef>
              <a:spcAft>
                <a:spcPts val="0"/>
              </a:spcAft>
              <a:buSzPts val="1400"/>
              <a:buNone/>
            </a:pPr>
            <a:endParaRPr/>
          </a:p>
        </p:txBody>
      </p:sp>
      <p:sp>
        <p:nvSpPr>
          <p:cNvPr id="351" name="Google Shape;351;g214e8208d6a_0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4e8208d6a_0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14e8208d6a_0_10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In </a:t>
            </a:r>
            <a:r>
              <a:rPr lang="en-US" sz="1200"/>
              <a:t>Canada</a:t>
            </a:r>
            <a:r>
              <a:rPr lang="en-US" sz="1200" b="0" i="0" u="none" strike="noStrike">
                <a:solidFill>
                  <a:srgbClr val="000000"/>
                </a:solidFill>
              </a:rPr>
              <a:t>, legislative committee meetings on the proposed budget are open for anyone to attend and also allows members of the public to testify. </a:t>
            </a:r>
            <a:r>
              <a:rPr lang="en-US" sz="1200"/>
              <a:t>Witnesses can testify in person or online during the public hearings of the Committee, held in multiple cities on occasion, or can submit briefs online. Witness testimony is recorded and is published on the website of the Committee. The summary of written submissions is also published. The consultation process is open for a reasonably long period of time (the online process is open for 60 days, while in-person consultations for a two-week or longer period, though in 2016 the consultations took place in a reduced four-day timeframe). Based on the pre-budget consultations, the Committee forms its recommendations, which are publicly available on the website of the Committee so the public can check how the Committee has considered public feedback. </a:t>
            </a:r>
            <a:endParaRPr sz="1200" b="0"/>
          </a:p>
        </p:txBody>
      </p:sp>
      <p:sp>
        <p:nvSpPr>
          <p:cNvPr id="360" name="Google Shape;360;g214e8208d6a_0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14e8208d6a_0_10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14e8208d6a_0_10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Arial"/>
                <a:ea typeface="Arial"/>
                <a:cs typeface="Arial"/>
                <a:sym typeface="Arial"/>
              </a:rPr>
              <a:t>A variety of mechanisms can be used to oversee government’s implementation of fiscal policy. Key players include government at different levels, legislature, CSOs, the media, community groups, the private sector, academia, and the general public.  Governments can consult and collaborate with these actors to ensure that the budget is executed as intended for public service delivery. Civil society actors can also take proactive initiatives to hold government or elected officials accountable by following budget and expenditure data, that is, by following the money.</a:t>
            </a:r>
            <a:endParaRPr>
              <a:latin typeface="Calibri"/>
              <a:ea typeface="Calibri"/>
              <a:cs typeface="Calibri"/>
              <a:sym typeface="Calibri"/>
            </a:endParaRPr>
          </a:p>
        </p:txBody>
      </p:sp>
      <p:sp>
        <p:nvSpPr>
          <p:cNvPr id="369" name="Google Shape;369;g214e8208d6a_0_10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14e8208d6a_0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14e8208d6a_0_1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Roboto"/>
                <a:ea typeface="Roboto"/>
                <a:cs typeface="Roboto"/>
                <a:sym typeface="Roboto"/>
              </a:rPr>
              <a:t>In the Philippines there is a mobile android application called  </a:t>
            </a:r>
            <a:r>
              <a:rPr lang="en-US" u="sng">
                <a:solidFill>
                  <a:srgbClr val="0563C1"/>
                </a:solidFill>
                <a:latin typeface="Roboto"/>
                <a:ea typeface="Roboto"/>
                <a:cs typeface="Roboto"/>
                <a:sym typeface="Roboto"/>
                <a:hlinkClick r:id="rId3">
                  <a:extLst>
                    <a:ext uri="{A12FA001-AC4F-418D-AE19-62706E023703}">
                      <ahyp:hlinkClr xmlns:ahyp="http://schemas.microsoft.com/office/drawing/2018/hyperlinkcolor" val="tx"/>
                    </a:ext>
                  </a:extLst>
                </a:hlinkClick>
              </a:rPr>
              <a:t>DevLIVE</a:t>
            </a:r>
            <a:r>
              <a:rPr lang="en-US">
                <a:latin typeface="Roboto"/>
                <a:ea typeface="Roboto"/>
                <a:cs typeface="Roboto"/>
                <a:sym typeface="Roboto"/>
              </a:rPr>
              <a:t>  that was designed to gather citizens’ satisfaction feedback on the quality and implementation progress of government’s local infrastructure projects. Administered by the Department of the Interior and Local Government, it currently hosts budget execution and project implementation data of  PHP 31.1 billion (USD 565 million) worth of locally implemented projects. It specifically collects user feedback on the following performance indicators: visibility, functionality, quality, accessibility, timeliness, relevance, and operations. From its pilot rollout in 2019, the government received 4,868 different feedback covering 1,029 projects in 264 pilot local government units, with a satisfaction rate of 95% on the progress of projects monitored.</a:t>
            </a:r>
            <a:endParaRPr>
              <a:latin typeface="Roboto"/>
              <a:ea typeface="Roboto"/>
              <a:cs typeface="Roboto"/>
              <a:sym typeface="Roboto"/>
            </a:endParaRPr>
          </a:p>
        </p:txBody>
      </p:sp>
      <p:sp>
        <p:nvSpPr>
          <p:cNvPr id="381" name="Google Shape;381;g214e8208d6a_0_10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14e8208d6a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14e8208d6a_0_10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a:solidFill>
                  <a:srgbClr val="000000"/>
                </a:solidFill>
              </a:rPr>
              <a:t>In the final audit and oversight phase, public participation opportunities should be created by oversight institutions. The supreme audit institution should inform the public about its audit findings and recommendations as well as create spaces for the public to assist it in the monitoring and audit of public spending, outputs, and outcomes. For instance, it should hold consultations to receive proposals on entities and programs to be audited, and to garner focused contributions on particular areas, such as civil society collaborations on social audits.</a:t>
            </a:r>
            <a:endParaRPr/>
          </a:p>
          <a:p>
            <a:pPr marL="0" lvl="0" indent="0" algn="l" rtl="0">
              <a:lnSpc>
                <a:spcPct val="100000"/>
              </a:lnSpc>
              <a:spcBef>
                <a:spcPts val="0"/>
              </a:spcBef>
              <a:spcAft>
                <a:spcPts val="0"/>
              </a:spcAft>
              <a:buSzPts val="1400"/>
              <a:buNone/>
            </a:pPr>
            <a:endParaRPr/>
          </a:p>
        </p:txBody>
      </p:sp>
      <p:sp>
        <p:nvSpPr>
          <p:cNvPr id="392" name="Google Shape;392;g214e8208d6a_0_10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4e8208d6a_0_1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14e8208d6a_0_1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100"/>
              <a:buFont typeface="Arial"/>
              <a:buNone/>
            </a:pPr>
            <a:r>
              <a:rPr lang="en-US"/>
              <a:t>The Budget Monitor of the State Audit Office of Georgia is one of the three recipients of the 2017 GIFT Public Participation in Fiscal Policy and Budget Making Award.</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The web-platform enables citizens to filter, choose, compare, sort and export consolidated information about the state and municipal budgets (administrative costs, public debt, state purchases, budget deficit, capital projects, reserve funds, etc.), audit findings and corresponding recommendations in easy-to-interpret way.</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It also enables citizens to engage constructively throughout the audit cycle. Through the Budget Monitor platform, citizens can send audit requests, suggestions, proposals, and inform SAOG about the deficiencies in the PFM system, contribute to the reduction of corruption risks and suggest the priority spheres for future audit(s). The possibility of two-way communication provided by this platform encourages citizens to participate in the monitoring process of public administration that should ultimately contribute to the improvement of good governance.</a:t>
            </a:r>
            <a:endParaRPr/>
          </a:p>
        </p:txBody>
      </p:sp>
      <p:sp>
        <p:nvSpPr>
          <p:cNvPr id="400" name="Google Shape;400;g214e8208d6a_0_1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163863c484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163863c484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100"/>
              <a:buNone/>
            </a:pPr>
            <a:r>
              <a:rPr lang="en-US"/>
              <a:t>FraudNET is GAO's hotline for the public to anonymously report government fraud, waste, abuse, or mismanagement of federal funds through offline and online means. In fiscal year 2022, GAO received 607 complaints on Fraudnet specifically on COVID-19 emergency funding. Related to this, the GAO also publish all non-classified reports, as well as the database of open recommendations on their public website. </a:t>
            </a:r>
            <a:endParaRPr/>
          </a:p>
          <a:p>
            <a:pPr marL="0" marR="0" lvl="0" indent="0" algn="just" rtl="0">
              <a:lnSpc>
                <a:spcPct val="100000"/>
              </a:lnSpc>
              <a:spcBef>
                <a:spcPts val="1000"/>
              </a:spcBef>
              <a:spcAft>
                <a:spcPts val="0"/>
              </a:spcAft>
              <a:buSzPts val="1100"/>
              <a:buNone/>
            </a:pPr>
            <a:r>
              <a:rPr lang="en-US"/>
              <a:t>Sources:</a:t>
            </a:r>
            <a:endParaRPr/>
          </a:p>
          <a:p>
            <a:pPr marL="0" marR="0" lvl="0" indent="0" algn="just" rtl="0">
              <a:lnSpc>
                <a:spcPct val="100000"/>
              </a:lnSpc>
              <a:spcBef>
                <a:spcPts val="1000"/>
              </a:spcBef>
              <a:spcAft>
                <a:spcPts val="0"/>
              </a:spcAft>
              <a:buSzPts val="1100"/>
              <a:buNone/>
            </a:pPr>
            <a:r>
              <a:rPr lang="en-US" u="sng">
                <a:solidFill>
                  <a:schemeClr val="hlink"/>
                </a:solidFill>
                <a:hlinkClick r:id="rId3"/>
              </a:rPr>
              <a:t>https://intosaijournal.org/engaging-with-civil-society-enables-high-quality-audits-in-critical-times-perspectives-from-the-u-s-gao/</a:t>
            </a:r>
            <a:endParaRPr/>
          </a:p>
          <a:p>
            <a:pPr marL="0" marR="0" lvl="0" indent="0" algn="just" rtl="0">
              <a:lnSpc>
                <a:spcPct val="100000"/>
              </a:lnSpc>
              <a:spcBef>
                <a:spcPts val="1000"/>
              </a:spcBef>
              <a:spcAft>
                <a:spcPts val="0"/>
              </a:spcAft>
              <a:buClr>
                <a:schemeClr val="dk1"/>
              </a:buClr>
              <a:buSzPts val="1100"/>
              <a:buFont typeface="Arial"/>
              <a:buNone/>
            </a:pPr>
            <a:r>
              <a:rPr lang="en-US" u="sng">
                <a:solidFill>
                  <a:schemeClr val="hlink"/>
                </a:solidFill>
                <a:hlinkClick r:id="rId4"/>
              </a:rPr>
              <a:t>https://www.gao.gov/coronavirus</a:t>
            </a:r>
            <a:r>
              <a:rPr lang="en-US"/>
              <a:t> </a:t>
            </a:r>
            <a:endParaRPr/>
          </a:p>
          <a:p>
            <a:pPr marL="0" marR="0" lvl="0" indent="0" algn="just" rtl="0">
              <a:lnSpc>
                <a:spcPct val="100000"/>
              </a:lnSpc>
              <a:spcBef>
                <a:spcPts val="1000"/>
              </a:spcBef>
              <a:spcAft>
                <a:spcPts val="1000"/>
              </a:spcAft>
              <a:buSzPts val="1100"/>
              <a:buNone/>
            </a:pPr>
            <a:endParaRPr/>
          </a:p>
        </p:txBody>
      </p:sp>
      <p:sp>
        <p:nvSpPr>
          <p:cNvPr id="408" name="Google Shape;408;g2163863c484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63863c484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163863c484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Peru, the SAI set up Virtual School Oversight (Veeduría Escolar Virtual) mechanisms to monitor the implementation of specific COVID response policies in the education sector, such as delivery of school materials and distance education equipment.</a:t>
            </a:r>
            <a:endParaRPr/>
          </a:p>
          <a:p>
            <a:pPr marL="0" lvl="0" indent="0" algn="l" rtl="0">
              <a:spcBef>
                <a:spcPts val="0"/>
              </a:spcBef>
              <a:spcAft>
                <a:spcPts val="0"/>
              </a:spcAft>
              <a:buNone/>
            </a:pPr>
            <a:endParaRPr/>
          </a:p>
          <a:p>
            <a:pPr marL="0" lvl="0" indent="0" algn="l" rtl="0">
              <a:spcBef>
                <a:spcPts val="0"/>
              </a:spcBef>
              <a:spcAft>
                <a:spcPts val="0"/>
              </a:spcAft>
              <a:buNone/>
            </a:pPr>
            <a:r>
              <a:rPr lang="en-US"/>
              <a:t>As of October 2022, Peru’s Office of the Comptroller General reports that over 330,000 oversight activities were, with the involvement of over 5000 schools, 6100 teachers, 242,000 youth auditors, and 214 thousand participating parents. </a:t>
            </a:r>
            <a:endParaRPr/>
          </a:p>
          <a:p>
            <a:pPr marL="0" lvl="0" indent="0" algn="l" rtl="0">
              <a:spcBef>
                <a:spcPts val="0"/>
              </a:spcBef>
              <a:spcAft>
                <a:spcPts val="0"/>
              </a:spcAft>
              <a:buNone/>
            </a:pPr>
            <a:endParaRPr/>
          </a:p>
          <a:p>
            <a:pPr marL="0" lvl="0" indent="0" algn="l" rtl="0">
              <a:spcBef>
                <a:spcPts val="0"/>
              </a:spcBef>
              <a:spcAft>
                <a:spcPts val="0"/>
              </a:spcAft>
              <a:buNone/>
            </a:pPr>
            <a:r>
              <a:rPr lang="en-US"/>
              <a:t>Aside from the Virtual School Oversight initiative, Peru's SAI places emphasis on citizen participation as a strategy to strengthen accountability and transparency in all stages of the government’s control cycle. Their Citizen Monitors program are aimed at Peruvian citizens, over 18 years of age, who wish to participate in citizen oversight in person and/or online. The public are informed about audits that have been conducted and invited to provide feedback about alleged illegal irregularities in a Public Hearings Program. In addition, a Youth Auditors Program, seeks to contribute to the consolidation of a culture of integrity in the citizenry, encouraging high school students to learn to exercise social control in order to ensure the proper functioning of public services. </a:t>
            </a:r>
            <a:endParaRPr/>
          </a:p>
          <a:p>
            <a:pPr marL="0" lvl="0" indent="0" algn="l" rtl="0">
              <a:spcBef>
                <a:spcPts val="0"/>
              </a:spcBef>
              <a:spcAft>
                <a:spcPts val="0"/>
              </a:spcAft>
              <a:buNone/>
            </a:pPr>
            <a:endParaRPr/>
          </a:p>
          <a:p>
            <a:pPr marL="0" lvl="0" indent="0" algn="l" rtl="0">
              <a:spcBef>
                <a:spcPts val="0"/>
              </a:spcBef>
              <a:spcAft>
                <a:spcPts val="0"/>
              </a:spcAft>
              <a:buNone/>
            </a:pPr>
            <a:r>
              <a:rPr lang="en-US"/>
              <a:t>Source:</a:t>
            </a:r>
            <a:endParaRPr/>
          </a:p>
          <a:p>
            <a:pPr marL="457200" lvl="0" indent="-298450" algn="l" rtl="0">
              <a:spcBef>
                <a:spcPts val="0"/>
              </a:spcBef>
              <a:spcAft>
                <a:spcPts val="0"/>
              </a:spcAft>
              <a:buSzPts val="1100"/>
              <a:buChar char="●"/>
            </a:pPr>
            <a:r>
              <a:rPr lang="en-US" u="sng">
                <a:solidFill>
                  <a:schemeClr val="hlink"/>
                </a:solidFill>
                <a:hlinkClick r:id="rId3"/>
              </a:rPr>
              <a:t>https://controlsocial.contraloria.gob.pe/auditoresjuveniles/#formulariove</a:t>
            </a:r>
            <a:r>
              <a:rPr lang="en-US"/>
              <a:t> </a:t>
            </a:r>
            <a:endParaRPr/>
          </a:p>
          <a:p>
            <a:pPr marL="457200" lvl="0" indent="-298450" algn="l" rtl="0">
              <a:spcBef>
                <a:spcPts val="0"/>
              </a:spcBef>
              <a:spcAft>
                <a:spcPts val="0"/>
              </a:spcAft>
              <a:buSzPts val="1100"/>
              <a:buChar char="●"/>
            </a:pPr>
            <a:r>
              <a:rPr lang="en-US" u="sng">
                <a:solidFill>
                  <a:schemeClr val="hlink"/>
                </a:solidFill>
                <a:hlinkClick r:id="rId4"/>
              </a:rPr>
              <a:t>https://fiscaltransparency.net/wp-content/uploads/2023/02/Guide-on-Advancing-Fiscal-Transparency-for-Development.pdf</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4e8208d6a_0_1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14e8208d6a_0_1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14e8208d6a_0_1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7cb864104_0_5: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17cb8641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4e8208d6a_0_1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4e8208d6a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February 2023, People Powered published its 2022 Digital Participation Platforms (DDP) Ratings, a report that evaluated 32 existing digital participation platforms, based on a review by a committee of civic tech experts and includes platform user input from over 400 users. </a:t>
            </a:r>
            <a:r>
              <a:rPr lang="en-US">
                <a:solidFill>
                  <a:schemeClr val="dk1"/>
                </a:solidFill>
              </a:rPr>
              <a:t>The ratings are based on six criteria: cost, capacity requirements, features, accessibility, ethics/transparency, and track record/reliability. The ratings can be useful in selecting existing </a:t>
            </a:r>
            <a:r>
              <a:rPr lang="en-US"/>
              <a:t>platforms  that can be considered for adoption or customization by different government or non-government stakeholders that plans to implement digital budget participation initiatives. From these tools, we feature three digital toolboxes with modules that can be used to promote public participation across the budget cycle.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14e8208d6a_0_1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14e8208d6a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Decidim allows the creation, activation/deactivation, and management of various participatory processes. These are distinguished from other spaces by being structured in different phases within which all of the components can be incorporated. Examples of participatory processes it supports are: an election process, participatory budgeting, a strategic planning process, the collaborative writing of a regulation or norm, the project design or the production of a public policy plan.</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https://decidim.org/features/</a:t>
            </a:r>
            <a:r>
              <a:rPr lang="en-US"/>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4e8208d6a_0_1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14e8208d6a_0_13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In Barcelona, they proactively use Decidim as their online platform to facilitate their participatory budget initiative for FY 2022, which began on February 3, 2020 and with public voting that ended on June 2021. The project dedicated 30 million euros from the municipal budget for 76 projects which got the most votes from residents of Barcelona.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Decidim Barcelona website features the process, scope, constraints, timelines of their participatory budgeting initiative, including: an overview of participatory budgeting, FAQs page, copy of the policy approved by the City Council that institutionalized the initiative, and how 30 million euro budget was also divided for each district. In terms of closing the feedback loop and publishing results, the portal facilitated online voting and exchanges on proposed initiatives. Then, the voting results are also published, even for those projects that did not make the cut. The website also features functionalities for anyone to access information and participate in the monitoring of the selected projects together with designated district monitoring commissions composed of govt and representatives from the chosen projects.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45" name="Google Shape;445;g214e8208d6a_0_1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14e8208d6a_0_1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14e8208d6a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is an open source online idea generation, deliberation &amp; decision-making social networking platform connecting governments and citizens since 2008 in thousands of projects</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https://citizens.is/your-priorities-features-overview/</a:t>
            </a:r>
            <a:r>
              <a:rPr lang="en-US"/>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14e8208d6a_0_1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14e8208d6a_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was used by the City of Reykjavik in Iceland as its main consultation platform to solicit feedback from its residents on projects and initiatives that they wish to be prioritized by the local government.</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https://betrireykjavik.is/domain/1</a:t>
            </a:r>
            <a:r>
              <a:rPr lang="en-US"/>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14e8208d6a_0_1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14e8208d6a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Consul is another free software for citizen participation. Processes that can be facilitated through this platform include the following: </a:t>
            </a:r>
            <a:endParaRPr/>
          </a:p>
          <a:p>
            <a:pPr marL="0" lvl="0" indent="0" algn="l" rtl="0">
              <a:spcBef>
                <a:spcPts val="0"/>
              </a:spcBef>
              <a:spcAft>
                <a:spcPts val="0"/>
              </a:spcAft>
              <a:buClr>
                <a:schemeClr val="dk1"/>
              </a:buClr>
              <a:buSzPts val="1100"/>
              <a:buFont typeface="Arial"/>
              <a:buNone/>
            </a:pPr>
            <a:endParaRPr/>
          </a:p>
          <a:p>
            <a:pPr marL="457200" lvl="0" indent="-298450" algn="l" rtl="0">
              <a:spcBef>
                <a:spcPts val="0"/>
              </a:spcBef>
              <a:spcAft>
                <a:spcPts val="0"/>
              </a:spcAft>
              <a:buSzPts val="1100"/>
              <a:buChar char="●"/>
            </a:pPr>
            <a:r>
              <a:rPr lang="en-US"/>
              <a:t>Debates-Anyone can open threads on any subject, creating separate spaces where people can discuss the proposed topic. Debates are valued by everybody, to highlight the most important issues.</a:t>
            </a:r>
            <a:endParaRPr/>
          </a:p>
          <a:p>
            <a:pPr marL="457200" lvl="0" indent="-298450" algn="l" rtl="0">
              <a:spcBef>
                <a:spcPts val="0"/>
              </a:spcBef>
              <a:spcAft>
                <a:spcPts val="0"/>
              </a:spcAft>
              <a:buSzPts val="1100"/>
              <a:buChar char="●"/>
            </a:pPr>
            <a:r>
              <a:rPr lang="en-US"/>
              <a:t>Proposals -A space for everyone to create a citizens' proposal and seek supports. Proposals which reach to enough supports will be voted and so, together we can decide the issues that matter to us.</a:t>
            </a:r>
            <a:endParaRPr/>
          </a:p>
          <a:p>
            <a:pPr marL="457200" lvl="0" indent="-298450" algn="l" rtl="0">
              <a:spcBef>
                <a:spcPts val="0"/>
              </a:spcBef>
              <a:spcAft>
                <a:spcPts val="0"/>
              </a:spcAft>
              <a:buSzPts val="1100"/>
              <a:buChar char="●"/>
            </a:pPr>
            <a:r>
              <a:rPr lang="en-US"/>
              <a:t>Participatory budgeting-Participatory budgets allow citizens to propose and decide directly how to spend part of the budget, with monitoring and rigorous evaluation of proposals by the institution. Maximum effectiveness and control with satisfaction for everyone.</a:t>
            </a:r>
            <a:endParaRPr/>
          </a:p>
          <a:p>
            <a:pPr marL="457200" lvl="0" indent="-298450" algn="l" rtl="0">
              <a:spcBef>
                <a:spcPts val="0"/>
              </a:spcBef>
              <a:spcAft>
                <a:spcPts val="0"/>
              </a:spcAft>
              <a:buSzPts val="1100"/>
              <a:buChar char="●"/>
            </a:pPr>
            <a:r>
              <a:rPr lang="en-US"/>
              <a:t>Voting-Secure voting system for citizen proposals and enquiries from the institution. Everyone can decide easily on the most important issues from their phones.</a:t>
            </a:r>
            <a:endParaRPr/>
          </a:p>
          <a:p>
            <a:pPr marL="457200" lvl="0" indent="-298450" algn="l" rtl="0">
              <a:spcBef>
                <a:spcPts val="0"/>
              </a:spcBef>
              <a:spcAft>
                <a:spcPts val="0"/>
              </a:spcAft>
              <a:buSzPts val="1100"/>
              <a:buChar char="●"/>
            </a:pPr>
            <a:r>
              <a:rPr lang="en-US"/>
              <a:t>Consultation on Legislation-Any legislative text can be shared with the public to receive comments on any particular part of it. The comments are associated with the discussed parts using a color code, which allows an easy visualization of improvable parts. It also enables the creation of related debates previous to the text drafting, for better subsequent development.</a:t>
            </a:r>
            <a:endParaRPr/>
          </a:p>
          <a:p>
            <a:pPr marL="0" lvl="0" indent="0" algn="l" rtl="0">
              <a:spcBef>
                <a:spcPts val="0"/>
              </a:spcBef>
              <a:spcAft>
                <a:spcPts val="0"/>
              </a:spcAft>
              <a:buNone/>
            </a:pPr>
            <a:endParaRPr/>
          </a:p>
          <a:p>
            <a:pPr marL="0" lvl="0" indent="0" algn="l" rtl="0">
              <a:spcBef>
                <a:spcPts val="0"/>
              </a:spcBef>
              <a:spcAft>
                <a:spcPts val="0"/>
              </a:spcAft>
              <a:buNone/>
            </a:pPr>
            <a:r>
              <a:rPr lang="en-US"/>
              <a:t>A key feature of Consul is also an SDG module that links SDG indicators to data collected and uploaded.</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According to their website, Consul has been used by 35 Countries 135 Institutions 90 Millions of citizens worldwide. A concrete example is Decide Madrid, where members of the public can make proposals, vote in citizen consultations, propose, support or vote for projects with participatory budgets, decide on municipal regulations and open debates to exchange opinions with other people.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Source: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3"/>
              </a:rPr>
              <a:t>https://consulproject.org/en/#contact</a:t>
            </a:r>
            <a:r>
              <a:rPr lang="en-US">
                <a:solidFill>
                  <a:schemeClr val="dk1"/>
                </a:solidFill>
              </a:rPr>
              <a:t>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4"/>
              </a:rPr>
              <a:t>https://decide.madrid.es/budgets</a:t>
            </a: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163863c484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163863c484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With a global average score for participation of just 14 out of 100, the Open Budget Survey 2021 shows that public budgets remain primarily an elite conversation with very few spaces for ordinary people to engage and have a say. Governments need to exert more effort in terms of opening spaces for meaningful dialogue with community members on ways towards better targeting and implementation of programs, protection of spending allocations for critical and vulnerable sectors.</a:t>
            </a:r>
            <a:endParaRPr/>
          </a:p>
          <a:p>
            <a:pPr marL="457200" lvl="0" indent="-298450" algn="l" rtl="0">
              <a:spcBef>
                <a:spcPts val="0"/>
              </a:spcBef>
              <a:spcAft>
                <a:spcPts val="0"/>
              </a:spcAft>
              <a:buSzPts val="1100"/>
              <a:buChar char="●"/>
            </a:pPr>
            <a:r>
              <a:rPr lang="en-US"/>
              <a:t>A successful PP mechanism needs: MoF leadership and bureaucratic buy-in; international, collaborative and peer-to-peer learning environment &amp; peer pressure; resource investment/support; clarity of rules of engagement; culture of trust and collaboration; leveraging on international indices.</a:t>
            </a:r>
            <a:endParaRPr/>
          </a:p>
          <a:p>
            <a:pPr marL="914400" lvl="1" indent="-298450" algn="l" rtl="0">
              <a:spcBef>
                <a:spcPts val="0"/>
              </a:spcBef>
              <a:spcAft>
                <a:spcPts val="0"/>
              </a:spcAft>
              <a:buSzPts val="1100"/>
              <a:buChar char="○"/>
            </a:pPr>
            <a:r>
              <a:rPr lang="en-US">
                <a:solidFill>
                  <a:schemeClr val="dk1"/>
                </a:solidFill>
              </a:rPr>
              <a:t>In terms of enabling factors, we have observed that high-level political will and bureaucratic buy-in from senior and technical level or career officials from the MoF play a crucial role in driving progress and overcoming challenges, also most especially when countries dedicated a team of competent staff on the initiative. There is also great value found in convening stakeholders in an international setting and promoting a collaborative and peer-to-peer learning environment. In the FOA project our regular country assemblies encouraged peer exchange and peer pressure to meet our objectives.  </a:t>
            </a:r>
            <a:endParaRPr>
              <a:solidFill>
                <a:schemeClr val="dk1"/>
              </a:solidFill>
            </a:endParaRPr>
          </a:p>
          <a:p>
            <a:pPr marL="914400" lvl="1" indent="-298450" algn="l" rtl="0">
              <a:spcBef>
                <a:spcPts val="0"/>
              </a:spcBef>
              <a:spcAft>
                <a:spcPts val="0"/>
              </a:spcAft>
              <a:buSzPts val="1100"/>
              <a:buChar char="○"/>
            </a:pPr>
            <a:r>
              <a:rPr lang="en-US">
                <a:solidFill>
                  <a:schemeClr val="dk1"/>
                </a:solidFill>
              </a:rPr>
              <a:t>Good participation requires resources. To have more meaningful outputs and outcomes from the process , peer-learning and capacity-building activities on budget literacy and public participation, and action planning is important. Such activities require significant amount of time and financial investment. </a:t>
            </a:r>
            <a:endParaRPr>
              <a:solidFill>
                <a:schemeClr val="dk1"/>
              </a:solidFill>
            </a:endParaRPr>
          </a:p>
          <a:p>
            <a:pPr marL="914400" lvl="1" indent="-298450" algn="l" rtl="0">
              <a:spcBef>
                <a:spcPts val="0"/>
              </a:spcBef>
              <a:spcAft>
                <a:spcPts val="0"/>
              </a:spcAft>
              <a:buSzPts val="1100"/>
              <a:buChar char="○"/>
            </a:pPr>
            <a:r>
              <a:rPr lang="en-US">
                <a:solidFill>
                  <a:schemeClr val="dk1"/>
                </a:solidFill>
              </a:rPr>
              <a:t>The Advisory groups, with the presence of both government and civil society, are also a key strength of the project. The culture of trust within and among the members of the Advisory Group, established under an international collaborative setting that we have in the FOA project, allowed for a constructive and conducive environment that facilitated the free sharing of ideas and provided a structure and formality to the collaboration between government and CSOs.</a:t>
            </a:r>
            <a:endParaRPr>
              <a:solidFill>
                <a:schemeClr val="dk1"/>
              </a:solidFill>
            </a:endParaRPr>
          </a:p>
          <a:p>
            <a:pPr marL="914400" lvl="1" indent="-298450" algn="l" rtl="0">
              <a:spcBef>
                <a:spcPts val="0"/>
              </a:spcBef>
              <a:spcAft>
                <a:spcPts val="0"/>
              </a:spcAft>
              <a:buSzPts val="1100"/>
              <a:buChar char="○"/>
            </a:pPr>
            <a:r>
              <a:rPr lang="en-US">
                <a:solidFill>
                  <a:schemeClr val="dk1"/>
                </a:solidFill>
              </a:rPr>
              <a:t>Having clarity on the engagement framework is very important and was critical to ensure that the project moved forward in each country, particularly given the disruption of COVID-19. </a:t>
            </a:r>
            <a:endParaRPr>
              <a:solidFill>
                <a:schemeClr val="dk1"/>
              </a:solidFill>
            </a:endParaRPr>
          </a:p>
          <a:p>
            <a:pPr marL="914400" lvl="1" indent="-298450" algn="l" rtl="0">
              <a:spcBef>
                <a:spcPts val="0"/>
              </a:spcBef>
              <a:spcAft>
                <a:spcPts val="0"/>
              </a:spcAft>
              <a:buSzPts val="1100"/>
              <a:buChar char="○"/>
            </a:pPr>
            <a:r>
              <a:rPr lang="en-US">
                <a:solidFill>
                  <a:schemeClr val="dk1"/>
                </a:solidFill>
              </a:rPr>
              <a:t>Lastly, international indices also serve as useful measures and incentive for countries to make progress and sustain PP activities. International comparative measures such as the OBS, for example, fuel a race-to-the-top culture and government's desire to sustain and further deepen public participation efforts.</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15dadd697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15dadd69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Technology is a powerful tool and can be maximized to facilitate public participation. There are a variety of ways on how digital tools can be leveraged on. There are also existing solutions that are free, open source, and customizable. </a:t>
            </a:r>
            <a:endParaRPr/>
          </a:p>
          <a:p>
            <a:pPr marL="457200" lvl="0" indent="-298450" algn="l" rtl="0">
              <a:spcBef>
                <a:spcPts val="0"/>
              </a:spcBef>
              <a:spcAft>
                <a:spcPts val="0"/>
              </a:spcAft>
              <a:buClr>
                <a:schemeClr val="dk1"/>
              </a:buClr>
              <a:buSzPts val="1100"/>
              <a:buChar char="●"/>
            </a:pPr>
            <a:r>
              <a:rPr lang="en-US">
                <a:solidFill>
                  <a:schemeClr val="dk1"/>
                </a:solidFill>
              </a:rPr>
              <a:t>Digital tools can reach more stakeholders in countries with good ICT infrastructure, but can limit participation in countries that lack or have weak ICT infrastructure. In FOA countries, lack of effective ICT infrastructure and weak connectivity posed real challenges in implementing fully virtual meetings and later on hybrid sessions, especially during the height of the pandemic. PP initiatives should employ a mix of online and offline strategies to ensure enough voices, especially those from vulnerable sectors, are heard and taken into account.</a:t>
            </a:r>
            <a:endParaRPr>
              <a:solidFill>
                <a:schemeClr val="dk1"/>
              </a:solidFill>
            </a:endParaRPr>
          </a:p>
          <a:p>
            <a:pPr marL="457200" lvl="0" indent="-298450" algn="l" rtl="0">
              <a:spcBef>
                <a:spcPts val="0"/>
              </a:spcBef>
              <a:spcAft>
                <a:spcPts val="0"/>
              </a:spcAft>
              <a:buSzPts val="1100"/>
              <a:buChar char="●"/>
            </a:pPr>
            <a:r>
              <a:rPr lang="en-US"/>
              <a:t>Sustainability, inclusion, and institutionalization are key challenges that need to be addressed when establishing PP mechanisms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7cb864104_0_112: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17cb864104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4e8208d6a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14e8208d6a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Public participation is a means to ensure that all those with a stake in, affected by, or intended to benefit from fiscal policies have a voice in decisions that affect their lives. At the heart of fiscal transparency and public financial management is the relationship between the public and the government. </a:t>
            </a: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The importance that state actors give to public participation reflects their acceptance and commitment to democratic life and the basic principle that non-state actors are key agents of good governance and sustainable development. Public participation by non-state actors is a critical democratic mechanism through which the government's decision-making process and public policies can be made more legitimate, efficient, equitable, accountable, and sustainable. It can strengthen policy choices, increase public support for budget decisions, and strengthen oversight, all of which can ultimately improve outcomes. When public participation is inclusive and effective, listening and engaging with the marginalized members of society, it especially benefits the poor and the most vulnerable, who are traditionally excluded. Members of the public can provide critical information on their needs and priorities and, through monitoring budget implementation, reduce mismanagement, thus further enhancing budget efficiency and effectiveness.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p>
        </p:txBody>
      </p:sp>
      <p:sp>
        <p:nvSpPr>
          <p:cNvPr id="217" name="Google Shape;217;g214e8208d6a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5dadd69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5dadd69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14e8208d6a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of the GIFT network’s first initiatives was to review the plethora of international standards and norms on fiscal transparency for comprehensiveness and consistency. This prompted the development in 2012 of the High-Level Principles on Fiscal Transparency, Participation and Accountability, 10 principles that were ‘…intended to guide policy makers and all other stakeholders in fiscal policy in their efforts to improve fiscal transparency, participation and accountability, and to help promote improvements in the coverage, consistency and coherence of the existing standards and norms for fiscal transparency.’ Principle 10 focuses on Public Participation.</a:t>
            </a:r>
            <a:endParaRPr/>
          </a:p>
        </p:txBody>
      </p:sp>
      <p:sp>
        <p:nvSpPr>
          <p:cNvPr id="232" name="Google Shape;232;g214e8208d6a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14e8208d6a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14e8208d6a_0_6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Given the limited historical guidance on how public entities should engage directly with the public in managing public resources, the GIFT network embarked on a substantial multi-year work program to generate greater knowledge about country practices and innovations in citizen engagement. In 2016, after an extensive public consultation process, GIFT launched 10</a:t>
            </a:r>
            <a:r>
              <a:rPr lang="en-US">
                <a:solidFill>
                  <a:srgbClr val="404040"/>
                </a:solidFill>
                <a:latin typeface="Arial"/>
                <a:ea typeface="Arial"/>
                <a:cs typeface="Arial"/>
                <a:sym typeface="Arial"/>
              </a:rPr>
              <a:t> </a:t>
            </a:r>
            <a:r>
              <a:rPr lang="en-US">
                <a:latin typeface="Arial"/>
                <a:ea typeface="Arial"/>
                <a:cs typeface="Arial"/>
                <a:sym typeface="Arial"/>
              </a:rPr>
              <a:t>Principles of Public Participation in Fiscal Policies. This guidance states that public authorities should endeavor to ensure that citizens and other non-state actors have effective opportunities to participate directly in public debate and discussion with respect to the design, implementation and review of fiscal policies, while observing 10 interdependent principles.</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0" name="Google Shape;240;g214e8208d6a_0_6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4e8208d6a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14e8208d6a_0_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The</a:t>
            </a:r>
            <a:r>
              <a:rPr lang="en-US"/>
              <a:t> GIFT PP </a:t>
            </a:r>
            <a:r>
              <a:rPr lang="en-US">
                <a:latin typeface="Arial"/>
                <a:ea typeface="Arial"/>
                <a:cs typeface="Arial"/>
                <a:sym typeface="Arial"/>
              </a:rPr>
              <a:t>principles include select concepts that are also included in other norms and standards developed by international development institutions including the Organisation for Economic Co-operation and Development (OECD), the International Monetary Fund (IMF), International Federation of Accountants (IFAC), Chartered Institute of Public Finance and Accountancy (CIPFA) and the Public Expenditure and Financial Accountability (PEFA), among others. </a:t>
            </a:r>
            <a:endParaRPr/>
          </a:p>
        </p:txBody>
      </p:sp>
      <p:sp>
        <p:nvSpPr>
          <p:cNvPr id="248" name="Google Shape;248;g214e8208d6a_0_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35"/>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7" name="Google Shape;47;p35"/>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8" name="Google Shape;48;p35"/>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9" name="Google Shape;49;p35"/>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0"/>
        <p:cNvGrpSpPr/>
        <p:nvPr/>
      </p:nvGrpSpPr>
      <p:grpSpPr>
        <a:xfrm>
          <a:off x="0" y="0"/>
          <a:ext cx="0" cy="0"/>
          <a:chOff x="0" y="0"/>
          <a:chExt cx="0" cy="0"/>
        </a:xfrm>
      </p:grpSpPr>
      <p:sp>
        <p:nvSpPr>
          <p:cNvPr id="51" name="Google Shape;51;p36"/>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36"/>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3" name="Google Shape;53;p36"/>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4" name="Google Shape;54;p36"/>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5" name="Google Shape;55;p36"/>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6" name="Google Shape;56;p36"/>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7" name="Google Shape;57;p36"/>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5"/>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0"/>
        <p:cNvGrpSpPr/>
        <p:nvPr/>
      </p:nvGrpSpPr>
      <p:grpSpPr>
        <a:xfrm>
          <a:off x="0" y="0"/>
          <a:ext cx="0" cy="0"/>
          <a:chOff x="0" y="0"/>
          <a:chExt cx="0" cy="0"/>
        </a:xfrm>
      </p:grpSpPr>
      <p:sp>
        <p:nvSpPr>
          <p:cNvPr id="71" name="Google Shape;71;p3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37"/>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73" name="Google Shape;73;p37"/>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6"/>
        <p:cNvGrpSpPr/>
        <p:nvPr/>
      </p:nvGrpSpPr>
      <p:grpSpPr>
        <a:xfrm>
          <a:off x="0" y="0"/>
          <a:ext cx="0" cy="0"/>
          <a:chOff x="0" y="0"/>
          <a:chExt cx="0" cy="0"/>
        </a:xfrm>
      </p:grpSpPr>
      <p:sp>
        <p:nvSpPr>
          <p:cNvPr id="77" name="Google Shape;77;p39"/>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40"/>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1" name="Google Shape;81;p40"/>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2" name="Google Shape;82;p40"/>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41"/>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6" name="Google Shape;86;p41"/>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7" name="Google Shape;87;p41"/>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2"/>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1" name="Google Shape;91;p4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2" name="Google Shape;92;p42"/>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7"/>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43"/>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6" name="Google Shape;96;p43"/>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7"/>
        <p:cNvGrpSpPr/>
        <p:nvPr/>
      </p:nvGrpSpPr>
      <p:grpSpPr>
        <a:xfrm>
          <a:off x="0" y="0"/>
          <a:ext cx="0" cy="0"/>
          <a:chOff x="0" y="0"/>
          <a:chExt cx="0" cy="0"/>
        </a:xfrm>
      </p:grpSpPr>
      <p:sp>
        <p:nvSpPr>
          <p:cNvPr id="98" name="Google Shape;98;p4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44"/>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44"/>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1" name="Google Shape;101;p44"/>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2" name="Google Shape;102;p44"/>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4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45"/>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6" name="Google Shape;106;p45"/>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7" name="Google Shape;107;p45"/>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45"/>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9" name="Google Shape;109;p45"/>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10" name="Google Shape;110;p45"/>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pic>
        <p:nvPicPr>
          <p:cNvPr id="120" name="Google Shape;120;g214e8208d6a_0_1116"/>
          <p:cNvPicPr preferRelativeResize="0"/>
          <p:nvPr/>
        </p:nvPicPr>
        <p:blipFill rotWithShape="1">
          <a:blip r:embed="rId2">
            <a:alphaModFix/>
          </a:blip>
          <a:srcRect/>
          <a:stretch/>
        </p:blipFill>
        <p:spPr>
          <a:xfrm>
            <a:off x="0" y="0"/>
            <a:ext cx="8148470" cy="3665440"/>
          </a:xfrm>
          <a:prstGeom prst="rect">
            <a:avLst/>
          </a:prstGeom>
          <a:noFill/>
          <a:ln>
            <a:noFill/>
          </a:ln>
        </p:spPr>
      </p:pic>
      <p:pic>
        <p:nvPicPr>
          <p:cNvPr id="121" name="Google Shape;121;g214e8208d6a_0_1116"/>
          <p:cNvPicPr preferRelativeResize="0"/>
          <p:nvPr/>
        </p:nvPicPr>
        <p:blipFill rotWithShape="1">
          <a:blip r:embed="rId2">
            <a:alphaModFix/>
          </a:blip>
          <a:srcRect/>
          <a:stretch/>
        </p:blipFill>
        <p:spPr>
          <a:xfrm rot="10800000">
            <a:off x="995534" y="1504312"/>
            <a:ext cx="8148466" cy="3665438"/>
          </a:xfrm>
          <a:prstGeom prst="rect">
            <a:avLst/>
          </a:prstGeom>
          <a:noFill/>
          <a:ln>
            <a:noFill/>
          </a:ln>
        </p:spPr>
      </p:pic>
      <p:sp>
        <p:nvSpPr>
          <p:cNvPr id="122" name="Google Shape;122;g214e8208d6a_0_11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g214e8208d6a_0_11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3F3F3F"/>
              </a:buClr>
              <a:buSzPts val="1800"/>
              <a:buNone/>
              <a:defRPr sz="1800">
                <a:solidFill>
                  <a:srgbClr val="3F3F3F"/>
                </a:solidFill>
              </a:defRPr>
            </a:lvl1pPr>
            <a:lvl2pPr lvl="1" algn="ctr" rtl="0">
              <a:lnSpc>
                <a:spcPct val="90000"/>
              </a:lnSpc>
              <a:spcBef>
                <a:spcPts val="400"/>
              </a:spcBef>
              <a:spcAft>
                <a:spcPts val="0"/>
              </a:spcAft>
              <a:buClr>
                <a:srgbClr val="3F3F3F"/>
              </a:buClr>
              <a:buSzPts val="1500"/>
              <a:buNone/>
              <a:defRPr sz="1500"/>
            </a:lvl2pPr>
            <a:lvl3pPr lvl="2" algn="ctr" rtl="0">
              <a:lnSpc>
                <a:spcPct val="90000"/>
              </a:lnSpc>
              <a:spcBef>
                <a:spcPts val="400"/>
              </a:spcBef>
              <a:spcAft>
                <a:spcPts val="0"/>
              </a:spcAft>
              <a:buClr>
                <a:srgbClr val="3F3F3F"/>
              </a:buClr>
              <a:buSzPts val="1400"/>
              <a:buNone/>
              <a:defRPr sz="1400"/>
            </a:lvl3pPr>
            <a:lvl4pPr lvl="3" algn="ctr" rtl="0">
              <a:lnSpc>
                <a:spcPct val="90000"/>
              </a:lnSpc>
              <a:spcBef>
                <a:spcPts val="400"/>
              </a:spcBef>
              <a:spcAft>
                <a:spcPts val="0"/>
              </a:spcAft>
              <a:buClr>
                <a:srgbClr val="3F3F3F"/>
              </a:buClr>
              <a:buSzPts val="1200"/>
              <a:buNone/>
              <a:defRPr sz="1200"/>
            </a:lvl4pPr>
            <a:lvl5pPr lvl="4" algn="ctr" rtl="0">
              <a:lnSpc>
                <a:spcPct val="90000"/>
              </a:lnSpc>
              <a:spcBef>
                <a:spcPts val="400"/>
              </a:spcBef>
              <a:spcAft>
                <a:spcPts val="0"/>
              </a:spcAft>
              <a:buClr>
                <a:srgbClr val="3F3F3F"/>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4" name="Google Shape;124;g214e8208d6a_0_1116"/>
          <p:cNvSpPr txBox="1">
            <a:spLocks noGrp="1"/>
          </p:cNvSpPr>
          <p:nvPr>
            <p:ph type="sldNum" idx="12"/>
          </p:nvPr>
        </p:nvSpPr>
        <p:spPr>
          <a:xfrm>
            <a:off x="3722125" y="4789385"/>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pic>
        <p:nvPicPr>
          <p:cNvPr id="126" name="Google Shape;126;g214e8208d6a_0_1122"/>
          <p:cNvPicPr preferRelativeResize="0"/>
          <p:nvPr/>
        </p:nvPicPr>
        <p:blipFill rotWithShape="1">
          <a:blip r:embed="rId2">
            <a:alphaModFix/>
          </a:blip>
          <a:srcRect/>
          <a:stretch/>
        </p:blipFill>
        <p:spPr>
          <a:xfrm rot="10800000">
            <a:off x="1782324" y="3268521"/>
            <a:ext cx="7372227" cy="1874979"/>
          </a:xfrm>
          <a:prstGeom prst="rect">
            <a:avLst/>
          </a:prstGeom>
          <a:noFill/>
          <a:ln>
            <a:noFill/>
          </a:ln>
        </p:spPr>
      </p:pic>
      <p:pic>
        <p:nvPicPr>
          <p:cNvPr id="127" name="Google Shape;127;g214e8208d6a_0_1122"/>
          <p:cNvPicPr preferRelativeResize="0"/>
          <p:nvPr/>
        </p:nvPicPr>
        <p:blipFill rotWithShape="1">
          <a:blip r:embed="rId2">
            <a:alphaModFix/>
          </a:blip>
          <a:srcRect/>
          <a:stretch/>
        </p:blipFill>
        <p:spPr>
          <a:xfrm>
            <a:off x="0" y="-7268"/>
            <a:ext cx="7372227" cy="1874979"/>
          </a:xfrm>
          <a:prstGeom prst="rect">
            <a:avLst/>
          </a:prstGeom>
          <a:noFill/>
          <a:ln>
            <a:noFill/>
          </a:ln>
        </p:spPr>
      </p:pic>
      <p:sp>
        <p:nvSpPr>
          <p:cNvPr id="128" name="Google Shape;128;g214e8208d6a_0_11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3300"/>
              <a:buFont typeface="Roboto"/>
              <a:buNone/>
              <a:defRPr b="1">
                <a:solidFill>
                  <a:srgbClr val="FF5100"/>
                </a:solidFill>
                <a:latin typeface="Roboto"/>
                <a:ea typeface="Roboto"/>
                <a:cs typeface="Roboto"/>
                <a:sym typeface="Robot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g214e8208d6a_0_11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3F3F3F"/>
              </a:buClr>
              <a:buSzPts val="2100"/>
              <a:buChar char="•"/>
              <a:defRPr>
                <a:solidFill>
                  <a:srgbClr val="3F3F3F"/>
                </a:solidFill>
                <a:latin typeface="Roboto"/>
                <a:ea typeface="Roboto"/>
                <a:cs typeface="Roboto"/>
                <a:sym typeface="Roboto"/>
              </a:defRPr>
            </a:lvl1pPr>
            <a:lvl2pPr marL="914400" lvl="1" indent="-342900" algn="l" rtl="0">
              <a:lnSpc>
                <a:spcPct val="90000"/>
              </a:lnSpc>
              <a:spcBef>
                <a:spcPts val="400"/>
              </a:spcBef>
              <a:spcAft>
                <a:spcPts val="0"/>
              </a:spcAft>
              <a:buClr>
                <a:srgbClr val="595959"/>
              </a:buClr>
              <a:buSzPts val="1800"/>
              <a:buChar char="•"/>
              <a:defRPr>
                <a:solidFill>
                  <a:srgbClr val="595959"/>
                </a:solidFill>
                <a:latin typeface="Roboto"/>
                <a:ea typeface="Roboto"/>
                <a:cs typeface="Roboto"/>
                <a:sym typeface="Roboto"/>
              </a:defRPr>
            </a:lvl2pPr>
            <a:lvl3pPr marL="1371600" lvl="2" indent="-323850" algn="l" rtl="0">
              <a:lnSpc>
                <a:spcPct val="90000"/>
              </a:lnSpc>
              <a:spcBef>
                <a:spcPts val="400"/>
              </a:spcBef>
              <a:spcAft>
                <a:spcPts val="0"/>
              </a:spcAft>
              <a:buClr>
                <a:srgbClr val="595959"/>
              </a:buClr>
              <a:buSzPts val="1500"/>
              <a:buChar char="•"/>
              <a:defRPr>
                <a:solidFill>
                  <a:srgbClr val="595959"/>
                </a:solidFill>
                <a:latin typeface="Roboto"/>
                <a:ea typeface="Roboto"/>
                <a:cs typeface="Roboto"/>
                <a:sym typeface="Roboto"/>
              </a:defRPr>
            </a:lvl3pPr>
            <a:lvl4pPr marL="1828800" lvl="3"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4pPr>
            <a:lvl5pPr marL="2286000" lvl="4"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0" name="Google Shape;130;g214e8208d6a_0_1122"/>
          <p:cNvSpPr txBox="1">
            <a:spLocks noGrp="1"/>
          </p:cNvSpPr>
          <p:nvPr>
            <p:ph type="sldNum" idx="12"/>
          </p:nvPr>
        </p:nvSpPr>
        <p:spPr>
          <a:xfrm>
            <a:off x="3220679" y="4733925"/>
            <a:ext cx="2057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g214e8208d6a_0_11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g214e8208d6a_0_11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4" name="Google Shape;134;g214e8208d6a_0_11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g214e8208d6a_0_11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g214e8208d6a_0_1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7"/>
        <p:cNvGrpSpPr/>
        <p:nvPr/>
      </p:nvGrpSpPr>
      <p:grpSpPr>
        <a:xfrm>
          <a:off x="0" y="0"/>
          <a:ext cx="0" cy="0"/>
          <a:chOff x="0" y="0"/>
          <a:chExt cx="0" cy="0"/>
        </a:xfrm>
      </p:grpSpPr>
      <p:sp>
        <p:nvSpPr>
          <p:cNvPr id="138" name="Google Shape;138;g214e8208d6a_0_1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g214e8208d6a_0_11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g214e8208d6a_0_11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g214e8208d6a_0_1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g214e8208d6a_0_1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g214e8208d6a_0_1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4"/>
        <p:cNvGrpSpPr/>
        <p:nvPr/>
      </p:nvGrpSpPr>
      <p:grpSpPr>
        <a:xfrm>
          <a:off x="0" y="0"/>
          <a:ext cx="0" cy="0"/>
          <a:chOff x="0" y="0"/>
          <a:chExt cx="0" cy="0"/>
        </a:xfrm>
      </p:grpSpPr>
      <p:sp>
        <p:nvSpPr>
          <p:cNvPr id="145" name="Google Shape;145;g214e8208d6a_0_114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g214e8208d6a_0_114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7" name="Google Shape;147;g214e8208d6a_0_114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g214e8208d6a_0_114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9" name="Google Shape;149;g214e8208d6a_0_114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0" name="Google Shape;150;g214e8208d6a_0_11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g214e8208d6a_0_11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g214e8208d6a_0_11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g214e8208d6a_0_11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g214e8208d6a_0_1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g214e8208d6a_0_1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7" name="Google Shape;157;g214e8208d6a_0_1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g214e8208d6a_0_11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g214e8208d6a_0_11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g214e8208d6a_0_11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28"/>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0" name="Google Shape;20;p28"/>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2"/>
        <p:cNvGrpSpPr/>
        <p:nvPr/>
      </p:nvGrpSpPr>
      <p:grpSpPr>
        <a:xfrm>
          <a:off x="0" y="0"/>
          <a:ext cx="0" cy="0"/>
          <a:chOff x="0" y="0"/>
          <a:chExt cx="0" cy="0"/>
        </a:xfrm>
      </p:grpSpPr>
      <p:sp>
        <p:nvSpPr>
          <p:cNvPr id="163" name="Google Shape;163;g214e8208d6a_0_115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g214e8208d6a_0_115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18988B"/>
              </a:buClr>
              <a:buSzPts val="2400"/>
              <a:buChar char="•"/>
              <a:defRPr sz="2400"/>
            </a:lvl1pPr>
            <a:lvl2pPr marL="914400" lvl="1" indent="-361950" algn="l" rtl="0">
              <a:lnSpc>
                <a:spcPct val="90000"/>
              </a:lnSpc>
              <a:spcBef>
                <a:spcPts val="400"/>
              </a:spcBef>
              <a:spcAft>
                <a:spcPts val="0"/>
              </a:spcAft>
              <a:buClr>
                <a:srgbClr val="3F3F3F"/>
              </a:buClr>
              <a:buSzPts val="2100"/>
              <a:buChar char="•"/>
              <a:defRPr sz="2100"/>
            </a:lvl2pPr>
            <a:lvl3pPr marL="1371600" lvl="2" indent="-342900" algn="l" rtl="0">
              <a:lnSpc>
                <a:spcPct val="90000"/>
              </a:lnSpc>
              <a:spcBef>
                <a:spcPts val="400"/>
              </a:spcBef>
              <a:spcAft>
                <a:spcPts val="0"/>
              </a:spcAft>
              <a:buClr>
                <a:srgbClr val="3F3F3F"/>
              </a:buClr>
              <a:buSzPts val="1800"/>
              <a:buChar char="•"/>
              <a:defRPr sz="1800"/>
            </a:lvl3pPr>
            <a:lvl4pPr marL="1828800" lvl="3" indent="-323850" algn="l" rtl="0">
              <a:lnSpc>
                <a:spcPct val="90000"/>
              </a:lnSpc>
              <a:spcBef>
                <a:spcPts val="400"/>
              </a:spcBef>
              <a:spcAft>
                <a:spcPts val="0"/>
              </a:spcAft>
              <a:buClr>
                <a:srgbClr val="3F3F3F"/>
              </a:buClr>
              <a:buSzPts val="1500"/>
              <a:buChar char="•"/>
              <a:defRPr sz="1500"/>
            </a:lvl4pPr>
            <a:lvl5pPr marL="2286000" lvl="4" indent="-323850" algn="l" rtl="0">
              <a:lnSpc>
                <a:spcPct val="90000"/>
              </a:lnSpc>
              <a:spcBef>
                <a:spcPts val="400"/>
              </a:spcBef>
              <a:spcAft>
                <a:spcPts val="0"/>
              </a:spcAft>
              <a:buClr>
                <a:srgbClr val="3F3F3F"/>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65" name="Google Shape;165;g214e8208d6a_0_115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6" name="Google Shape;166;g214e8208d6a_0_11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g214e8208d6a_0_11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g214e8208d6a_0_11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9"/>
        <p:cNvGrpSpPr/>
        <p:nvPr/>
      </p:nvGrpSpPr>
      <p:grpSpPr>
        <a:xfrm>
          <a:off x="0" y="0"/>
          <a:ext cx="0" cy="0"/>
          <a:chOff x="0" y="0"/>
          <a:chExt cx="0" cy="0"/>
        </a:xfrm>
      </p:grpSpPr>
      <p:sp>
        <p:nvSpPr>
          <p:cNvPr id="170" name="Google Shape;170;g214e8208d6a_0_116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g214e8208d6a_0_1166"/>
          <p:cNvSpPr>
            <a:spLocks noGrp="1"/>
          </p:cNvSpPr>
          <p:nvPr>
            <p:ph type="pic" idx="2"/>
          </p:nvPr>
        </p:nvSpPr>
        <p:spPr>
          <a:xfrm>
            <a:off x="3887391" y="740569"/>
            <a:ext cx="4629300" cy="3655200"/>
          </a:xfrm>
          <a:prstGeom prst="rect">
            <a:avLst/>
          </a:prstGeom>
          <a:noFill/>
          <a:ln>
            <a:noFill/>
          </a:ln>
        </p:spPr>
      </p:sp>
      <p:sp>
        <p:nvSpPr>
          <p:cNvPr id="172" name="Google Shape;172;g214e8208d6a_0_116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3" name="Google Shape;173;g214e8208d6a_0_11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14e8208d6a_0_11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 name="Google Shape;175;g214e8208d6a_0_11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6"/>
        <p:cNvGrpSpPr/>
        <p:nvPr/>
      </p:nvGrpSpPr>
      <p:grpSpPr>
        <a:xfrm>
          <a:off x="0" y="0"/>
          <a:ext cx="0" cy="0"/>
          <a:chOff x="0" y="0"/>
          <a:chExt cx="0" cy="0"/>
        </a:xfrm>
      </p:grpSpPr>
      <p:sp>
        <p:nvSpPr>
          <p:cNvPr id="177" name="Google Shape;177;g214e8208d6a_0_117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g214e8208d6a_0_117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g214e8208d6a_0_11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g214e8208d6a_0_11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g214e8208d6a_0_11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2"/>
        <p:cNvGrpSpPr/>
        <p:nvPr/>
      </p:nvGrpSpPr>
      <p:grpSpPr>
        <a:xfrm>
          <a:off x="0" y="0"/>
          <a:ext cx="0" cy="0"/>
          <a:chOff x="0" y="0"/>
          <a:chExt cx="0" cy="0"/>
        </a:xfrm>
      </p:grpSpPr>
      <p:sp>
        <p:nvSpPr>
          <p:cNvPr id="183" name="Google Shape;183;g214e8208d6a_0_117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g214e8208d6a_0_117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g214e8208d6a_0_11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14e8208d6a_0_11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 name="Google Shape;187;g214e8208d6a_0_11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3"/>
        <p:cNvGrpSpPr/>
        <p:nvPr/>
      </p:nvGrpSpPr>
      <p:grpSpPr>
        <a:xfrm>
          <a:off x="0" y="0"/>
          <a:ext cx="0" cy="0"/>
          <a:chOff x="0" y="0"/>
          <a:chExt cx="0" cy="0"/>
        </a:xfrm>
      </p:grpSpPr>
      <p:sp>
        <p:nvSpPr>
          <p:cNvPr id="24" name="Google Shape;24;p30"/>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31"/>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8" name="Google Shape;28;p31"/>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9" name="Google Shape;29;p31"/>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32"/>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3" name="Google Shape;33;p3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4" name="Google Shape;34;p32"/>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33"/>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8" name="Google Shape;38;p33"/>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9" name="Google Shape;39;p33"/>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34"/>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3" name="Google Shape;43;p34"/>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2"/>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7" name="Google Shape;7;p22"/>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8" name="Google Shape;8;p22"/>
          <p:cNvPicPr preferRelativeResize="0"/>
          <p:nvPr/>
        </p:nvPicPr>
        <p:blipFill rotWithShape="1">
          <a:blip r:embed="rId14">
            <a:alphaModFix/>
          </a:blip>
          <a:srcRect/>
          <a:stretch/>
        </p:blipFill>
        <p:spPr>
          <a:xfrm>
            <a:off x="0" y="0"/>
            <a:ext cx="8148600" cy="3665520"/>
          </a:xfrm>
          <a:prstGeom prst="rect">
            <a:avLst/>
          </a:prstGeom>
          <a:noFill/>
          <a:ln>
            <a:noFill/>
          </a:ln>
        </p:spPr>
      </p:pic>
      <p:pic>
        <p:nvPicPr>
          <p:cNvPr id="9" name="Google Shape;9;p22"/>
          <p:cNvPicPr preferRelativeResize="0"/>
          <p:nvPr/>
        </p:nvPicPr>
        <p:blipFill rotWithShape="1">
          <a:blip r:embed="rId14">
            <a:alphaModFix/>
          </a:blip>
          <a:srcRect/>
          <a:stretch/>
        </p:blipFill>
        <p:spPr>
          <a:xfrm rot="10800000">
            <a:off x="995490" y="1504170"/>
            <a:ext cx="8148600" cy="3665520"/>
          </a:xfrm>
          <a:prstGeom prst="rect">
            <a:avLst/>
          </a:prstGeom>
          <a:noFill/>
          <a:ln>
            <a:noFill/>
          </a:ln>
        </p:spPr>
      </p:pic>
      <p:sp>
        <p:nvSpPr>
          <p:cNvPr id="10" name="Google Shape;10;p22"/>
          <p:cNvSpPr txBox="1">
            <a:spLocks noGrp="1"/>
          </p:cNvSpPr>
          <p:nvPr>
            <p:ph type="title"/>
          </p:nvPr>
        </p:nvSpPr>
        <p:spPr>
          <a:xfrm>
            <a:off x="1142910" y="841860"/>
            <a:ext cx="6858000" cy="1790700"/>
          </a:xfrm>
          <a:prstGeom prst="rect">
            <a:avLst/>
          </a:prstGeom>
          <a:noFill/>
          <a:ln>
            <a:noFill/>
          </a:ln>
        </p:spPr>
        <p:txBody>
          <a:bodyPr spcFirstLastPara="1" wrap="square" lIns="68575" tIns="34275" rIns="68575" bIns="34275" anchor="b" anchorCtr="1">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sldNum" idx="12"/>
          </p:nvPr>
        </p:nvSpPr>
        <p:spPr>
          <a:xfrm>
            <a:off x="3722220" y="4789260"/>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2" name="Google Shape;12;p22"/>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p24"/>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60" name="Google Shape;60;p24"/>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61" name="Google Shape;61;p24"/>
          <p:cNvPicPr preferRelativeResize="0"/>
          <p:nvPr/>
        </p:nvPicPr>
        <p:blipFill rotWithShape="1">
          <a:blip r:embed="rId13">
            <a:alphaModFix/>
          </a:blip>
          <a:srcRect/>
          <a:stretch/>
        </p:blipFill>
        <p:spPr>
          <a:xfrm>
            <a:off x="0" y="-7290"/>
            <a:ext cx="7372353" cy="1874881"/>
          </a:xfrm>
          <a:prstGeom prst="rect">
            <a:avLst/>
          </a:prstGeom>
          <a:noFill/>
          <a:ln>
            <a:noFill/>
          </a:ln>
        </p:spPr>
      </p:pic>
      <p:sp>
        <p:nvSpPr>
          <p:cNvPr id="62" name="Google Shape;62;p24"/>
          <p:cNvSpPr txBox="1">
            <a:spLocks noGrp="1"/>
          </p:cNvSpPr>
          <p:nvPr>
            <p:ph type="title"/>
          </p:nvPr>
        </p:nvSpPr>
        <p:spPr>
          <a:xfrm>
            <a:off x="628560" y="273780"/>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24"/>
          <p:cNvSpPr txBox="1">
            <a:spLocks noGrp="1"/>
          </p:cNvSpPr>
          <p:nvPr>
            <p:ph type="title" idx="2"/>
          </p:nvPr>
        </p:nvSpPr>
        <p:spPr>
          <a:xfrm>
            <a:off x="628560" y="1369170"/>
            <a:ext cx="7886700" cy="32634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24"/>
          <p:cNvSpPr txBox="1">
            <a:spLocks noGrp="1"/>
          </p:cNvSpPr>
          <p:nvPr>
            <p:ph type="sldNum" idx="12"/>
          </p:nvPr>
        </p:nvSpPr>
        <p:spPr>
          <a:xfrm>
            <a:off x="3220560" y="4733910"/>
            <a:ext cx="2057400" cy="273900"/>
          </a:xfrm>
          <a:prstGeom prst="rect">
            <a:avLst/>
          </a:prstGeom>
          <a:noFill/>
          <a:ln>
            <a:noFill/>
          </a:ln>
        </p:spPr>
        <p:txBody>
          <a:bodyPr spcFirstLastPara="1" wrap="square" lIns="68575" tIns="34275" rIns="68575" bIns="34275" anchor="ctr" anchorCtr="1">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65" name="Google Shape;65;p24"/>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pic>
        <p:nvPicPr>
          <p:cNvPr id="112" name="Google Shape;112;g214e8208d6a_0_1108"/>
          <p:cNvPicPr preferRelativeResize="0"/>
          <p:nvPr/>
        </p:nvPicPr>
        <p:blipFill rotWithShape="1">
          <a:blip r:embed="rId13">
            <a:alphaModFix/>
          </a:blip>
          <a:srcRect/>
          <a:stretch/>
        </p:blipFill>
        <p:spPr>
          <a:xfrm>
            <a:off x="0" y="-7268"/>
            <a:ext cx="7372227" cy="1874979"/>
          </a:xfrm>
          <a:prstGeom prst="rect">
            <a:avLst/>
          </a:prstGeom>
          <a:noFill/>
          <a:ln>
            <a:noFill/>
          </a:ln>
        </p:spPr>
      </p:pic>
      <p:pic>
        <p:nvPicPr>
          <p:cNvPr id="113" name="Google Shape;113;g214e8208d6a_0_1108"/>
          <p:cNvPicPr preferRelativeResize="0"/>
          <p:nvPr/>
        </p:nvPicPr>
        <p:blipFill rotWithShape="1">
          <a:blip r:embed="rId13">
            <a:alphaModFix/>
          </a:blip>
          <a:srcRect/>
          <a:stretch/>
        </p:blipFill>
        <p:spPr>
          <a:xfrm rot="10800000">
            <a:off x="1782324" y="3268521"/>
            <a:ext cx="7372227" cy="1874979"/>
          </a:xfrm>
          <a:prstGeom prst="rect">
            <a:avLst/>
          </a:prstGeom>
          <a:noFill/>
          <a:ln>
            <a:noFill/>
          </a:ln>
        </p:spPr>
      </p:pic>
      <p:sp>
        <p:nvSpPr>
          <p:cNvPr id="114" name="Google Shape;114;g214e8208d6a_0_110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FF5100"/>
              </a:buClr>
              <a:buSzPts val="3300"/>
              <a:buFont typeface="Roboto"/>
              <a:buNone/>
              <a:defRPr sz="3300" b="1" i="0" u="none" strike="noStrike" cap="none">
                <a:solidFill>
                  <a:srgbClr val="FF5100"/>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g214e8208d6a_0_110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8988B"/>
              </a:buClr>
              <a:buSzPts val="2100"/>
              <a:buFont typeface="Arial"/>
              <a:buChar char="•"/>
              <a:defRPr sz="2100" b="1" i="0" u="none" strike="noStrike" cap="none">
                <a:solidFill>
                  <a:srgbClr val="18988B"/>
                </a:solidFill>
                <a:latin typeface="Roboto"/>
                <a:ea typeface="Roboto"/>
                <a:cs typeface="Roboto"/>
                <a:sym typeface="Roboto"/>
              </a:defRPr>
            </a:lvl1pPr>
            <a:lvl2pPr marL="914400" marR="0" lvl="1" indent="-342900" algn="l" rtl="0">
              <a:lnSpc>
                <a:spcPct val="90000"/>
              </a:lnSpc>
              <a:spcBef>
                <a:spcPts val="4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3F3F3F"/>
              </a:buClr>
              <a:buSzPts val="1500"/>
              <a:buFont typeface="Arial"/>
              <a:buChar char="•"/>
              <a:defRPr sz="15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g214e8208d6a_0_110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g214e8208d6a_0_110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g214e8208d6a_0_110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ftx.learning.fiscaltransparency.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s://fiscaltransparency.net/fiscal-transparency-guid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1"/>
          <p:cNvSpPr txBox="1"/>
          <p:nvPr/>
        </p:nvSpPr>
        <p:spPr>
          <a:xfrm>
            <a:off x="1025604" y="1692478"/>
            <a:ext cx="7287000" cy="1649100"/>
          </a:xfrm>
          <a:prstGeom prst="rect">
            <a:avLst/>
          </a:prstGeom>
          <a:noFill/>
          <a:ln>
            <a:noFill/>
          </a:ln>
        </p:spPr>
        <p:txBody>
          <a:bodyPr spcFirstLastPara="1" wrap="square" lIns="68575" tIns="34275" rIns="68575" bIns="34275" anchor="t" anchorCtr="1">
            <a:noAutofit/>
          </a:bodyPr>
          <a:lstStyle/>
          <a:p>
            <a:pPr marL="0" marR="0" lvl="0" indent="0" algn="ctr" rtl="0">
              <a:lnSpc>
                <a:spcPct val="105000"/>
              </a:lnSpc>
              <a:spcBef>
                <a:spcPts val="0"/>
              </a:spcBef>
              <a:spcAft>
                <a:spcPts val="0"/>
              </a:spcAft>
              <a:buClr>
                <a:srgbClr val="000000"/>
              </a:buClr>
              <a:buSzPts val="3200"/>
              <a:buFont typeface="Arial"/>
              <a:buNone/>
            </a:pPr>
            <a:r>
              <a:rPr lang="en-US" sz="3600" b="1" i="1">
                <a:solidFill>
                  <a:srgbClr val="FF5100"/>
                </a:solidFill>
                <a:latin typeface="Georgia"/>
                <a:ea typeface="Georgia"/>
                <a:cs typeface="Georgia"/>
                <a:sym typeface="Georgia"/>
              </a:rPr>
              <a:t>Public Participation </a:t>
            </a:r>
            <a:endParaRPr sz="3600" b="1" i="1">
              <a:solidFill>
                <a:srgbClr val="FF5100"/>
              </a:solidFill>
              <a:latin typeface="Georgia"/>
              <a:ea typeface="Georgia"/>
              <a:cs typeface="Georgia"/>
              <a:sym typeface="Georgia"/>
            </a:endParaRPr>
          </a:p>
          <a:p>
            <a:pPr marL="0" marR="0" lvl="0" indent="0" algn="ctr" rtl="0">
              <a:lnSpc>
                <a:spcPct val="105000"/>
              </a:lnSpc>
              <a:spcBef>
                <a:spcPts val="0"/>
              </a:spcBef>
              <a:spcAft>
                <a:spcPts val="0"/>
              </a:spcAft>
              <a:buClr>
                <a:srgbClr val="000000"/>
              </a:buClr>
              <a:buSzPts val="3200"/>
              <a:buFont typeface="Arial"/>
              <a:buNone/>
            </a:pPr>
            <a:r>
              <a:rPr lang="en-US" sz="3600" b="1" i="1">
                <a:solidFill>
                  <a:srgbClr val="FF5100"/>
                </a:solidFill>
                <a:latin typeface="Georgia"/>
                <a:ea typeface="Georgia"/>
                <a:cs typeface="Georgia"/>
                <a:sym typeface="Georgia"/>
              </a:rPr>
              <a:t>and the Use of Digital Tools </a:t>
            </a:r>
            <a:endParaRPr sz="3600" b="1" i="1">
              <a:solidFill>
                <a:srgbClr val="FF5100"/>
              </a:solidFill>
              <a:latin typeface="Georgia"/>
              <a:ea typeface="Georgia"/>
              <a:cs typeface="Georgia"/>
              <a:sym typeface="Georgia"/>
            </a:endParaRPr>
          </a:p>
          <a:p>
            <a:pPr marL="0" marR="0" lvl="0" indent="0" algn="ctr" rtl="0">
              <a:lnSpc>
                <a:spcPct val="105000"/>
              </a:lnSpc>
              <a:spcBef>
                <a:spcPts val="0"/>
              </a:spcBef>
              <a:spcAft>
                <a:spcPts val="0"/>
              </a:spcAft>
              <a:buClr>
                <a:srgbClr val="000000"/>
              </a:buClr>
              <a:buSzPts val="3200"/>
              <a:buFont typeface="Arial"/>
              <a:buNone/>
            </a:pPr>
            <a:r>
              <a:rPr lang="en-US" sz="3600" b="1" i="1">
                <a:solidFill>
                  <a:srgbClr val="FF5100"/>
                </a:solidFill>
                <a:latin typeface="Georgia"/>
                <a:ea typeface="Georgia"/>
                <a:cs typeface="Georgia"/>
                <a:sym typeface="Georgia"/>
              </a:rPr>
              <a:t>in the Budget Cycle</a:t>
            </a:r>
            <a:endParaRPr sz="3600" b="0" i="0" u="none" strike="noStrike" cap="none">
              <a:solidFill>
                <a:srgbClr val="000000"/>
              </a:solidFill>
              <a:latin typeface="Arial"/>
              <a:ea typeface="Arial"/>
              <a:cs typeface="Arial"/>
              <a:sym typeface="Arial"/>
            </a:endParaRPr>
          </a:p>
        </p:txBody>
      </p:sp>
      <p:pic>
        <p:nvPicPr>
          <p:cNvPr id="193" name="Google Shape;193;p1"/>
          <p:cNvPicPr preferRelativeResize="0"/>
          <p:nvPr/>
        </p:nvPicPr>
        <p:blipFill rotWithShape="1">
          <a:blip r:embed="rId3">
            <a:alphaModFix/>
          </a:blip>
          <a:srcRect/>
          <a:stretch/>
        </p:blipFill>
        <p:spPr>
          <a:xfrm>
            <a:off x="4075603" y="594891"/>
            <a:ext cx="1186988" cy="783412"/>
          </a:xfrm>
          <a:prstGeom prst="rect">
            <a:avLst/>
          </a:prstGeom>
          <a:noFill/>
          <a:ln>
            <a:noFill/>
          </a:ln>
        </p:spPr>
      </p:pic>
      <p:sp>
        <p:nvSpPr>
          <p:cNvPr id="194" name="Google Shape;194;p1"/>
          <p:cNvSpPr/>
          <p:nvPr/>
        </p:nvSpPr>
        <p:spPr>
          <a:xfrm>
            <a:off x="458850" y="3825450"/>
            <a:ext cx="8576100" cy="824700"/>
          </a:xfrm>
          <a:prstGeom prst="rect">
            <a:avLst/>
          </a:prstGeom>
          <a:noFill/>
          <a:ln>
            <a:noFill/>
          </a:ln>
        </p:spPr>
        <p:txBody>
          <a:bodyPr spcFirstLastPara="1" wrap="square" lIns="91425" tIns="45700" rIns="91425" bIns="45700" anchor="t" anchorCtr="0">
            <a:noAutofit/>
          </a:bodyPr>
          <a:lstStyle/>
          <a:p>
            <a:pPr marL="0" marR="0" lvl="0" indent="0" algn="l" rtl="0">
              <a:spcBef>
                <a:spcPts val="280"/>
              </a:spcBef>
              <a:spcAft>
                <a:spcPts val="0"/>
              </a:spcAft>
              <a:buNone/>
            </a:pPr>
            <a:r>
              <a:rPr lang="en-US" b="1">
                <a:solidFill>
                  <a:srgbClr val="999999"/>
                </a:solidFill>
                <a:latin typeface="Roboto"/>
                <a:ea typeface="Roboto"/>
                <a:cs typeface="Roboto"/>
                <a:sym typeface="Roboto"/>
              </a:rPr>
              <a:t>PEMPAL Budget Community of Practice (BCoP) Meeting</a:t>
            </a:r>
            <a:endParaRPr b="1">
              <a:solidFill>
                <a:srgbClr val="999999"/>
              </a:solidFill>
              <a:latin typeface="Roboto"/>
              <a:ea typeface="Roboto"/>
              <a:cs typeface="Roboto"/>
              <a:sym typeface="Roboto"/>
            </a:endParaRPr>
          </a:p>
          <a:p>
            <a:pPr marL="0" marR="0" lvl="0" indent="0" algn="l" rtl="0">
              <a:spcBef>
                <a:spcPts val="280"/>
              </a:spcBef>
              <a:spcAft>
                <a:spcPts val="0"/>
              </a:spcAft>
              <a:buClr>
                <a:schemeClr val="dk1"/>
              </a:buClr>
              <a:buSzPts val="1100"/>
              <a:buFont typeface="Arial"/>
              <a:buNone/>
            </a:pPr>
            <a:r>
              <a:rPr lang="en-US" b="1">
                <a:solidFill>
                  <a:srgbClr val="999999"/>
                </a:solidFill>
                <a:latin typeface="Roboto"/>
                <a:ea typeface="Roboto"/>
                <a:cs typeface="Roboto"/>
                <a:sym typeface="Roboto"/>
              </a:rPr>
              <a:t>March 22-24, 2023 | Ljubljana, Slovenia</a:t>
            </a:r>
            <a:endParaRPr b="1">
              <a:solidFill>
                <a:srgbClr val="999999"/>
              </a:solidFill>
              <a:latin typeface="Roboto"/>
              <a:ea typeface="Roboto"/>
              <a:cs typeface="Roboto"/>
              <a:sym typeface="Roboto"/>
            </a:endParaRPr>
          </a:p>
          <a:p>
            <a:pPr marL="0" marR="0" lvl="0" indent="0" algn="l" rtl="0">
              <a:spcBef>
                <a:spcPts val="280"/>
              </a:spcBef>
              <a:spcAft>
                <a:spcPts val="0"/>
              </a:spcAft>
              <a:buNone/>
            </a:pPr>
            <a:endParaRPr b="1">
              <a:solidFill>
                <a:srgbClr val="999999"/>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14e8208d6a_0_59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en-US" sz="2700"/>
              <a:t>Public participation: What for?</a:t>
            </a:r>
            <a:endParaRPr sz="2700" b="0" u="sng"/>
          </a:p>
        </p:txBody>
      </p:sp>
      <p:sp>
        <p:nvSpPr>
          <p:cNvPr id="265" name="Google Shape;265;g214e8208d6a_0_599"/>
          <p:cNvSpPr txBox="1">
            <a:spLocks noGrp="1"/>
          </p:cNvSpPr>
          <p:nvPr>
            <p:ph type="body" idx="1"/>
          </p:nvPr>
        </p:nvSpPr>
        <p:spPr>
          <a:xfrm>
            <a:off x="628650" y="1369219"/>
            <a:ext cx="5277000" cy="3003900"/>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90000"/>
              </a:lnSpc>
              <a:spcBef>
                <a:spcPts val="0"/>
              </a:spcBef>
              <a:spcAft>
                <a:spcPts val="0"/>
              </a:spcAft>
              <a:buSzPct val="128571"/>
              <a:buNone/>
            </a:pPr>
            <a:r>
              <a:rPr lang="en-US" sz="2100" b="1">
                <a:solidFill>
                  <a:srgbClr val="FF6900"/>
                </a:solidFill>
                <a:latin typeface="Roboto"/>
                <a:ea typeface="Roboto"/>
                <a:cs typeface="Roboto"/>
                <a:sym typeface="Roboto"/>
              </a:rPr>
              <a:t>Evidence on the benefits of </a:t>
            </a:r>
            <a:r>
              <a:rPr lang="en-US">
                <a:solidFill>
                  <a:srgbClr val="FF6900"/>
                </a:solidFill>
              </a:rPr>
              <a:t>fiscal openness includes</a:t>
            </a:r>
            <a:r>
              <a:rPr lang="en-US" sz="2100" b="1">
                <a:solidFill>
                  <a:srgbClr val="FF6900"/>
                </a:solidFill>
                <a:latin typeface="Roboto"/>
                <a:ea typeface="Roboto"/>
                <a:cs typeface="Roboto"/>
                <a:sym typeface="Roboto"/>
              </a:rPr>
              <a:t>:</a:t>
            </a:r>
            <a:endParaRPr/>
          </a:p>
          <a:p>
            <a:pPr marL="177800" lvl="0" indent="-50800" algn="l" rtl="0">
              <a:lnSpc>
                <a:spcPct val="90000"/>
              </a:lnSpc>
              <a:spcBef>
                <a:spcPts val="800"/>
              </a:spcBef>
              <a:spcAft>
                <a:spcPts val="0"/>
              </a:spcAft>
              <a:buClr>
                <a:srgbClr val="3F3F3F"/>
              </a:buClr>
              <a:buSzPct val="100000"/>
              <a:buNone/>
            </a:pPr>
            <a:endParaRPr sz="2100" b="1">
              <a:solidFill>
                <a:srgbClr val="FF6900"/>
              </a:solidFill>
              <a:latin typeface="Roboto"/>
              <a:ea typeface="Roboto"/>
              <a:cs typeface="Roboto"/>
              <a:sym typeface="Roboto"/>
            </a:endParaRPr>
          </a:p>
          <a:p>
            <a:pPr marL="215900" lvl="0" indent="-192246" algn="l" rtl="0">
              <a:lnSpc>
                <a:spcPct val="90000"/>
              </a:lnSpc>
              <a:spcBef>
                <a:spcPts val="800"/>
              </a:spcBef>
              <a:spcAft>
                <a:spcPts val="0"/>
              </a:spcAft>
              <a:buClr>
                <a:srgbClr val="3F3F3F"/>
              </a:buClr>
              <a:buSzPct val="100000"/>
              <a:buFont typeface="Courier New"/>
              <a:buChar char="o"/>
            </a:pPr>
            <a:r>
              <a:rPr lang="en-US">
                <a:latin typeface="Roboto Light"/>
                <a:ea typeface="Roboto Light"/>
                <a:cs typeface="Roboto Light"/>
                <a:sym typeface="Roboto Light"/>
              </a:rPr>
              <a:t>H</a:t>
            </a:r>
            <a:r>
              <a:rPr lang="en-US" sz="2100">
                <a:latin typeface="Roboto Light"/>
                <a:ea typeface="Roboto Light"/>
                <a:cs typeface="Roboto Light"/>
                <a:sym typeface="Roboto Light"/>
              </a:rPr>
              <a:t>igher tax collection</a:t>
            </a:r>
            <a:endParaRPr/>
          </a:p>
          <a:p>
            <a:pPr marL="215900" lvl="0" indent="-192246" algn="l" rtl="0">
              <a:lnSpc>
                <a:spcPct val="90000"/>
              </a:lnSpc>
              <a:spcBef>
                <a:spcPts val="800"/>
              </a:spcBef>
              <a:spcAft>
                <a:spcPts val="0"/>
              </a:spcAft>
              <a:buClr>
                <a:srgbClr val="3F3F3F"/>
              </a:buClr>
              <a:buSzPct val="100000"/>
              <a:buFont typeface="Courier New"/>
              <a:buChar char="o"/>
            </a:pPr>
            <a:r>
              <a:rPr lang="en-US" sz="2100">
                <a:latin typeface="Roboto Light"/>
                <a:ea typeface="Roboto Light"/>
                <a:cs typeface="Roboto Light"/>
                <a:sym typeface="Roboto Light"/>
              </a:rPr>
              <a:t>Increased demand for sovereign debt &amp; lower borrowing costs</a:t>
            </a:r>
            <a:endParaRPr/>
          </a:p>
          <a:p>
            <a:pPr marL="215900" lvl="0" indent="-192246" algn="l" rtl="0">
              <a:lnSpc>
                <a:spcPct val="90000"/>
              </a:lnSpc>
              <a:spcBef>
                <a:spcPts val="800"/>
              </a:spcBef>
              <a:spcAft>
                <a:spcPts val="0"/>
              </a:spcAft>
              <a:buClr>
                <a:srgbClr val="3F3F3F"/>
              </a:buClr>
              <a:buSzPct val="100000"/>
              <a:buFont typeface="Courier New"/>
              <a:buChar char="o"/>
            </a:pPr>
            <a:r>
              <a:rPr lang="en-US" sz="2100">
                <a:latin typeface="Roboto Light"/>
                <a:ea typeface="Roboto Light"/>
                <a:cs typeface="Roboto Light"/>
                <a:sym typeface="Roboto Light"/>
              </a:rPr>
              <a:t>Lower misallocations &amp; capture =&gt; increased accountability</a:t>
            </a:r>
            <a:endParaRPr/>
          </a:p>
          <a:p>
            <a:pPr marL="215900" lvl="0" indent="-192246" algn="l" rtl="0">
              <a:lnSpc>
                <a:spcPct val="90000"/>
              </a:lnSpc>
              <a:spcBef>
                <a:spcPts val="800"/>
              </a:spcBef>
              <a:spcAft>
                <a:spcPts val="0"/>
              </a:spcAft>
              <a:buClr>
                <a:srgbClr val="3F3F3F"/>
              </a:buClr>
              <a:buSzPct val="100000"/>
              <a:buFont typeface="Courier New"/>
              <a:buChar char="o"/>
            </a:pPr>
            <a:r>
              <a:rPr lang="en-US" sz="2100">
                <a:latin typeface="Roboto Light"/>
                <a:ea typeface="Roboto Light"/>
                <a:cs typeface="Roboto Light"/>
                <a:sym typeface="Roboto Light"/>
              </a:rPr>
              <a:t>Greater public control of government institutions </a:t>
            </a:r>
            <a:endParaRPr/>
          </a:p>
          <a:p>
            <a:pPr marL="215900" lvl="0" indent="-192246" algn="l" rtl="0">
              <a:lnSpc>
                <a:spcPct val="90000"/>
              </a:lnSpc>
              <a:spcBef>
                <a:spcPts val="800"/>
              </a:spcBef>
              <a:spcAft>
                <a:spcPts val="0"/>
              </a:spcAft>
              <a:buClr>
                <a:srgbClr val="3F3F3F"/>
              </a:buClr>
              <a:buSzPct val="100000"/>
              <a:buFont typeface="Courier New"/>
              <a:buChar char="o"/>
            </a:pPr>
            <a:r>
              <a:rPr lang="en-US" sz="2100">
                <a:latin typeface="Roboto Light"/>
                <a:ea typeface="Roboto Light"/>
                <a:cs typeface="Roboto Light"/>
                <a:sym typeface="Roboto Light"/>
              </a:rPr>
              <a:t>Budget credibility &amp; improved development outcomes </a:t>
            </a:r>
            <a:endParaRPr sz="2100">
              <a:latin typeface="Roboto Light"/>
              <a:ea typeface="Roboto Light"/>
              <a:cs typeface="Roboto Light"/>
              <a:sym typeface="Roboto Light"/>
            </a:endParaRPr>
          </a:p>
          <a:p>
            <a:pPr marL="0" lvl="0" indent="0" algn="l" rtl="0">
              <a:lnSpc>
                <a:spcPct val="90000"/>
              </a:lnSpc>
              <a:spcBef>
                <a:spcPts val="800"/>
              </a:spcBef>
              <a:spcAft>
                <a:spcPts val="0"/>
              </a:spcAft>
              <a:buClr>
                <a:srgbClr val="3F3F3F"/>
              </a:buClr>
              <a:buSzPct val="100000"/>
              <a:buNone/>
            </a:pPr>
            <a:endParaRPr sz="2000" b="0"/>
          </a:p>
        </p:txBody>
      </p:sp>
      <p:pic>
        <p:nvPicPr>
          <p:cNvPr id="266" name="Google Shape;266;g214e8208d6a_0_599"/>
          <p:cNvPicPr preferRelativeResize="0"/>
          <p:nvPr/>
        </p:nvPicPr>
        <p:blipFill rotWithShape="1">
          <a:blip r:embed="rId3">
            <a:alphaModFix/>
          </a:blip>
          <a:srcRect t="1893"/>
          <a:stretch/>
        </p:blipFill>
        <p:spPr>
          <a:xfrm>
            <a:off x="6054874" y="1133966"/>
            <a:ext cx="2460477" cy="3474504"/>
          </a:xfrm>
          <a:prstGeom prst="rect">
            <a:avLst/>
          </a:prstGeom>
          <a:noFill/>
          <a:ln>
            <a:noFill/>
          </a:ln>
          <a:effectLst>
            <a:outerShdw blurRad="292100" dist="139700" dir="2700000" algn="tl" rotWithShape="0">
              <a:srgbClr val="333333">
                <a:alpha val="6431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14e8208d6a_0_78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US" sz="2300">
                <a:solidFill>
                  <a:srgbClr val="FF5100"/>
                </a:solidFill>
                <a:latin typeface="Arial"/>
                <a:ea typeface="Arial"/>
                <a:cs typeface="Arial"/>
                <a:sym typeface="Arial"/>
              </a:rPr>
              <a:t>The role of information systems </a:t>
            </a:r>
            <a:endParaRPr sz="2300">
              <a:solidFill>
                <a:srgbClr val="FF5100"/>
              </a:solidFill>
              <a:latin typeface="Arial"/>
              <a:ea typeface="Arial"/>
              <a:cs typeface="Arial"/>
              <a:sym typeface="Arial"/>
            </a:endParaRPr>
          </a:p>
          <a:p>
            <a:pPr marL="0" lvl="0" indent="0" algn="ctr" rtl="0">
              <a:spcBef>
                <a:spcPts val="0"/>
              </a:spcBef>
              <a:spcAft>
                <a:spcPts val="0"/>
              </a:spcAft>
              <a:buNone/>
            </a:pPr>
            <a:r>
              <a:rPr lang="en-US" sz="2300">
                <a:solidFill>
                  <a:srgbClr val="FF5100"/>
                </a:solidFill>
                <a:latin typeface="Arial"/>
                <a:ea typeface="Arial"/>
                <a:cs typeface="Arial"/>
                <a:sym typeface="Arial"/>
              </a:rPr>
              <a:t>and digital tools in fiscal policies</a:t>
            </a:r>
            <a:endParaRPr sz="3700">
              <a:solidFill>
                <a:srgbClr val="FF5100"/>
              </a:solidFill>
            </a:endParaRPr>
          </a:p>
        </p:txBody>
      </p:sp>
      <p:pic>
        <p:nvPicPr>
          <p:cNvPr id="272" name="Google Shape;272;g214e8208d6a_0_780"/>
          <p:cNvPicPr preferRelativeResize="0"/>
          <p:nvPr/>
        </p:nvPicPr>
        <p:blipFill rotWithShape="1">
          <a:blip r:embed="rId3">
            <a:alphaModFix/>
          </a:blip>
          <a:srcRect/>
          <a:stretch/>
        </p:blipFill>
        <p:spPr>
          <a:xfrm>
            <a:off x="1643375" y="1268062"/>
            <a:ext cx="5982699" cy="3199125"/>
          </a:xfrm>
          <a:prstGeom prst="rect">
            <a:avLst/>
          </a:prstGeom>
          <a:noFill/>
          <a:ln>
            <a:noFill/>
          </a:ln>
          <a:effectLst>
            <a:outerShdw dist="38100" dir="5400000" algn="t" rotWithShape="0">
              <a:srgbClr val="000000">
                <a:alpha val="45000"/>
              </a:srgbClr>
            </a:outerShdw>
          </a:effectLst>
        </p:spPr>
      </p:pic>
      <p:sp>
        <p:nvSpPr>
          <p:cNvPr id="273" name="Google Shape;273;g214e8208d6a_0_780"/>
          <p:cNvSpPr txBox="1">
            <a:spLocks noGrp="1"/>
          </p:cNvSpPr>
          <p:nvPr>
            <p:ph type="body" idx="1"/>
          </p:nvPr>
        </p:nvSpPr>
        <p:spPr>
          <a:xfrm>
            <a:off x="363750" y="3975225"/>
            <a:ext cx="8416500" cy="8160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Clr>
                <a:schemeClr val="dk1"/>
              </a:buClr>
              <a:buSzPts val="1100"/>
              <a:buNone/>
            </a:pPr>
            <a:r>
              <a:rPr lang="en-US" b="0">
                <a:solidFill>
                  <a:srgbClr val="FF5100"/>
                </a:solidFill>
                <a:latin typeface="Arial"/>
                <a:ea typeface="Arial"/>
                <a:cs typeface="Arial"/>
                <a:sym typeface="Arial"/>
              </a:rPr>
              <a:t>Technology</a:t>
            </a:r>
            <a:r>
              <a:rPr lang="en-US" b="0">
                <a:solidFill>
                  <a:schemeClr val="dk1"/>
                </a:solidFill>
                <a:latin typeface="Arial"/>
                <a:ea typeface="Arial"/>
                <a:cs typeface="Arial"/>
                <a:sym typeface="Arial"/>
              </a:rPr>
              <a:t> can contribute to more </a:t>
            </a:r>
            <a:r>
              <a:rPr lang="en-US" b="0">
                <a:solidFill>
                  <a:srgbClr val="FF5100"/>
                </a:solidFill>
                <a:latin typeface="Arial"/>
                <a:ea typeface="Arial"/>
                <a:cs typeface="Arial"/>
                <a:sym typeface="Arial"/>
              </a:rPr>
              <a:t>efficient, transparent, equitable, and impactful</a:t>
            </a:r>
            <a:r>
              <a:rPr lang="en-US" b="0">
                <a:solidFill>
                  <a:schemeClr val="dk1"/>
                </a:solidFill>
                <a:latin typeface="Arial"/>
                <a:ea typeface="Arial"/>
                <a:cs typeface="Arial"/>
                <a:sym typeface="Arial"/>
              </a:rPr>
              <a:t> fiscal policies</a:t>
            </a:r>
            <a:endParaRPr sz="3100" b="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14e8208d6a_0_79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en-US"/>
              <a:t>Uses of Digital Tools</a:t>
            </a:r>
            <a:endParaRPr/>
          </a:p>
        </p:txBody>
      </p:sp>
      <p:sp>
        <p:nvSpPr>
          <p:cNvPr id="279" name="Google Shape;279;g214e8208d6a_0_793"/>
          <p:cNvSpPr txBox="1">
            <a:spLocks noGrp="1"/>
          </p:cNvSpPr>
          <p:nvPr>
            <p:ph type="body" idx="1"/>
          </p:nvPr>
        </p:nvSpPr>
        <p:spPr>
          <a:xfrm>
            <a:off x="294500" y="1667176"/>
            <a:ext cx="4772700" cy="28452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Char char="•"/>
            </a:pPr>
            <a:r>
              <a:rPr lang="en-US" sz="2400" b="0"/>
              <a:t>Information and (open) data disclosure and dissemination</a:t>
            </a:r>
            <a:endParaRPr sz="2400" b="0"/>
          </a:p>
          <a:p>
            <a:pPr marL="457200" lvl="0" indent="-381000" algn="l" rtl="0">
              <a:spcBef>
                <a:spcPts val="0"/>
              </a:spcBef>
              <a:spcAft>
                <a:spcPts val="0"/>
              </a:spcAft>
              <a:buSzPts val="2400"/>
              <a:buChar char="•"/>
            </a:pPr>
            <a:r>
              <a:rPr lang="en-US" sz="2400" b="0"/>
              <a:t>Public consultations </a:t>
            </a:r>
            <a:endParaRPr sz="2400" b="0"/>
          </a:p>
          <a:p>
            <a:pPr marL="457200" lvl="0" indent="-381000" algn="l" rtl="0">
              <a:spcBef>
                <a:spcPts val="0"/>
              </a:spcBef>
              <a:spcAft>
                <a:spcPts val="0"/>
              </a:spcAft>
              <a:buSzPts val="2400"/>
              <a:buChar char="•"/>
            </a:pPr>
            <a:r>
              <a:rPr lang="en-US" sz="2400" b="0"/>
              <a:t>Consultation over legislation</a:t>
            </a:r>
            <a:endParaRPr sz="2400" b="0"/>
          </a:p>
          <a:p>
            <a:pPr marL="457200" lvl="0" indent="-381000" algn="l" rtl="0">
              <a:spcBef>
                <a:spcPts val="0"/>
              </a:spcBef>
              <a:spcAft>
                <a:spcPts val="0"/>
              </a:spcAft>
              <a:buSzPts val="2400"/>
              <a:buChar char="•"/>
            </a:pPr>
            <a:r>
              <a:rPr lang="en-US" sz="2400" b="0"/>
              <a:t>Participatory budgeting</a:t>
            </a:r>
            <a:endParaRPr sz="2400" b="0"/>
          </a:p>
          <a:p>
            <a:pPr marL="457200" lvl="0" indent="-381000" algn="l" rtl="0">
              <a:spcBef>
                <a:spcPts val="0"/>
              </a:spcBef>
              <a:spcAft>
                <a:spcPts val="0"/>
              </a:spcAft>
              <a:buSzPts val="2400"/>
              <a:buChar char="•"/>
            </a:pPr>
            <a:r>
              <a:rPr lang="en-US" sz="2400" b="0"/>
              <a:t>Project monitoring</a:t>
            </a:r>
            <a:endParaRPr sz="2400" b="0"/>
          </a:p>
          <a:p>
            <a:pPr marL="457200" lvl="0" indent="-381000" algn="l" rtl="0">
              <a:spcBef>
                <a:spcPts val="0"/>
              </a:spcBef>
              <a:spcAft>
                <a:spcPts val="0"/>
              </a:spcAft>
              <a:buSzPts val="2400"/>
              <a:buChar char="•"/>
            </a:pPr>
            <a:r>
              <a:rPr lang="en-US" sz="2400" b="0"/>
              <a:t>Complaints &amp; accountability</a:t>
            </a:r>
            <a:endParaRPr sz="2400" b="0"/>
          </a:p>
        </p:txBody>
      </p:sp>
      <p:pic>
        <p:nvPicPr>
          <p:cNvPr id="280" name="Google Shape;280;g214e8208d6a_0_793"/>
          <p:cNvPicPr preferRelativeResize="0"/>
          <p:nvPr/>
        </p:nvPicPr>
        <p:blipFill>
          <a:blip r:embed="rId3">
            <a:alphaModFix/>
          </a:blip>
          <a:stretch>
            <a:fillRect/>
          </a:stretch>
        </p:blipFill>
        <p:spPr>
          <a:xfrm>
            <a:off x="5152925" y="1605074"/>
            <a:ext cx="3619600" cy="27377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163863c484_2_34"/>
          <p:cNvSpPr txBox="1">
            <a:spLocks noGrp="1"/>
          </p:cNvSpPr>
          <p:nvPr>
            <p:ph type="title"/>
          </p:nvPr>
        </p:nvSpPr>
        <p:spPr>
          <a:xfrm>
            <a:off x="628650" y="273844"/>
            <a:ext cx="7886700" cy="421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1800"/>
              <a:buFont typeface="Roboto"/>
              <a:buNone/>
            </a:pPr>
            <a:r>
              <a:rPr lang="en-US" sz="1800"/>
              <a:t>Examples of public participation in the budget cycle</a:t>
            </a:r>
            <a:endParaRPr/>
          </a:p>
        </p:txBody>
      </p:sp>
      <p:pic>
        <p:nvPicPr>
          <p:cNvPr id="287" name="Google Shape;287;g2163863c484_2_34"/>
          <p:cNvPicPr preferRelativeResize="0"/>
          <p:nvPr/>
        </p:nvPicPr>
        <p:blipFill rotWithShape="1">
          <a:blip r:embed="rId3">
            <a:alphaModFix/>
          </a:blip>
          <a:srcRect b="4534"/>
          <a:stretch/>
        </p:blipFill>
        <p:spPr>
          <a:xfrm>
            <a:off x="628650" y="675901"/>
            <a:ext cx="7810499" cy="41937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14e8208d6a_0_801"/>
          <p:cNvSpPr txBox="1">
            <a:spLocks noGrp="1"/>
          </p:cNvSpPr>
          <p:nvPr>
            <p:ph type="title"/>
          </p:nvPr>
        </p:nvSpPr>
        <p:spPr>
          <a:xfrm>
            <a:off x="510650" y="1315100"/>
            <a:ext cx="4836300" cy="22563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300"/>
              <a:buFont typeface="Roboto"/>
              <a:buNone/>
            </a:pPr>
            <a:r>
              <a:rPr lang="en-US"/>
              <a:t>IN PRACTICE: public participation and use of digital tools in the budget cycle</a:t>
            </a:r>
            <a:endParaRPr b="0"/>
          </a:p>
        </p:txBody>
      </p:sp>
      <p:pic>
        <p:nvPicPr>
          <p:cNvPr id="294" name="Google Shape;294;g214e8208d6a_0_801"/>
          <p:cNvPicPr preferRelativeResize="0"/>
          <p:nvPr/>
        </p:nvPicPr>
        <p:blipFill rotWithShape="1">
          <a:blip r:embed="rId3">
            <a:alphaModFix/>
          </a:blip>
          <a:srcRect/>
          <a:stretch/>
        </p:blipFill>
        <p:spPr>
          <a:xfrm>
            <a:off x="5674726" y="1029522"/>
            <a:ext cx="2934325" cy="282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14e8208d6a_0_1036"/>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000"/>
              <a:buFont typeface="Roboto"/>
              <a:buNone/>
            </a:pPr>
            <a:r>
              <a:rPr lang="en-US" sz="2900" b="0"/>
              <a:t>Stage 1:  Budget Formulation</a:t>
            </a:r>
            <a:br>
              <a:rPr lang="en-US" sz="3600" b="0"/>
            </a:br>
            <a:endParaRPr sz="3600" b="0"/>
          </a:p>
        </p:txBody>
      </p:sp>
      <p:sp>
        <p:nvSpPr>
          <p:cNvPr id="301" name="Google Shape;301;g214e8208d6a_0_1036"/>
          <p:cNvSpPr txBox="1">
            <a:spLocks noGrp="1"/>
          </p:cNvSpPr>
          <p:nvPr>
            <p:ph type="body" idx="1"/>
          </p:nvPr>
        </p:nvSpPr>
        <p:spPr>
          <a:xfrm>
            <a:off x="540000" y="1779900"/>
            <a:ext cx="5288400" cy="2671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rgbClr val="000000"/>
              </a:buClr>
              <a:buSzPts val="1800"/>
              <a:buNone/>
            </a:pPr>
            <a:endParaRPr b="0">
              <a:solidFill>
                <a:srgbClr val="FF5100"/>
              </a:solidFill>
            </a:endParaRPr>
          </a:p>
          <a:p>
            <a:pPr marL="0" lvl="0" indent="0" algn="l" rtl="0">
              <a:lnSpc>
                <a:spcPct val="80000"/>
              </a:lnSpc>
              <a:spcBef>
                <a:spcPts val="0"/>
              </a:spcBef>
              <a:spcAft>
                <a:spcPts val="0"/>
              </a:spcAft>
              <a:buClr>
                <a:srgbClr val="000000"/>
              </a:buClr>
              <a:buSzPts val="1800"/>
              <a:buNone/>
            </a:pPr>
            <a:endParaRPr b="0">
              <a:solidFill>
                <a:srgbClr val="FF5100"/>
              </a:solidFill>
            </a:endParaRPr>
          </a:p>
          <a:p>
            <a:pPr marL="0" lvl="0" indent="0" algn="l" rtl="0">
              <a:lnSpc>
                <a:spcPct val="80000"/>
              </a:lnSpc>
              <a:spcBef>
                <a:spcPts val="800"/>
              </a:spcBef>
              <a:spcAft>
                <a:spcPts val="0"/>
              </a:spcAft>
              <a:buClr>
                <a:srgbClr val="000000"/>
              </a:buClr>
              <a:buSzPts val="1800"/>
              <a:buNone/>
            </a:pPr>
            <a:r>
              <a:rPr lang="en-US" b="0">
                <a:solidFill>
                  <a:srgbClr val="000000"/>
                </a:solidFill>
              </a:rPr>
              <a:t>The question for the </a:t>
            </a:r>
            <a:r>
              <a:rPr lang="en-US" b="0">
                <a:solidFill>
                  <a:srgbClr val="FF5100"/>
                </a:solidFill>
              </a:rPr>
              <a:t>Ministry of Finance (MoF) </a:t>
            </a:r>
            <a:r>
              <a:rPr lang="en-US" b="0">
                <a:solidFill>
                  <a:srgbClr val="000000"/>
                </a:solidFill>
              </a:rPr>
              <a:t>is how to e</a:t>
            </a:r>
            <a:r>
              <a:rPr lang="en-US" b="0" i="0" u="none" strike="noStrike">
                <a:solidFill>
                  <a:srgbClr val="000000"/>
                </a:solidFill>
              </a:rPr>
              <a:t>ngag</a:t>
            </a:r>
            <a:r>
              <a:rPr lang="en-US" b="0">
                <a:solidFill>
                  <a:srgbClr val="000000"/>
                </a:solidFill>
              </a:rPr>
              <a:t>e</a:t>
            </a:r>
            <a:r>
              <a:rPr lang="en-US" b="0" i="0" u="none" strike="noStrike">
                <a:solidFill>
                  <a:srgbClr val="000000"/>
                </a:solidFill>
              </a:rPr>
              <a:t> diverse actors</a:t>
            </a:r>
            <a:r>
              <a:rPr lang="en-US" b="0">
                <a:solidFill>
                  <a:srgbClr val="000000"/>
                </a:solidFill>
              </a:rPr>
              <a:t> to </a:t>
            </a:r>
            <a:r>
              <a:rPr lang="en-US" b="0" i="0" u="none" strike="noStrike">
                <a:solidFill>
                  <a:srgbClr val="000000"/>
                </a:solidFill>
              </a:rPr>
              <a:t>draw on </a:t>
            </a:r>
            <a:r>
              <a:rPr lang="en-US" b="0">
                <a:solidFill>
                  <a:srgbClr val="000000"/>
                </a:solidFill>
              </a:rPr>
              <a:t>a </a:t>
            </a:r>
            <a:r>
              <a:rPr lang="en-US" b="0" i="0" u="none" strike="noStrike">
                <a:solidFill>
                  <a:srgbClr val="000000"/>
                </a:solidFill>
              </a:rPr>
              <a:t>wide range </a:t>
            </a:r>
            <a:r>
              <a:rPr lang="en-US" b="0">
                <a:solidFill>
                  <a:srgbClr val="000000"/>
                </a:solidFill>
              </a:rPr>
              <a:t>of </a:t>
            </a:r>
            <a:r>
              <a:rPr lang="en-US" b="0" i="0" u="none" strike="noStrike">
                <a:solidFill>
                  <a:srgbClr val="000000"/>
                </a:solidFill>
              </a:rPr>
              <a:t>perspectives</a:t>
            </a:r>
            <a:r>
              <a:rPr lang="en-US" b="0">
                <a:solidFill>
                  <a:srgbClr val="000000"/>
                </a:solidFill>
              </a:rPr>
              <a:t> to </a:t>
            </a:r>
            <a:r>
              <a:rPr lang="en-US" b="0" i="0" u="none" strike="noStrike">
                <a:solidFill>
                  <a:srgbClr val="000000"/>
                </a:solidFill>
              </a:rPr>
              <a:t>be considered into the blueprint of</a:t>
            </a:r>
            <a:r>
              <a:rPr lang="en-US" b="0">
                <a:solidFill>
                  <a:srgbClr val="000000"/>
                </a:solidFill>
              </a:rPr>
              <a:t> the budget</a:t>
            </a:r>
            <a:endParaRPr b="0"/>
          </a:p>
        </p:txBody>
      </p:sp>
      <p:pic>
        <p:nvPicPr>
          <p:cNvPr id="302" name="Google Shape;302;g214e8208d6a_0_1036"/>
          <p:cNvPicPr preferRelativeResize="0"/>
          <p:nvPr/>
        </p:nvPicPr>
        <p:blipFill rotWithShape="1">
          <a:blip r:embed="rId3">
            <a:alphaModFix/>
          </a:blip>
          <a:srcRect l="22872" r="33906" b="28207"/>
          <a:stretch/>
        </p:blipFill>
        <p:spPr>
          <a:xfrm>
            <a:off x="5828395" y="1856475"/>
            <a:ext cx="3198700" cy="19056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14e8208d6a_0_1185"/>
          <p:cNvSpPr txBox="1">
            <a:spLocks noGrp="1"/>
          </p:cNvSpPr>
          <p:nvPr>
            <p:ph type="title"/>
          </p:nvPr>
        </p:nvSpPr>
        <p:spPr>
          <a:xfrm>
            <a:off x="628650" y="19589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a:t>Country Examples</a:t>
            </a:r>
            <a:endParaRPr/>
          </a:p>
        </p:txBody>
      </p:sp>
      <p:pic>
        <p:nvPicPr>
          <p:cNvPr id="309" name="Google Shape;309;g214e8208d6a_0_1185"/>
          <p:cNvPicPr preferRelativeResize="0"/>
          <p:nvPr/>
        </p:nvPicPr>
        <p:blipFill rotWithShape="1">
          <a:blip r:embed="rId3">
            <a:alphaModFix/>
          </a:blip>
          <a:srcRect/>
          <a:stretch/>
        </p:blipFill>
        <p:spPr>
          <a:xfrm>
            <a:off x="3" y="2571761"/>
            <a:ext cx="2381250" cy="1918035"/>
          </a:xfrm>
          <a:prstGeom prst="rect">
            <a:avLst/>
          </a:prstGeom>
          <a:noFill/>
          <a:ln>
            <a:noFill/>
          </a:ln>
          <a:effectLst>
            <a:outerShdw sx="104000" sy="104000" algn="ctr" rotWithShape="0">
              <a:schemeClr val="lt1"/>
            </a:outerShdw>
          </a:effectLst>
        </p:spPr>
      </p:pic>
      <p:sp>
        <p:nvSpPr>
          <p:cNvPr id="310" name="Google Shape;310;g214e8208d6a_0_1185"/>
          <p:cNvSpPr txBox="1">
            <a:spLocks noGrp="1"/>
          </p:cNvSpPr>
          <p:nvPr>
            <p:ph type="body" idx="1"/>
          </p:nvPr>
        </p:nvSpPr>
        <p:spPr>
          <a:xfrm>
            <a:off x="2528750" y="2442350"/>
            <a:ext cx="6288600" cy="2427300"/>
          </a:xfrm>
          <a:prstGeom prst="rect">
            <a:avLst/>
          </a:prstGeom>
          <a:noFill/>
          <a:ln>
            <a:noFill/>
          </a:ln>
        </p:spPr>
        <p:txBody>
          <a:bodyPr spcFirstLastPara="1" wrap="square" lIns="68575" tIns="34275" rIns="68575" bIns="34275" anchor="t" anchorCtr="0">
            <a:normAutofit lnSpcReduction="10000"/>
          </a:bodyPr>
          <a:lstStyle/>
          <a:p>
            <a:pPr marL="177800" lvl="0" indent="-203200" algn="l" rtl="0">
              <a:lnSpc>
                <a:spcPct val="90000"/>
              </a:lnSpc>
              <a:spcBef>
                <a:spcPts val="0"/>
              </a:spcBef>
              <a:spcAft>
                <a:spcPts val="0"/>
              </a:spcAft>
              <a:buClr>
                <a:srgbClr val="000000"/>
              </a:buClr>
              <a:buSzPts val="2000"/>
              <a:buChar char="•"/>
            </a:pPr>
            <a:r>
              <a:rPr lang="en-US" sz="2000" b="0" i="0" u="none" strike="noStrike">
                <a:solidFill>
                  <a:srgbClr val="000000"/>
                </a:solidFill>
              </a:rPr>
              <a:t>Benin’s BousProb mobile application </a:t>
            </a:r>
            <a:r>
              <a:rPr lang="en-US" sz="2000">
                <a:solidFill>
                  <a:srgbClr val="000000"/>
                </a:solidFill>
              </a:rPr>
              <a:t>(Google Playstore)</a:t>
            </a:r>
            <a:endParaRPr sz="2600"/>
          </a:p>
          <a:p>
            <a:pPr marL="177800" lvl="0" indent="-203200" algn="l" rtl="0">
              <a:lnSpc>
                <a:spcPct val="90000"/>
              </a:lnSpc>
              <a:spcBef>
                <a:spcPts val="800"/>
              </a:spcBef>
              <a:spcAft>
                <a:spcPts val="0"/>
              </a:spcAft>
              <a:buClr>
                <a:srgbClr val="000000"/>
              </a:buClr>
              <a:buSzPts val="2000"/>
              <a:buChar char="•"/>
            </a:pPr>
            <a:r>
              <a:rPr lang="en-US" sz="2000" b="0">
                <a:solidFill>
                  <a:srgbClr val="000000"/>
                </a:solidFill>
              </a:rPr>
              <a:t>Nigeria’s National Consultative Forum on the Draft Medium-Term Fiscal Framework 2023-25 </a:t>
            </a:r>
            <a:r>
              <a:rPr lang="en-US" sz="2000">
                <a:solidFill>
                  <a:srgbClr val="000000"/>
                </a:solidFill>
              </a:rPr>
              <a:t>(Social Media &amp; Online Meeting Platform)</a:t>
            </a:r>
            <a:endParaRPr sz="2600"/>
          </a:p>
          <a:p>
            <a:pPr marL="177800" lvl="0" indent="-203200" algn="l" rtl="0">
              <a:lnSpc>
                <a:spcPct val="90000"/>
              </a:lnSpc>
              <a:spcBef>
                <a:spcPts val="800"/>
              </a:spcBef>
              <a:spcAft>
                <a:spcPts val="0"/>
              </a:spcAft>
              <a:buClr>
                <a:srgbClr val="000000"/>
              </a:buClr>
              <a:buSzPts val="2000"/>
              <a:buChar char="•"/>
            </a:pPr>
            <a:r>
              <a:rPr lang="en-US" sz="2000" b="0">
                <a:solidFill>
                  <a:srgbClr val="000000"/>
                </a:solidFill>
              </a:rPr>
              <a:t>South Africa’s Pre-Budget Consultations on Fiscal Policies </a:t>
            </a:r>
            <a:r>
              <a:rPr lang="en-US" sz="2000">
                <a:solidFill>
                  <a:srgbClr val="000000"/>
                </a:solidFill>
              </a:rPr>
              <a:t>(Social Media, E-mail, Online Meeting Platform, &amp; Vulekamali)</a:t>
            </a:r>
            <a:endParaRPr sz="2000"/>
          </a:p>
        </p:txBody>
      </p:sp>
      <p:pic>
        <p:nvPicPr>
          <p:cNvPr id="311" name="Google Shape;311;g214e8208d6a_0_1185"/>
          <p:cNvPicPr preferRelativeResize="0"/>
          <p:nvPr/>
        </p:nvPicPr>
        <p:blipFill rotWithShape="1">
          <a:blip r:embed="rId4">
            <a:alphaModFix/>
          </a:blip>
          <a:srcRect/>
          <a:stretch/>
        </p:blipFill>
        <p:spPr>
          <a:xfrm>
            <a:off x="1026101" y="1007291"/>
            <a:ext cx="1839475" cy="1221749"/>
          </a:xfrm>
          <a:prstGeom prst="rect">
            <a:avLst/>
          </a:prstGeom>
          <a:noFill/>
          <a:ln>
            <a:noFill/>
          </a:ln>
        </p:spPr>
      </p:pic>
      <p:pic>
        <p:nvPicPr>
          <p:cNvPr id="312" name="Google Shape;312;g214e8208d6a_0_1185"/>
          <p:cNvPicPr preferRelativeResize="0"/>
          <p:nvPr/>
        </p:nvPicPr>
        <p:blipFill rotWithShape="1">
          <a:blip r:embed="rId5">
            <a:alphaModFix/>
          </a:blip>
          <a:srcRect/>
          <a:stretch/>
        </p:blipFill>
        <p:spPr>
          <a:xfrm>
            <a:off x="3323900" y="1024853"/>
            <a:ext cx="2381251" cy="1186627"/>
          </a:xfrm>
          <a:prstGeom prst="rect">
            <a:avLst/>
          </a:prstGeom>
          <a:noFill/>
          <a:ln>
            <a:noFill/>
          </a:ln>
          <a:effectLst>
            <a:outerShdw blurRad="50800" dist="38100" dir="2700000" algn="tl" rotWithShape="0">
              <a:srgbClr val="000000">
                <a:alpha val="40000"/>
              </a:srgbClr>
            </a:outerShdw>
          </a:effectLst>
        </p:spPr>
      </p:pic>
      <p:pic>
        <p:nvPicPr>
          <p:cNvPr id="313" name="Google Shape;313;g214e8208d6a_0_1185"/>
          <p:cNvPicPr preferRelativeResize="0"/>
          <p:nvPr/>
        </p:nvPicPr>
        <p:blipFill rotWithShape="1">
          <a:blip r:embed="rId6">
            <a:alphaModFix/>
          </a:blip>
          <a:srcRect/>
          <a:stretch/>
        </p:blipFill>
        <p:spPr>
          <a:xfrm>
            <a:off x="6373001" y="1006741"/>
            <a:ext cx="1839475" cy="12228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163863c484_1_0"/>
          <p:cNvSpPr txBox="1">
            <a:spLocks noGrp="1"/>
          </p:cNvSpPr>
          <p:nvPr>
            <p:ph type="title"/>
          </p:nvPr>
        </p:nvSpPr>
        <p:spPr>
          <a:xfrm>
            <a:off x="1025118" y="239691"/>
            <a:ext cx="7490100" cy="941700"/>
          </a:xfrm>
          <a:prstGeom prst="rect">
            <a:avLst/>
          </a:prstGeom>
          <a:noFill/>
          <a:ln>
            <a:noFill/>
          </a:ln>
        </p:spPr>
        <p:txBody>
          <a:bodyPr spcFirstLastPara="1" wrap="square" lIns="0" tIns="0" rIns="0" bIns="0" anchor="ctr" anchorCtr="1">
            <a:noAutofit/>
          </a:bodyPr>
          <a:lstStyle/>
          <a:p>
            <a:pPr marL="0" lvl="0" indent="0" algn="ctr" rtl="0">
              <a:lnSpc>
                <a:spcPct val="100000"/>
              </a:lnSpc>
              <a:spcBef>
                <a:spcPts val="0"/>
              </a:spcBef>
              <a:spcAft>
                <a:spcPts val="0"/>
              </a:spcAft>
              <a:buSzPts val="1100"/>
              <a:buNone/>
            </a:pPr>
            <a:r>
              <a:rPr lang="en-US" sz="2700" b="1">
                <a:solidFill>
                  <a:srgbClr val="FF5900"/>
                </a:solidFill>
              </a:rPr>
              <a:t>Key elements of the </a:t>
            </a:r>
            <a:br>
              <a:rPr lang="en-US" sz="2700" b="1">
                <a:solidFill>
                  <a:srgbClr val="FF5900"/>
                </a:solidFill>
              </a:rPr>
            </a:br>
            <a:r>
              <a:rPr lang="en-US" sz="2700" b="1">
                <a:solidFill>
                  <a:srgbClr val="FF5900"/>
                </a:solidFill>
              </a:rPr>
              <a:t>Fiscal Ope</a:t>
            </a:r>
            <a:r>
              <a:rPr lang="en-US" sz="2700">
                <a:solidFill>
                  <a:srgbClr val="FF5900"/>
                </a:solidFill>
              </a:rPr>
              <a:t>nness </a:t>
            </a:r>
            <a:r>
              <a:rPr lang="en-US" sz="2700" b="1">
                <a:solidFill>
                  <a:srgbClr val="FF5900"/>
                </a:solidFill>
              </a:rPr>
              <a:t>Accelerator</a:t>
            </a:r>
            <a:r>
              <a:rPr lang="en-US" sz="2700">
                <a:solidFill>
                  <a:srgbClr val="FF5900"/>
                </a:solidFill>
              </a:rPr>
              <a:t> m</a:t>
            </a:r>
            <a:r>
              <a:rPr lang="en-US" sz="2700" b="1">
                <a:solidFill>
                  <a:srgbClr val="FF5900"/>
                </a:solidFill>
              </a:rPr>
              <a:t>odel</a:t>
            </a:r>
            <a:endParaRPr sz="2700" b="1" u="sng">
              <a:solidFill>
                <a:srgbClr val="FF5900"/>
              </a:solidFill>
            </a:endParaRPr>
          </a:p>
        </p:txBody>
      </p:sp>
      <p:sp>
        <p:nvSpPr>
          <p:cNvPr id="319" name="Google Shape;319;g2163863c484_1_0"/>
          <p:cNvSpPr txBox="1"/>
          <p:nvPr/>
        </p:nvSpPr>
        <p:spPr>
          <a:xfrm>
            <a:off x="244050" y="1290775"/>
            <a:ext cx="4890600" cy="3140100"/>
          </a:xfrm>
          <a:prstGeom prst="rect">
            <a:avLst/>
          </a:prstGeom>
          <a:noFill/>
          <a:ln>
            <a:noFill/>
          </a:ln>
        </p:spPr>
        <p:txBody>
          <a:bodyPr spcFirstLastPara="1" wrap="square" lIns="91425" tIns="45700" rIns="91425" bIns="45700" anchor="t" anchorCtr="0">
            <a:spAutoFit/>
          </a:bodyPr>
          <a:lstStyle/>
          <a:p>
            <a:pPr marL="488950" marR="0" lvl="0" indent="-342900" algn="l" rtl="0">
              <a:lnSpc>
                <a:spcPct val="100000"/>
              </a:lnSpc>
              <a:spcBef>
                <a:spcPts val="0"/>
              </a:spcBef>
              <a:spcAft>
                <a:spcPts val="0"/>
              </a:spcAft>
              <a:buClr>
                <a:srgbClr val="FF5100"/>
              </a:buClr>
              <a:buSzPts val="1300"/>
              <a:buFont typeface="Noto Sans Symbols"/>
              <a:buChar char="⮚"/>
            </a:pPr>
            <a:r>
              <a:rPr lang="en-US" sz="1800">
                <a:solidFill>
                  <a:srgbClr val="FF5900"/>
                </a:solidFill>
                <a:latin typeface="Roboto"/>
                <a:ea typeface="Roboto"/>
                <a:cs typeface="Roboto"/>
                <a:sym typeface="Roboto"/>
              </a:rPr>
              <a:t>Ministry of Finance (MoF) </a:t>
            </a:r>
            <a:r>
              <a:rPr lang="en-US" sz="1800">
                <a:solidFill>
                  <a:schemeClr val="dk2"/>
                </a:solidFill>
                <a:latin typeface="Roboto"/>
                <a:ea typeface="Roboto"/>
                <a:cs typeface="Roboto"/>
                <a:sym typeface="Roboto"/>
              </a:rPr>
              <a:t>formal commitment -</a:t>
            </a:r>
            <a:r>
              <a:rPr lang="en-US" sz="1800" b="0" i="0" u="none" strike="noStrike" cap="none">
                <a:solidFill>
                  <a:schemeClr val="dk2"/>
                </a:solidFill>
                <a:latin typeface="Roboto"/>
                <a:ea typeface="Roboto"/>
                <a:cs typeface="Roboto"/>
                <a:sym typeface="Roboto"/>
              </a:rPr>
              <a:t> </a:t>
            </a:r>
            <a:r>
              <a:rPr lang="en-US" sz="1800" b="0" i="0" u="none" strike="noStrike" cap="none">
                <a:solidFill>
                  <a:srgbClr val="FF5900"/>
                </a:solidFill>
                <a:latin typeface="Roboto"/>
                <a:ea typeface="Roboto"/>
                <a:cs typeface="Roboto"/>
                <a:sym typeface="Roboto"/>
              </a:rPr>
              <a:t>Memorandum of Understanding </a:t>
            </a:r>
            <a:r>
              <a:rPr lang="en-US" sz="1800">
                <a:solidFill>
                  <a:srgbClr val="595959"/>
                </a:solidFill>
                <a:latin typeface="Roboto"/>
                <a:ea typeface="Roboto"/>
                <a:cs typeface="Roboto"/>
                <a:sym typeface="Roboto"/>
              </a:rPr>
              <a:t>s</a:t>
            </a:r>
            <a:r>
              <a:rPr lang="en-US" sz="1800" b="0" i="0" u="none" strike="noStrike" cap="none">
                <a:solidFill>
                  <a:srgbClr val="595959"/>
                </a:solidFill>
                <a:latin typeface="Roboto"/>
                <a:ea typeface="Roboto"/>
                <a:cs typeface="Roboto"/>
                <a:sym typeface="Roboto"/>
              </a:rPr>
              <a:t>igned</a:t>
            </a:r>
            <a:endParaRPr sz="1800" b="1" i="0" u="none" strike="noStrike" cap="none">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en-US" sz="1800" b="0" i="0" u="none" strike="noStrike" cap="none">
                <a:solidFill>
                  <a:schemeClr val="dk2"/>
                </a:solidFill>
                <a:latin typeface="Roboto"/>
                <a:ea typeface="Roboto"/>
                <a:cs typeface="Roboto"/>
                <a:sym typeface="Roboto"/>
              </a:rPr>
              <a:t>Establishment of a </a:t>
            </a:r>
            <a:r>
              <a:rPr lang="en-US" sz="1800" b="0" i="0" u="none" strike="noStrike" cap="none">
                <a:solidFill>
                  <a:srgbClr val="FF5900"/>
                </a:solidFill>
                <a:latin typeface="Roboto"/>
                <a:ea typeface="Roboto"/>
                <a:cs typeface="Roboto"/>
                <a:sym typeface="Roboto"/>
              </a:rPr>
              <a:t>Government-CSO Advisory Group </a:t>
            </a:r>
            <a:r>
              <a:rPr lang="en-US" sz="1800">
                <a:solidFill>
                  <a:schemeClr val="dk2"/>
                </a:solidFill>
                <a:latin typeface="Roboto"/>
                <a:ea typeface="Roboto"/>
                <a:cs typeface="Roboto"/>
                <a:sym typeface="Roboto"/>
              </a:rPr>
              <a:t>with clear </a:t>
            </a:r>
            <a:r>
              <a:rPr lang="en-US" sz="1800" b="0" i="0" u="none" strike="noStrike" cap="none">
                <a:solidFill>
                  <a:srgbClr val="FF5900"/>
                </a:solidFill>
                <a:latin typeface="Roboto"/>
                <a:ea typeface="Roboto"/>
                <a:cs typeface="Roboto"/>
                <a:sym typeface="Roboto"/>
              </a:rPr>
              <a:t>T</a:t>
            </a:r>
            <a:r>
              <a:rPr lang="en-US" sz="1800">
                <a:solidFill>
                  <a:srgbClr val="FF5900"/>
                </a:solidFill>
                <a:latin typeface="Roboto"/>
                <a:ea typeface="Roboto"/>
                <a:cs typeface="Roboto"/>
                <a:sym typeface="Roboto"/>
              </a:rPr>
              <a:t>erms of Reference</a:t>
            </a:r>
            <a:endParaRPr sz="1800">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en-US" sz="1800">
                <a:solidFill>
                  <a:srgbClr val="FF5900"/>
                </a:solidFill>
                <a:latin typeface="Roboto"/>
                <a:ea typeface="Roboto"/>
                <a:cs typeface="Roboto"/>
                <a:sym typeface="Roboto"/>
              </a:rPr>
              <a:t>Capacity-Building and Peer-Learning</a:t>
            </a:r>
            <a:endParaRPr sz="1800">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en-US" sz="1800" b="0" i="0" u="none" strike="noStrike" cap="none">
                <a:solidFill>
                  <a:schemeClr val="dk2"/>
                </a:solidFill>
                <a:latin typeface="Roboto"/>
                <a:ea typeface="Roboto"/>
                <a:cs typeface="Roboto"/>
                <a:sym typeface="Roboto"/>
              </a:rPr>
              <a:t>Design and </a:t>
            </a:r>
            <a:r>
              <a:rPr lang="en-US" sz="1800">
                <a:solidFill>
                  <a:schemeClr val="dk2"/>
                </a:solidFill>
                <a:latin typeface="Roboto"/>
                <a:ea typeface="Roboto"/>
                <a:cs typeface="Roboto"/>
                <a:sym typeface="Roboto"/>
              </a:rPr>
              <a:t>i</a:t>
            </a:r>
            <a:r>
              <a:rPr lang="en-US" sz="1800" b="0" i="0" u="none" strike="noStrike" cap="none">
                <a:solidFill>
                  <a:schemeClr val="dk2"/>
                </a:solidFill>
                <a:latin typeface="Roboto"/>
                <a:ea typeface="Roboto"/>
                <a:cs typeface="Roboto"/>
                <a:sym typeface="Roboto"/>
              </a:rPr>
              <a:t>mplementation of </a:t>
            </a:r>
            <a:r>
              <a:rPr lang="en-US" sz="1800">
                <a:solidFill>
                  <a:schemeClr val="dk2"/>
                </a:solidFill>
                <a:latin typeface="Roboto"/>
                <a:ea typeface="Roboto"/>
                <a:cs typeface="Roboto"/>
                <a:sym typeface="Roboto"/>
              </a:rPr>
              <a:t>a</a:t>
            </a:r>
            <a:r>
              <a:rPr lang="en-US" sz="1800" b="0" i="0" u="none" strike="noStrike" cap="none">
                <a:solidFill>
                  <a:schemeClr val="dk2"/>
                </a:solidFill>
                <a:latin typeface="Roboto"/>
                <a:ea typeface="Roboto"/>
                <a:cs typeface="Roboto"/>
                <a:sym typeface="Roboto"/>
              </a:rPr>
              <a:t>ction </a:t>
            </a:r>
            <a:r>
              <a:rPr lang="en-US" sz="1800">
                <a:solidFill>
                  <a:schemeClr val="dk2"/>
                </a:solidFill>
                <a:latin typeface="Roboto"/>
                <a:ea typeface="Roboto"/>
                <a:cs typeface="Roboto"/>
                <a:sym typeface="Roboto"/>
              </a:rPr>
              <a:t>p</a:t>
            </a:r>
            <a:r>
              <a:rPr lang="en-US" sz="1800" b="0" i="0" u="none" strike="noStrike" cap="none">
                <a:solidFill>
                  <a:schemeClr val="dk2"/>
                </a:solidFill>
                <a:latin typeface="Roboto"/>
                <a:ea typeface="Roboto"/>
                <a:cs typeface="Roboto"/>
                <a:sym typeface="Roboto"/>
              </a:rPr>
              <a:t>lan to </a:t>
            </a:r>
            <a:r>
              <a:rPr lang="en-US" sz="1800" b="0" i="0" u="none" strike="noStrike" cap="none">
                <a:solidFill>
                  <a:srgbClr val="FF5900"/>
                </a:solidFill>
                <a:latin typeface="Roboto"/>
                <a:ea typeface="Roboto"/>
                <a:cs typeface="Roboto"/>
                <a:sym typeface="Roboto"/>
              </a:rPr>
              <a:t>pilot a public participation mechanism in budget process </a:t>
            </a:r>
            <a:r>
              <a:rPr lang="en-US" sz="1800" b="0" i="0" u="none" strike="noStrike" cap="none">
                <a:solidFill>
                  <a:schemeClr val="dk2"/>
                </a:solidFill>
                <a:latin typeface="Roboto"/>
                <a:ea typeface="Roboto"/>
                <a:cs typeface="Roboto"/>
                <a:sym typeface="Roboto"/>
              </a:rPr>
              <a:t>at the national level</a:t>
            </a:r>
            <a:endParaRPr/>
          </a:p>
        </p:txBody>
      </p:sp>
      <p:pic>
        <p:nvPicPr>
          <p:cNvPr id="320" name="Google Shape;320;g2163863c484_1_0"/>
          <p:cNvPicPr preferRelativeResize="0"/>
          <p:nvPr/>
        </p:nvPicPr>
        <p:blipFill rotWithShape="1">
          <a:blip r:embed="rId3">
            <a:alphaModFix/>
          </a:blip>
          <a:srcRect/>
          <a:stretch/>
        </p:blipFill>
        <p:spPr>
          <a:xfrm>
            <a:off x="5210862" y="1290779"/>
            <a:ext cx="3695676" cy="1437487"/>
          </a:xfrm>
          <a:prstGeom prst="rect">
            <a:avLst/>
          </a:prstGeom>
          <a:noFill/>
          <a:ln>
            <a:noFill/>
          </a:ln>
        </p:spPr>
      </p:pic>
      <p:pic>
        <p:nvPicPr>
          <p:cNvPr id="321" name="Google Shape;321;g2163863c484_1_0"/>
          <p:cNvPicPr preferRelativeResize="0"/>
          <p:nvPr/>
        </p:nvPicPr>
        <p:blipFill rotWithShape="1">
          <a:blip r:embed="rId4">
            <a:alphaModFix/>
          </a:blip>
          <a:srcRect/>
          <a:stretch/>
        </p:blipFill>
        <p:spPr>
          <a:xfrm>
            <a:off x="5210862" y="2831030"/>
            <a:ext cx="1773096" cy="1327680"/>
          </a:xfrm>
          <a:prstGeom prst="rect">
            <a:avLst/>
          </a:prstGeom>
          <a:noFill/>
          <a:ln>
            <a:noFill/>
          </a:ln>
        </p:spPr>
      </p:pic>
      <p:pic>
        <p:nvPicPr>
          <p:cNvPr id="322" name="Google Shape;322;g2163863c484_1_0"/>
          <p:cNvPicPr preferRelativeResize="0"/>
          <p:nvPr/>
        </p:nvPicPr>
        <p:blipFill rotWithShape="1">
          <a:blip r:embed="rId5">
            <a:alphaModFix/>
          </a:blip>
          <a:srcRect/>
          <a:stretch/>
        </p:blipFill>
        <p:spPr>
          <a:xfrm>
            <a:off x="7058700" y="2813898"/>
            <a:ext cx="1815923" cy="1361943"/>
          </a:xfrm>
          <a:prstGeom prst="rect">
            <a:avLst/>
          </a:prstGeom>
          <a:noFill/>
          <a:ln>
            <a:noFill/>
          </a:ln>
        </p:spPr>
      </p:pic>
      <p:pic>
        <p:nvPicPr>
          <p:cNvPr id="323" name="Google Shape;323;g2163863c484_1_0"/>
          <p:cNvPicPr preferRelativeResize="0"/>
          <p:nvPr/>
        </p:nvPicPr>
        <p:blipFill rotWithShape="1">
          <a:blip r:embed="rId6">
            <a:alphaModFix/>
          </a:blip>
          <a:srcRect/>
          <a:stretch/>
        </p:blipFill>
        <p:spPr>
          <a:xfrm>
            <a:off x="194773" y="4628644"/>
            <a:ext cx="544483" cy="3593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g214e8208d6a_0_1284"/>
          <p:cNvSpPr txBox="1"/>
          <p:nvPr/>
        </p:nvSpPr>
        <p:spPr>
          <a:xfrm>
            <a:off x="841573" y="390734"/>
            <a:ext cx="7843800" cy="4968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5900"/>
                </a:solidFill>
                <a:latin typeface="Arial"/>
                <a:ea typeface="Arial"/>
                <a:cs typeface="Arial"/>
                <a:sym typeface="Arial"/>
              </a:rPr>
              <a:t>FOA Public Participation Mechanisms: Benin</a:t>
            </a:r>
            <a:endParaRPr sz="2400" b="1" i="0" u="sng" strike="noStrike" cap="none">
              <a:solidFill>
                <a:srgbClr val="FF5900"/>
              </a:solidFill>
              <a:latin typeface="Arial"/>
              <a:ea typeface="Arial"/>
              <a:cs typeface="Arial"/>
              <a:sym typeface="Arial"/>
            </a:endParaRPr>
          </a:p>
        </p:txBody>
      </p:sp>
      <p:pic>
        <p:nvPicPr>
          <p:cNvPr id="329" name="Google Shape;329;g214e8208d6a_0_1284"/>
          <p:cNvPicPr preferRelativeResize="0"/>
          <p:nvPr/>
        </p:nvPicPr>
        <p:blipFill rotWithShape="1">
          <a:blip r:embed="rId3">
            <a:alphaModFix/>
          </a:blip>
          <a:srcRect/>
          <a:stretch/>
        </p:blipFill>
        <p:spPr>
          <a:xfrm>
            <a:off x="307637" y="1632400"/>
            <a:ext cx="3556000" cy="2082800"/>
          </a:xfrm>
          <a:prstGeom prst="rect">
            <a:avLst/>
          </a:prstGeom>
          <a:noFill/>
          <a:ln>
            <a:noFill/>
          </a:ln>
        </p:spPr>
      </p:pic>
      <p:sp>
        <p:nvSpPr>
          <p:cNvPr id="330" name="Google Shape;330;g214e8208d6a_0_1284"/>
          <p:cNvSpPr txBox="1"/>
          <p:nvPr/>
        </p:nvSpPr>
        <p:spPr>
          <a:xfrm>
            <a:off x="3948614" y="1526243"/>
            <a:ext cx="4802700" cy="22812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FF5900"/>
                </a:solidFill>
                <a:latin typeface="Roboto"/>
                <a:ea typeface="Roboto"/>
                <a:cs typeface="Roboto"/>
                <a:sym typeface="Roboto"/>
              </a:rPr>
              <a:t>Benin </a:t>
            </a:r>
            <a:r>
              <a:rPr lang="en-US" sz="1800" b="0" i="0" u="none" strike="noStrike" cap="none">
                <a:solidFill>
                  <a:srgbClr val="000000"/>
                </a:solidFill>
                <a:latin typeface="Arial"/>
                <a:ea typeface="Arial"/>
                <a:cs typeface="Arial"/>
                <a:sym typeface="Arial"/>
              </a:rPr>
              <a:t>developed </a:t>
            </a:r>
            <a:r>
              <a:rPr lang="en-US" sz="1800" b="1" i="0" u="none" strike="noStrike" cap="none">
                <a:solidFill>
                  <a:srgbClr val="FF5900"/>
                </a:solidFill>
                <a:latin typeface="Arial"/>
                <a:ea typeface="Arial"/>
                <a:cs typeface="Arial"/>
                <a:sym typeface="Arial"/>
              </a:rPr>
              <a:t>Bousprob mobile application</a:t>
            </a:r>
            <a:r>
              <a:rPr lang="en-US" sz="1800" b="0" i="0" u="none" strike="noStrike" cap="none">
                <a:solidFill>
                  <a:srgbClr val="000000"/>
                </a:solidFill>
                <a:latin typeface="Arial"/>
                <a:ea typeface="Arial"/>
                <a:cs typeface="Arial"/>
                <a:sym typeface="Arial"/>
              </a:rPr>
              <a:t>, an alert and monitoring tool available freely on the Google Playstore that features a library of budget information,  informs </a:t>
            </a:r>
            <a:r>
              <a:rPr lang="en-US" sz="1800"/>
              <a:t>users </a:t>
            </a:r>
            <a:r>
              <a:rPr lang="en-US" sz="1800" b="0" i="0" u="none" strike="noStrike" cap="none">
                <a:solidFill>
                  <a:srgbClr val="000000"/>
                </a:solidFill>
                <a:latin typeface="Arial"/>
                <a:ea typeface="Arial"/>
                <a:cs typeface="Arial"/>
                <a:sym typeface="Arial"/>
              </a:rPr>
              <a:t>on opportunities to engage in the budget process and provides a platform to collect their feedback</a:t>
            </a:r>
            <a:endParaRPr sz="1400" b="0" i="0" u="none" strike="noStrike" cap="none">
              <a:solidFill>
                <a:srgbClr val="000000"/>
              </a:solidFill>
              <a:latin typeface="Arial"/>
              <a:ea typeface="Arial"/>
              <a:cs typeface="Arial"/>
              <a:sym typeface="Arial"/>
            </a:endParaRPr>
          </a:p>
        </p:txBody>
      </p:sp>
      <p:pic>
        <p:nvPicPr>
          <p:cNvPr id="331" name="Google Shape;331;g214e8208d6a_0_1284"/>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5"/>
        <p:cNvGrpSpPr/>
        <p:nvPr/>
      </p:nvGrpSpPr>
      <p:grpSpPr>
        <a:xfrm>
          <a:off x="0" y="0"/>
          <a:ext cx="0" cy="0"/>
          <a:chOff x="0" y="0"/>
          <a:chExt cx="0" cy="0"/>
        </a:xfrm>
      </p:grpSpPr>
      <p:sp>
        <p:nvSpPr>
          <p:cNvPr id="336" name="Google Shape;336;g214e8208d6a_0_1291"/>
          <p:cNvSpPr txBox="1"/>
          <p:nvPr/>
        </p:nvSpPr>
        <p:spPr>
          <a:xfrm>
            <a:off x="1019598" y="332278"/>
            <a:ext cx="7843800" cy="4968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5900"/>
                </a:solidFill>
                <a:latin typeface="Arial"/>
                <a:ea typeface="Arial"/>
                <a:cs typeface="Arial"/>
                <a:sym typeface="Arial"/>
              </a:rPr>
              <a:t>FOA Public Participation Mechanisms: South Africa</a:t>
            </a:r>
            <a:endParaRPr sz="2400" b="1" i="0" u="sng" strike="noStrike" cap="none">
              <a:solidFill>
                <a:srgbClr val="FF5900"/>
              </a:solidFill>
              <a:latin typeface="Arial"/>
              <a:ea typeface="Arial"/>
              <a:cs typeface="Arial"/>
              <a:sym typeface="Arial"/>
            </a:endParaRPr>
          </a:p>
        </p:txBody>
      </p:sp>
      <p:sp>
        <p:nvSpPr>
          <p:cNvPr id="337" name="Google Shape;337;g214e8208d6a_0_1291"/>
          <p:cNvSpPr txBox="1"/>
          <p:nvPr/>
        </p:nvSpPr>
        <p:spPr>
          <a:xfrm>
            <a:off x="3552083" y="1315740"/>
            <a:ext cx="5187300" cy="27861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595959"/>
                </a:solidFill>
                <a:latin typeface="Roboto"/>
                <a:ea typeface="Roboto"/>
                <a:cs typeface="Roboto"/>
                <a:sym typeface="Roboto"/>
              </a:rPr>
              <a:t>South Africa's </a:t>
            </a:r>
            <a:r>
              <a:rPr lang="en-US" sz="1400" b="1" i="0" u="none" strike="noStrike" cap="none">
                <a:solidFill>
                  <a:srgbClr val="FF5900"/>
                </a:solidFill>
                <a:latin typeface="Roboto"/>
                <a:ea typeface="Roboto"/>
                <a:cs typeface="Roboto"/>
                <a:sym typeface="Roboto"/>
              </a:rPr>
              <a:t>pre-budget consultations</a:t>
            </a:r>
            <a:r>
              <a:rPr lang="en-US" sz="1400" b="0" i="0" u="none" strike="noStrike" cap="none">
                <a:solidFill>
                  <a:srgbClr val="595959"/>
                </a:solidFill>
                <a:latin typeface="Roboto"/>
                <a:ea typeface="Roboto"/>
                <a:cs typeface="Roboto"/>
                <a:sym typeface="Roboto"/>
              </a:rPr>
              <a:t>:</a:t>
            </a:r>
            <a:endParaRPr sz="1400" b="0" i="0" u="none" strike="noStrike" cap="none">
              <a:solidFill>
                <a:srgbClr val="000000"/>
              </a:solidFill>
              <a:latin typeface="Arial"/>
              <a:ea typeface="Arial"/>
              <a:cs typeface="Arial"/>
              <a:sym typeface="Arial"/>
            </a:endParaRPr>
          </a:p>
          <a:p>
            <a:pPr marL="339725" marR="0" lvl="0" indent="-193675" algn="l" rtl="0">
              <a:lnSpc>
                <a:spcPct val="115000"/>
              </a:lnSpc>
              <a:spcBef>
                <a:spcPts val="0"/>
              </a:spcBef>
              <a:spcAft>
                <a:spcPts val="0"/>
              </a:spcAft>
              <a:buClr>
                <a:srgbClr val="FF5100"/>
              </a:buClr>
              <a:buSzPts val="1300"/>
              <a:buFont typeface="Arial"/>
              <a:buChar char="•"/>
            </a:pPr>
            <a:r>
              <a:rPr lang="en-US" sz="1400" b="1" i="0" u="none" strike="noStrike" cap="none">
                <a:solidFill>
                  <a:srgbClr val="595959"/>
                </a:solidFill>
                <a:latin typeface="Roboto"/>
                <a:ea typeface="Roboto"/>
                <a:cs typeface="Roboto"/>
                <a:sym typeface="Roboto"/>
              </a:rPr>
              <a:t>Year 1: </a:t>
            </a:r>
            <a:r>
              <a:rPr lang="en-US" sz="1400" b="0" i="0" u="none" strike="noStrike" cap="none">
                <a:solidFill>
                  <a:srgbClr val="FF5900"/>
                </a:solidFill>
                <a:latin typeface="Roboto"/>
                <a:ea typeface="Roboto"/>
                <a:cs typeface="Roboto"/>
                <a:sym typeface="Roboto"/>
              </a:rPr>
              <a:t>public consultation event </a:t>
            </a:r>
            <a:r>
              <a:rPr lang="en-US" sz="1400" b="0" i="0" u="none" strike="noStrike" cap="none">
                <a:solidFill>
                  <a:srgbClr val="595959"/>
                </a:solidFill>
                <a:latin typeface="Roboto"/>
                <a:ea typeface="Roboto"/>
                <a:cs typeface="Roboto"/>
                <a:sym typeface="Roboto"/>
              </a:rPr>
              <a:t>that provided a venue for </a:t>
            </a:r>
            <a:r>
              <a:rPr lang="en-US" sz="1400" b="0" i="0" u="none" strike="noStrike" cap="none">
                <a:solidFill>
                  <a:srgbClr val="FF5900"/>
                </a:solidFill>
                <a:latin typeface="Roboto"/>
                <a:ea typeface="Roboto"/>
                <a:cs typeface="Roboto"/>
                <a:sym typeface="Roboto"/>
              </a:rPr>
              <a:t>presentation and dialogue on CSO recommendations </a:t>
            </a:r>
            <a:r>
              <a:rPr lang="en-US" sz="1400" b="0" i="0" u="none" strike="noStrike" cap="none">
                <a:solidFill>
                  <a:srgbClr val="595959"/>
                </a:solidFill>
                <a:latin typeface="Roboto"/>
                <a:ea typeface="Roboto"/>
                <a:cs typeface="Roboto"/>
                <a:sym typeface="Roboto"/>
              </a:rPr>
              <a:t>on budget prioritization and how to deal with challenges of long-term fiscal sustainability</a:t>
            </a:r>
            <a:endParaRPr sz="1400" b="0" i="0" u="none" strike="noStrike" cap="none">
              <a:solidFill>
                <a:srgbClr val="000000"/>
              </a:solidFill>
              <a:latin typeface="Arial"/>
              <a:ea typeface="Arial"/>
              <a:cs typeface="Arial"/>
              <a:sym typeface="Arial"/>
            </a:endParaRPr>
          </a:p>
          <a:p>
            <a:pPr marL="339725" marR="0" lvl="0" indent="-193675" algn="l" rtl="0">
              <a:lnSpc>
                <a:spcPct val="115000"/>
              </a:lnSpc>
              <a:spcBef>
                <a:spcPts val="0"/>
              </a:spcBef>
              <a:spcAft>
                <a:spcPts val="0"/>
              </a:spcAft>
              <a:buClr>
                <a:srgbClr val="000000"/>
              </a:buClr>
              <a:buSzPts val="1400"/>
              <a:buFont typeface="Arial"/>
              <a:buNone/>
            </a:pPr>
            <a:endParaRPr sz="1400" b="0" i="0" u="none" strike="noStrike" cap="none">
              <a:solidFill>
                <a:srgbClr val="595959"/>
              </a:solidFill>
              <a:latin typeface="Roboto"/>
              <a:ea typeface="Roboto"/>
              <a:cs typeface="Roboto"/>
              <a:sym typeface="Roboto"/>
            </a:endParaRPr>
          </a:p>
          <a:p>
            <a:pPr marL="339725" marR="0" lvl="0" indent="-193675" algn="l" rtl="0">
              <a:lnSpc>
                <a:spcPct val="115000"/>
              </a:lnSpc>
              <a:spcBef>
                <a:spcPts val="0"/>
              </a:spcBef>
              <a:spcAft>
                <a:spcPts val="0"/>
              </a:spcAft>
              <a:buClr>
                <a:srgbClr val="FF5100"/>
              </a:buClr>
              <a:buSzPts val="1300"/>
              <a:buFont typeface="Arial"/>
              <a:buChar char="•"/>
            </a:pPr>
            <a:r>
              <a:rPr lang="en-US" sz="1400" b="1" i="0" u="none" strike="noStrike" cap="none">
                <a:solidFill>
                  <a:srgbClr val="595959"/>
                </a:solidFill>
                <a:latin typeface="Roboto"/>
                <a:ea typeface="Roboto"/>
                <a:cs typeface="Roboto"/>
                <a:sym typeface="Roboto"/>
              </a:rPr>
              <a:t>Year 2:</a:t>
            </a:r>
            <a:r>
              <a:rPr lang="en-US" sz="1400" b="0" i="0" u="none" strike="noStrike" cap="none">
                <a:solidFill>
                  <a:srgbClr val="595959"/>
                </a:solidFill>
                <a:latin typeface="Roboto"/>
                <a:ea typeface="Roboto"/>
                <a:cs typeface="Roboto"/>
                <a:sym typeface="Roboto"/>
              </a:rPr>
              <a:t> </a:t>
            </a:r>
            <a:r>
              <a:rPr lang="en-US" sz="1400" b="0" i="0" u="none" strike="noStrike" cap="none">
                <a:solidFill>
                  <a:srgbClr val="FF5900"/>
                </a:solidFill>
                <a:latin typeface="Roboto"/>
                <a:ea typeface="Roboto"/>
                <a:cs typeface="Roboto"/>
                <a:sym typeface="Roboto"/>
              </a:rPr>
              <a:t>public call for written submissions </a:t>
            </a:r>
            <a:r>
              <a:rPr lang="en-US" sz="1400" b="0" i="0" u="none" strike="noStrike" cap="none">
                <a:solidFill>
                  <a:srgbClr val="595959"/>
                </a:solidFill>
                <a:latin typeface="Roboto"/>
                <a:ea typeface="Roboto"/>
                <a:cs typeface="Roboto"/>
                <a:sym typeface="Roboto"/>
              </a:rPr>
              <a:t>on a broad range of themes (e.g. </a:t>
            </a:r>
            <a:r>
              <a:rPr lang="en-US" sz="1400" b="0" i="0" u="none" strike="noStrike" cap="none">
                <a:solidFill>
                  <a:srgbClr val="FF5900"/>
                </a:solidFill>
                <a:latin typeface="Roboto"/>
                <a:ea typeface="Roboto"/>
                <a:cs typeface="Roboto"/>
                <a:sym typeface="Roboto"/>
              </a:rPr>
              <a:t>fiscal policy, budget reforms, sectoral issues</a:t>
            </a:r>
            <a:r>
              <a:rPr lang="en-US" sz="1400" b="0" i="0" u="none" strike="noStrike" cap="none">
                <a:solidFill>
                  <a:srgbClr val="595959"/>
                </a:solidFill>
                <a:latin typeface="Roboto"/>
                <a:ea typeface="Roboto"/>
                <a:cs typeface="Roboto"/>
                <a:sym typeface="Roboto"/>
              </a:rPr>
              <a:t>) which will be analyzed by Treasury </a:t>
            </a:r>
            <a:r>
              <a:rPr lang="en-US" sz="1400" b="0" i="0" u="none" strike="noStrike" cap="none">
                <a:solidFill>
                  <a:srgbClr val="FF5900"/>
                </a:solidFill>
                <a:latin typeface="Roboto"/>
                <a:ea typeface="Roboto"/>
                <a:cs typeface="Roboto"/>
                <a:sym typeface="Roboto"/>
              </a:rPr>
              <a:t>functional groups </a:t>
            </a:r>
            <a:r>
              <a:rPr lang="en-US" sz="1400" b="0" i="0" u="none" strike="noStrike" cap="none">
                <a:solidFill>
                  <a:srgbClr val="595959"/>
                </a:solidFill>
                <a:latin typeface="Roboto"/>
                <a:ea typeface="Roboto"/>
                <a:cs typeface="Roboto"/>
                <a:sym typeface="Roboto"/>
              </a:rPr>
              <a:t>and shared with </a:t>
            </a:r>
            <a:r>
              <a:rPr lang="en-US" sz="1400" b="0" i="0" u="none" strike="noStrike" cap="none">
                <a:solidFill>
                  <a:srgbClr val="FF5900"/>
                </a:solidFill>
                <a:latin typeface="Roboto"/>
                <a:ea typeface="Roboto"/>
                <a:cs typeface="Roboto"/>
                <a:sym typeface="Roboto"/>
              </a:rPr>
              <a:t>Medium-Term Expenditure Committee</a:t>
            </a:r>
            <a:endParaRPr sz="1400" b="0" i="0" u="none" strike="noStrike" cap="none">
              <a:solidFill>
                <a:srgbClr val="595959"/>
              </a:solidFill>
              <a:latin typeface="Arial"/>
              <a:ea typeface="Arial"/>
              <a:cs typeface="Arial"/>
              <a:sym typeface="Arial"/>
            </a:endParaRPr>
          </a:p>
        </p:txBody>
      </p:sp>
      <p:pic>
        <p:nvPicPr>
          <p:cNvPr id="338" name="Google Shape;338;g214e8208d6a_0_1291"/>
          <p:cNvPicPr preferRelativeResize="0"/>
          <p:nvPr/>
        </p:nvPicPr>
        <p:blipFill rotWithShape="1">
          <a:blip r:embed="rId3">
            <a:alphaModFix/>
          </a:blip>
          <a:srcRect/>
          <a:stretch/>
        </p:blipFill>
        <p:spPr>
          <a:xfrm>
            <a:off x="655077" y="1005077"/>
            <a:ext cx="2818617" cy="3421132"/>
          </a:xfrm>
          <a:prstGeom prst="rect">
            <a:avLst/>
          </a:prstGeom>
          <a:noFill/>
          <a:ln w="9525" cap="flat" cmpd="sng">
            <a:solidFill>
              <a:srgbClr val="D8D8D8"/>
            </a:solidFill>
            <a:prstDash val="solid"/>
            <a:round/>
            <a:headEnd type="none" w="sm" len="sm"/>
            <a:tailEnd type="none" w="sm" len="sm"/>
          </a:ln>
        </p:spPr>
      </p:pic>
      <p:pic>
        <p:nvPicPr>
          <p:cNvPr id="339" name="Google Shape;339;g214e8208d6a_0_1291"/>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14e8208d6a_0_0"/>
          <p:cNvSpPr txBox="1">
            <a:spLocks noGrp="1"/>
          </p:cNvSpPr>
          <p:nvPr>
            <p:ph type="title"/>
          </p:nvPr>
        </p:nvSpPr>
        <p:spPr>
          <a:xfrm>
            <a:off x="1538245" y="746785"/>
            <a:ext cx="59151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F5100"/>
              </a:buClr>
              <a:buSzPts val="3300"/>
              <a:buFont typeface="Roboto"/>
              <a:buNone/>
            </a:pPr>
            <a:r>
              <a:rPr lang="en-US" sz="2800" b="1">
                <a:solidFill>
                  <a:srgbClr val="FF5100"/>
                </a:solidFill>
              </a:rPr>
              <a:t>The GIFT Network</a:t>
            </a:r>
            <a:endParaRPr sz="2800" b="1">
              <a:solidFill>
                <a:srgbClr val="FF5100"/>
              </a:solidFill>
            </a:endParaRPr>
          </a:p>
        </p:txBody>
      </p:sp>
      <p:grpSp>
        <p:nvGrpSpPr>
          <p:cNvPr id="201" name="Google Shape;201;g214e8208d6a_0_0"/>
          <p:cNvGrpSpPr/>
          <p:nvPr/>
        </p:nvGrpSpPr>
        <p:grpSpPr>
          <a:xfrm>
            <a:off x="885722" y="1195191"/>
            <a:ext cx="7353675" cy="3552031"/>
            <a:chOff x="961922" y="1118991"/>
            <a:chExt cx="7353675" cy="3552031"/>
          </a:xfrm>
        </p:grpSpPr>
        <p:pic>
          <p:nvPicPr>
            <p:cNvPr id="202" name="Google Shape;202;g214e8208d6a_0_0"/>
            <p:cNvPicPr preferRelativeResize="0"/>
            <p:nvPr/>
          </p:nvPicPr>
          <p:blipFill rotWithShape="1">
            <a:blip r:embed="rId3">
              <a:alphaModFix/>
            </a:blip>
            <a:srcRect/>
            <a:stretch/>
          </p:blipFill>
          <p:spPr>
            <a:xfrm>
              <a:off x="2659606" y="1118991"/>
              <a:ext cx="3698426" cy="3498425"/>
            </a:xfrm>
            <a:prstGeom prst="rect">
              <a:avLst/>
            </a:prstGeom>
            <a:noFill/>
            <a:ln>
              <a:noFill/>
            </a:ln>
          </p:spPr>
        </p:pic>
        <p:sp>
          <p:nvSpPr>
            <p:cNvPr id="203" name="Google Shape;203;g214e8208d6a_0_0"/>
            <p:cNvSpPr txBox="1"/>
            <p:nvPr/>
          </p:nvSpPr>
          <p:spPr>
            <a:xfrm>
              <a:off x="3779859" y="2790574"/>
              <a:ext cx="14151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100" b="0" i="0" u="none" strike="noStrike" cap="none">
                  <a:solidFill>
                    <a:srgbClr val="FB5100"/>
                  </a:solidFill>
                  <a:latin typeface="Times New Roman"/>
                  <a:ea typeface="Times New Roman"/>
                  <a:cs typeface="Times New Roman"/>
                  <a:sym typeface="Times New Roman"/>
                </a:rPr>
                <a:t>GIFT Lead Stewards</a:t>
              </a:r>
              <a:endParaRPr sz="1200" b="0" i="0" u="none" strike="noStrike" cap="none">
                <a:solidFill>
                  <a:srgbClr val="000000"/>
                </a:solidFill>
                <a:latin typeface="Arial"/>
                <a:ea typeface="Arial"/>
                <a:cs typeface="Arial"/>
                <a:sym typeface="Arial"/>
              </a:endParaRPr>
            </a:p>
          </p:txBody>
        </p:sp>
        <p:sp>
          <p:nvSpPr>
            <p:cNvPr id="204" name="Google Shape;204;g214e8208d6a_0_0"/>
            <p:cNvSpPr txBox="1"/>
            <p:nvPr/>
          </p:nvSpPr>
          <p:spPr>
            <a:xfrm>
              <a:off x="3779859" y="3056792"/>
              <a:ext cx="1415100" cy="300000"/>
            </a:xfrm>
            <a:prstGeom prst="rect">
              <a:avLst/>
            </a:prstGeom>
            <a:solidFill>
              <a:srgbClr val="FB5100"/>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a:solidFill>
                    <a:schemeClr val="lt1"/>
                  </a:solidFill>
                  <a:latin typeface="Times New Roman"/>
                  <a:ea typeface="Times New Roman"/>
                  <a:cs typeface="Times New Roman"/>
                  <a:sym typeface="Times New Roman"/>
                </a:rPr>
                <a:t>58 Champions</a:t>
              </a:r>
              <a:endParaRPr sz="1500" b="0" i="0" u="none" strike="noStrike" cap="none">
                <a:solidFill>
                  <a:srgbClr val="000000"/>
                </a:solidFill>
                <a:latin typeface="Arial"/>
                <a:ea typeface="Arial"/>
                <a:cs typeface="Arial"/>
                <a:sym typeface="Arial"/>
              </a:endParaRPr>
            </a:p>
          </p:txBody>
        </p:sp>
        <p:sp>
          <p:nvSpPr>
            <p:cNvPr id="205" name="Google Shape;205;g214e8208d6a_0_0"/>
            <p:cNvSpPr txBox="1"/>
            <p:nvPr/>
          </p:nvSpPr>
          <p:spPr>
            <a:xfrm>
              <a:off x="981999" y="1746837"/>
              <a:ext cx="1780200" cy="746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Times New Roman"/>
                  <a:ea typeface="Times New Roman"/>
                  <a:cs typeface="Times New Roman"/>
                  <a:sym typeface="Times New Roman"/>
                </a:rPr>
                <a:t>Brazil (Transparency-</a:t>
              </a:r>
              <a:r>
                <a:rPr lang="en-US" sz="1100">
                  <a:solidFill>
                    <a:srgbClr val="FB5100"/>
                  </a:solidFill>
                  <a:latin typeface="Times New Roman"/>
                  <a:ea typeface="Times New Roman"/>
                  <a:cs typeface="Times New Roman"/>
                  <a:sym typeface="Times New Roman"/>
                </a:rPr>
                <a:t>CGU</a:t>
              </a:r>
              <a:r>
                <a:rPr lang="en-US" sz="1100" b="0" i="0" u="none" strike="noStrike" cap="none">
                  <a:solidFill>
                    <a:srgbClr val="FB5100"/>
                  </a:solidFill>
                  <a:latin typeface="Times New Roman"/>
                  <a:ea typeface="Times New Roman"/>
                  <a:cs typeface="Times New Roman"/>
                  <a:sym typeface="Times New Roman"/>
                </a:rPr>
                <a:t>), Philippines (DBM), Mexico (SHCP) +23 budget government agencies</a:t>
              </a:r>
              <a:endParaRPr b="0" i="0" u="none" strike="noStrike" cap="none">
                <a:solidFill>
                  <a:srgbClr val="000000"/>
                </a:solidFill>
                <a:latin typeface="Arial"/>
                <a:ea typeface="Arial"/>
                <a:cs typeface="Arial"/>
                <a:sym typeface="Arial"/>
              </a:endParaRPr>
            </a:p>
          </p:txBody>
        </p:sp>
        <p:sp>
          <p:nvSpPr>
            <p:cNvPr id="206" name="Google Shape;206;g214e8208d6a_0_0"/>
            <p:cNvSpPr txBox="1"/>
            <p:nvPr/>
          </p:nvSpPr>
          <p:spPr>
            <a:xfrm>
              <a:off x="1054572" y="1395086"/>
              <a:ext cx="1480200" cy="269400"/>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Times New Roman"/>
                  <a:ea typeface="Times New Roman"/>
                  <a:cs typeface="Times New Roman"/>
                  <a:sym typeface="Times New Roman"/>
                </a:rPr>
                <a:t>26</a:t>
              </a:r>
              <a:r>
                <a:rPr lang="en-US" sz="1300" b="0" i="0" u="none" strike="noStrike" cap="none">
                  <a:solidFill>
                    <a:schemeClr val="lt1"/>
                  </a:solidFill>
                  <a:latin typeface="Times New Roman"/>
                  <a:ea typeface="Times New Roman"/>
                  <a:cs typeface="Times New Roman"/>
                  <a:sym typeface="Times New Roman"/>
                </a:rPr>
                <a:t> Governments</a:t>
              </a:r>
              <a:endParaRPr sz="1300" b="0" i="0" u="none" strike="noStrike" cap="none">
                <a:solidFill>
                  <a:srgbClr val="000000"/>
                </a:solidFill>
                <a:latin typeface="Arial"/>
                <a:ea typeface="Arial"/>
                <a:cs typeface="Arial"/>
                <a:sym typeface="Arial"/>
              </a:endParaRPr>
            </a:p>
          </p:txBody>
        </p:sp>
        <p:sp>
          <p:nvSpPr>
            <p:cNvPr id="207" name="Google Shape;207;g214e8208d6a_0_0"/>
            <p:cNvSpPr txBox="1"/>
            <p:nvPr/>
          </p:nvSpPr>
          <p:spPr>
            <a:xfrm>
              <a:off x="961922" y="3416422"/>
              <a:ext cx="1708500" cy="1254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IBP, Fundar, ILDA, CBPP, Inesc, ICEFI, ACIJ, Fiscal Observatory, Seknas, IFP,  Funde, PSAM, Emerging M, NHCDR, Social Watch, Solidaridad, Innovaap, CIEP, EF </a:t>
              </a:r>
              <a:endParaRPr b="0" i="0" u="none" strike="noStrike" cap="none">
                <a:solidFill>
                  <a:srgbClr val="FB5100"/>
                </a:solidFill>
                <a:latin typeface="Cambria"/>
                <a:ea typeface="Cambria"/>
                <a:cs typeface="Cambria"/>
                <a:sym typeface="Cambria"/>
              </a:endParaRPr>
            </a:p>
          </p:txBody>
        </p:sp>
        <p:sp>
          <p:nvSpPr>
            <p:cNvPr id="208" name="Google Shape;208;g214e8208d6a_0_0"/>
            <p:cNvSpPr txBox="1"/>
            <p:nvPr/>
          </p:nvSpPr>
          <p:spPr>
            <a:xfrm>
              <a:off x="1054572" y="2868204"/>
              <a:ext cx="1371600" cy="469500"/>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Cambria"/>
                  <a:ea typeface="Cambria"/>
                  <a:cs typeface="Cambria"/>
                  <a:sym typeface="Cambria"/>
                </a:rPr>
                <a:t>19</a:t>
              </a:r>
              <a:r>
                <a:rPr lang="en-US" sz="1300" b="0" i="0" u="none" strike="noStrike" cap="none">
                  <a:solidFill>
                    <a:schemeClr val="lt1"/>
                  </a:solidFill>
                  <a:latin typeface="Cambria"/>
                  <a:ea typeface="Cambria"/>
                  <a:cs typeface="Cambria"/>
                  <a:sym typeface="Cambria"/>
                </a:rPr>
                <a:t> Civil society organizations</a:t>
              </a:r>
              <a:endParaRPr sz="1200" b="0" i="0" u="none" strike="noStrike" cap="none">
                <a:solidFill>
                  <a:schemeClr val="lt1"/>
                </a:solidFill>
                <a:latin typeface="Cambria"/>
                <a:ea typeface="Cambria"/>
                <a:cs typeface="Cambria"/>
                <a:sym typeface="Cambria"/>
              </a:endParaRPr>
            </a:p>
          </p:txBody>
        </p:sp>
        <p:sp>
          <p:nvSpPr>
            <p:cNvPr id="209" name="Google Shape;209;g214e8208d6a_0_0"/>
            <p:cNvSpPr txBox="1"/>
            <p:nvPr/>
          </p:nvSpPr>
          <p:spPr>
            <a:xfrm>
              <a:off x="6535397" y="1929687"/>
              <a:ext cx="1780200" cy="5772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World Bank, IMF, OECD, IFAC, MITRE, OCP, CABRI, Global Integrity, PEFA</a:t>
              </a:r>
              <a:endParaRPr b="0" i="0" u="none" strike="noStrike" cap="none">
                <a:solidFill>
                  <a:srgbClr val="FB5100"/>
                </a:solidFill>
                <a:latin typeface="Cambria"/>
                <a:ea typeface="Cambria"/>
                <a:cs typeface="Cambria"/>
                <a:sym typeface="Cambria"/>
              </a:endParaRPr>
            </a:p>
          </p:txBody>
        </p:sp>
        <p:sp>
          <p:nvSpPr>
            <p:cNvPr id="210" name="Google Shape;210;g214e8208d6a_0_0"/>
            <p:cNvSpPr txBox="1"/>
            <p:nvPr/>
          </p:nvSpPr>
          <p:spPr>
            <a:xfrm>
              <a:off x="6316281" y="1395086"/>
              <a:ext cx="1906800" cy="515700"/>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600" b="1" i="0" u="none" strike="noStrike" cap="none">
                  <a:solidFill>
                    <a:schemeClr val="lt1"/>
                  </a:solidFill>
                  <a:latin typeface="Cambria"/>
                  <a:ea typeface="Cambria"/>
                  <a:cs typeface="Cambria"/>
                  <a:sym typeface="Cambria"/>
                </a:rPr>
                <a:t>9</a:t>
              </a:r>
              <a:r>
                <a:rPr lang="en-US" sz="1300" b="1" i="0" u="none" strike="noStrike" cap="none">
                  <a:solidFill>
                    <a:schemeClr val="lt1"/>
                  </a:solidFill>
                  <a:latin typeface="Cambria"/>
                  <a:ea typeface="Cambria"/>
                  <a:cs typeface="Cambria"/>
                  <a:sym typeface="Cambria"/>
                </a:rPr>
                <a:t> </a:t>
              </a:r>
              <a:r>
                <a:rPr lang="en-US" sz="1300" b="0" i="0" u="none" strike="noStrike" cap="none">
                  <a:solidFill>
                    <a:schemeClr val="lt1"/>
                  </a:solidFill>
                  <a:latin typeface="Cambria"/>
                  <a:ea typeface="Cambria"/>
                  <a:cs typeface="Cambria"/>
                  <a:sym typeface="Cambria"/>
                </a:rPr>
                <a:t>International organizations networks</a:t>
              </a:r>
              <a:endParaRPr sz="1200" b="0" i="0" u="none" strike="noStrike" cap="none">
                <a:solidFill>
                  <a:schemeClr val="lt1"/>
                </a:solidFill>
                <a:latin typeface="Cambria"/>
                <a:ea typeface="Cambria"/>
                <a:cs typeface="Cambria"/>
                <a:sym typeface="Cambria"/>
              </a:endParaRPr>
            </a:p>
          </p:txBody>
        </p:sp>
        <p:sp>
          <p:nvSpPr>
            <p:cNvPr id="211" name="Google Shape;211;g214e8208d6a_0_0"/>
            <p:cNvSpPr txBox="1"/>
            <p:nvPr/>
          </p:nvSpPr>
          <p:spPr>
            <a:xfrm>
              <a:off x="6535397" y="3478052"/>
              <a:ext cx="1780200" cy="408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Hewlett F., Luminate, </a:t>
              </a:r>
              <a:endParaRPr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Ford F., DfID</a:t>
              </a:r>
              <a:endParaRPr b="0" i="0" u="none" strike="noStrike" cap="none">
                <a:solidFill>
                  <a:srgbClr val="FB5100"/>
                </a:solidFill>
                <a:latin typeface="Cambria"/>
                <a:ea typeface="Cambria"/>
                <a:cs typeface="Cambria"/>
                <a:sym typeface="Cambria"/>
              </a:endParaRPr>
            </a:p>
          </p:txBody>
        </p:sp>
        <p:sp>
          <p:nvSpPr>
            <p:cNvPr id="212" name="Google Shape;212;g214e8208d6a_0_0"/>
            <p:cNvSpPr txBox="1"/>
            <p:nvPr/>
          </p:nvSpPr>
          <p:spPr>
            <a:xfrm>
              <a:off x="7045242" y="2880204"/>
              <a:ext cx="1177800" cy="469500"/>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Cambria"/>
                  <a:ea typeface="Cambria"/>
                  <a:cs typeface="Cambria"/>
                  <a:sym typeface="Cambria"/>
                </a:rPr>
                <a:t>4 </a:t>
              </a:r>
              <a:r>
                <a:rPr lang="en-US" sz="1300" b="0" i="0" u="none" strike="noStrike" cap="none">
                  <a:solidFill>
                    <a:schemeClr val="lt1"/>
                  </a:solidFill>
                  <a:latin typeface="Cambria"/>
                  <a:ea typeface="Cambria"/>
                  <a:cs typeface="Cambria"/>
                  <a:sym typeface="Cambria"/>
                </a:rPr>
                <a:t>Funders/ Foundations</a:t>
              </a:r>
              <a:endParaRPr sz="1200" b="0" i="0" u="none" strike="noStrike" cap="none">
                <a:solidFill>
                  <a:schemeClr val="lt1"/>
                </a:solidFill>
                <a:latin typeface="Cambria"/>
                <a:ea typeface="Cambria"/>
                <a:cs typeface="Cambria"/>
                <a:sym typeface="Cambria"/>
              </a:endParaRPr>
            </a:p>
          </p:txBody>
        </p:sp>
      </p:grpSp>
      <p:pic>
        <p:nvPicPr>
          <p:cNvPr id="213" name="Google Shape;213;g214e8208d6a_0_0"/>
          <p:cNvPicPr preferRelativeResize="0"/>
          <p:nvPr/>
        </p:nvPicPr>
        <p:blipFill>
          <a:blip r:embed="rId4">
            <a:alphaModFix/>
          </a:blip>
          <a:stretch>
            <a:fillRect/>
          </a:stretch>
        </p:blipFill>
        <p:spPr>
          <a:xfrm>
            <a:off x="3325875" y="289575"/>
            <a:ext cx="2276449" cy="40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3"/>
        <p:cNvGrpSpPr/>
        <p:nvPr/>
      </p:nvGrpSpPr>
      <p:grpSpPr>
        <a:xfrm>
          <a:off x="0" y="0"/>
          <a:ext cx="0" cy="0"/>
          <a:chOff x="0" y="0"/>
          <a:chExt cx="0" cy="0"/>
        </a:xfrm>
      </p:grpSpPr>
      <p:sp>
        <p:nvSpPr>
          <p:cNvPr id="344" name="Google Shape;344;g214e8208d6a_0_1298"/>
          <p:cNvSpPr txBox="1"/>
          <p:nvPr/>
        </p:nvSpPr>
        <p:spPr>
          <a:xfrm>
            <a:off x="865849" y="270480"/>
            <a:ext cx="7843800" cy="7737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5900"/>
                </a:solidFill>
                <a:latin typeface="Arial"/>
                <a:ea typeface="Arial"/>
                <a:cs typeface="Arial"/>
                <a:sym typeface="Arial"/>
              </a:rPr>
              <a:t>FOA Public Participation Mechanisms: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5900"/>
                </a:solidFill>
                <a:latin typeface="Arial"/>
                <a:ea typeface="Arial"/>
                <a:cs typeface="Arial"/>
                <a:sym typeface="Arial"/>
              </a:rPr>
              <a:t>Nigeria</a:t>
            </a:r>
            <a:endParaRPr sz="2400" b="1" i="0" u="sng" strike="noStrike" cap="none">
              <a:solidFill>
                <a:srgbClr val="FF5900"/>
              </a:solidFill>
              <a:latin typeface="Arial"/>
              <a:ea typeface="Arial"/>
              <a:cs typeface="Arial"/>
              <a:sym typeface="Arial"/>
            </a:endParaRPr>
          </a:p>
        </p:txBody>
      </p:sp>
      <p:sp>
        <p:nvSpPr>
          <p:cNvPr id="345" name="Google Shape;345;g214e8208d6a_0_1298"/>
          <p:cNvSpPr txBox="1"/>
          <p:nvPr/>
        </p:nvSpPr>
        <p:spPr>
          <a:xfrm>
            <a:off x="4523447" y="1319249"/>
            <a:ext cx="4458600" cy="28215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600"/>
              <a:buFont typeface="Arial"/>
              <a:buNone/>
            </a:pPr>
            <a:r>
              <a:rPr lang="en-US" sz="1600" b="0" i="0" u="none" strike="noStrike" cap="none">
                <a:solidFill>
                  <a:srgbClr val="595959"/>
                </a:solidFill>
                <a:latin typeface="Roboto"/>
                <a:ea typeface="Roboto"/>
                <a:cs typeface="Roboto"/>
                <a:sym typeface="Roboto"/>
              </a:rPr>
              <a:t>Nigeria implemented a</a:t>
            </a:r>
            <a:r>
              <a:rPr lang="en-US" sz="1400" b="0" i="0" u="none" strike="noStrike" cap="none">
                <a:solidFill>
                  <a:srgbClr val="595959"/>
                </a:solidFill>
                <a:latin typeface="Roboto"/>
                <a:ea typeface="Roboto"/>
                <a:cs typeface="Roboto"/>
                <a:sym typeface="Roboto"/>
              </a:rPr>
              <a:t> national consultation event in </a:t>
            </a:r>
            <a:r>
              <a:rPr lang="en-US" sz="1400" b="1" i="0" u="none" strike="noStrike" cap="none">
                <a:solidFill>
                  <a:srgbClr val="FF5900"/>
                </a:solidFill>
                <a:latin typeface="Roboto"/>
                <a:ea typeface="Roboto"/>
                <a:cs typeface="Roboto"/>
                <a:sym typeface="Roboto"/>
              </a:rPr>
              <a:t>hybrid format</a:t>
            </a:r>
            <a:r>
              <a:rPr lang="en-US" sz="1400" b="0" i="0" u="none" strike="noStrike" cap="none">
                <a:solidFill>
                  <a:srgbClr val="595959"/>
                </a:solidFill>
                <a:latin typeface="Roboto"/>
                <a:ea typeface="Roboto"/>
                <a:cs typeface="Roboto"/>
                <a:sym typeface="Roboto"/>
              </a:rPr>
              <a:t>. The Minister of Finance, Budget and National Planning, presented the </a:t>
            </a:r>
            <a:r>
              <a:rPr lang="en-US" sz="1400" b="1" i="0" u="none" strike="noStrike" cap="none">
                <a:solidFill>
                  <a:srgbClr val="FF5900"/>
                </a:solidFill>
                <a:latin typeface="Roboto"/>
                <a:ea typeface="Roboto"/>
                <a:cs typeface="Roboto"/>
                <a:sym typeface="Roboto"/>
              </a:rPr>
              <a:t>draft 2023-2025 Medium Term Fiscal Framework for citizen inputs. </a:t>
            </a:r>
            <a:endParaRPr sz="1400" b="0" i="0" u="none" strike="noStrike" cap="none">
              <a:solidFill>
                <a:srgbClr val="000000"/>
              </a:solidFill>
              <a:latin typeface="Arial"/>
              <a:ea typeface="Arial"/>
              <a:cs typeface="Arial"/>
              <a:sym typeface="Arial"/>
            </a:endParaRPr>
          </a:p>
          <a:p>
            <a:pPr marL="14605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5900"/>
              </a:solidFill>
              <a:latin typeface="Roboto"/>
              <a:ea typeface="Roboto"/>
              <a:cs typeface="Roboto"/>
              <a:sym typeface="Roboto"/>
            </a:endParaRPr>
          </a:p>
          <a:p>
            <a:pPr marL="14605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595959"/>
                </a:solidFill>
                <a:latin typeface="Roboto"/>
                <a:ea typeface="Roboto"/>
                <a:cs typeface="Roboto"/>
                <a:sym typeface="Roboto"/>
              </a:rPr>
              <a:t>During the event, members of the public were also able to ask questions </a:t>
            </a:r>
            <a:r>
              <a:rPr lang="en-US" sz="1400" b="1" i="0" u="none" strike="noStrike" cap="none">
                <a:solidFill>
                  <a:srgbClr val="FF5900"/>
                </a:solidFill>
                <a:latin typeface="Roboto"/>
                <a:ea typeface="Roboto"/>
                <a:cs typeface="Roboto"/>
                <a:sym typeface="Roboto"/>
              </a:rPr>
              <a:t>in-person and virtually</a:t>
            </a:r>
            <a:r>
              <a:rPr lang="en-US" sz="1400" b="0" i="0" u="none" strike="noStrike" cap="none">
                <a:solidFill>
                  <a:srgbClr val="595959"/>
                </a:solidFill>
                <a:latin typeface="Roboto"/>
                <a:ea typeface="Roboto"/>
                <a:cs typeface="Roboto"/>
                <a:sym typeface="Roboto"/>
              </a:rPr>
              <a:t>. Responses to citizen inputs were provided by the highest</a:t>
            </a:r>
            <a:r>
              <a:rPr lang="en-US">
                <a:solidFill>
                  <a:srgbClr val="595959"/>
                </a:solidFill>
                <a:latin typeface="Roboto"/>
                <a:ea typeface="Roboto"/>
                <a:cs typeface="Roboto"/>
                <a:sym typeface="Roboto"/>
              </a:rPr>
              <a:t>-</a:t>
            </a:r>
            <a:r>
              <a:rPr lang="en-US" sz="1400" b="0" i="0" u="none" strike="noStrike" cap="none">
                <a:solidFill>
                  <a:srgbClr val="595959"/>
                </a:solidFill>
                <a:latin typeface="Roboto"/>
                <a:ea typeface="Roboto"/>
                <a:cs typeface="Roboto"/>
                <a:sym typeface="Roboto"/>
              </a:rPr>
              <a:t>level of MoF authorities</a:t>
            </a:r>
            <a:r>
              <a:rPr lang="en-US">
                <a:solidFill>
                  <a:srgbClr val="595959"/>
                </a:solidFill>
                <a:latin typeface="Roboto"/>
                <a:ea typeface="Roboto"/>
                <a:cs typeface="Roboto"/>
                <a:sym typeface="Roboto"/>
              </a:rPr>
              <a:t> (Minister, </a:t>
            </a:r>
            <a:r>
              <a:rPr lang="en-US" sz="1400" b="0" i="0" u="none" strike="noStrike" cap="none">
                <a:solidFill>
                  <a:srgbClr val="595959"/>
                </a:solidFill>
                <a:latin typeface="Roboto"/>
                <a:ea typeface="Roboto"/>
                <a:cs typeface="Roboto"/>
                <a:sym typeface="Roboto"/>
              </a:rPr>
              <a:t>Director General of the Budget Office</a:t>
            </a:r>
            <a:r>
              <a:rPr lang="en-US">
                <a:solidFill>
                  <a:srgbClr val="595959"/>
                </a:solidFill>
                <a:latin typeface="Roboto"/>
                <a:ea typeface="Roboto"/>
                <a:cs typeface="Roboto"/>
                <a:sym typeface="Roboto"/>
              </a:rPr>
              <a:t>, etc)</a:t>
            </a:r>
            <a:endParaRPr sz="1400" b="0" i="0" u="none" strike="noStrike" cap="none">
              <a:solidFill>
                <a:srgbClr val="595959"/>
              </a:solidFill>
              <a:latin typeface="Arial"/>
              <a:ea typeface="Arial"/>
              <a:cs typeface="Arial"/>
              <a:sym typeface="Arial"/>
            </a:endParaRPr>
          </a:p>
        </p:txBody>
      </p:sp>
      <p:pic>
        <p:nvPicPr>
          <p:cNvPr id="346" name="Google Shape;346;g214e8208d6a_0_1298"/>
          <p:cNvPicPr preferRelativeResize="0"/>
          <p:nvPr/>
        </p:nvPicPr>
        <p:blipFill rotWithShape="1">
          <a:blip r:embed="rId3">
            <a:alphaModFix/>
          </a:blip>
          <a:srcRect/>
          <a:stretch/>
        </p:blipFill>
        <p:spPr>
          <a:xfrm>
            <a:off x="359258" y="1638357"/>
            <a:ext cx="4214524" cy="2369783"/>
          </a:xfrm>
          <a:prstGeom prst="rect">
            <a:avLst/>
          </a:prstGeom>
          <a:noFill/>
          <a:ln>
            <a:noFill/>
          </a:ln>
        </p:spPr>
      </p:pic>
      <p:pic>
        <p:nvPicPr>
          <p:cNvPr id="347" name="Google Shape;347;g214e8208d6a_0_1298"/>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14e8208d6a_0_1055"/>
          <p:cNvSpPr txBox="1">
            <a:spLocks noGrp="1"/>
          </p:cNvSpPr>
          <p:nvPr>
            <p:ph type="title"/>
          </p:nvPr>
        </p:nvSpPr>
        <p:spPr>
          <a:xfrm>
            <a:off x="989044" y="490763"/>
            <a:ext cx="8041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b="0"/>
              <a:t>Stage 2: Legislative Approval</a:t>
            </a:r>
            <a:br>
              <a:rPr lang="en-US" b="0"/>
            </a:br>
            <a:endParaRPr b="0"/>
          </a:p>
        </p:txBody>
      </p:sp>
      <p:sp>
        <p:nvSpPr>
          <p:cNvPr id="354" name="Google Shape;354;g214e8208d6a_0_1055"/>
          <p:cNvSpPr txBox="1">
            <a:spLocks noGrp="1"/>
          </p:cNvSpPr>
          <p:nvPr>
            <p:ph type="body" idx="1"/>
          </p:nvPr>
        </p:nvSpPr>
        <p:spPr>
          <a:xfrm>
            <a:off x="550916" y="1855745"/>
            <a:ext cx="4649700" cy="2349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000000"/>
              </a:buClr>
              <a:buSzPts val="1800"/>
              <a:buNone/>
            </a:pPr>
            <a:r>
              <a:rPr lang="en-US" sz="2000" b="0">
                <a:solidFill>
                  <a:srgbClr val="000000"/>
                </a:solidFill>
              </a:rPr>
              <a:t>P</a:t>
            </a:r>
            <a:r>
              <a:rPr lang="en-US" sz="2000" b="0" i="0" u="none" strike="noStrike">
                <a:solidFill>
                  <a:srgbClr val="000000"/>
                </a:solidFill>
              </a:rPr>
              <a:t>ublic participation can </a:t>
            </a:r>
            <a:r>
              <a:rPr lang="en-US" sz="2000" b="0">
                <a:solidFill>
                  <a:srgbClr val="000000"/>
                </a:solidFill>
              </a:rPr>
              <a:t>p</a:t>
            </a:r>
            <a:r>
              <a:rPr lang="en-US" sz="2000" b="0" i="0" u="none" strike="noStrike">
                <a:solidFill>
                  <a:srgbClr val="000000"/>
                </a:solidFill>
              </a:rPr>
              <a:t>rovide </a:t>
            </a:r>
            <a:r>
              <a:rPr lang="en-US" sz="2000" b="0">
                <a:solidFill>
                  <a:srgbClr val="FF5100"/>
                </a:solidFill>
              </a:rPr>
              <a:t>legislators</a:t>
            </a:r>
            <a:r>
              <a:rPr lang="en-US" sz="2000" b="0" i="0" u="none" strike="noStrike">
                <a:solidFill>
                  <a:srgbClr val="000000"/>
                </a:solidFill>
              </a:rPr>
              <a:t> with non-partisan budget analysis and users</a:t>
            </a:r>
            <a:r>
              <a:rPr lang="en-US" sz="2000" b="0">
                <a:solidFill>
                  <a:srgbClr val="000000"/>
                </a:solidFill>
              </a:rPr>
              <a:t>/ beneficiaries’ </a:t>
            </a:r>
            <a:r>
              <a:rPr lang="en-US" sz="2000" b="0" i="0" u="none" strike="noStrike">
                <a:solidFill>
                  <a:srgbClr val="000000"/>
                </a:solidFill>
              </a:rPr>
              <a:t>viewpoints. </a:t>
            </a:r>
            <a:endParaRPr sz="2000" b="0" i="0" u="none" strike="noStrike">
              <a:solidFill>
                <a:srgbClr val="000000"/>
              </a:solidFill>
            </a:endParaRPr>
          </a:p>
          <a:p>
            <a:pPr marL="0" lvl="0" indent="0" algn="l" rtl="0">
              <a:lnSpc>
                <a:spcPct val="90000"/>
              </a:lnSpc>
              <a:spcBef>
                <a:spcPts val="800"/>
              </a:spcBef>
              <a:spcAft>
                <a:spcPts val="0"/>
              </a:spcAft>
              <a:buClr>
                <a:srgbClr val="000000"/>
              </a:buClr>
              <a:buSzPts val="1800"/>
              <a:buNone/>
            </a:pPr>
            <a:r>
              <a:rPr lang="en-US" sz="2000" b="0">
                <a:solidFill>
                  <a:srgbClr val="FB5100"/>
                </a:solidFill>
              </a:rPr>
              <a:t>Budget c</a:t>
            </a:r>
            <a:r>
              <a:rPr lang="en-US" sz="2000" b="0" i="0" u="none" strike="noStrike">
                <a:solidFill>
                  <a:srgbClr val="FB5100"/>
                </a:solidFill>
              </a:rPr>
              <a:t>ommittee hearings</a:t>
            </a:r>
            <a:r>
              <a:rPr lang="en-US" sz="2000" b="0" i="0" u="none" strike="noStrike">
                <a:solidFill>
                  <a:srgbClr val="000000"/>
                </a:solidFill>
              </a:rPr>
              <a:t> and other mechanisms can be used. </a:t>
            </a:r>
            <a:endParaRPr sz="2000" b="0"/>
          </a:p>
        </p:txBody>
      </p:sp>
      <p:pic>
        <p:nvPicPr>
          <p:cNvPr id="355" name="Google Shape;355;g214e8208d6a_0_1055"/>
          <p:cNvPicPr preferRelativeResize="0"/>
          <p:nvPr/>
        </p:nvPicPr>
        <p:blipFill rotWithShape="1">
          <a:blip r:embed="rId3">
            <a:alphaModFix/>
          </a:blip>
          <a:srcRect l="16781" r="59770" b="21537"/>
          <a:stretch/>
        </p:blipFill>
        <p:spPr>
          <a:xfrm>
            <a:off x="5181600" y="1855745"/>
            <a:ext cx="1989172" cy="2042802"/>
          </a:xfrm>
          <a:prstGeom prst="rect">
            <a:avLst/>
          </a:prstGeom>
          <a:noFill/>
          <a:ln>
            <a:noFill/>
          </a:ln>
        </p:spPr>
      </p:pic>
      <p:pic>
        <p:nvPicPr>
          <p:cNvPr id="356" name="Google Shape;356;g214e8208d6a_0_1055"/>
          <p:cNvPicPr preferRelativeResize="0"/>
          <p:nvPr/>
        </p:nvPicPr>
        <p:blipFill rotWithShape="1">
          <a:blip r:embed="rId3">
            <a:alphaModFix/>
          </a:blip>
          <a:srcRect l="47968" r="17548" b="32732"/>
          <a:stretch/>
        </p:blipFill>
        <p:spPr>
          <a:xfrm>
            <a:off x="6796087" y="2258383"/>
            <a:ext cx="2132008" cy="1276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14e8208d6a_0_1063"/>
          <p:cNvSpPr txBox="1">
            <a:spLocks noGrp="1"/>
          </p:cNvSpPr>
          <p:nvPr>
            <p:ph type="title"/>
          </p:nvPr>
        </p:nvSpPr>
        <p:spPr>
          <a:xfrm>
            <a:off x="9334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sz="3100"/>
              <a:t>Canada’s Pre-Budget Consultations by the Finance Committee</a:t>
            </a:r>
            <a:endParaRPr sz="3100"/>
          </a:p>
        </p:txBody>
      </p:sp>
      <p:pic>
        <p:nvPicPr>
          <p:cNvPr id="363" name="Google Shape;363;g214e8208d6a_0_1063"/>
          <p:cNvPicPr preferRelativeResize="0"/>
          <p:nvPr/>
        </p:nvPicPr>
        <p:blipFill rotWithShape="1">
          <a:blip r:embed="rId3">
            <a:alphaModFix/>
          </a:blip>
          <a:srcRect t="32217"/>
          <a:stretch/>
        </p:blipFill>
        <p:spPr>
          <a:xfrm>
            <a:off x="193325" y="1472950"/>
            <a:ext cx="6752973" cy="2794675"/>
          </a:xfrm>
          <a:prstGeom prst="rect">
            <a:avLst/>
          </a:prstGeom>
          <a:noFill/>
          <a:ln>
            <a:noFill/>
          </a:ln>
          <a:effectLst>
            <a:outerShdw blurRad="57150" dist="19050" dir="5400000" algn="bl" rotWithShape="0">
              <a:srgbClr val="000000">
                <a:alpha val="50000"/>
              </a:srgbClr>
            </a:outerShdw>
          </a:effectLst>
        </p:spPr>
      </p:pic>
      <p:pic>
        <p:nvPicPr>
          <p:cNvPr id="364" name="Google Shape;364;g214e8208d6a_0_1063"/>
          <p:cNvPicPr preferRelativeResize="0"/>
          <p:nvPr/>
        </p:nvPicPr>
        <p:blipFill>
          <a:blip r:embed="rId4">
            <a:alphaModFix/>
          </a:blip>
          <a:stretch>
            <a:fillRect/>
          </a:stretch>
        </p:blipFill>
        <p:spPr>
          <a:xfrm>
            <a:off x="7189897" y="2960025"/>
            <a:ext cx="1539134" cy="994200"/>
          </a:xfrm>
          <a:prstGeom prst="rect">
            <a:avLst/>
          </a:prstGeom>
          <a:noFill/>
          <a:ln>
            <a:noFill/>
          </a:ln>
        </p:spPr>
      </p:pic>
      <p:pic>
        <p:nvPicPr>
          <p:cNvPr id="365" name="Google Shape;365;g214e8208d6a_0_1063"/>
          <p:cNvPicPr preferRelativeResize="0"/>
          <p:nvPr/>
        </p:nvPicPr>
        <p:blipFill>
          <a:blip r:embed="rId5">
            <a:alphaModFix/>
          </a:blip>
          <a:stretch>
            <a:fillRect/>
          </a:stretch>
        </p:blipFill>
        <p:spPr>
          <a:xfrm>
            <a:off x="7000539" y="1921079"/>
            <a:ext cx="1917828" cy="9589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14e8208d6a_0_1071"/>
          <p:cNvSpPr txBox="1">
            <a:spLocks noGrp="1"/>
          </p:cNvSpPr>
          <p:nvPr>
            <p:ph type="title"/>
          </p:nvPr>
        </p:nvSpPr>
        <p:spPr>
          <a:xfrm>
            <a:off x="762994" y="250781"/>
            <a:ext cx="8038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sz="2800" b="0"/>
              <a:t>Stage 3: Budget Implementation</a:t>
            </a:r>
            <a:endParaRPr sz="2800"/>
          </a:p>
        </p:txBody>
      </p:sp>
      <p:sp>
        <p:nvSpPr>
          <p:cNvPr id="372" name="Google Shape;372;g214e8208d6a_0_1071"/>
          <p:cNvSpPr txBox="1">
            <a:spLocks noGrp="1"/>
          </p:cNvSpPr>
          <p:nvPr>
            <p:ph type="body" idx="1"/>
          </p:nvPr>
        </p:nvSpPr>
        <p:spPr>
          <a:xfrm>
            <a:off x="703325" y="1448125"/>
            <a:ext cx="5101200" cy="3324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00000"/>
              </a:buClr>
              <a:buSzPts val="1800"/>
              <a:buNone/>
            </a:pPr>
            <a:endParaRPr sz="1900" b="0" i="0" u="none" strike="noStrike">
              <a:solidFill>
                <a:srgbClr val="FF5100"/>
              </a:solidFill>
            </a:endParaRPr>
          </a:p>
          <a:p>
            <a:pPr marL="0" lvl="0" indent="0" algn="l" rtl="0">
              <a:lnSpc>
                <a:spcPct val="90000"/>
              </a:lnSpc>
              <a:spcBef>
                <a:spcPts val="800"/>
              </a:spcBef>
              <a:spcAft>
                <a:spcPts val="0"/>
              </a:spcAft>
              <a:buClr>
                <a:srgbClr val="000000"/>
              </a:buClr>
              <a:buSzPts val="1800"/>
              <a:buNone/>
            </a:pPr>
            <a:r>
              <a:rPr lang="en-US" sz="1900" b="0" i="0" u="none" strike="noStrike">
                <a:solidFill>
                  <a:srgbClr val="000000"/>
                </a:solidFill>
              </a:rPr>
              <a:t>A variety of mechanisms can be used:</a:t>
            </a:r>
            <a:endParaRPr sz="1900" b="0" i="0" u="none" strike="noStrike">
              <a:solidFill>
                <a:srgbClr val="000000"/>
              </a:solidFill>
            </a:endParaRPr>
          </a:p>
          <a:p>
            <a:pPr marL="342900" lvl="0" indent="-285750" algn="l" rtl="0">
              <a:lnSpc>
                <a:spcPct val="90000"/>
              </a:lnSpc>
              <a:spcBef>
                <a:spcPts val="800"/>
              </a:spcBef>
              <a:spcAft>
                <a:spcPts val="0"/>
              </a:spcAft>
              <a:buClr>
                <a:srgbClr val="000000"/>
              </a:buClr>
              <a:buSzPts val="1900"/>
              <a:buChar char="•"/>
            </a:pPr>
            <a:r>
              <a:rPr lang="en-US" sz="1900" b="0">
                <a:solidFill>
                  <a:srgbClr val="FB5100"/>
                </a:solidFill>
              </a:rPr>
              <a:t>Consultation, collaboration &amp; feedback mechanisms</a:t>
            </a:r>
            <a:r>
              <a:rPr lang="en-US" sz="1900" b="0">
                <a:solidFill>
                  <a:srgbClr val="000000"/>
                </a:solidFill>
              </a:rPr>
              <a:t> to ensure effective and efficient </a:t>
            </a:r>
            <a:r>
              <a:rPr lang="en-US" sz="1900" b="0" i="0" u="none" strike="noStrike">
                <a:solidFill>
                  <a:srgbClr val="000000"/>
                </a:solidFill>
              </a:rPr>
              <a:t>public service delivery </a:t>
            </a:r>
            <a:endParaRPr sz="1900" b="0" i="0" u="none" strike="noStrike">
              <a:solidFill>
                <a:srgbClr val="000000"/>
              </a:solidFill>
            </a:endParaRPr>
          </a:p>
          <a:p>
            <a:pPr marL="342900" lvl="0" indent="-285750" algn="l" rtl="0">
              <a:spcBef>
                <a:spcPts val="0"/>
              </a:spcBef>
              <a:spcAft>
                <a:spcPts val="0"/>
              </a:spcAft>
              <a:buClr>
                <a:srgbClr val="000000"/>
              </a:buClr>
              <a:buSzPts val="1900"/>
              <a:buChar char="•"/>
            </a:pPr>
            <a:r>
              <a:rPr lang="en-US" sz="1900" b="0">
                <a:solidFill>
                  <a:srgbClr val="FB5100"/>
                </a:solidFill>
              </a:rPr>
              <a:t>Grievance &amp; redress</a:t>
            </a:r>
            <a:r>
              <a:rPr lang="en-US" sz="1900" b="0">
                <a:solidFill>
                  <a:schemeClr val="dk1"/>
                </a:solidFill>
              </a:rPr>
              <a:t> mechanisms</a:t>
            </a:r>
            <a:endParaRPr sz="1900" b="0">
              <a:solidFill>
                <a:srgbClr val="000000"/>
              </a:solidFill>
            </a:endParaRPr>
          </a:p>
          <a:p>
            <a:pPr marL="342900" lvl="0" indent="-285750" algn="l" rtl="0">
              <a:lnSpc>
                <a:spcPct val="90000"/>
              </a:lnSpc>
              <a:spcBef>
                <a:spcPts val="0"/>
              </a:spcBef>
              <a:spcAft>
                <a:spcPts val="0"/>
              </a:spcAft>
              <a:buClr>
                <a:srgbClr val="000000"/>
              </a:buClr>
              <a:buSzPts val="1900"/>
              <a:buChar char="•"/>
            </a:pPr>
            <a:r>
              <a:rPr lang="en-US" sz="1900" b="0">
                <a:solidFill>
                  <a:srgbClr val="FB5100"/>
                </a:solidFill>
              </a:rPr>
              <a:t>Follow the money initiatives </a:t>
            </a:r>
            <a:r>
              <a:rPr lang="en-US" sz="1900" b="0">
                <a:solidFill>
                  <a:schemeClr val="dk1"/>
                </a:solidFill>
              </a:rPr>
              <a:t>by non-government actors</a:t>
            </a:r>
            <a:endParaRPr sz="1900" b="0">
              <a:solidFill>
                <a:schemeClr val="dk1"/>
              </a:solidFill>
            </a:endParaRPr>
          </a:p>
        </p:txBody>
      </p:sp>
      <p:pic>
        <p:nvPicPr>
          <p:cNvPr id="373" name="Google Shape;373;g214e8208d6a_0_1071"/>
          <p:cNvPicPr preferRelativeResize="0"/>
          <p:nvPr/>
        </p:nvPicPr>
        <p:blipFill rotWithShape="1">
          <a:blip r:embed="rId3">
            <a:alphaModFix/>
          </a:blip>
          <a:srcRect/>
          <a:stretch/>
        </p:blipFill>
        <p:spPr>
          <a:xfrm>
            <a:off x="5966505" y="1928626"/>
            <a:ext cx="845947" cy="719686"/>
          </a:xfrm>
          <a:prstGeom prst="rect">
            <a:avLst/>
          </a:prstGeom>
          <a:noFill/>
          <a:ln>
            <a:noFill/>
          </a:ln>
        </p:spPr>
      </p:pic>
      <p:pic>
        <p:nvPicPr>
          <p:cNvPr id="374" name="Google Shape;374;g214e8208d6a_0_1071"/>
          <p:cNvPicPr preferRelativeResize="0"/>
          <p:nvPr/>
        </p:nvPicPr>
        <p:blipFill rotWithShape="1">
          <a:blip r:embed="rId3">
            <a:alphaModFix/>
          </a:blip>
          <a:srcRect/>
          <a:stretch/>
        </p:blipFill>
        <p:spPr>
          <a:xfrm>
            <a:off x="6334268" y="2819379"/>
            <a:ext cx="845947" cy="719686"/>
          </a:xfrm>
          <a:prstGeom prst="rect">
            <a:avLst/>
          </a:prstGeom>
          <a:noFill/>
          <a:ln>
            <a:noFill/>
          </a:ln>
        </p:spPr>
      </p:pic>
      <p:pic>
        <p:nvPicPr>
          <p:cNvPr id="375" name="Google Shape;375;g214e8208d6a_0_1071"/>
          <p:cNvPicPr preferRelativeResize="0"/>
          <p:nvPr/>
        </p:nvPicPr>
        <p:blipFill rotWithShape="1">
          <a:blip r:embed="rId3">
            <a:alphaModFix/>
          </a:blip>
          <a:srcRect/>
          <a:stretch/>
        </p:blipFill>
        <p:spPr>
          <a:xfrm>
            <a:off x="7291533" y="2819378"/>
            <a:ext cx="845947" cy="719686"/>
          </a:xfrm>
          <a:prstGeom prst="rect">
            <a:avLst/>
          </a:prstGeom>
          <a:noFill/>
          <a:ln>
            <a:noFill/>
          </a:ln>
        </p:spPr>
      </p:pic>
      <p:pic>
        <p:nvPicPr>
          <p:cNvPr id="376" name="Google Shape;376;g214e8208d6a_0_1071"/>
          <p:cNvPicPr preferRelativeResize="0"/>
          <p:nvPr/>
        </p:nvPicPr>
        <p:blipFill rotWithShape="1">
          <a:blip r:embed="rId3">
            <a:alphaModFix/>
          </a:blip>
          <a:srcRect/>
          <a:stretch/>
        </p:blipFill>
        <p:spPr>
          <a:xfrm>
            <a:off x="7793228" y="1941680"/>
            <a:ext cx="845947" cy="719686"/>
          </a:xfrm>
          <a:prstGeom prst="rect">
            <a:avLst/>
          </a:prstGeom>
          <a:noFill/>
          <a:ln>
            <a:noFill/>
          </a:ln>
        </p:spPr>
      </p:pic>
      <p:pic>
        <p:nvPicPr>
          <p:cNvPr id="377" name="Google Shape;377;g214e8208d6a_0_1071"/>
          <p:cNvPicPr preferRelativeResize="0"/>
          <p:nvPr/>
        </p:nvPicPr>
        <p:blipFill rotWithShape="1">
          <a:blip r:embed="rId3">
            <a:alphaModFix/>
          </a:blip>
          <a:srcRect/>
          <a:stretch/>
        </p:blipFill>
        <p:spPr>
          <a:xfrm>
            <a:off x="6868560" y="1941679"/>
            <a:ext cx="845947" cy="7196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14e8208d6a_0_10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a:t>PH Devlive mobile application</a:t>
            </a:r>
            <a:endParaRPr/>
          </a:p>
        </p:txBody>
      </p:sp>
      <p:sp>
        <p:nvSpPr>
          <p:cNvPr id="384" name="Google Shape;384;g214e8208d6a_0_1082"/>
          <p:cNvSpPr txBox="1">
            <a:spLocks noGrp="1"/>
          </p:cNvSpPr>
          <p:nvPr>
            <p:ph type="body" idx="1"/>
          </p:nvPr>
        </p:nvSpPr>
        <p:spPr>
          <a:xfrm>
            <a:off x="3907051" y="1520200"/>
            <a:ext cx="4701300" cy="2889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en-US" b="0">
                <a:solidFill>
                  <a:srgbClr val="FF5100"/>
                </a:solidFill>
              </a:rPr>
              <a:t>The Philippines</a:t>
            </a:r>
            <a:r>
              <a:rPr lang="en-US" b="0"/>
              <a:t> government engages the public in monitoring budget execution on the implementation of public infrastructure projects through a mobile application called </a:t>
            </a:r>
            <a:r>
              <a:rPr lang="en-US" b="0">
                <a:solidFill>
                  <a:srgbClr val="FF5100"/>
                </a:solidFill>
              </a:rPr>
              <a:t>Development Live (DevLIVE</a:t>
            </a:r>
            <a:r>
              <a:rPr lang="en-US" b="0"/>
              <a:t>)</a:t>
            </a:r>
            <a:endParaRPr/>
          </a:p>
        </p:txBody>
      </p:sp>
      <p:pic>
        <p:nvPicPr>
          <p:cNvPr id="385" name="Google Shape;385;g214e8208d6a_0_1082"/>
          <p:cNvPicPr preferRelativeResize="0"/>
          <p:nvPr/>
        </p:nvPicPr>
        <p:blipFill rotWithShape="1">
          <a:blip r:embed="rId3">
            <a:alphaModFix/>
          </a:blip>
          <a:srcRect/>
          <a:stretch/>
        </p:blipFill>
        <p:spPr>
          <a:xfrm>
            <a:off x="708950" y="1070700"/>
            <a:ext cx="2401725" cy="1200850"/>
          </a:xfrm>
          <a:prstGeom prst="rect">
            <a:avLst/>
          </a:prstGeom>
          <a:noFill/>
          <a:ln>
            <a:noFill/>
          </a:ln>
        </p:spPr>
      </p:pic>
      <p:grpSp>
        <p:nvGrpSpPr>
          <p:cNvPr id="386" name="Google Shape;386;g214e8208d6a_0_1082"/>
          <p:cNvGrpSpPr/>
          <p:nvPr/>
        </p:nvGrpSpPr>
        <p:grpSpPr>
          <a:xfrm>
            <a:off x="0" y="2447572"/>
            <a:ext cx="3501023" cy="2422085"/>
            <a:chOff x="0" y="3263429"/>
            <a:chExt cx="4668030" cy="3229446"/>
          </a:xfrm>
        </p:grpSpPr>
        <p:pic>
          <p:nvPicPr>
            <p:cNvPr id="387" name="Google Shape;387;g214e8208d6a_0_1082"/>
            <p:cNvPicPr preferRelativeResize="0"/>
            <p:nvPr/>
          </p:nvPicPr>
          <p:blipFill rotWithShape="1">
            <a:blip r:embed="rId4">
              <a:alphaModFix/>
            </a:blip>
            <a:srcRect l="23447" b="13284"/>
            <a:stretch/>
          </p:blipFill>
          <p:spPr>
            <a:xfrm>
              <a:off x="0" y="3263429"/>
              <a:ext cx="4668030" cy="3229446"/>
            </a:xfrm>
            <a:prstGeom prst="rect">
              <a:avLst/>
            </a:prstGeom>
            <a:noFill/>
            <a:ln>
              <a:noFill/>
            </a:ln>
          </p:spPr>
        </p:pic>
        <p:pic>
          <p:nvPicPr>
            <p:cNvPr id="388" name="Google Shape;388;g214e8208d6a_0_1082"/>
            <p:cNvPicPr preferRelativeResize="0"/>
            <p:nvPr/>
          </p:nvPicPr>
          <p:blipFill rotWithShape="1">
            <a:blip r:embed="rId5">
              <a:alphaModFix/>
            </a:blip>
            <a:srcRect l="3518" r="6731"/>
            <a:stretch/>
          </p:blipFill>
          <p:spPr>
            <a:xfrm>
              <a:off x="1824097" y="4378571"/>
              <a:ext cx="1897003" cy="59347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14e8208d6a_0_1092"/>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b="0"/>
              <a:t>Stage 4: Audit and Oversight</a:t>
            </a:r>
            <a:endParaRPr/>
          </a:p>
        </p:txBody>
      </p:sp>
      <p:sp>
        <p:nvSpPr>
          <p:cNvPr id="395" name="Google Shape;395;g214e8208d6a_0_1092"/>
          <p:cNvSpPr txBox="1">
            <a:spLocks noGrp="1"/>
          </p:cNvSpPr>
          <p:nvPr>
            <p:ph type="body" idx="1"/>
          </p:nvPr>
        </p:nvSpPr>
        <p:spPr>
          <a:xfrm>
            <a:off x="435850" y="1484951"/>
            <a:ext cx="5447400" cy="3487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300"/>
              <a:buNone/>
            </a:pPr>
            <a:endParaRPr sz="1600" b="0" i="0" u="none" strike="noStrike">
              <a:solidFill>
                <a:srgbClr val="FF5100"/>
              </a:solidFill>
            </a:endParaRPr>
          </a:p>
          <a:p>
            <a:pPr marL="0" lvl="0" indent="0" algn="l" rtl="0">
              <a:lnSpc>
                <a:spcPct val="100000"/>
              </a:lnSpc>
              <a:spcBef>
                <a:spcPts val="0"/>
              </a:spcBef>
              <a:spcAft>
                <a:spcPts val="0"/>
              </a:spcAft>
              <a:buClr>
                <a:srgbClr val="000000"/>
              </a:buClr>
              <a:buSzPts val="1300"/>
              <a:buNone/>
            </a:pPr>
            <a:endParaRPr sz="1600" b="0">
              <a:solidFill>
                <a:srgbClr val="FF5100"/>
              </a:solidFill>
            </a:endParaRPr>
          </a:p>
          <a:p>
            <a:pPr marL="0" lvl="0" indent="0" algn="l" rtl="0">
              <a:lnSpc>
                <a:spcPct val="100000"/>
              </a:lnSpc>
              <a:spcBef>
                <a:spcPts val="0"/>
              </a:spcBef>
              <a:spcAft>
                <a:spcPts val="0"/>
              </a:spcAft>
              <a:buClr>
                <a:srgbClr val="000000"/>
              </a:buClr>
              <a:buSzPts val="1300"/>
              <a:buNone/>
            </a:pPr>
            <a:r>
              <a:rPr lang="en-US" sz="1600" b="0">
                <a:solidFill>
                  <a:srgbClr val="FF5100"/>
                </a:solidFill>
              </a:rPr>
              <a:t>Supreme Audit Institution</a:t>
            </a:r>
            <a:r>
              <a:rPr lang="en-US" sz="1600" b="0">
                <a:solidFill>
                  <a:srgbClr val="000000"/>
                </a:solidFill>
              </a:rPr>
              <a:t> should inform the public about its audit findings and recommendations as well as create spaces for the public to assist it in the monitoring and audit of public spending, outputs, and outcomes.</a:t>
            </a:r>
            <a:endParaRPr sz="1600"/>
          </a:p>
          <a:p>
            <a:pPr marL="0" lvl="0" indent="0" algn="l" rtl="0">
              <a:lnSpc>
                <a:spcPct val="100000"/>
              </a:lnSpc>
              <a:spcBef>
                <a:spcPts val="800"/>
              </a:spcBef>
              <a:spcAft>
                <a:spcPts val="0"/>
              </a:spcAft>
              <a:buClr>
                <a:srgbClr val="000000"/>
              </a:buClr>
              <a:buSzPts val="1300"/>
              <a:buNone/>
            </a:pPr>
            <a:endParaRPr sz="1600"/>
          </a:p>
          <a:p>
            <a:pPr marL="0" lvl="0" indent="0" algn="l" rtl="0">
              <a:lnSpc>
                <a:spcPct val="100000"/>
              </a:lnSpc>
              <a:spcBef>
                <a:spcPts val="800"/>
              </a:spcBef>
              <a:spcAft>
                <a:spcPts val="0"/>
              </a:spcAft>
              <a:buClr>
                <a:srgbClr val="3F3F3F"/>
              </a:buClr>
              <a:buSzPts val="1300"/>
              <a:buNone/>
            </a:pPr>
            <a:endParaRPr sz="1600" b="0">
              <a:solidFill>
                <a:srgbClr val="000000"/>
              </a:solidFill>
            </a:endParaRPr>
          </a:p>
          <a:p>
            <a:pPr marL="0" lvl="0" indent="0" algn="l" rtl="0">
              <a:lnSpc>
                <a:spcPct val="100000"/>
              </a:lnSpc>
              <a:spcBef>
                <a:spcPts val="800"/>
              </a:spcBef>
              <a:spcAft>
                <a:spcPts val="0"/>
              </a:spcAft>
              <a:buClr>
                <a:srgbClr val="3F3F3F"/>
              </a:buClr>
              <a:buSzPts val="1300"/>
              <a:buNone/>
            </a:pPr>
            <a:endParaRPr sz="1600" b="0"/>
          </a:p>
        </p:txBody>
      </p:sp>
      <p:pic>
        <p:nvPicPr>
          <p:cNvPr id="396" name="Google Shape;396;g214e8208d6a_0_1092"/>
          <p:cNvPicPr preferRelativeResize="0"/>
          <p:nvPr/>
        </p:nvPicPr>
        <p:blipFill rotWithShape="1">
          <a:blip r:embed="rId3">
            <a:alphaModFix/>
          </a:blip>
          <a:srcRect/>
          <a:stretch/>
        </p:blipFill>
        <p:spPr>
          <a:xfrm>
            <a:off x="6118903" y="1484952"/>
            <a:ext cx="2086875" cy="194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14e8208d6a_0_110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5100"/>
              </a:buClr>
              <a:buSzPts val="3300"/>
              <a:buFont typeface="Roboto"/>
              <a:buNone/>
            </a:pPr>
            <a:r>
              <a:rPr lang="en-US"/>
              <a:t>Georgia’s Budget Monitor</a:t>
            </a:r>
            <a:endParaRPr/>
          </a:p>
        </p:txBody>
      </p:sp>
      <p:pic>
        <p:nvPicPr>
          <p:cNvPr id="403" name="Google Shape;403;g214e8208d6a_0_1101"/>
          <p:cNvPicPr preferRelativeResize="0"/>
          <p:nvPr/>
        </p:nvPicPr>
        <p:blipFill>
          <a:blip r:embed="rId3">
            <a:alphaModFix/>
          </a:blip>
          <a:stretch>
            <a:fillRect/>
          </a:stretch>
        </p:blipFill>
        <p:spPr>
          <a:xfrm>
            <a:off x="658989" y="1409150"/>
            <a:ext cx="7826023" cy="3505750"/>
          </a:xfrm>
          <a:prstGeom prst="rect">
            <a:avLst/>
          </a:prstGeom>
          <a:noFill/>
          <a:ln>
            <a:noFill/>
          </a:ln>
          <a:effectLst>
            <a:outerShdw blurRad="57150" dist="19050" dir="5400000" algn="bl" rotWithShape="0">
              <a:srgbClr val="000000">
                <a:alpha val="50000"/>
              </a:srgbClr>
            </a:outerShdw>
          </a:effectLst>
        </p:spPr>
      </p:pic>
      <p:pic>
        <p:nvPicPr>
          <p:cNvPr id="404" name="Google Shape;404;g214e8208d6a_0_1101"/>
          <p:cNvPicPr preferRelativeResize="0"/>
          <p:nvPr/>
        </p:nvPicPr>
        <p:blipFill>
          <a:blip r:embed="rId4">
            <a:alphaModFix/>
          </a:blip>
          <a:stretch>
            <a:fillRect/>
          </a:stretch>
        </p:blipFill>
        <p:spPr>
          <a:xfrm>
            <a:off x="6895950" y="273850"/>
            <a:ext cx="1491300" cy="994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163863c484_2_1"/>
          <p:cNvSpPr txBox="1">
            <a:spLocks noGrp="1"/>
          </p:cNvSpPr>
          <p:nvPr>
            <p:ph type="title"/>
          </p:nvPr>
        </p:nvSpPr>
        <p:spPr>
          <a:xfrm>
            <a:off x="927825" y="273850"/>
            <a:ext cx="75876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5100"/>
              </a:buClr>
              <a:buSzPts val="3300"/>
              <a:buFont typeface="Roboto"/>
              <a:buNone/>
            </a:pPr>
            <a:r>
              <a:rPr lang="en-US"/>
              <a:t>US GAO’s FraudNet</a:t>
            </a:r>
            <a:endParaRPr/>
          </a:p>
        </p:txBody>
      </p:sp>
      <p:pic>
        <p:nvPicPr>
          <p:cNvPr id="411" name="Google Shape;411;g2163863c484_2_1"/>
          <p:cNvPicPr preferRelativeResize="0"/>
          <p:nvPr/>
        </p:nvPicPr>
        <p:blipFill>
          <a:blip r:embed="rId3">
            <a:alphaModFix/>
          </a:blip>
          <a:stretch>
            <a:fillRect/>
          </a:stretch>
        </p:blipFill>
        <p:spPr>
          <a:xfrm>
            <a:off x="6748100" y="177100"/>
            <a:ext cx="1767251" cy="930126"/>
          </a:xfrm>
          <a:prstGeom prst="rect">
            <a:avLst/>
          </a:prstGeom>
          <a:noFill/>
          <a:ln>
            <a:noFill/>
          </a:ln>
        </p:spPr>
      </p:pic>
      <p:pic>
        <p:nvPicPr>
          <p:cNvPr id="412" name="Google Shape;412;g2163863c484_2_1"/>
          <p:cNvPicPr preferRelativeResize="0"/>
          <p:nvPr/>
        </p:nvPicPr>
        <p:blipFill>
          <a:blip r:embed="rId4">
            <a:alphaModFix/>
          </a:blip>
          <a:stretch>
            <a:fillRect/>
          </a:stretch>
        </p:blipFill>
        <p:spPr>
          <a:xfrm>
            <a:off x="269100" y="1545282"/>
            <a:ext cx="8517295" cy="34739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163863c484_2_17"/>
          <p:cNvSpPr txBox="1">
            <a:spLocks noGrp="1"/>
          </p:cNvSpPr>
          <p:nvPr>
            <p:ph type="title"/>
          </p:nvPr>
        </p:nvSpPr>
        <p:spPr>
          <a:xfrm>
            <a:off x="1788175" y="139600"/>
            <a:ext cx="52098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en-US" sz="3100"/>
              <a:t>Peru’s Virtual School Oversight Portal</a:t>
            </a:r>
            <a:endParaRPr sz="3100"/>
          </a:p>
        </p:txBody>
      </p:sp>
      <p:pic>
        <p:nvPicPr>
          <p:cNvPr id="418" name="Google Shape;418;g2163863c484_2_17"/>
          <p:cNvPicPr preferRelativeResize="0"/>
          <p:nvPr/>
        </p:nvPicPr>
        <p:blipFill rotWithShape="1">
          <a:blip r:embed="rId3">
            <a:alphaModFix/>
          </a:blip>
          <a:srcRect t="9607" b="23721"/>
          <a:stretch/>
        </p:blipFill>
        <p:spPr>
          <a:xfrm>
            <a:off x="353775" y="1223725"/>
            <a:ext cx="6043075" cy="2266175"/>
          </a:xfrm>
          <a:prstGeom prst="rect">
            <a:avLst/>
          </a:prstGeom>
          <a:noFill/>
          <a:ln>
            <a:noFill/>
          </a:ln>
        </p:spPr>
      </p:pic>
      <p:pic>
        <p:nvPicPr>
          <p:cNvPr id="419" name="Google Shape;419;g2163863c484_2_17"/>
          <p:cNvPicPr preferRelativeResize="0"/>
          <p:nvPr/>
        </p:nvPicPr>
        <p:blipFill>
          <a:blip r:embed="rId4">
            <a:alphaModFix/>
          </a:blip>
          <a:stretch>
            <a:fillRect/>
          </a:stretch>
        </p:blipFill>
        <p:spPr>
          <a:xfrm>
            <a:off x="4382200" y="2596800"/>
            <a:ext cx="4326999" cy="2615685"/>
          </a:xfrm>
          <a:prstGeom prst="rect">
            <a:avLst/>
          </a:prstGeom>
          <a:noFill/>
          <a:ln>
            <a:noFill/>
          </a:ln>
          <a:effectLst>
            <a:outerShdw blurRad="57150" dist="19050" dir="5400000" algn="bl" rotWithShape="0">
              <a:srgbClr val="000000">
                <a:alpha val="50000"/>
              </a:srgbClr>
            </a:outerShdw>
          </a:effectLst>
        </p:spPr>
      </p:pic>
      <p:pic>
        <p:nvPicPr>
          <p:cNvPr id="420" name="Google Shape;420;g2163863c484_2_17"/>
          <p:cNvPicPr preferRelativeResize="0"/>
          <p:nvPr/>
        </p:nvPicPr>
        <p:blipFill>
          <a:blip r:embed="rId5">
            <a:alphaModFix/>
          </a:blip>
          <a:stretch>
            <a:fillRect/>
          </a:stretch>
        </p:blipFill>
        <p:spPr>
          <a:xfrm>
            <a:off x="7227050" y="139600"/>
            <a:ext cx="1681400" cy="1118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14e8208d6a_0_1305"/>
          <p:cNvSpPr txBox="1">
            <a:spLocks noGrp="1"/>
          </p:cNvSpPr>
          <p:nvPr>
            <p:ph type="title"/>
          </p:nvPr>
        </p:nvSpPr>
        <p:spPr>
          <a:xfrm>
            <a:off x="1124850" y="857875"/>
            <a:ext cx="6894300" cy="2256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3300"/>
              <a:buFont typeface="Roboto"/>
              <a:buNone/>
            </a:pPr>
            <a:r>
              <a:rPr lang="en-US" sz="4000"/>
              <a:t>Available digital tools </a:t>
            </a:r>
            <a:endParaRPr sz="4000"/>
          </a:p>
          <a:p>
            <a:pPr marL="0" lvl="0" indent="0" algn="ctr" rtl="0">
              <a:lnSpc>
                <a:spcPct val="90000"/>
              </a:lnSpc>
              <a:spcBef>
                <a:spcPts val="0"/>
              </a:spcBef>
              <a:spcAft>
                <a:spcPts val="0"/>
              </a:spcAft>
              <a:buClr>
                <a:srgbClr val="FF5100"/>
              </a:buClr>
              <a:buSzPts val="3300"/>
              <a:buFont typeface="Roboto"/>
              <a:buNone/>
            </a:pPr>
            <a:r>
              <a:rPr lang="en-US" sz="4000"/>
              <a:t> for adoption / customization</a:t>
            </a:r>
            <a:endParaRPr sz="4000" b="0"/>
          </a:p>
        </p:txBody>
      </p:sp>
      <p:pic>
        <p:nvPicPr>
          <p:cNvPr id="427" name="Google Shape;427;g214e8208d6a_0_1305"/>
          <p:cNvPicPr preferRelativeResize="0"/>
          <p:nvPr/>
        </p:nvPicPr>
        <p:blipFill>
          <a:blip r:embed="rId3">
            <a:alphaModFix/>
          </a:blip>
          <a:stretch>
            <a:fillRect/>
          </a:stretch>
        </p:blipFill>
        <p:spPr>
          <a:xfrm>
            <a:off x="2256650" y="2800350"/>
            <a:ext cx="4410075" cy="2390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7cb864104_0_5"/>
          <p:cNvSpPr/>
          <p:nvPr/>
        </p:nvSpPr>
        <p:spPr>
          <a:xfrm>
            <a:off x="4839300" y="3943950"/>
            <a:ext cx="37620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217cb864104_0_5"/>
          <p:cNvSpPr txBox="1">
            <a:spLocks noGrp="1"/>
          </p:cNvSpPr>
          <p:nvPr>
            <p:ph type="title"/>
          </p:nvPr>
        </p:nvSpPr>
        <p:spPr>
          <a:xfrm>
            <a:off x="1021251" y="273850"/>
            <a:ext cx="74955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2800" b="1">
                <a:solidFill>
                  <a:srgbClr val="FF5100"/>
                </a:solidFill>
              </a:rPr>
              <a:t>Advancing Fiscal Transparency </a:t>
            </a:r>
            <a:endParaRPr sz="2800" b="1">
              <a:solidFill>
                <a:srgbClr val="FF5100"/>
              </a:solidFill>
            </a:endParaRPr>
          </a:p>
          <a:p>
            <a:pPr marL="0" lvl="0" indent="0" algn="ctr" rtl="0">
              <a:lnSpc>
                <a:spcPct val="90000"/>
              </a:lnSpc>
              <a:spcBef>
                <a:spcPts val="0"/>
              </a:spcBef>
              <a:spcAft>
                <a:spcPts val="0"/>
              </a:spcAft>
              <a:buClr>
                <a:schemeClr val="dk1"/>
              </a:buClr>
              <a:buSzPts val="1100"/>
              <a:buFont typeface="Arial"/>
              <a:buNone/>
            </a:pPr>
            <a:r>
              <a:rPr lang="en-US" sz="2800" b="1">
                <a:solidFill>
                  <a:srgbClr val="FF5100"/>
                </a:solidFill>
              </a:rPr>
              <a:t>for Development Online Course </a:t>
            </a:r>
            <a:endParaRPr sz="1300">
              <a:solidFill>
                <a:srgbClr val="18988B"/>
              </a:solidFill>
            </a:endParaRPr>
          </a:p>
        </p:txBody>
      </p:sp>
      <p:sp>
        <p:nvSpPr>
          <p:cNvPr id="220" name="Google Shape;220;g217cb864104_0_5"/>
          <p:cNvSpPr txBox="1">
            <a:spLocks noGrp="1"/>
          </p:cNvSpPr>
          <p:nvPr>
            <p:ph type="body" idx="1"/>
          </p:nvPr>
        </p:nvSpPr>
        <p:spPr>
          <a:xfrm>
            <a:off x="687175" y="1353074"/>
            <a:ext cx="3762000" cy="3259500"/>
          </a:xfrm>
          <a:prstGeom prst="rect">
            <a:avLst/>
          </a:prstGeom>
          <a:noFill/>
          <a:ln>
            <a:noFill/>
          </a:ln>
        </p:spPr>
        <p:txBody>
          <a:bodyPr spcFirstLastPara="1" wrap="square" lIns="68575" tIns="34275" rIns="68575" bIns="34275" anchor="t" anchorCtr="0">
            <a:noAutofit/>
          </a:bodyPr>
          <a:lstStyle/>
          <a:p>
            <a:pPr marL="457200" lvl="0" indent="-322262" algn="l" rtl="0">
              <a:lnSpc>
                <a:spcPct val="115000"/>
              </a:lnSpc>
              <a:spcBef>
                <a:spcPts val="0"/>
              </a:spcBef>
              <a:spcAft>
                <a:spcPts val="0"/>
              </a:spcAft>
              <a:buClr>
                <a:srgbClr val="FB5100"/>
              </a:buClr>
              <a:buSzPts val="1475"/>
              <a:buChar char="●"/>
            </a:pPr>
            <a:r>
              <a:rPr lang="en-US" sz="1475">
                <a:solidFill>
                  <a:srgbClr val="FB5100"/>
                </a:solidFill>
              </a:rPr>
              <a:t>FREE</a:t>
            </a:r>
            <a:endParaRPr sz="1475">
              <a:solidFill>
                <a:srgbClr val="FB5100"/>
              </a:solidFill>
            </a:endParaRPr>
          </a:p>
          <a:p>
            <a:pPr marL="457200" lvl="0" indent="-322262" algn="l" rtl="0">
              <a:lnSpc>
                <a:spcPct val="115000"/>
              </a:lnSpc>
              <a:spcBef>
                <a:spcPts val="0"/>
              </a:spcBef>
              <a:spcAft>
                <a:spcPts val="0"/>
              </a:spcAft>
              <a:buSzPts val="1475"/>
              <a:buChar char="●"/>
            </a:pPr>
            <a:r>
              <a:rPr lang="en-US" sz="1475">
                <a:solidFill>
                  <a:schemeClr val="dk1"/>
                </a:solidFill>
              </a:rPr>
              <a:t>Available in </a:t>
            </a:r>
            <a:r>
              <a:rPr lang="en-US" sz="1475">
                <a:solidFill>
                  <a:srgbClr val="FF5100"/>
                </a:solidFill>
              </a:rPr>
              <a:t>FRENCH &amp; ENGLISH</a:t>
            </a:r>
            <a:endParaRPr sz="1475">
              <a:solidFill>
                <a:srgbClr val="FF5100"/>
              </a:solidFill>
            </a:endParaRPr>
          </a:p>
          <a:p>
            <a:pPr marL="457200" lvl="0" indent="-322262" algn="l" rtl="0">
              <a:lnSpc>
                <a:spcPct val="115000"/>
              </a:lnSpc>
              <a:spcBef>
                <a:spcPts val="0"/>
              </a:spcBef>
              <a:spcAft>
                <a:spcPts val="0"/>
              </a:spcAft>
              <a:buClr>
                <a:srgbClr val="FB5100"/>
              </a:buClr>
              <a:buSzPts val="1475"/>
              <a:buChar char="●"/>
            </a:pPr>
            <a:r>
              <a:rPr lang="en-US" sz="1475">
                <a:solidFill>
                  <a:srgbClr val="FB5100"/>
                </a:solidFill>
              </a:rPr>
              <a:t>Course certificate</a:t>
            </a:r>
            <a:endParaRPr sz="1475">
              <a:solidFill>
                <a:srgbClr val="FB5100"/>
              </a:solidFill>
            </a:endParaRPr>
          </a:p>
          <a:p>
            <a:pPr marL="457200" lvl="0" indent="-322262" algn="l" rtl="0">
              <a:lnSpc>
                <a:spcPct val="115000"/>
              </a:lnSpc>
              <a:spcBef>
                <a:spcPts val="0"/>
              </a:spcBef>
              <a:spcAft>
                <a:spcPts val="0"/>
              </a:spcAft>
              <a:buClr>
                <a:schemeClr val="dk1"/>
              </a:buClr>
              <a:buSzPts val="1475"/>
              <a:buChar char="●"/>
            </a:pPr>
            <a:r>
              <a:rPr lang="en-US" sz="1475">
                <a:solidFill>
                  <a:srgbClr val="FB5100"/>
                </a:solidFill>
              </a:rPr>
              <a:t>5 modules</a:t>
            </a:r>
            <a:r>
              <a:rPr lang="en-US" sz="1475">
                <a:solidFill>
                  <a:schemeClr val="dk1"/>
                </a:solidFill>
              </a:rPr>
              <a:t> with easy to follow material</a:t>
            </a:r>
            <a:endParaRPr sz="1475">
              <a:solidFill>
                <a:schemeClr val="dk1"/>
              </a:solidFill>
            </a:endParaRPr>
          </a:p>
          <a:p>
            <a:pPr marL="457200" lvl="0" indent="-322262" algn="l" rtl="0">
              <a:lnSpc>
                <a:spcPct val="115000"/>
              </a:lnSpc>
              <a:spcBef>
                <a:spcPts val="0"/>
              </a:spcBef>
              <a:spcAft>
                <a:spcPts val="0"/>
              </a:spcAft>
              <a:buClr>
                <a:schemeClr val="dk1"/>
              </a:buClr>
              <a:buSzPts val="1475"/>
              <a:buChar char="●"/>
            </a:pPr>
            <a:r>
              <a:rPr lang="en-US" sz="1475">
                <a:solidFill>
                  <a:schemeClr val="dk1"/>
                </a:solidFill>
              </a:rPr>
              <a:t>Basics of </a:t>
            </a:r>
            <a:r>
              <a:rPr lang="en-US" sz="1475">
                <a:solidFill>
                  <a:srgbClr val="FB5100"/>
                </a:solidFill>
              </a:rPr>
              <a:t>fiscal transparency; </a:t>
            </a:r>
            <a:r>
              <a:rPr lang="en-US" sz="1475">
                <a:solidFill>
                  <a:schemeClr val="dk1"/>
                </a:solidFill>
              </a:rPr>
              <a:t>International </a:t>
            </a:r>
            <a:r>
              <a:rPr lang="en-US" sz="1475">
                <a:solidFill>
                  <a:srgbClr val="FB5100"/>
                </a:solidFill>
              </a:rPr>
              <a:t>norms and standards; Role of different actors </a:t>
            </a:r>
            <a:r>
              <a:rPr lang="en-US" sz="1475">
                <a:solidFill>
                  <a:schemeClr val="dk1"/>
                </a:solidFill>
              </a:rPr>
              <a:t>including MoFs, SAIs, parliaments &amp; civil society; </a:t>
            </a:r>
            <a:r>
              <a:rPr lang="en-US" sz="1475">
                <a:solidFill>
                  <a:srgbClr val="FB5100"/>
                </a:solidFill>
              </a:rPr>
              <a:t>Digital tools; Practical actions; Examples </a:t>
            </a:r>
            <a:r>
              <a:rPr lang="en-US" sz="1475">
                <a:solidFill>
                  <a:schemeClr val="dk1"/>
                </a:solidFill>
              </a:rPr>
              <a:t>from around the globe</a:t>
            </a:r>
            <a:endParaRPr sz="975"/>
          </a:p>
        </p:txBody>
      </p:sp>
      <p:pic>
        <p:nvPicPr>
          <p:cNvPr id="221" name="Google Shape;221;g217cb864104_0_5"/>
          <p:cNvPicPr preferRelativeResize="0"/>
          <p:nvPr/>
        </p:nvPicPr>
        <p:blipFill rotWithShape="1">
          <a:blip r:embed="rId3">
            <a:alphaModFix/>
          </a:blip>
          <a:srcRect/>
          <a:stretch/>
        </p:blipFill>
        <p:spPr>
          <a:xfrm>
            <a:off x="4601575" y="1410925"/>
            <a:ext cx="4261371" cy="2397050"/>
          </a:xfrm>
          <a:prstGeom prst="rect">
            <a:avLst/>
          </a:prstGeom>
          <a:noFill/>
          <a:ln>
            <a:noFill/>
          </a:ln>
          <a:effectLst>
            <a:outerShdw blurRad="57150" dist="19050" dir="5400000" algn="bl" rotWithShape="0">
              <a:srgbClr val="000000">
                <a:alpha val="50000"/>
              </a:srgbClr>
            </a:outerShdw>
          </a:effectLst>
        </p:spPr>
      </p:pic>
      <p:sp>
        <p:nvSpPr>
          <p:cNvPr id="223" name="Google Shape;223;g217cb864104_0_5"/>
          <p:cNvSpPr txBox="1"/>
          <p:nvPr/>
        </p:nvSpPr>
        <p:spPr>
          <a:xfrm>
            <a:off x="4978850" y="4020150"/>
            <a:ext cx="3565500" cy="46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b="1" u="sng">
                <a:solidFill>
                  <a:schemeClr val="lt1"/>
                </a:solidFill>
                <a:hlinkClick r:id="rId4">
                  <a:extLst>
                    <a:ext uri="{A12FA001-AC4F-418D-AE19-62706E023703}">
                      <ahyp:hlinkClr xmlns:ahyp="http://schemas.microsoft.com/office/drawing/2018/hyperlinkcolor" val="tx"/>
                    </a:ext>
                  </a:extLst>
                </a:hlinkClick>
              </a:rPr>
              <a:t>http://aftx.learning.fiscaltransparency.net/</a:t>
            </a:r>
            <a:endParaRPr sz="1300" b="1" u="sng">
              <a:solidFill>
                <a:schemeClr val="lt1"/>
              </a:solidFill>
            </a:endParaRPr>
          </a:p>
          <a:p>
            <a:pPr marL="0" lvl="0" indent="0" algn="l" rtl="0">
              <a:spcBef>
                <a:spcPts val="0"/>
              </a:spcBef>
              <a:spcAft>
                <a:spcPts val="0"/>
              </a:spcAft>
              <a:buNone/>
            </a:pPr>
            <a:endParaRPr sz="3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14e8208d6a_0_1318"/>
          <p:cNvSpPr txBox="1">
            <a:spLocks noGrp="1"/>
          </p:cNvSpPr>
          <p:nvPr>
            <p:ph type="title"/>
          </p:nvPr>
        </p:nvSpPr>
        <p:spPr>
          <a:xfrm>
            <a:off x="4364950" y="273850"/>
            <a:ext cx="45699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US"/>
              <a:t> </a:t>
            </a:r>
            <a:endParaRPr/>
          </a:p>
          <a:p>
            <a:pPr marL="0" lvl="0" indent="0" algn="ctr" rtl="0">
              <a:spcBef>
                <a:spcPts val="0"/>
              </a:spcBef>
              <a:spcAft>
                <a:spcPts val="0"/>
              </a:spcAft>
              <a:buNone/>
            </a:pPr>
            <a:r>
              <a:rPr lang="en-US"/>
              <a:t>Digital Participation Platforms Ratings</a:t>
            </a:r>
            <a:endParaRPr/>
          </a:p>
        </p:txBody>
      </p:sp>
      <p:pic>
        <p:nvPicPr>
          <p:cNvPr id="433" name="Google Shape;433;g214e8208d6a_0_1318"/>
          <p:cNvPicPr preferRelativeResize="0"/>
          <p:nvPr/>
        </p:nvPicPr>
        <p:blipFill>
          <a:blip r:embed="rId3">
            <a:alphaModFix/>
          </a:blip>
          <a:stretch>
            <a:fillRect/>
          </a:stretch>
        </p:blipFill>
        <p:spPr>
          <a:xfrm>
            <a:off x="468250" y="1680249"/>
            <a:ext cx="8207500" cy="3146350"/>
          </a:xfrm>
          <a:prstGeom prst="rect">
            <a:avLst/>
          </a:prstGeom>
          <a:noFill/>
          <a:ln>
            <a:noFill/>
          </a:ln>
        </p:spPr>
      </p:pic>
      <p:pic>
        <p:nvPicPr>
          <p:cNvPr id="434" name="Google Shape;434;g214e8208d6a_0_1318"/>
          <p:cNvPicPr preferRelativeResize="0"/>
          <p:nvPr/>
        </p:nvPicPr>
        <p:blipFill>
          <a:blip r:embed="rId4">
            <a:alphaModFix/>
          </a:blip>
          <a:stretch>
            <a:fillRect/>
          </a:stretch>
        </p:blipFill>
        <p:spPr>
          <a:xfrm>
            <a:off x="1338825" y="398126"/>
            <a:ext cx="2875345" cy="99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14e8208d6a_0_1327"/>
          <p:cNvSpPr txBox="1">
            <a:spLocks noGrp="1"/>
          </p:cNvSpPr>
          <p:nvPr>
            <p:ph type="body" idx="1"/>
          </p:nvPr>
        </p:nvSpPr>
        <p:spPr>
          <a:xfrm>
            <a:off x="645750" y="975750"/>
            <a:ext cx="8272500" cy="1095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US" sz="1800" b="0">
                <a:solidFill>
                  <a:srgbClr val="000000"/>
                </a:solidFill>
                <a:latin typeface="Arial"/>
                <a:ea typeface="Arial"/>
                <a:cs typeface="Arial"/>
                <a:sym typeface="Arial"/>
              </a:rPr>
              <a:t>Decidim : </a:t>
            </a:r>
            <a:r>
              <a:rPr lang="en-US" sz="1800" b="0">
                <a:solidFill>
                  <a:srgbClr val="FF5900"/>
                </a:solidFill>
                <a:latin typeface="Arial"/>
                <a:ea typeface="Arial"/>
                <a:cs typeface="Arial"/>
                <a:sym typeface="Arial"/>
              </a:rPr>
              <a:t>creation, activation/ deactivation, and management of various participatory processes</a:t>
            </a:r>
            <a:r>
              <a:rPr lang="en-US" sz="1800" b="0">
                <a:solidFill>
                  <a:srgbClr val="000000"/>
                </a:solidFill>
                <a:latin typeface="Arial"/>
                <a:ea typeface="Arial"/>
                <a:cs typeface="Arial"/>
                <a:sym typeface="Arial"/>
              </a:rPr>
              <a:t> (e.g election process, participatory budgeting, a strategic planning process, the collaborative writing of a regulation or norm, the project design or the production of a public policy plan).</a:t>
            </a:r>
            <a:endParaRPr sz="2400"/>
          </a:p>
        </p:txBody>
      </p:sp>
      <p:pic>
        <p:nvPicPr>
          <p:cNvPr id="440" name="Google Shape;440;g214e8208d6a_0_1327"/>
          <p:cNvPicPr preferRelativeResize="0"/>
          <p:nvPr/>
        </p:nvPicPr>
        <p:blipFill>
          <a:blip r:embed="rId3">
            <a:alphaModFix/>
          </a:blip>
          <a:stretch>
            <a:fillRect/>
          </a:stretch>
        </p:blipFill>
        <p:spPr>
          <a:xfrm>
            <a:off x="645751" y="2670472"/>
            <a:ext cx="2740850" cy="822253"/>
          </a:xfrm>
          <a:prstGeom prst="rect">
            <a:avLst/>
          </a:prstGeom>
          <a:noFill/>
          <a:ln>
            <a:noFill/>
          </a:ln>
        </p:spPr>
      </p:pic>
      <p:pic>
        <p:nvPicPr>
          <p:cNvPr id="441" name="Google Shape;441;g214e8208d6a_0_1327"/>
          <p:cNvPicPr preferRelativeResize="0"/>
          <p:nvPr/>
        </p:nvPicPr>
        <p:blipFill rotWithShape="1">
          <a:blip r:embed="rId4">
            <a:alphaModFix/>
          </a:blip>
          <a:srcRect t="22708"/>
          <a:stretch/>
        </p:blipFill>
        <p:spPr>
          <a:xfrm>
            <a:off x="3746025" y="2467302"/>
            <a:ext cx="4386601" cy="1652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14e8208d6a_0_1311"/>
          <p:cNvSpPr txBox="1"/>
          <p:nvPr/>
        </p:nvSpPr>
        <p:spPr>
          <a:xfrm>
            <a:off x="2668800" y="4505550"/>
            <a:ext cx="3283200" cy="4926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2300" b="1">
                <a:solidFill>
                  <a:srgbClr val="FF5100"/>
                </a:solidFill>
                <a:latin typeface="Roboto"/>
                <a:ea typeface="Roboto"/>
                <a:cs typeface="Roboto"/>
                <a:sym typeface="Roboto"/>
              </a:rPr>
              <a:t>Decidim.Barcelona</a:t>
            </a:r>
            <a:endParaRPr sz="2300" b="1">
              <a:solidFill>
                <a:srgbClr val="FF5100"/>
              </a:solidFill>
              <a:latin typeface="Roboto"/>
              <a:ea typeface="Roboto"/>
              <a:cs typeface="Roboto"/>
              <a:sym typeface="Roboto"/>
            </a:endParaRPr>
          </a:p>
        </p:txBody>
      </p:sp>
      <p:pic>
        <p:nvPicPr>
          <p:cNvPr id="448" name="Google Shape;448;g214e8208d6a_0_1311"/>
          <p:cNvPicPr preferRelativeResize="0"/>
          <p:nvPr/>
        </p:nvPicPr>
        <p:blipFill>
          <a:blip r:embed="rId3">
            <a:alphaModFix/>
          </a:blip>
          <a:stretch>
            <a:fillRect/>
          </a:stretch>
        </p:blipFill>
        <p:spPr>
          <a:xfrm>
            <a:off x="1253428" y="250050"/>
            <a:ext cx="6760670" cy="4331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14e8208d6a_0_1344"/>
          <p:cNvPicPr preferRelativeResize="0"/>
          <p:nvPr/>
        </p:nvPicPr>
        <p:blipFill rotWithShape="1">
          <a:blip r:embed="rId3">
            <a:alphaModFix/>
          </a:blip>
          <a:srcRect l="15813" r="15254"/>
          <a:stretch/>
        </p:blipFill>
        <p:spPr>
          <a:xfrm>
            <a:off x="269700" y="872629"/>
            <a:ext cx="3741675" cy="3015525"/>
          </a:xfrm>
          <a:prstGeom prst="rect">
            <a:avLst/>
          </a:prstGeom>
          <a:noFill/>
          <a:ln>
            <a:noFill/>
          </a:ln>
        </p:spPr>
      </p:pic>
      <p:sp>
        <p:nvSpPr>
          <p:cNvPr id="454" name="Google Shape;454;g214e8208d6a_0_1344"/>
          <p:cNvSpPr txBox="1">
            <a:spLocks noGrp="1"/>
          </p:cNvSpPr>
          <p:nvPr>
            <p:ph type="body" idx="1"/>
          </p:nvPr>
        </p:nvSpPr>
        <p:spPr>
          <a:xfrm>
            <a:off x="4163650" y="1643400"/>
            <a:ext cx="4618800" cy="1276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US" sz="1800" b="0">
                <a:solidFill>
                  <a:srgbClr val="000000"/>
                </a:solidFill>
                <a:latin typeface="Arial"/>
                <a:ea typeface="Arial"/>
                <a:cs typeface="Arial"/>
                <a:sym typeface="Arial"/>
              </a:rPr>
              <a:t>Your Priorities: idea generation, open deliberation &amp; decision-making social networking platform since 2008 in thousands of projects</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214e8208d6a_0_1352"/>
          <p:cNvPicPr preferRelativeResize="0"/>
          <p:nvPr/>
        </p:nvPicPr>
        <p:blipFill>
          <a:blip r:embed="rId3">
            <a:alphaModFix/>
          </a:blip>
          <a:stretch>
            <a:fillRect/>
          </a:stretch>
        </p:blipFill>
        <p:spPr>
          <a:xfrm>
            <a:off x="152400" y="722025"/>
            <a:ext cx="8839196" cy="38392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14e8208d6a_0_136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65" name="Google Shape;465;g214e8208d6a_0_1361"/>
          <p:cNvPicPr preferRelativeResize="0"/>
          <p:nvPr/>
        </p:nvPicPr>
        <p:blipFill>
          <a:blip r:embed="rId3">
            <a:alphaModFix/>
          </a:blip>
          <a:stretch>
            <a:fillRect/>
          </a:stretch>
        </p:blipFill>
        <p:spPr>
          <a:xfrm>
            <a:off x="833700" y="326900"/>
            <a:ext cx="7321998" cy="2543076"/>
          </a:xfrm>
          <a:prstGeom prst="rect">
            <a:avLst/>
          </a:prstGeom>
          <a:noFill/>
          <a:ln>
            <a:noFill/>
          </a:ln>
        </p:spPr>
      </p:pic>
      <p:pic>
        <p:nvPicPr>
          <p:cNvPr id="466" name="Google Shape;466;g214e8208d6a_0_1361"/>
          <p:cNvPicPr preferRelativeResize="0"/>
          <p:nvPr/>
        </p:nvPicPr>
        <p:blipFill>
          <a:blip r:embed="rId4">
            <a:alphaModFix/>
          </a:blip>
          <a:stretch>
            <a:fillRect/>
          </a:stretch>
        </p:blipFill>
        <p:spPr>
          <a:xfrm>
            <a:off x="0" y="2379823"/>
            <a:ext cx="9143998" cy="26395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163863c484_2_12"/>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en-US"/>
              <a:t>Takeaways</a:t>
            </a:r>
            <a:endParaRPr/>
          </a:p>
        </p:txBody>
      </p:sp>
      <p:sp>
        <p:nvSpPr>
          <p:cNvPr id="472" name="Google Shape;472;g2163863c484_2_12"/>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a:bodyPr>
          <a:lstStyle/>
          <a:p>
            <a:pPr marL="457200" lvl="0" indent="-361950" algn="l" rtl="0">
              <a:lnSpc>
                <a:spcPct val="115000"/>
              </a:lnSpc>
              <a:spcBef>
                <a:spcPts val="800"/>
              </a:spcBef>
              <a:spcAft>
                <a:spcPts val="0"/>
              </a:spcAft>
              <a:buSzPts val="2100"/>
              <a:buChar char="•"/>
            </a:pPr>
            <a:r>
              <a:rPr lang="en-US" b="0" dirty="0"/>
              <a:t>Open Budget Survey: need of </a:t>
            </a:r>
            <a:r>
              <a:rPr lang="en-US" b="0" dirty="0">
                <a:solidFill>
                  <a:srgbClr val="FB5100"/>
                </a:solidFill>
              </a:rPr>
              <a:t>more open spaces for meaningful dialogue and participation in the budget</a:t>
            </a:r>
            <a:r>
              <a:rPr lang="en-US" b="0" dirty="0"/>
              <a:t> process </a:t>
            </a:r>
            <a:endParaRPr b="0" dirty="0"/>
          </a:p>
          <a:p>
            <a:pPr marL="457200" lvl="0" indent="-361950" algn="l" rtl="0">
              <a:lnSpc>
                <a:spcPct val="115000"/>
              </a:lnSpc>
              <a:spcBef>
                <a:spcPts val="0"/>
              </a:spcBef>
              <a:spcAft>
                <a:spcPts val="0"/>
              </a:spcAft>
              <a:buSzPts val="2100"/>
              <a:buChar char="•"/>
            </a:pPr>
            <a:r>
              <a:rPr lang="en-US" b="0" dirty="0"/>
              <a:t>Public Participation has significant benefits</a:t>
            </a:r>
            <a:endParaRPr b="0" dirty="0"/>
          </a:p>
          <a:p>
            <a:pPr marL="457200" lvl="0" indent="-361950" algn="l" rtl="0">
              <a:lnSpc>
                <a:spcPct val="115000"/>
              </a:lnSpc>
              <a:spcBef>
                <a:spcPts val="0"/>
              </a:spcBef>
              <a:spcAft>
                <a:spcPts val="0"/>
              </a:spcAft>
              <a:buSzPts val="2100"/>
              <a:buChar char="•"/>
            </a:pPr>
            <a:r>
              <a:rPr lang="en-US" b="0" dirty="0"/>
              <a:t>GIFT experience indicate that these factors help: </a:t>
            </a:r>
            <a:endParaRPr b="0" dirty="0"/>
          </a:p>
          <a:p>
            <a:pPr marL="914400" lvl="1" indent="-361950" algn="l" rtl="0">
              <a:lnSpc>
                <a:spcPct val="115000"/>
              </a:lnSpc>
              <a:spcBef>
                <a:spcPts val="0"/>
              </a:spcBef>
              <a:spcAft>
                <a:spcPts val="0"/>
              </a:spcAft>
              <a:buSzPts val="2100"/>
              <a:buChar char="•"/>
            </a:pPr>
            <a:r>
              <a:rPr lang="en-US" sz="2100" b="0" dirty="0"/>
              <a:t>MoF </a:t>
            </a:r>
            <a:r>
              <a:rPr lang="en-US" sz="2100" b="0" dirty="0">
                <a:solidFill>
                  <a:srgbClr val="FB5100"/>
                </a:solidFill>
              </a:rPr>
              <a:t>leadership</a:t>
            </a:r>
            <a:r>
              <a:rPr lang="en-US" sz="2100" b="0" dirty="0"/>
              <a:t> and institutional </a:t>
            </a:r>
            <a:r>
              <a:rPr lang="en-US" sz="2100" b="0" dirty="0">
                <a:solidFill>
                  <a:srgbClr val="FB5100"/>
                </a:solidFill>
              </a:rPr>
              <a:t>buy-in</a:t>
            </a:r>
            <a:endParaRPr sz="2100" b="0" dirty="0"/>
          </a:p>
          <a:p>
            <a:pPr marL="914400" lvl="1" indent="-361950" algn="l" rtl="0">
              <a:lnSpc>
                <a:spcPct val="115000"/>
              </a:lnSpc>
              <a:spcBef>
                <a:spcPts val="0"/>
              </a:spcBef>
              <a:spcAft>
                <a:spcPts val="0"/>
              </a:spcAft>
              <a:buSzPts val="2100"/>
              <a:buChar char="•"/>
            </a:pPr>
            <a:r>
              <a:rPr lang="en-US" sz="2100" dirty="0">
                <a:solidFill>
                  <a:srgbClr val="FB5100"/>
                </a:solidFill>
              </a:rPr>
              <a:t>C</a:t>
            </a:r>
            <a:r>
              <a:rPr lang="en-US" sz="2100" b="0" dirty="0">
                <a:solidFill>
                  <a:srgbClr val="FB5100"/>
                </a:solidFill>
              </a:rPr>
              <a:t>larity of rules of engagement</a:t>
            </a:r>
            <a:endParaRPr sz="2100" b="0" dirty="0"/>
          </a:p>
          <a:p>
            <a:pPr marL="914400" lvl="1" indent="-361950" algn="l" rtl="0">
              <a:lnSpc>
                <a:spcPct val="115000"/>
              </a:lnSpc>
              <a:spcBef>
                <a:spcPts val="0"/>
              </a:spcBef>
              <a:spcAft>
                <a:spcPts val="0"/>
              </a:spcAft>
              <a:buSzPts val="2100"/>
              <a:buChar char="•"/>
            </a:pPr>
            <a:r>
              <a:rPr lang="en-US" sz="2100" dirty="0"/>
              <a:t>Building up a setting </a:t>
            </a:r>
            <a:r>
              <a:rPr lang="en-US" sz="2100" b="0" dirty="0"/>
              <a:t>of </a:t>
            </a:r>
            <a:r>
              <a:rPr lang="en-US" sz="2100" b="0" dirty="0">
                <a:solidFill>
                  <a:srgbClr val="FB5100"/>
                </a:solidFill>
              </a:rPr>
              <a:t>trust and collaboration</a:t>
            </a:r>
            <a:endParaRPr sz="2100" b="0" dirty="0">
              <a:solidFill>
                <a:srgbClr val="FB5100"/>
              </a:solidFill>
            </a:endParaRPr>
          </a:p>
          <a:p>
            <a:pPr marL="914400" lvl="1" indent="-361950" algn="l" rtl="0">
              <a:lnSpc>
                <a:spcPct val="115000"/>
              </a:lnSpc>
              <a:spcBef>
                <a:spcPts val="0"/>
              </a:spcBef>
              <a:spcAft>
                <a:spcPts val="0"/>
              </a:spcAft>
              <a:buClr>
                <a:srgbClr val="FB5100"/>
              </a:buClr>
              <a:buSzPts val="2100"/>
              <a:buChar char="•"/>
            </a:pPr>
            <a:r>
              <a:rPr lang="en-US" sz="2100" dirty="0">
                <a:solidFill>
                  <a:srgbClr val="FB5100"/>
                </a:solidFill>
              </a:rPr>
              <a:t>Resource investment/support</a:t>
            </a:r>
            <a:endParaRPr sz="2100" dirty="0">
              <a:solidFill>
                <a:srgbClr val="FB5100"/>
              </a:solidFill>
            </a:endParaRPr>
          </a:p>
          <a:p>
            <a:pPr marL="914400" lvl="1" indent="-361950" algn="l" rtl="0">
              <a:lnSpc>
                <a:spcPct val="115000"/>
              </a:lnSpc>
              <a:spcBef>
                <a:spcPts val="0"/>
              </a:spcBef>
              <a:spcAft>
                <a:spcPts val="0"/>
              </a:spcAft>
              <a:buClr>
                <a:srgbClr val="FB5100"/>
              </a:buClr>
              <a:buSzPts val="2100"/>
              <a:buChar char="•"/>
            </a:pPr>
            <a:r>
              <a:rPr lang="en-US" sz="2100" dirty="0"/>
              <a:t>Collaborative and peer-to-peer </a:t>
            </a:r>
            <a:r>
              <a:rPr lang="en-US" sz="2100" dirty="0">
                <a:solidFill>
                  <a:srgbClr val="FB5100"/>
                </a:solidFill>
              </a:rPr>
              <a:t>learning / </a:t>
            </a:r>
            <a:r>
              <a:rPr lang="en-US" sz="2100" dirty="0"/>
              <a:t>pressure </a:t>
            </a:r>
            <a:r>
              <a:rPr lang="en-US" sz="2100" dirty="0">
                <a:solidFill>
                  <a:srgbClr val="FB5100"/>
                </a:solidFill>
              </a:rPr>
              <a:t>environment </a:t>
            </a:r>
            <a:endParaRPr sz="2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215dadd697c_0_7"/>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en-US"/>
              <a:t>Takeaways</a:t>
            </a:r>
            <a:endParaRPr/>
          </a:p>
        </p:txBody>
      </p:sp>
      <p:sp>
        <p:nvSpPr>
          <p:cNvPr id="478" name="Google Shape;478;g215dadd697c_0_7"/>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a:bodyPr>
          <a:lstStyle/>
          <a:p>
            <a:pPr marL="457200" lvl="0" indent="-374650" algn="l" rtl="0">
              <a:lnSpc>
                <a:spcPct val="115000"/>
              </a:lnSpc>
              <a:spcBef>
                <a:spcPts val="800"/>
              </a:spcBef>
              <a:spcAft>
                <a:spcPts val="0"/>
              </a:spcAft>
              <a:buSzPts val="2300"/>
              <a:buChar char="•"/>
            </a:pPr>
            <a:r>
              <a:rPr lang="en-US" sz="2300" b="0" dirty="0">
                <a:solidFill>
                  <a:srgbClr val="FB5100"/>
                </a:solidFill>
              </a:rPr>
              <a:t>Digitalization </a:t>
            </a:r>
            <a:r>
              <a:rPr lang="en-US" sz="2300" b="0"/>
              <a:t>can further facilitate </a:t>
            </a:r>
            <a:r>
              <a:rPr lang="en-US" sz="2300" b="0" dirty="0"/>
              <a:t>public participation</a:t>
            </a:r>
            <a:endParaRPr sz="2300" b="0" dirty="0"/>
          </a:p>
          <a:p>
            <a:pPr marL="457200" lvl="0" indent="-374650" algn="l" rtl="0">
              <a:lnSpc>
                <a:spcPct val="115000"/>
              </a:lnSpc>
              <a:spcBef>
                <a:spcPts val="0"/>
              </a:spcBef>
              <a:spcAft>
                <a:spcPts val="0"/>
              </a:spcAft>
              <a:buSzPts val="2300"/>
              <a:buChar char="•"/>
            </a:pPr>
            <a:r>
              <a:rPr lang="en-US" sz="2300" b="0" dirty="0"/>
              <a:t>There are free, open source, customizable existing solutions</a:t>
            </a:r>
            <a:endParaRPr sz="2300" b="0" dirty="0"/>
          </a:p>
          <a:p>
            <a:pPr marL="457200" lvl="0" indent="-374650" algn="l" rtl="0">
              <a:lnSpc>
                <a:spcPct val="115000"/>
              </a:lnSpc>
              <a:spcBef>
                <a:spcPts val="0"/>
              </a:spcBef>
              <a:spcAft>
                <a:spcPts val="0"/>
              </a:spcAft>
              <a:buSzPts val="2300"/>
              <a:buChar char="•"/>
            </a:pPr>
            <a:r>
              <a:rPr lang="en-US" sz="2300" b="0" dirty="0"/>
              <a:t>Digital tools can </a:t>
            </a:r>
            <a:r>
              <a:rPr lang="en-US" sz="2300" b="0" dirty="0">
                <a:solidFill>
                  <a:srgbClr val="FB5100"/>
                </a:solidFill>
              </a:rPr>
              <a:t>include but also exclude </a:t>
            </a:r>
            <a:r>
              <a:rPr lang="en-US" sz="2300" b="0" dirty="0"/>
              <a:t>members of the public: PP initiatives should employ a mix of online and offline strategies to ensure more voices are taken into account</a:t>
            </a:r>
            <a:endParaRPr sz="2300" b="0" dirty="0"/>
          </a:p>
          <a:p>
            <a:pPr marL="457200" lvl="0" indent="-374650" algn="l" rtl="0">
              <a:lnSpc>
                <a:spcPct val="115000"/>
              </a:lnSpc>
              <a:spcBef>
                <a:spcPts val="0"/>
              </a:spcBef>
              <a:spcAft>
                <a:spcPts val="0"/>
              </a:spcAft>
              <a:buSzPts val="2300"/>
              <a:buChar char="•"/>
            </a:pPr>
            <a:r>
              <a:rPr lang="en-US" sz="2300" b="0" dirty="0">
                <a:solidFill>
                  <a:srgbClr val="FB5100"/>
                </a:solidFill>
              </a:rPr>
              <a:t>Sustainability, inclusion, and institutionalization</a:t>
            </a:r>
            <a:r>
              <a:rPr lang="en-US" sz="2300" b="0" dirty="0"/>
              <a:t> are key challenges </a:t>
            </a:r>
            <a:endParaRPr sz="23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1"/>
          <p:cNvPicPr preferRelativeResize="0"/>
          <p:nvPr/>
        </p:nvPicPr>
        <p:blipFill rotWithShape="1">
          <a:blip r:embed="rId3">
            <a:alphaModFix/>
          </a:blip>
          <a:srcRect/>
          <a:stretch/>
        </p:blipFill>
        <p:spPr>
          <a:xfrm>
            <a:off x="194773" y="4628644"/>
            <a:ext cx="544483" cy="359359"/>
          </a:xfrm>
          <a:prstGeom prst="rect">
            <a:avLst/>
          </a:prstGeom>
          <a:noFill/>
          <a:ln>
            <a:noFill/>
          </a:ln>
        </p:spPr>
      </p:pic>
      <p:grpSp>
        <p:nvGrpSpPr>
          <p:cNvPr id="484" name="Google Shape;484;p21"/>
          <p:cNvGrpSpPr/>
          <p:nvPr/>
        </p:nvGrpSpPr>
        <p:grpSpPr>
          <a:xfrm>
            <a:off x="2621638" y="2476066"/>
            <a:ext cx="4359000" cy="1939500"/>
            <a:chOff x="1216632" y="925866"/>
            <a:chExt cx="4359000" cy="1939500"/>
          </a:xfrm>
        </p:grpSpPr>
        <p:sp>
          <p:nvSpPr>
            <p:cNvPr id="485" name="Google Shape;485;p21"/>
            <p:cNvSpPr txBox="1"/>
            <p:nvPr/>
          </p:nvSpPr>
          <p:spPr>
            <a:xfrm>
              <a:off x="1216632" y="925866"/>
              <a:ext cx="43590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5100"/>
                  </a:solidFill>
                  <a:latin typeface="Roboto"/>
                  <a:ea typeface="Roboto"/>
                  <a:cs typeface="Roboto"/>
                  <a:sym typeface="Roboto"/>
                </a:rPr>
                <a:t>      @fiscaltrans</a:t>
              </a:r>
              <a:endParaRPr sz="1400" b="0" i="0" u="none" strike="noStrike" cap="none">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5100"/>
                  </a:solidFill>
                  <a:latin typeface="Roboto"/>
                  <a:ea typeface="Roboto"/>
                  <a:cs typeface="Roboto"/>
                  <a:sym typeface="Roboto"/>
                </a:rPr>
                <a:t>      @fiscaltransparency</a:t>
              </a:r>
              <a:endParaRPr sz="1400" b="0" i="0" u="none" strike="noStrike" cap="none">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5100"/>
                  </a:solidFill>
                  <a:latin typeface="Roboto"/>
                  <a:ea typeface="Roboto"/>
                  <a:cs typeface="Roboto"/>
                  <a:sym typeface="Roboto"/>
                </a:rPr>
                <a:t>      @fiscaltransparency</a:t>
              </a:r>
              <a:endParaRPr sz="1400" b="0" i="0" u="none" strike="noStrike" cap="none">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51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5100"/>
                  </a:solidFill>
                  <a:latin typeface="Roboto"/>
                  <a:ea typeface="Roboto"/>
                  <a:cs typeface="Roboto"/>
                  <a:sym typeface="Roboto"/>
                </a:rPr>
                <a:t> www.fiscaltransparency.net</a:t>
              </a:r>
              <a:endParaRPr sz="2400" b="0" i="0" u="none" strike="noStrike" cap="none">
                <a:solidFill>
                  <a:srgbClr val="FF5100"/>
                </a:solidFill>
                <a:latin typeface="Roboto"/>
                <a:ea typeface="Roboto"/>
                <a:cs typeface="Roboto"/>
                <a:sym typeface="Roboto"/>
              </a:endParaRPr>
            </a:p>
          </p:txBody>
        </p:sp>
        <p:pic>
          <p:nvPicPr>
            <p:cNvPr id="486" name="Google Shape;486;p21"/>
            <p:cNvPicPr preferRelativeResize="0"/>
            <p:nvPr/>
          </p:nvPicPr>
          <p:blipFill rotWithShape="1">
            <a:blip r:embed="rId4">
              <a:alphaModFix/>
            </a:blip>
            <a:srcRect/>
            <a:stretch/>
          </p:blipFill>
          <p:spPr>
            <a:xfrm>
              <a:off x="1368370" y="983806"/>
              <a:ext cx="331794" cy="326949"/>
            </a:xfrm>
            <a:prstGeom prst="rect">
              <a:avLst/>
            </a:prstGeom>
            <a:noFill/>
            <a:ln>
              <a:noFill/>
            </a:ln>
          </p:spPr>
        </p:pic>
        <p:pic>
          <p:nvPicPr>
            <p:cNvPr id="487" name="Google Shape;487;p21"/>
            <p:cNvPicPr preferRelativeResize="0"/>
            <p:nvPr/>
          </p:nvPicPr>
          <p:blipFill rotWithShape="1">
            <a:blip r:embed="rId5">
              <a:alphaModFix/>
            </a:blip>
            <a:srcRect/>
            <a:stretch/>
          </p:blipFill>
          <p:spPr>
            <a:xfrm>
              <a:off x="1349741" y="1310754"/>
              <a:ext cx="393216" cy="387474"/>
            </a:xfrm>
            <a:prstGeom prst="rect">
              <a:avLst/>
            </a:prstGeom>
            <a:noFill/>
            <a:ln>
              <a:noFill/>
            </a:ln>
          </p:spPr>
        </p:pic>
        <p:pic>
          <p:nvPicPr>
            <p:cNvPr id="488" name="Google Shape;488;p21"/>
            <p:cNvPicPr preferRelativeResize="0"/>
            <p:nvPr/>
          </p:nvPicPr>
          <p:blipFill rotWithShape="1">
            <a:blip r:embed="rId6">
              <a:alphaModFix/>
            </a:blip>
            <a:srcRect/>
            <a:stretch/>
          </p:blipFill>
          <p:spPr>
            <a:xfrm>
              <a:off x="1375143" y="1673956"/>
              <a:ext cx="302240" cy="427526"/>
            </a:xfrm>
            <a:prstGeom prst="rect">
              <a:avLst/>
            </a:prstGeom>
            <a:noFill/>
            <a:ln>
              <a:noFill/>
            </a:ln>
          </p:spPr>
        </p:pic>
      </p:grpSp>
      <p:sp>
        <p:nvSpPr>
          <p:cNvPr id="489" name="Google Shape;489;p21"/>
          <p:cNvSpPr txBox="1"/>
          <p:nvPr/>
        </p:nvSpPr>
        <p:spPr>
          <a:xfrm>
            <a:off x="3156254" y="1775570"/>
            <a:ext cx="3200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5100"/>
                </a:solidFill>
                <a:latin typeface="Roboto"/>
                <a:ea typeface="Roboto"/>
                <a:cs typeface="Roboto"/>
                <a:sym typeface="Roboto"/>
              </a:rPr>
              <a:t>Connect with us!</a:t>
            </a:r>
            <a:endParaRPr sz="1200" b="1" i="0" u="none" strike="noStrike" cap="none">
              <a:solidFill>
                <a:srgbClr val="FF5100"/>
              </a:solidFill>
              <a:latin typeface="Arial"/>
              <a:ea typeface="Arial"/>
              <a:cs typeface="Arial"/>
              <a:sym typeface="Arial"/>
            </a:endParaRPr>
          </a:p>
        </p:txBody>
      </p:sp>
      <p:sp>
        <p:nvSpPr>
          <p:cNvPr id="490" name="Google Shape;490;p21"/>
          <p:cNvSpPr txBox="1"/>
          <p:nvPr/>
        </p:nvSpPr>
        <p:spPr>
          <a:xfrm>
            <a:off x="2234179" y="340222"/>
            <a:ext cx="5133900" cy="103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100"/>
              <a:buFont typeface="Arial"/>
              <a:buNone/>
            </a:pPr>
            <a:r>
              <a:rPr lang="en-US" sz="6100" b="1" i="0" u="none" strike="noStrike" cap="none">
                <a:solidFill>
                  <a:srgbClr val="18988B"/>
                </a:solidFill>
                <a:latin typeface="Roboto"/>
                <a:ea typeface="Roboto"/>
                <a:cs typeface="Roboto"/>
                <a:sym typeface="Roboto"/>
              </a:rPr>
              <a:t>THANK YOU!</a:t>
            </a:r>
            <a:endParaRPr sz="3500" b="1" i="0" u="none" strike="noStrike" cap="none">
              <a:solidFill>
                <a:srgbClr val="18988B"/>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17cb864104_0_112"/>
          <p:cNvSpPr txBox="1">
            <a:spLocks noGrp="1"/>
          </p:cNvSpPr>
          <p:nvPr>
            <p:ph type="title"/>
          </p:nvPr>
        </p:nvSpPr>
        <p:spPr>
          <a:xfrm>
            <a:off x="1021251" y="197650"/>
            <a:ext cx="74955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2800" b="1" dirty="0">
                <a:solidFill>
                  <a:srgbClr val="FF5100"/>
                </a:solidFill>
              </a:rPr>
              <a:t>Guide on Advancing </a:t>
            </a:r>
            <a:br>
              <a:rPr lang="en-US" sz="2800" b="1" dirty="0">
                <a:solidFill>
                  <a:srgbClr val="FF5100"/>
                </a:solidFill>
              </a:rPr>
            </a:br>
            <a:r>
              <a:rPr lang="en-US" sz="2800" b="1" dirty="0">
                <a:solidFill>
                  <a:srgbClr val="FF5100"/>
                </a:solidFill>
              </a:rPr>
              <a:t>Fiscal Transparency for Development</a:t>
            </a:r>
            <a:endParaRPr sz="1300" dirty="0">
              <a:solidFill>
                <a:srgbClr val="18988B"/>
              </a:solidFill>
            </a:endParaRPr>
          </a:p>
        </p:txBody>
      </p:sp>
      <p:sp>
        <p:nvSpPr>
          <p:cNvPr id="229" name="Google Shape;229;g217cb864104_0_112"/>
          <p:cNvSpPr txBox="1">
            <a:spLocks noGrp="1"/>
          </p:cNvSpPr>
          <p:nvPr>
            <p:ph type="body" idx="1"/>
          </p:nvPr>
        </p:nvSpPr>
        <p:spPr>
          <a:xfrm>
            <a:off x="915125" y="1593150"/>
            <a:ext cx="4339800" cy="1957200"/>
          </a:xfrm>
          <a:prstGeom prst="rect">
            <a:avLst/>
          </a:prstGeom>
          <a:noFill/>
          <a:ln>
            <a:noFill/>
          </a:ln>
        </p:spPr>
        <p:txBody>
          <a:bodyPr spcFirstLastPara="1" wrap="square" lIns="68575" tIns="34275" rIns="68575" bIns="34275" anchor="t" anchorCtr="0">
            <a:noAutofit/>
          </a:bodyPr>
          <a:lstStyle/>
          <a:p>
            <a:pPr marL="457200" lvl="0" indent="-334962" algn="l" rtl="0">
              <a:lnSpc>
                <a:spcPct val="115000"/>
              </a:lnSpc>
              <a:spcBef>
                <a:spcPts val="0"/>
              </a:spcBef>
              <a:spcAft>
                <a:spcPts val="0"/>
              </a:spcAft>
              <a:buClr>
                <a:schemeClr val="dk1"/>
              </a:buClr>
              <a:buSzPts val="1675"/>
              <a:buChar char="●"/>
            </a:pPr>
            <a:r>
              <a:rPr lang="en-US" sz="1675">
                <a:solidFill>
                  <a:schemeClr val="dk1"/>
                </a:solidFill>
              </a:rPr>
              <a:t>Easy to follow </a:t>
            </a:r>
            <a:endParaRPr sz="1675">
              <a:solidFill>
                <a:schemeClr val="dk1"/>
              </a:solidFill>
            </a:endParaRPr>
          </a:p>
          <a:p>
            <a:pPr marL="457200" lvl="0" indent="-334962" algn="l" rtl="0">
              <a:lnSpc>
                <a:spcPct val="115000"/>
              </a:lnSpc>
              <a:spcBef>
                <a:spcPts val="0"/>
              </a:spcBef>
              <a:spcAft>
                <a:spcPts val="0"/>
              </a:spcAft>
              <a:buClr>
                <a:schemeClr val="dk1"/>
              </a:buClr>
              <a:buSzPts val="1675"/>
              <a:buChar char="●"/>
            </a:pPr>
            <a:r>
              <a:rPr lang="en-US" sz="1675">
                <a:solidFill>
                  <a:schemeClr val="dk1"/>
                </a:solidFill>
              </a:rPr>
              <a:t>Based on online course</a:t>
            </a:r>
            <a:endParaRPr sz="1675">
              <a:solidFill>
                <a:schemeClr val="dk1"/>
              </a:solidFill>
            </a:endParaRPr>
          </a:p>
          <a:p>
            <a:pPr marL="457200" lvl="0" indent="-334962" algn="l" rtl="0">
              <a:lnSpc>
                <a:spcPct val="115000"/>
              </a:lnSpc>
              <a:spcBef>
                <a:spcPts val="0"/>
              </a:spcBef>
              <a:spcAft>
                <a:spcPts val="0"/>
              </a:spcAft>
              <a:buClr>
                <a:schemeClr val="dk1"/>
              </a:buClr>
              <a:buSzPts val="1675"/>
              <a:buChar char="●"/>
            </a:pPr>
            <a:r>
              <a:rPr lang="en-US" sz="1675">
                <a:solidFill>
                  <a:schemeClr val="dk1"/>
                </a:solidFill>
              </a:rPr>
              <a:t>All </a:t>
            </a:r>
            <a:r>
              <a:rPr lang="en-US" sz="1675">
                <a:solidFill>
                  <a:srgbClr val="FB5100"/>
                </a:solidFill>
              </a:rPr>
              <a:t>key elements of fiscal transparency under one cover </a:t>
            </a:r>
            <a:r>
              <a:rPr lang="en-US" sz="1675">
                <a:solidFill>
                  <a:schemeClr val="dk1"/>
                </a:solidFill>
              </a:rPr>
              <a:t>including complementarity between different international norms &amp; standards</a:t>
            </a:r>
            <a:endParaRPr sz="1675">
              <a:solidFill>
                <a:schemeClr val="dk1"/>
              </a:solidFill>
            </a:endParaRPr>
          </a:p>
        </p:txBody>
      </p:sp>
      <p:grpSp>
        <p:nvGrpSpPr>
          <p:cNvPr id="231" name="Google Shape;231;g217cb864104_0_112"/>
          <p:cNvGrpSpPr/>
          <p:nvPr/>
        </p:nvGrpSpPr>
        <p:grpSpPr>
          <a:xfrm>
            <a:off x="573825" y="3830075"/>
            <a:ext cx="4779600" cy="494100"/>
            <a:chOff x="2523700" y="4350450"/>
            <a:chExt cx="4779600" cy="494100"/>
          </a:xfrm>
        </p:grpSpPr>
        <p:sp>
          <p:nvSpPr>
            <p:cNvPr id="232" name="Google Shape;232;g217cb864104_0_112"/>
            <p:cNvSpPr/>
            <p:nvPr/>
          </p:nvSpPr>
          <p:spPr>
            <a:xfrm>
              <a:off x="2523700" y="4350450"/>
              <a:ext cx="47034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217cb864104_0_112"/>
            <p:cNvSpPr txBox="1"/>
            <p:nvPr/>
          </p:nvSpPr>
          <p:spPr>
            <a:xfrm>
              <a:off x="2599900" y="4405050"/>
              <a:ext cx="4703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u="sng">
                  <a:solidFill>
                    <a:schemeClr val="lt1"/>
                  </a:solidFill>
                  <a:hlinkClick r:id="rId3">
                    <a:extLst>
                      <a:ext uri="{A12FA001-AC4F-418D-AE19-62706E023703}">
                        <ahyp:hlinkClr xmlns:ahyp="http://schemas.microsoft.com/office/drawing/2018/hyperlinkcolor" val="tx"/>
                      </a:ext>
                    </a:extLst>
                  </a:hlinkClick>
                </a:rPr>
                <a:t>https://fiscaltransparency.net/fiscal-transparency-guide/</a:t>
              </a:r>
              <a:r>
                <a:rPr lang="en-US" sz="1300" b="1" u="sng">
                  <a:solidFill>
                    <a:schemeClr val="lt1"/>
                  </a:solidFill>
                </a:rPr>
                <a:t> </a:t>
              </a:r>
              <a:endParaRPr sz="300" b="1" u="sng">
                <a:solidFill>
                  <a:schemeClr val="lt1"/>
                </a:solidFill>
              </a:endParaRPr>
            </a:p>
          </p:txBody>
        </p:sp>
      </p:grpSp>
      <p:pic>
        <p:nvPicPr>
          <p:cNvPr id="234" name="Google Shape;234;g217cb864104_0_112"/>
          <p:cNvPicPr preferRelativeResize="0"/>
          <p:nvPr/>
        </p:nvPicPr>
        <p:blipFill rotWithShape="1">
          <a:blip r:embed="rId4">
            <a:alphaModFix/>
          </a:blip>
          <a:srcRect b="3512"/>
          <a:stretch/>
        </p:blipFill>
        <p:spPr>
          <a:xfrm>
            <a:off x="5576700" y="1288250"/>
            <a:ext cx="2509725" cy="3339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14e8208d6a_0_2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en-US" sz="2700"/>
              <a:t>Defining public participation in fiscal policies</a:t>
            </a:r>
            <a:endParaRPr sz="2700" b="0" u="sng"/>
          </a:p>
        </p:txBody>
      </p:sp>
      <p:sp>
        <p:nvSpPr>
          <p:cNvPr id="220" name="Google Shape;220;g214e8208d6a_0_264"/>
          <p:cNvSpPr txBox="1">
            <a:spLocks noGrp="1"/>
          </p:cNvSpPr>
          <p:nvPr>
            <p:ph type="body" idx="1"/>
          </p:nvPr>
        </p:nvSpPr>
        <p:spPr>
          <a:xfrm>
            <a:off x="628650" y="1604869"/>
            <a:ext cx="5670300" cy="25779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rgbClr val="3F3F3F"/>
              </a:buClr>
              <a:buSzPts val="2100"/>
              <a:buNone/>
            </a:pPr>
            <a:r>
              <a:rPr lang="en-US" b="0" dirty="0"/>
              <a:t>In the budget process, public participation refers to the </a:t>
            </a:r>
            <a:r>
              <a:rPr lang="en-US" b="0" dirty="0">
                <a:solidFill>
                  <a:srgbClr val="FF5100"/>
                </a:solidFill>
                <a:latin typeface="Arial"/>
                <a:ea typeface="Arial"/>
                <a:cs typeface="Arial"/>
                <a:sym typeface="Arial"/>
              </a:rPr>
              <a:t>variety of ways in which civil society, businesses and other non-state actors interact</a:t>
            </a:r>
            <a:r>
              <a:rPr lang="en-US" b="0" dirty="0">
                <a:latin typeface="Arial"/>
                <a:ea typeface="Arial"/>
                <a:cs typeface="Arial"/>
                <a:sym typeface="Arial"/>
              </a:rPr>
              <a:t> </a:t>
            </a:r>
            <a:r>
              <a:rPr lang="en-US" b="0" dirty="0">
                <a:latin typeface="Arial"/>
                <a:cs typeface="Arial"/>
                <a:sym typeface="Arial"/>
              </a:rPr>
              <a:t>directly and publicly </a:t>
            </a:r>
            <a:r>
              <a:rPr lang="en-US" b="0" dirty="0">
                <a:solidFill>
                  <a:srgbClr val="FF5100"/>
                </a:solidFill>
                <a:latin typeface="Arial"/>
                <a:ea typeface="Arial"/>
                <a:cs typeface="Arial"/>
                <a:sym typeface="Arial"/>
              </a:rPr>
              <a:t>with government on fiscal issues</a:t>
            </a:r>
            <a:r>
              <a:rPr lang="en-US" b="0" dirty="0">
                <a:latin typeface="Arial"/>
                <a:ea typeface="Arial"/>
                <a:cs typeface="Arial"/>
                <a:sym typeface="Arial"/>
              </a:rPr>
              <a:t> including government taxation and revenue collection, resource allocation, actual spending and performance, auditing and the management of public assets and liabilities.</a:t>
            </a:r>
            <a:endParaRPr b="0" dirty="0"/>
          </a:p>
        </p:txBody>
      </p:sp>
      <p:pic>
        <p:nvPicPr>
          <p:cNvPr id="221" name="Google Shape;221;g214e8208d6a_0_264"/>
          <p:cNvPicPr preferRelativeResize="0"/>
          <p:nvPr/>
        </p:nvPicPr>
        <p:blipFill rotWithShape="1">
          <a:blip r:embed="rId3">
            <a:alphaModFix/>
          </a:blip>
          <a:srcRect/>
          <a:stretch/>
        </p:blipFill>
        <p:spPr>
          <a:xfrm>
            <a:off x="6471126" y="2213899"/>
            <a:ext cx="2166201" cy="2120950"/>
          </a:xfrm>
          <a:prstGeom prst="rect">
            <a:avLst/>
          </a:prstGeom>
          <a:noFill/>
          <a:ln>
            <a:noFill/>
          </a:ln>
        </p:spPr>
      </p:pic>
      <p:pic>
        <p:nvPicPr>
          <p:cNvPr id="222" name="Google Shape;222;g214e8208d6a_0_264"/>
          <p:cNvPicPr preferRelativeResize="0"/>
          <p:nvPr/>
        </p:nvPicPr>
        <p:blipFill>
          <a:blip r:embed="rId4">
            <a:alphaModFix/>
          </a:blip>
          <a:stretch>
            <a:fillRect/>
          </a:stretch>
        </p:blipFill>
        <p:spPr>
          <a:xfrm>
            <a:off x="6701988" y="1084150"/>
            <a:ext cx="1762125" cy="129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15dadd697c_0_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SzPct val="33673"/>
              <a:buNone/>
            </a:pPr>
            <a:r>
              <a:rPr lang="en-US" sz="2940"/>
              <a:t>Our Theory of Change: </a:t>
            </a:r>
            <a:endParaRPr sz="2940"/>
          </a:p>
          <a:p>
            <a:pPr marL="0" lvl="0" indent="0" algn="ctr" rtl="0">
              <a:spcBef>
                <a:spcPts val="0"/>
              </a:spcBef>
              <a:spcAft>
                <a:spcPts val="0"/>
              </a:spcAft>
              <a:buSzPct val="33673"/>
              <a:buNone/>
            </a:pPr>
            <a:r>
              <a:rPr lang="en-US" sz="2940">
                <a:solidFill>
                  <a:srgbClr val="FF5100"/>
                </a:solidFill>
              </a:rPr>
              <a:t>What’s behind the idea of Public Participation?</a:t>
            </a:r>
            <a:endParaRPr sz="2670"/>
          </a:p>
        </p:txBody>
      </p:sp>
      <p:sp>
        <p:nvSpPr>
          <p:cNvPr id="228" name="Google Shape;228;g215dadd697c_0_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29" name="Google Shape;229;g215dadd697c_0_0"/>
          <p:cNvPicPr preferRelativeResize="0"/>
          <p:nvPr/>
        </p:nvPicPr>
        <p:blipFill>
          <a:blip r:embed="rId3">
            <a:alphaModFix/>
          </a:blip>
          <a:stretch>
            <a:fillRect/>
          </a:stretch>
        </p:blipFill>
        <p:spPr>
          <a:xfrm>
            <a:off x="628650" y="1353100"/>
            <a:ext cx="7219950" cy="3295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14e8208d6a_0_4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en-US"/>
              <a:t>GIFT High-Level Principle #10</a:t>
            </a:r>
            <a:endParaRPr/>
          </a:p>
        </p:txBody>
      </p:sp>
      <p:sp>
        <p:nvSpPr>
          <p:cNvPr id="235" name="Google Shape;235;g214e8208d6a_0_432"/>
          <p:cNvSpPr txBox="1">
            <a:spLocks noGrp="1"/>
          </p:cNvSpPr>
          <p:nvPr>
            <p:ph type="body" idx="1"/>
          </p:nvPr>
        </p:nvSpPr>
        <p:spPr>
          <a:xfrm>
            <a:off x="4891088" y="1481282"/>
            <a:ext cx="3781500" cy="2481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en-US" b="0" i="1"/>
              <a:t>“</a:t>
            </a:r>
            <a:r>
              <a:rPr lang="en-US" b="0" i="1">
                <a:solidFill>
                  <a:srgbClr val="FF5100"/>
                </a:solidFill>
              </a:rPr>
              <a:t>Citizen</a:t>
            </a:r>
            <a:r>
              <a:rPr lang="en-US" b="0" i="1">
                <a:solidFill>
                  <a:srgbClr val="FB5100"/>
                </a:solidFill>
              </a:rPr>
              <a:t>s</a:t>
            </a:r>
            <a:r>
              <a:rPr lang="en-US" b="0" i="1"/>
              <a:t> should have the right and they, and all non-state actors, should have effective </a:t>
            </a:r>
            <a:r>
              <a:rPr lang="en-US" b="0" i="1">
                <a:solidFill>
                  <a:srgbClr val="FF5100"/>
                </a:solidFill>
              </a:rPr>
              <a:t>opportunities to participate </a:t>
            </a:r>
            <a:r>
              <a:rPr lang="en-US" b="0" i="1"/>
              <a:t>directly in public debate and discussion over the </a:t>
            </a:r>
            <a:r>
              <a:rPr lang="en-US" b="0" i="1">
                <a:solidFill>
                  <a:srgbClr val="FF5100"/>
                </a:solidFill>
              </a:rPr>
              <a:t>design and implementation of fiscal policies.</a:t>
            </a:r>
            <a:r>
              <a:rPr lang="en-US" b="0" i="1"/>
              <a:t>”</a:t>
            </a:r>
            <a:endParaRPr/>
          </a:p>
        </p:txBody>
      </p:sp>
      <p:pic>
        <p:nvPicPr>
          <p:cNvPr id="236" name="Google Shape;236;g214e8208d6a_0_432"/>
          <p:cNvPicPr preferRelativeResize="0"/>
          <p:nvPr/>
        </p:nvPicPr>
        <p:blipFill rotWithShape="1">
          <a:blip r:embed="rId3">
            <a:alphaModFix/>
          </a:blip>
          <a:srcRect/>
          <a:stretch/>
        </p:blipFill>
        <p:spPr>
          <a:xfrm>
            <a:off x="395288" y="1476810"/>
            <a:ext cx="4176713" cy="2485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14e8208d6a_0_683"/>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endParaRPr/>
          </a:p>
        </p:txBody>
      </p:sp>
      <p:sp>
        <p:nvSpPr>
          <p:cNvPr id="243" name="Google Shape;243;g214e8208d6a_0_683"/>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rgbClr val="3F3F3F"/>
              </a:buClr>
              <a:buSzPts val="2100"/>
              <a:buNone/>
            </a:pPr>
            <a:endParaRPr/>
          </a:p>
        </p:txBody>
      </p:sp>
      <p:pic>
        <p:nvPicPr>
          <p:cNvPr id="244" name="Google Shape;244;g214e8208d6a_0_683"/>
          <p:cNvPicPr preferRelativeResize="0"/>
          <p:nvPr/>
        </p:nvPicPr>
        <p:blipFill rotWithShape="1">
          <a:blip r:embed="rId3">
            <a:alphaModFix/>
          </a:blip>
          <a:srcRect/>
          <a:stretch/>
        </p:blipFill>
        <p:spPr>
          <a:xfrm>
            <a:off x="-187718" y="-141085"/>
            <a:ext cx="9570939" cy="52845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214e8208d6a_0_690"/>
          <p:cNvPicPr preferRelativeResize="0"/>
          <p:nvPr/>
        </p:nvPicPr>
        <p:blipFill rotWithShape="1">
          <a:blip r:embed="rId3">
            <a:alphaModFix/>
          </a:blip>
          <a:srcRect r="3334"/>
          <a:stretch/>
        </p:blipFill>
        <p:spPr>
          <a:xfrm>
            <a:off x="4119234" y="939269"/>
            <a:ext cx="2078731" cy="901133"/>
          </a:xfrm>
          <a:prstGeom prst="rect">
            <a:avLst/>
          </a:prstGeom>
          <a:noFill/>
          <a:ln>
            <a:noFill/>
          </a:ln>
        </p:spPr>
      </p:pic>
      <p:pic>
        <p:nvPicPr>
          <p:cNvPr id="251" name="Google Shape;251;g214e8208d6a_0_690"/>
          <p:cNvPicPr preferRelativeResize="0"/>
          <p:nvPr/>
        </p:nvPicPr>
        <p:blipFill rotWithShape="1">
          <a:blip r:embed="rId4">
            <a:alphaModFix/>
          </a:blip>
          <a:srcRect/>
          <a:stretch/>
        </p:blipFill>
        <p:spPr>
          <a:xfrm>
            <a:off x="1013617" y="798943"/>
            <a:ext cx="1092292" cy="1104132"/>
          </a:xfrm>
          <a:prstGeom prst="rect">
            <a:avLst/>
          </a:prstGeom>
          <a:noFill/>
          <a:ln>
            <a:noFill/>
          </a:ln>
        </p:spPr>
      </p:pic>
      <p:pic>
        <p:nvPicPr>
          <p:cNvPr id="252" name="Google Shape;252;g214e8208d6a_0_690"/>
          <p:cNvPicPr preferRelativeResize="0"/>
          <p:nvPr/>
        </p:nvPicPr>
        <p:blipFill rotWithShape="1">
          <a:blip r:embed="rId5">
            <a:alphaModFix/>
          </a:blip>
          <a:srcRect/>
          <a:stretch/>
        </p:blipFill>
        <p:spPr>
          <a:xfrm>
            <a:off x="867443" y="2458345"/>
            <a:ext cx="1876068" cy="656624"/>
          </a:xfrm>
          <a:prstGeom prst="rect">
            <a:avLst/>
          </a:prstGeom>
          <a:noFill/>
          <a:ln>
            <a:noFill/>
          </a:ln>
        </p:spPr>
      </p:pic>
      <p:pic>
        <p:nvPicPr>
          <p:cNvPr id="253" name="Google Shape;253;g214e8208d6a_0_690"/>
          <p:cNvPicPr preferRelativeResize="0"/>
          <p:nvPr/>
        </p:nvPicPr>
        <p:blipFill rotWithShape="1">
          <a:blip r:embed="rId6">
            <a:alphaModFix/>
          </a:blip>
          <a:srcRect/>
          <a:stretch/>
        </p:blipFill>
        <p:spPr>
          <a:xfrm>
            <a:off x="2517377" y="793910"/>
            <a:ext cx="1400640" cy="1191849"/>
          </a:xfrm>
          <a:prstGeom prst="rect">
            <a:avLst/>
          </a:prstGeom>
          <a:noFill/>
          <a:ln>
            <a:noFill/>
          </a:ln>
        </p:spPr>
      </p:pic>
      <p:pic>
        <p:nvPicPr>
          <p:cNvPr id="254" name="Google Shape;254;g214e8208d6a_0_690"/>
          <p:cNvPicPr preferRelativeResize="0"/>
          <p:nvPr/>
        </p:nvPicPr>
        <p:blipFill rotWithShape="1">
          <a:blip r:embed="rId7">
            <a:alphaModFix/>
          </a:blip>
          <a:srcRect/>
          <a:stretch/>
        </p:blipFill>
        <p:spPr>
          <a:xfrm>
            <a:off x="6689969" y="793910"/>
            <a:ext cx="1246055" cy="1114197"/>
          </a:xfrm>
          <a:prstGeom prst="rect">
            <a:avLst/>
          </a:prstGeom>
          <a:noFill/>
          <a:ln>
            <a:noFill/>
          </a:ln>
        </p:spPr>
      </p:pic>
      <p:pic>
        <p:nvPicPr>
          <p:cNvPr id="255" name="Google Shape;255;g214e8208d6a_0_690"/>
          <p:cNvPicPr preferRelativeResize="0"/>
          <p:nvPr/>
        </p:nvPicPr>
        <p:blipFill rotWithShape="1">
          <a:blip r:embed="rId8">
            <a:alphaModFix/>
          </a:blip>
          <a:srcRect/>
          <a:stretch/>
        </p:blipFill>
        <p:spPr>
          <a:xfrm>
            <a:off x="5733173" y="2334776"/>
            <a:ext cx="2720173" cy="909986"/>
          </a:xfrm>
          <a:prstGeom prst="rect">
            <a:avLst/>
          </a:prstGeom>
          <a:noFill/>
          <a:ln>
            <a:noFill/>
          </a:ln>
        </p:spPr>
      </p:pic>
      <p:pic>
        <p:nvPicPr>
          <p:cNvPr id="256" name="Google Shape;256;g214e8208d6a_0_690"/>
          <p:cNvPicPr preferRelativeResize="0"/>
          <p:nvPr/>
        </p:nvPicPr>
        <p:blipFill rotWithShape="1">
          <a:blip r:embed="rId9">
            <a:alphaModFix/>
          </a:blip>
          <a:srcRect/>
          <a:stretch/>
        </p:blipFill>
        <p:spPr>
          <a:xfrm>
            <a:off x="3173923" y="2396787"/>
            <a:ext cx="2128838" cy="1042987"/>
          </a:xfrm>
          <a:prstGeom prst="rect">
            <a:avLst/>
          </a:prstGeom>
          <a:noFill/>
          <a:ln>
            <a:noFill/>
          </a:ln>
        </p:spPr>
      </p:pic>
      <p:pic>
        <p:nvPicPr>
          <p:cNvPr id="257" name="Google Shape;257;g214e8208d6a_0_690"/>
          <p:cNvPicPr preferRelativeResize="0"/>
          <p:nvPr/>
        </p:nvPicPr>
        <p:blipFill rotWithShape="1">
          <a:blip r:embed="rId10">
            <a:alphaModFix/>
          </a:blip>
          <a:srcRect/>
          <a:stretch/>
        </p:blipFill>
        <p:spPr>
          <a:xfrm>
            <a:off x="2473141" y="3483813"/>
            <a:ext cx="1911547" cy="1227467"/>
          </a:xfrm>
          <a:prstGeom prst="rect">
            <a:avLst/>
          </a:prstGeom>
          <a:noFill/>
          <a:ln>
            <a:noFill/>
          </a:ln>
        </p:spPr>
      </p:pic>
      <p:pic>
        <p:nvPicPr>
          <p:cNvPr id="258" name="Google Shape;258;g214e8208d6a_0_690"/>
          <p:cNvPicPr preferRelativeResize="0"/>
          <p:nvPr/>
        </p:nvPicPr>
        <p:blipFill rotWithShape="1">
          <a:blip r:embed="rId11">
            <a:alphaModFix/>
          </a:blip>
          <a:srcRect l="-3060" t="29016" r="3059" b="27989"/>
          <a:stretch/>
        </p:blipFill>
        <p:spPr>
          <a:xfrm>
            <a:off x="4735763" y="3590764"/>
            <a:ext cx="2357497" cy="101356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5402</Words>
  <Application>Microsoft Macintosh PowerPoint</Application>
  <PresentationFormat>On-screen Show (16:9)</PresentationFormat>
  <Paragraphs>246</Paragraphs>
  <Slides>38</Slides>
  <Notes>38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Roboto</vt:lpstr>
      <vt:lpstr>Times New Roman</vt:lpstr>
      <vt:lpstr>Calibri</vt:lpstr>
      <vt:lpstr>Roboto Light</vt:lpstr>
      <vt:lpstr>Courier New</vt:lpstr>
      <vt:lpstr>Georgia</vt:lpstr>
      <vt:lpstr>Noto Sans Symbols</vt:lpstr>
      <vt:lpstr>Cambria</vt:lpstr>
      <vt:lpstr>Arial</vt:lpstr>
      <vt:lpstr>Office Theme</vt:lpstr>
      <vt:lpstr>Office Theme</vt:lpstr>
      <vt:lpstr>Office Theme</vt:lpstr>
      <vt:lpstr>PowerPoint Presentation</vt:lpstr>
      <vt:lpstr>The GIFT Network</vt:lpstr>
      <vt:lpstr>Advancing Fiscal Transparency  for Development Online Course </vt:lpstr>
      <vt:lpstr>Guide on Advancing  Fiscal Transparency for Development</vt:lpstr>
      <vt:lpstr>Defining public participation in fiscal policies</vt:lpstr>
      <vt:lpstr>Our Theory of Change:  What’s behind the idea of Public Participation?</vt:lpstr>
      <vt:lpstr>GIFT High-Level Principle #10</vt:lpstr>
      <vt:lpstr>PowerPoint Presentation</vt:lpstr>
      <vt:lpstr>PowerPoint Presentation</vt:lpstr>
      <vt:lpstr>Public participation: What for?</vt:lpstr>
      <vt:lpstr>The role of information systems  and digital tools in fiscal policies</vt:lpstr>
      <vt:lpstr>Uses of Digital Tools</vt:lpstr>
      <vt:lpstr>Examples of public participation in the budget cycle</vt:lpstr>
      <vt:lpstr>IN PRACTICE: public participation and use of digital tools in the budget cycle</vt:lpstr>
      <vt:lpstr>Stage 1:  Budget Formulation </vt:lpstr>
      <vt:lpstr>Country Examples</vt:lpstr>
      <vt:lpstr>Key elements of the  Fiscal Openness Accelerator model</vt:lpstr>
      <vt:lpstr>PowerPoint Presentation</vt:lpstr>
      <vt:lpstr>PowerPoint Presentation</vt:lpstr>
      <vt:lpstr>PowerPoint Presentation</vt:lpstr>
      <vt:lpstr>Stage 2: Legislative Approval </vt:lpstr>
      <vt:lpstr>Canada’s Pre-Budget Consultations by the Finance Committee</vt:lpstr>
      <vt:lpstr>Stage 3: Budget Implementation</vt:lpstr>
      <vt:lpstr>PH Devlive mobile application</vt:lpstr>
      <vt:lpstr>Stage 4: Audit and Oversight</vt:lpstr>
      <vt:lpstr>Georgia’s Budget Monitor</vt:lpstr>
      <vt:lpstr>US GAO’s FraudNet</vt:lpstr>
      <vt:lpstr>Peru’s Virtual School Oversight Portal</vt:lpstr>
      <vt:lpstr>Available digital tools   for adoption / customization</vt:lpstr>
      <vt:lpstr>  Digital Participation Platforms Ratings</vt:lpstr>
      <vt:lpstr>PowerPoint Presentation</vt:lpstr>
      <vt:lpstr>PowerPoint Presentation</vt:lpstr>
      <vt:lpstr>PowerPoint Presentation</vt:lpstr>
      <vt:lpstr>PowerPoint Presentation</vt:lpstr>
      <vt:lpstr>PowerPoint Presentation</vt:lpstr>
      <vt:lpstr>Takeaways</vt:lpstr>
      <vt:lpstr>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Juan P. Guerrero Amparan</cp:lastModifiedBy>
  <cp:revision>5</cp:revision>
  <dcterms:modified xsi:type="dcterms:W3CDTF">2023-03-09T22:25:12Z</dcterms:modified>
</cp:coreProperties>
</file>