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20" r:id="rId2"/>
    <p:sldId id="421" r:id="rId3"/>
    <p:sldId id="422" r:id="rId4"/>
    <p:sldId id="423" r:id="rId5"/>
    <p:sldId id="424" r:id="rId6"/>
    <p:sldId id="425" r:id="rId7"/>
    <p:sldId id="426" r:id="rId8"/>
    <p:sldId id="42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2500" autoAdjust="0"/>
    <p:restoredTop sz="86410" autoAdjust="0"/>
  </p:normalViewPr>
  <p:slideViewPr>
    <p:cSldViewPr>
      <p:cViewPr>
        <p:scale>
          <a:sx n="100" d="100"/>
          <a:sy n="100" d="100"/>
        </p:scale>
        <p:origin x="-1242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25BAB6F2-249B-4AD5-9CB7-0699889A5EE1}" type="datetimeFigureOut">
              <a:rPr lang="en-US" smtClean="0"/>
              <a:pPr/>
              <a:t>11/6/2015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3CD15-1424-024F-A6AB-BAE9532FD1B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0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0E6368F-685E-44CE-A74E-C912FF8D2D96}" type="slidenum">
              <a:rPr lang="en-US">
                <a:latin typeface="Arial" pitchFamily="34" charset="0"/>
              </a:rPr>
              <a:pPr eaLnBrk="1" hangingPunct="1"/>
              <a:t>6</a:t>
            </a:fld>
            <a:endParaRPr lang="en-US" dirty="0">
              <a:latin typeface="Arial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CA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Evolution of the Treasury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PEMPAL TCOP </a:t>
            </a:r>
            <a:r>
              <a:rPr lang="en-US" dirty="0"/>
              <a:t>Working Group</a:t>
            </a:r>
            <a:br>
              <a:rPr lang="en-US" dirty="0"/>
            </a:br>
            <a:r>
              <a:rPr lang="en-US" dirty="0"/>
              <a:t>”Evolution  of </a:t>
            </a:r>
            <a:r>
              <a:rPr lang="en-US" dirty="0" smtClean="0"/>
              <a:t>Treasury Functions </a:t>
            </a:r>
            <a:r>
              <a:rPr lang="en-US" dirty="0"/>
              <a:t>and </a:t>
            </a:r>
            <a:r>
              <a:rPr lang="en-US" dirty="0" smtClean="0"/>
              <a:t>Responsibilities”</a:t>
            </a:r>
          </a:p>
          <a:p>
            <a:r>
              <a:rPr lang="en-US" dirty="0" smtClean="0"/>
              <a:t>Mark </a:t>
            </a:r>
            <a:r>
              <a:rPr lang="en-US" dirty="0" err="1" smtClean="0"/>
              <a:t>Silins</a:t>
            </a:r>
            <a:r>
              <a:rPr lang="en-US" dirty="0" smtClean="0"/>
              <a:t>, 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4186A-EC6F-6042-96E0-3A5D320E208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Payment processing - cash and cheques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Revenue collection and recording – </a:t>
            </a:r>
          </a:p>
          <a:p>
            <a:pPr>
              <a:spcAft>
                <a:spcPts val="600"/>
              </a:spcAft>
            </a:pPr>
            <a:r>
              <a:rPr lang="en-GB" dirty="0" smtClean="0"/>
              <a:t>Maintaining public bank account(s) - the Treasury Single Account concept</a:t>
            </a:r>
          </a:p>
          <a:p>
            <a:pPr>
              <a:spcAft>
                <a:spcPts val="1200"/>
              </a:spcAft>
            </a:pPr>
            <a:r>
              <a:rPr lang="en-GB" dirty="0" smtClean="0"/>
              <a:t>Some treasuries performed a pre-audit function (and still do in some countries) </a:t>
            </a:r>
          </a:p>
          <a:p>
            <a:pPr marL="350838" indent="0">
              <a:buNone/>
              <a:tabLst>
                <a:tab pos="355600" algn="l"/>
              </a:tabLst>
            </a:pPr>
            <a:r>
              <a:rPr lang="en-GB" sz="2600" i="1" dirty="0" smtClean="0"/>
              <a:t>This may have been as simple as appropriation control or also involved review of whether payments represented the proper use of public money</a:t>
            </a:r>
            <a:endParaRPr lang="en-GB" sz="26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t>2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smtClean="0"/>
              <a:t>Traditional Role of Treasury </a:t>
            </a:r>
            <a:r>
              <a:rPr lang="en-GB" sz="3600" i="1" dirty="0" smtClean="0"/>
              <a:t>Paymaster</a:t>
            </a:r>
            <a:endParaRPr lang="en-GB" sz="3600" i="1" dirty="0"/>
          </a:p>
        </p:txBody>
      </p:sp>
    </p:spTree>
    <p:extLst>
      <p:ext uri="{BB962C8B-B14F-4D97-AF65-F5344CB8AC3E}">
        <p14:creationId xmlns:p14="http://schemas.microsoft.com/office/powerpoint/2010/main" val="307914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424936" cy="922114"/>
          </a:xfrm>
        </p:spPr>
        <p:txBody>
          <a:bodyPr>
            <a:noAutofit/>
          </a:bodyPr>
          <a:lstStyle/>
          <a:p>
            <a:r>
              <a:rPr lang="en-GB" sz="3000" dirty="0" smtClean="0"/>
              <a:t>Rationale for a Traditional Centralized Control Model </a:t>
            </a:r>
            <a:endParaRPr lang="en-GB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en-GB" b="1" dirty="0" smtClean="0"/>
              <a:t>Budget execution is still focussed on line-item budgeting</a:t>
            </a:r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en-GB" b="1" dirty="0" smtClean="0"/>
              <a:t>Legislative framework prescriptive </a:t>
            </a:r>
            <a:r>
              <a:rPr lang="en-GB" dirty="0" smtClean="0"/>
              <a:t>– focus on detail rather than principles, limited attention to the responsibility of managers to manage</a:t>
            </a:r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en-GB" dirty="0" smtClean="0"/>
              <a:t>The law may even make the Treasury accountable for payment decisions, or at least be unclear as to who is responsible</a:t>
            </a:r>
          </a:p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en-GB" b="1" dirty="0" smtClean="0"/>
              <a:t>Internal controls in budget entities and the internal audit function are underdeveloped</a:t>
            </a:r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en-GB" dirty="0" smtClean="0"/>
              <a:t>Treasury checks that the correct codes are used and signatures are present on forms! </a:t>
            </a:r>
          </a:p>
          <a:p>
            <a:pPr marL="400050" lvl="1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en-GB" b="1" dirty="0" smtClean="0"/>
              <a:t>	</a:t>
            </a:r>
            <a:r>
              <a:rPr lang="en-GB" sz="2900" b="1" i="1" dirty="0" smtClean="0"/>
              <a:t>Who </a:t>
            </a:r>
            <a:r>
              <a:rPr lang="en-GB" sz="2900" b="1" i="1" dirty="0"/>
              <a:t>ensures that expenditure was a good use of public money? </a:t>
            </a:r>
            <a:endParaRPr lang="en-GB" sz="2900" i="1" dirty="0" smtClean="0"/>
          </a:p>
          <a:p>
            <a:pPr lvl="1">
              <a:spcBef>
                <a:spcPts val="700"/>
              </a:spcBef>
              <a:spcAft>
                <a:spcPts val="600"/>
              </a:spcAft>
            </a:pPr>
            <a:r>
              <a:rPr lang="en-GB" dirty="0" smtClean="0"/>
              <a:t>Belief that central control is a deterrent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361950" algn="l"/>
              </a:tabLst>
            </a:pPr>
            <a:r>
              <a:rPr lang="en-GB" b="1" dirty="0" smtClean="0"/>
              <a:t>	</a:t>
            </a:r>
            <a:r>
              <a:rPr lang="en-GB" sz="2900" b="1" i="1" dirty="0"/>
              <a:t>But without strong decentralized accountability, people find ways </a:t>
            </a:r>
            <a:r>
              <a:rPr lang="en-GB" sz="2900" b="1" i="1" dirty="0" smtClean="0"/>
              <a:t>to get around controls  </a:t>
            </a:r>
            <a:endParaRPr lang="en-GB" sz="2900" b="1" i="1" dirty="0"/>
          </a:p>
          <a:p>
            <a:pPr>
              <a:buFont typeface="Wingdings" pitchFamily="2" charset="2"/>
              <a:buChar char="§"/>
            </a:pPr>
            <a:r>
              <a:rPr lang="en-GB" b="1" dirty="0"/>
              <a:t>Information technology </a:t>
            </a:r>
            <a:r>
              <a:rPr lang="en-GB" b="1" dirty="0" smtClean="0"/>
              <a:t>may not be integrated </a:t>
            </a:r>
            <a:r>
              <a:rPr lang="en-GB" b="1" dirty="0"/>
              <a:t>– no FMIS</a:t>
            </a:r>
          </a:p>
          <a:p>
            <a:pPr marL="0" indent="0">
              <a:buNone/>
            </a:pPr>
            <a:endParaRPr lang="en-GB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7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839200" cy="58674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GB" dirty="0" smtClean="0"/>
              <a:t>Automated accounting systems have made many of the traditional activities redundant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Electronic payments and receipts – often real time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Replacement of the pre-audit function with system-based controls in accounting systems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The traditional paymaster (processing) function largely no longer required </a:t>
            </a:r>
          </a:p>
          <a:p>
            <a:r>
              <a:rPr lang="en-GB" dirty="0"/>
              <a:t>Provision of a modern IFMIS or central accounting  system</a:t>
            </a:r>
          </a:p>
          <a:p>
            <a:pPr marL="393192" lvl="1" indent="0">
              <a:spcAft>
                <a:spcPts val="600"/>
              </a:spcAft>
              <a:buNone/>
            </a:pPr>
            <a:r>
              <a:rPr lang="en-GB" i="1" dirty="0"/>
              <a:t>This brings with it the need for an effective CoA supplemented with clear accounting policies </a:t>
            </a:r>
          </a:p>
          <a:p>
            <a:r>
              <a:rPr lang="en-GB" dirty="0"/>
              <a:t>Shift from passive to active cash management</a:t>
            </a:r>
          </a:p>
          <a:p>
            <a:r>
              <a:rPr lang="en-GB" dirty="0"/>
              <a:t>An enhanced reporting and accounting function</a:t>
            </a:r>
          </a:p>
          <a:p>
            <a:r>
              <a:rPr lang="en-GB" dirty="0"/>
              <a:t>Greater emphasis on compliance with accounting standards and competent fiscal and statistical reporting</a:t>
            </a:r>
          </a:p>
          <a:p>
            <a:pPr marL="109728" indent="0">
              <a:buNone/>
              <a:tabLst>
                <a:tab pos="355600" algn="l"/>
              </a:tabLst>
            </a:pPr>
            <a:r>
              <a:rPr lang="en-GB" dirty="0"/>
              <a:t>	</a:t>
            </a:r>
            <a:r>
              <a:rPr lang="en-GB" sz="2300" i="1" dirty="0"/>
              <a:t>New understanding by government that not </a:t>
            </a:r>
            <a:r>
              <a:rPr lang="en-GB" sz="2300" i="1" dirty="0" smtClean="0"/>
              <a:t>meeting</a:t>
            </a:r>
            <a:r>
              <a:rPr lang="en-GB" sz="2300" i="1" dirty="0"/>
              <a:t> </a:t>
            </a:r>
            <a:r>
              <a:rPr lang="en-GB" sz="2300" i="1" dirty="0" smtClean="0"/>
              <a:t>standards </a:t>
            </a:r>
            <a:r>
              <a:rPr lang="en-GB" sz="2300" i="1" dirty="0"/>
              <a:t>impacts international competitiveness and, </a:t>
            </a:r>
            <a:r>
              <a:rPr lang="en-GB" sz="2300" i="1" dirty="0" smtClean="0"/>
              <a:t>potentially</a:t>
            </a:r>
            <a:r>
              <a:rPr lang="en-GB" sz="2300" i="1" dirty="0"/>
              <a:t>, foreign investment</a:t>
            </a:r>
          </a:p>
          <a:p>
            <a:endParaRPr lang="en-GB" sz="2300" dirty="0"/>
          </a:p>
          <a:p>
            <a:pPr lvl="1">
              <a:spcAft>
                <a:spcPts val="600"/>
              </a:spcAft>
            </a:pPr>
            <a:r>
              <a:rPr lang="en-GB" dirty="0" smtClean="0"/>
              <a:t> 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57600" y="6407944"/>
            <a:ext cx="4800600" cy="3651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B2A4-2356-420D-AC46-D92484CC5DAA}" type="slidenum">
              <a:rPr lang="en-GB" smtClean="0"/>
              <a:t>4</a:t>
            </a:fld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Evolving Role of Treasuries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84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Devolution of Decision Making</a:t>
            </a:r>
            <a:r>
              <a:rPr lang="en-GB" sz="3400" dirty="0" smtClean="0"/>
              <a:t/>
            </a:r>
            <a:br>
              <a:rPr lang="en-GB" sz="3400" dirty="0" smtClean="0"/>
            </a:br>
            <a:r>
              <a:rPr lang="en-GB" sz="3100" i="1" dirty="0" smtClean="0"/>
              <a:t>A major trend in many OECD countries in the 80’s and Beyond </a:t>
            </a:r>
            <a:endParaRPr lang="en-GB" sz="31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7200" b="1" dirty="0" smtClean="0"/>
              <a:t>Shift in decision making and accountability from the centre to budget entities </a:t>
            </a:r>
            <a:r>
              <a:rPr lang="en-GB" sz="7200" dirty="0" smtClean="0"/>
              <a:t>– balance of authority and responsibility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7200" dirty="0" smtClean="0"/>
              <a:t>Needs a </a:t>
            </a:r>
            <a:r>
              <a:rPr lang="en-GB" sz="7200" b="1" dirty="0" smtClean="0"/>
              <a:t>strong principle-based legislative framework</a:t>
            </a:r>
            <a:r>
              <a:rPr lang="en-GB" sz="7200" dirty="0" smtClean="0"/>
              <a:t>, which incorporates the concept of public internal financial control (PIFC)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7200" dirty="0" smtClean="0"/>
              <a:t>Specific legislative requirements of the </a:t>
            </a:r>
            <a:r>
              <a:rPr lang="en-GB" sz="7200" b="1" dirty="0" smtClean="0"/>
              <a:t>financial actors and their role in the budget execution process</a:t>
            </a:r>
            <a:r>
              <a:rPr lang="en-GB" sz="7200" dirty="0" smtClean="0"/>
              <a:t> (PIFC-COSO</a:t>
            </a:r>
            <a:r>
              <a:rPr lang="en-GB" sz="7200" baseline="30000" dirty="0" smtClean="0"/>
              <a:t>1</a:t>
            </a:r>
            <a:r>
              <a:rPr lang="en-GB" sz="7200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7200" b="1" dirty="0" smtClean="0"/>
              <a:t>Strong internal audit </a:t>
            </a:r>
            <a:r>
              <a:rPr lang="en-GB" sz="7200" dirty="0" smtClean="0"/>
              <a:t>is important, as is a strong external review functional with parliamentary support and scrutiny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sz="7200" dirty="0"/>
              <a:t>A focus on better decision making – hence the shift from just </a:t>
            </a:r>
            <a:r>
              <a:rPr lang="en-GB" sz="7200" b="1" dirty="0"/>
              <a:t>inputs to </a:t>
            </a:r>
            <a:r>
              <a:rPr lang="en-GB" sz="7200" b="1" dirty="0" smtClean="0"/>
              <a:t>results</a:t>
            </a:r>
          </a:p>
          <a:p>
            <a:pPr marL="342900" lvl="1" indent="-34290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GB" sz="7200" dirty="0"/>
              <a:t>Ensure that the process is properly planned, that the approval is made up front, and </a:t>
            </a:r>
            <a:r>
              <a:rPr lang="en-GB" sz="7200" b="1" dirty="0"/>
              <a:t>controlled within the FMIS </a:t>
            </a:r>
            <a:r>
              <a:rPr lang="en-GB" sz="7200" dirty="0"/>
              <a:t>-  each step is therefore reviewable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7200" dirty="0" smtClean="0">
              <a:latin typeface="Arial Black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7200" b="1" dirty="0" smtClean="0"/>
              <a:t>Thus in general, the trend has been that responsibility for controls is also devolved along with  the authority, with ex-post review replacing the ex-ante checks!  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4800" b="1" baseline="30000" dirty="0" smtClean="0"/>
              <a:t>1</a:t>
            </a:r>
            <a:r>
              <a:rPr lang="en-GB" sz="4800" b="1" dirty="0" smtClean="0"/>
              <a:t> see </a:t>
            </a:r>
            <a:r>
              <a:rPr lang="en-GB" sz="4800" b="1" dirty="0" err="1" smtClean="0"/>
              <a:t>www.COSO.org</a:t>
            </a:r>
            <a:endParaRPr lang="en-GB" sz="4800" b="1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65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pitchFamily="34" charset="0"/>
              </a:defRPr>
            </a:lvl9pPr>
          </a:lstStyle>
          <a:p>
            <a:pPr eaLnBrk="1" hangingPunct="1"/>
            <a:fld id="{8EE03F88-3AC6-44AD-9071-7A87B4E8B2F5}" type="slidenum">
              <a:rPr lang="en-US"/>
              <a:pPr eaLnBrk="1" hangingPunct="1"/>
              <a:t>6</a:t>
            </a:fld>
            <a:endParaRPr lang="en-US" dirty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Enhancing accountability</a:t>
            </a:r>
            <a:br>
              <a:rPr lang="en-US" sz="3200" dirty="0" smtClean="0"/>
            </a:br>
            <a:r>
              <a:rPr lang="en-US" sz="3200" dirty="0" smtClean="0"/>
              <a:t>and the need to balance authority and responsibility</a:t>
            </a:r>
            <a:r>
              <a:rPr lang="en-US" sz="2800" dirty="0" smtClean="0"/>
              <a:t> for effective </a:t>
            </a:r>
            <a:r>
              <a:rPr lang="en-US" sz="2800" dirty="0" err="1" smtClean="0"/>
              <a:t>decentralisation</a:t>
            </a:r>
            <a:endParaRPr lang="en-US" sz="2800" dirty="0" smtClean="0"/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313613" cy="4419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Diagram by Mark</a:t>
            </a:r>
          </a:p>
        </p:txBody>
      </p:sp>
      <p:pic>
        <p:nvPicPr>
          <p:cNvPr id="430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7820025" cy="483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61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The benefits of an FMIS for control  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GB" sz="3600" dirty="0" smtClean="0"/>
              <a:t>All steps in the process are recorded electronically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3600" dirty="0" smtClean="0"/>
              <a:t>Controls in the system are more effective than manual controls:	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requisition; 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purchase order limited by funds control (Korean model);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goods and services receipt; 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due date; 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accounts payable;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GB" dirty="0" smtClean="0"/>
              <a:t>payment – ideally electronic payment made through RTGS or similar payment system)</a:t>
            </a:r>
          </a:p>
          <a:p>
            <a:pPr marL="457200" lvl="1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GB" sz="3300" b="1" i="1" dirty="0" smtClean="0"/>
              <a:t>All of the above controlled through a GL and CoA and is easily auditable!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355600" algn="l"/>
              </a:tabLst>
            </a:pPr>
            <a:r>
              <a:rPr lang="en-GB" sz="3600" dirty="0" smtClean="0"/>
              <a:t>	</a:t>
            </a:r>
            <a:r>
              <a:rPr lang="en-GB" sz="3600" i="1" dirty="0" smtClean="0"/>
              <a:t>In Australia, ministry FMISs were certified as meeting certain 	standards which allowed the reduced checking of payments - 45(a)3(b) certificate</a:t>
            </a:r>
          </a:p>
          <a:p>
            <a:pPr marL="0" indent="0" algn="ctr">
              <a:spcBef>
                <a:spcPts val="600"/>
              </a:spcBef>
              <a:spcAft>
                <a:spcPts val="300"/>
              </a:spcAft>
              <a:buNone/>
            </a:pPr>
            <a:r>
              <a:rPr lang="en-GB" sz="3600" b="1" dirty="0" smtClean="0"/>
              <a:t>This is because there are now system-based controls to mitigate risks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383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Preconditions for Decentralized Controls 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GB" b="1" dirty="0" smtClean="0"/>
              <a:t>Increased accountability </a:t>
            </a:r>
            <a:r>
              <a:rPr lang="en-GB" i="1" dirty="0"/>
              <a:t>–</a:t>
            </a:r>
            <a:r>
              <a:rPr lang="en-GB" dirty="0" smtClean="0"/>
              <a:t> legislative responsibility for internal control lies with the Ministry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Enforcement</a:t>
            </a:r>
            <a:r>
              <a:rPr lang="en-GB" dirty="0" smtClean="0"/>
              <a:t> </a:t>
            </a:r>
            <a:r>
              <a:rPr lang="en-GB" i="1" dirty="0"/>
              <a:t>–</a:t>
            </a:r>
            <a:r>
              <a:rPr lang="en-GB" dirty="0" smtClean="0"/>
              <a:t> accountability means carrots and sticks</a:t>
            </a:r>
          </a:p>
          <a:p>
            <a:pPr>
              <a:spcAft>
                <a:spcPts val="600"/>
              </a:spcAft>
            </a:pPr>
            <a:r>
              <a:rPr lang="en-GB" b="1" dirty="0" smtClean="0"/>
              <a:t>Gradual shift from input control to results </a:t>
            </a:r>
            <a:r>
              <a:rPr lang="en-GB" dirty="0" smtClean="0"/>
              <a:t>– ensuring managers manage and not just spend!   </a:t>
            </a:r>
          </a:p>
          <a:p>
            <a:pPr>
              <a:spcAft>
                <a:spcPts val="600"/>
              </a:spcAft>
            </a:pPr>
            <a:r>
              <a:rPr lang="en-GB" b="1" dirty="0"/>
              <a:t>Strong information technology </a:t>
            </a:r>
            <a:r>
              <a:rPr lang="en-GB" b="1" dirty="0" smtClean="0"/>
              <a:t>(IFMIS</a:t>
            </a:r>
            <a:r>
              <a:rPr lang="en-GB" dirty="0"/>
              <a:t>) predominantly shifts internal controls into the </a:t>
            </a:r>
            <a:r>
              <a:rPr lang="en-GB" dirty="0" smtClean="0"/>
              <a:t>system and improves risk management capabilities </a:t>
            </a:r>
            <a:endParaRPr lang="en-GB" dirty="0"/>
          </a:p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0A906-368C-48ED-8EBD-12302C61BF8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39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12407</TotalTime>
  <Words>501</Words>
  <Application>Microsoft Office PowerPoint</Application>
  <PresentationFormat>On-screen Show (4:3)</PresentationFormat>
  <Paragraphs>71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PEMPAL</vt:lpstr>
      <vt:lpstr>The Evolution of the Treasury Function</vt:lpstr>
      <vt:lpstr>Traditional Role of Treasury Paymaster</vt:lpstr>
      <vt:lpstr>Rationale for a Traditional Centralized Control Model </vt:lpstr>
      <vt:lpstr>Evolving Role of Treasuries</vt:lpstr>
      <vt:lpstr>Devolution of Decision Making A major trend in many OECD countries in the 80’s and Beyond </vt:lpstr>
      <vt:lpstr>Enhancing accountability and the need to balance authority and responsibility for effective decentralisation</vt:lpstr>
      <vt:lpstr>The benefits of an FMIS for control  </vt:lpstr>
      <vt:lpstr>Preconditions for Decentralized Controls  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Ion Chicu</cp:lastModifiedBy>
  <cp:revision>342</cp:revision>
  <dcterms:created xsi:type="dcterms:W3CDTF">2010-10-04T16:57:49Z</dcterms:created>
  <dcterms:modified xsi:type="dcterms:W3CDTF">2015-11-06T08:36:51Z</dcterms:modified>
</cp:coreProperties>
</file>