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20" r:id="rId2"/>
    <p:sldId id="421" r:id="rId3"/>
    <p:sldId id="422" r:id="rId4"/>
    <p:sldId id="423" r:id="rId5"/>
    <p:sldId id="424" r:id="rId6"/>
    <p:sldId id="425" r:id="rId7"/>
    <p:sldId id="426" r:id="rId8"/>
    <p:sldId id="42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86410" autoAdjust="0"/>
  </p:normalViewPr>
  <p:slideViewPr>
    <p:cSldViewPr>
      <p:cViewPr>
        <p:scale>
          <a:sx n="90" d="100"/>
          <a:sy n="90" d="100"/>
        </p:scale>
        <p:origin x="-154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25BAB6F2-249B-4AD5-9CB7-0699889A5EE1}" type="datetimeFigureOut">
              <a:rPr lang="en-US" smtClean="0"/>
              <a:pPr/>
              <a:t>11/6/2015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3CD15-1424-024F-A6AB-BAE9532FD1B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0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80E6368F-685E-44CE-A74E-C912FF8D2D96}" type="slidenum">
              <a:rPr lang="en-US">
                <a:latin typeface="Arial" pitchFamily="34" charset="0"/>
              </a:rPr>
              <a:pPr eaLnBrk="1" hangingPunct="1"/>
              <a:t>6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Эволюция функций казначейства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Тематическая группа КС </a:t>
            </a:r>
            <a:r>
              <a:rPr lang="en-US" dirty="0"/>
              <a:t>PEMPAL ”</a:t>
            </a:r>
            <a:r>
              <a:rPr lang="ru-RU" dirty="0"/>
              <a:t>Эволюция роли и функций казначейства</a:t>
            </a:r>
            <a:r>
              <a:rPr lang="en-US" dirty="0"/>
              <a:t>”</a:t>
            </a:r>
          </a:p>
          <a:p>
            <a:r>
              <a:rPr lang="ru-RU" dirty="0"/>
              <a:t>Марк </a:t>
            </a:r>
            <a:r>
              <a:rPr lang="ru-RU" dirty="0" err="1"/>
              <a:t>Силинс</a:t>
            </a:r>
            <a:r>
              <a:rPr lang="en-US" dirty="0"/>
              <a:t>, </a:t>
            </a:r>
            <a:r>
              <a:rPr lang="ru-RU" dirty="0"/>
              <a:t>Ноябрь,</a:t>
            </a:r>
            <a:r>
              <a:rPr lang="en-US" dirty="0"/>
              <a:t>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6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800"/>
            <a:ext cx="7848600" cy="4378491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ru-RU" dirty="0"/>
              <a:t>Осуществление платежей</a:t>
            </a:r>
            <a:r>
              <a:rPr lang="en-GB" dirty="0"/>
              <a:t> – </a:t>
            </a:r>
            <a:r>
              <a:rPr lang="ru-RU" dirty="0"/>
              <a:t>наличные и чеки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ru-RU" dirty="0"/>
              <a:t>Сбор доходов и учет</a:t>
            </a:r>
            <a:r>
              <a:rPr lang="en-GB" dirty="0"/>
              <a:t> </a:t>
            </a:r>
          </a:p>
          <a:p>
            <a:pPr>
              <a:spcAft>
                <a:spcPts val="600"/>
              </a:spcAft>
            </a:pPr>
            <a:r>
              <a:rPr lang="ru-RU" dirty="0"/>
              <a:t>Ведение публичных банковских счетов</a:t>
            </a:r>
            <a:r>
              <a:rPr lang="en-GB" dirty="0"/>
              <a:t> – </a:t>
            </a:r>
            <a:r>
              <a:rPr lang="ru-RU" dirty="0"/>
              <a:t>концепция ЕКС</a:t>
            </a:r>
            <a:endParaRPr lang="en-GB" dirty="0"/>
          </a:p>
          <a:p>
            <a:pPr>
              <a:spcAft>
                <a:spcPts val="1200"/>
              </a:spcAft>
            </a:pPr>
            <a:r>
              <a:rPr lang="ru-RU" dirty="0"/>
              <a:t>Некоторые казначейства проводили предварительный аудит (и продолжают это делать в нескольких странах</a:t>
            </a:r>
            <a:r>
              <a:rPr lang="en-GB" dirty="0"/>
              <a:t>) </a:t>
            </a:r>
          </a:p>
          <a:p>
            <a:pPr marL="350838" indent="0">
              <a:buNone/>
              <a:tabLst>
                <a:tab pos="355600" algn="l"/>
              </a:tabLst>
            </a:pPr>
            <a:r>
              <a:rPr lang="ru-RU" sz="2600" i="1" dirty="0"/>
              <a:t>Это может быть упрощено до уровня контроля над ассигнованиями или включать также оценку надлежащего использования публичных финансов</a:t>
            </a:r>
            <a:endParaRPr lang="en-GB" sz="26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B2A4-2356-420D-AC46-D92484CC5DAA}" type="slidenum">
              <a:rPr lang="en-GB" smtClean="0"/>
              <a:t>2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Традиционная роль </a:t>
            </a:r>
            <a:r>
              <a:rPr lang="ru-RU" dirty="0" smtClean="0"/>
              <a:t>Казначейства</a:t>
            </a:r>
            <a:r>
              <a:rPr lang="en-US" dirty="0" smtClean="0"/>
              <a:t> - </a:t>
            </a:r>
            <a:r>
              <a:rPr lang="ru-RU" i="1" dirty="0" smtClean="0"/>
              <a:t>Кассир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30791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922114"/>
          </a:xfrm>
        </p:spPr>
        <p:txBody>
          <a:bodyPr>
            <a:noAutofit/>
          </a:bodyPr>
          <a:lstStyle/>
          <a:p>
            <a:r>
              <a:rPr lang="ru-RU" sz="3000" dirty="0"/>
              <a:t>Обоснование для традиционной модели централизованного контроля</a:t>
            </a:r>
            <a:r>
              <a:rPr lang="en-GB" sz="3000" dirty="0"/>
              <a:t> 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924800" cy="5301952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ru-RU" b="1" dirty="0"/>
              <a:t>Исполнение бюджета продолжает базироваться на постатейном отслеживании расходов</a:t>
            </a:r>
            <a:endParaRPr lang="en-GB" b="1" dirty="0"/>
          </a:p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ru-RU" b="1" dirty="0"/>
              <a:t>Предписывающий </a:t>
            </a:r>
            <a:r>
              <a:rPr lang="ru-RU" b="1" dirty="0" smtClean="0"/>
              <a:t>характер </a:t>
            </a:r>
            <a:r>
              <a:rPr lang="ru-RU" b="1" dirty="0"/>
              <a:t>нормативной базы </a:t>
            </a:r>
            <a:r>
              <a:rPr lang="en-GB" b="1" dirty="0"/>
              <a:t> </a:t>
            </a:r>
            <a:r>
              <a:rPr lang="en-GB" dirty="0"/>
              <a:t>– </a:t>
            </a:r>
            <a:r>
              <a:rPr lang="ru-RU" dirty="0"/>
              <a:t>акцент</a:t>
            </a:r>
            <a:r>
              <a:rPr lang="en-GB" dirty="0"/>
              <a:t> </a:t>
            </a:r>
            <a:r>
              <a:rPr lang="ru-RU" dirty="0"/>
              <a:t>преимущественно на деталях, а не на принципах, ограниченное внимание на ответственность руководства за управление  </a:t>
            </a:r>
            <a:endParaRPr lang="en-GB" dirty="0"/>
          </a:p>
          <a:p>
            <a:pPr lvl="1">
              <a:spcBef>
                <a:spcPts val="700"/>
              </a:spcBef>
              <a:spcAft>
                <a:spcPts val="600"/>
              </a:spcAft>
            </a:pPr>
            <a:r>
              <a:rPr lang="ru-RU" dirty="0"/>
              <a:t>Закон может, даже,  сделать Казначейство ответственным за решения по платежам, или по крайней мере быть неясным в части ответственности </a:t>
            </a:r>
            <a:endParaRPr lang="en-GB" dirty="0"/>
          </a:p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ru-RU" b="1" dirty="0"/>
              <a:t>Внутренний контроль в бюджетных учреждениях и функция внутреннего аудита недостаточно хорошо развиты</a:t>
            </a:r>
            <a:endParaRPr lang="en-GB" b="1" dirty="0"/>
          </a:p>
          <a:p>
            <a:pPr lvl="1">
              <a:spcBef>
                <a:spcPts val="700"/>
              </a:spcBef>
              <a:spcAft>
                <a:spcPts val="600"/>
              </a:spcAft>
            </a:pPr>
            <a:r>
              <a:rPr lang="ru-RU" dirty="0"/>
              <a:t>Казначейство проверяет если используются правильные коды  и документы подписаны соответствующе </a:t>
            </a:r>
            <a:r>
              <a:rPr lang="en-GB" dirty="0"/>
              <a:t>! </a:t>
            </a:r>
          </a:p>
          <a:p>
            <a:pPr marL="400050" lvl="1" indent="0" algn="ctr">
              <a:spcBef>
                <a:spcPts val="0"/>
              </a:spcBef>
              <a:spcAft>
                <a:spcPts val="600"/>
              </a:spcAft>
              <a:buNone/>
              <a:tabLst>
                <a:tab pos="361950" algn="l"/>
              </a:tabLst>
            </a:pPr>
            <a:r>
              <a:rPr lang="en-GB" b="1" dirty="0"/>
              <a:t>	</a:t>
            </a:r>
            <a:r>
              <a:rPr lang="ru-RU" sz="2900" b="1" i="1" dirty="0"/>
              <a:t>Кто гарантирует, что расход публичных денег был с пользой для общества</a:t>
            </a:r>
            <a:r>
              <a:rPr lang="en-GB" sz="2900" b="1" i="1" dirty="0"/>
              <a:t>? </a:t>
            </a:r>
            <a:endParaRPr lang="en-GB" sz="2900" i="1" dirty="0"/>
          </a:p>
          <a:p>
            <a:pPr lvl="1">
              <a:spcBef>
                <a:spcPts val="700"/>
              </a:spcBef>
              <a:spcAft>
                <a:spcPts val="600"/>
              </a:spcAft>
            </a:pPr>
            <a:r>
              <a:rPr lang="ru-RU" dirty="0"/>
              <a:t>Вера, что центральный контроль устрашает</a:t>
            </a:r>
            <a:endParaRPr lang="en-GB" dirty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tabLst>
                <a:tab pos="361950" algn="l"/>
              </a:tabLst>
            </a:pPr>
            <a:r>
              <a:rPr lang="en-GB" b="1" dirty="0"/>
              <a:t>	</a:t>
            </a:r>
            <a:r>
              <a:rPr lang="ru-RU" b="1" i="1" dirty="0"/>
              <a:t>Но, без сильной децентрализованной ответственности, всегда можно найти возможность обойти контроль</a:t>
            </a:r>
            <a:r>
              <a:rPr lang="en-GB" sz="2900" b="1" i="1" dirty="0"/>
              <a:t>  </a:t>
            </a:r>
          </a:p>
          <a:p>
            <a:pPr>
              <a:buFont typeface="Wingdings" pitchFamily="2" charset="2"/>
              <a:buChar char="§"/>
            </a:pPr>
            <a:r>
              <a:rPr lang="ru-RU" b="1" dirty="0"/>
              <a:t>Информационные технологии не интегрированы </a:t>
            </a:r>
            <a:r>
              <a:rPr lang="en-GB" b="1" dirty="0"/>
              <a:t> – </a:t>
            </a:r>
            <a:r>
              <a:rPr lang="ru-RU" b="1" dirty="0"/>
              <a:t>отсутствует ИСУГФ</a:t>
            </a:r>
            <a:endParaRPr lang="en-GB" b="1" dirty="0"/>
          </a:p>
          <a:p>
            <a:pPr marL="0" indent="0">
              <a:buNone/>
            </a:pPr>
            <a:endParaRPr lang="en-GB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534400" cy="586740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ru-RU" dirty="0"/>
              <a:t>Автоматические системы бухгалтерского учета превратили многие традиционные действия казначейств в избыточные (ненужные) </a:t>
            </a:r>
            <a:endParaRPr lang="en-GB" dirty="0"/>
          </a:p>
          <a:p>
            <a:pPr lvl="1">
              <a:spcAft>
                <a:spcPts val="600"/>
              </a:spcAft>
            </a:pPr>
            <a:r>
              <a:rPr lang="ru-RU" dirty="0"/>
              <a:t>Электронные платежи и чеки – зачастую в режиме реального времени</a:t>
            </a:r>
            <a:endParaRPr lang="en-GB" dirty="0"/>
          </a:p>
          <a:p>
            <a:pPr lvl="1">
              <a:spcAft>
                <a:spcPts val="600"/>
              </a:spcAft>
            </a:pPr>
            <a:r>
              <a:rPr lang="ru-RU" dirty="0"/>
              <a:t>Замена функции предварительного аудита на контроль установленный в автоматических системах ведения бухгалтерского учета</a:t>
            </a:r>
            <a:endParaRPr lang="en-GB" dirty="0"/>
          </a:p>
          <a:p>
            <a:pPr lvl="1">
              <a:spcAft>
                <a:spcPts val="600"/>
              </a:spcAft>
            </a:pPr>
            <a:r>
              <a:rPr lang="ru-RU" dirty="0"/>
              <a:t>Традиционная роль оператора платежей в большой степени уже не востребована</a:t>
            </a:r>
            <a:r>
              <a:rPr lang="en-GB" dirty="0"/>
              <a:t> </a:t>
            </a:r>
          </a:p>
          <a:p>
            <a:r>
              <a:rPr lang="ru-RU" dirty="0"/>
              <a:t>Внедрение ИСУГФ или централизованной автоматической системы для бухгалтерского учета</a:t>
            </a:r>
            <a:endParaRPr lang="en-GB" dirty="0"/>
          </a:p>
          <a:p>
            <a:pPr marL="393192" lvl="1" indent="0">
              <a:spcAft>
                <a:spcPts val="600"/>
              </a:spcAft>
              <a:buNone/>
            </a:pPr>
            <a:r>
              <a:rPr lang="ru-RU" i="1" dirty="0"/>
              <a:t>Это обуславливает необходимость эффективного плана счетов, дополненного четкой учетной политикой</a:t>
            </a:r>
            <a:r>
              <a:rPr lang="en-GB" i="1" dirty="0"/>
              <a:t> </a:t>
            </a:r>
          </a:p>
          <a:p>
            <a:r>
              <a:rPr lang="ru-RU" dirty="0"/>
              <a:t>Переход от пассивного к активному управлению ликвидностью</a:t>
            </a:r>
            <a:endParaRPr lang="en-GB" dirty="0"/>
          </a:p>
          <a:p>
            <a:r>
              <a:rPr lang="ru-RU" dirty="0"/>
              <a:t>Улучшенная функция бухгалтерского учета и отчетности</a:t>
            </a:r>
            <a:endParaRPr lang="en-GB" dirty="0"/>
          </a:p>
          <a:p>
            <a:r>
              <a:rPr lang="ru-RU" dirty="0"/>
              <a:t>Больший акцент на соответствие стандартам учета и качественную бюджетную и статистическую отчетность</a:t>
            </a:r>
            <a:endParaRPr lang="en-GB" dirty="0"/>
          </a:p>
          <a:p>
            <a:pPr marL="109728" indent="0">
              <a:buNone/>
              <a:tabLst>
                <a:tab pos="355600" algn="l"/>
              </a:tabLst>
            </a:pPr>
            <a:r>
              <a:rPr lang="en-GB" dirty="0"/>
              <a:t>	</a:t>
            </a:r>
            <a:r>
              <a:rPr lang="ru-RU" sz="2300" i="1" dirty="0"/>
              <a:t>Новое понимание правительствами, что несоответствие стандартам отрицательно влияет на международную конкурентоспособность и , возможно, на привлечение инвестиций</a:t>
            </a:r>
            <a:endParaRPr lang="en-GB" dirty="0"/>
          </a:p>
          <a:p>
            <a:endParaRPr lang="en-GB" sz="2300" dirty="0"/>
          </a:p>
          <a:p>
            <a:pPr lvl="1">
              <a:spcAft>
                <a:spcPts val="600"/>
              </a:spcAft>
            </a:pP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407944"/>
            <a:ext cx="48006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B2A4-2356-420D-AC46-D92484CC5DAA}" type="slidenum">
              <a:rPr lang="en-GB" smtClean="0"/>
              <a:t>4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Развитие роли Казначейства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43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001000" cy="1143000"/>
          </a:xfrm>
        </p:spPr>
        <p:txBody>
          <a:bodyPr>
            <a:noAutofit/>
          </a:bodyPr>
          <a:lstStyle/>
          <a:p>
            <a:r>
              <a:rPr lang="ru-RU" sz="2800" dirty="0"/>
              <a:t>Децентрализация принятия решений</a:t>
            </a:r>
            <a:br>
              <a:rPr lang="ru-RU" sz="2800" dirty="0"/>
            </a:br>
            <a:r>
              <a:rPr lang="ru-RU" sz="2800" i="1" dirty="0"/>
              <a:t>Значительная тенденция во многих странах ОЭСР в 1980’-е и позднее</a:t>
            </a:r>
            <a:endParaRPr lang="en-GB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35144" cy="49293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1600" b="1" dirty="0"/>
              <a:t>Смещение в принятии решений и подотчетности от центра к бюджетным организациям </a:t>
            </a:r>
            <a:r>
              <a:rPr lang="ru-RU" sz="1600" dirty="0"/>
              <a:t>– баланс полномочий и ответственности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1600" dirty="0"/>
              <a:t>Требует </a:t>
            </a:r>
            <a:r>
              <a:rPr lang="ru-RU" sz="1600" b="1" dirty="0"/>
              <a:t>сильных, основанных на принципах законодательных рамок</a:t>
            </a:r>
            <a:r>
              <a:rPr lang="ru-RU" sz="1600" dirty="0"/>
              <a:t>, которые включают концепцию государственного внутреннего финансового контроля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1600" dirty="0"/>
              <a:t>Конкретные законодательные требования  </a:t>
            </a:r>
            <a:r>
              <a:rPr lang="ru-RU" sz="1600" b="1" dirty="0"/>
              <a:t>финансовых актеров и их роль в процессе исполнения бюджета</a:t>
            </a:r>
            <a:r>
              <a:rPr lang="ru-RU" sz="1600" dirty="0"/>
              <a:t> (PIFC.COSO)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1600" dirty="0"/>
              <a:t>Важен </a:t>
            </a:r>
            <a:r>
              <a:rPr lang="ru-RU" sz="1600" b="1" dirty="0"/>
              <a:t>сильный внутренний аудит, </a:t>
            </a:r>
            <a:r>
              <a:rPr lang="ru-RU" sz="1600" dirty="0"/>
              <a:t>как и сильные внешние проверки, функционирующие  при поддержке и под  надзором Парламента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1600" dirty="0"/>
              <a:t>Фокус на лучшее принятие решений – таким образом, смещение – от исключительно ресурсных показателей </a:t>
            </a:r>
            <a:r>
              <a:rPr lang="ru-RU" sz="1600" b="1" dirty="0"/>
              <a:t>к результатам.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1600" dirty="0"/>
              <a:t>Позаботитесь о  том, чтобы процесс был должным образом спланирован, чтобы авторизация была осуществлена заранее и задокументирована через</a:t>
            </a:r>
            <a:r>
              <a:rPr lang="ru-RU" sz="1600" b="1" dirty="0"/>
              <a:t> FMIS </a:t>
            </a:r>
            <a:r>
              <a:rPr lang="ru-RU" sz="1600" dirty="0"/>
              <a:t>– таким образом, каждый шаг можно будет проверить.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ru-RU" sz="1600" dirty="0">
              <a:latin typeface="Arial Black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600" b="1" dirty="0"/>
              <a:t>Следовательно, в общем, имелась тенденция, чтобы ответственность за контроль также передавалась наряду с полномочиями, с последующей проверкой, которая заменяет собой предварительные проверки!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6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8EE03F88-3AC6-44AD-9071-7A87B4E8B2F5}" type="slidenum">
              <a:rPr lang="en-US"/>
              <a:pPr eaLnBrk="1" hangingPunct="1"/>
              <a:t>6</a:t>
            </a:fld>
            <a:endParaRPr lang="en-US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5400"/>
            <a:ext cx="8001000" cy="132080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Усиление подотчетности и необходимость балансирования полномочий и обязанностей </a:t>
            </a:r>
            <a:r>
              <a:rPr lang="ru-RU" sz="2800" dirty="0"/>
              <a:t>для результативной децентрализации</a:t>
            </a:r>
            <a:endParaRPr lang="en-US" sz="2800" dirty="0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313613" cy="4419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Diagram by Mark</a:t>
            </a:r>
          </a:p>
        </p:txBody>
      </p:sp>
      <p:pic>
        <p:nvPicPr>
          <p:cNvPr id="430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7820025" cy="483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6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Преимущества ИСУГФ для контроля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0768"/>
            <a:ext cx="7848600" cy="5256584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3600" dirty="0"/>
              <a:t>Все шаги в процессе записываются электронным образом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3600" dirty="0"/>
              <a:t>Контроль в системе более действенный, чем контроль, осуществляемый вручную:	</a:t>
            </a:r>
          </a:p>
          <a:p>
            <a:pPr lvl="1">
              <a:spcBef>
                <a:spcPts val="600"/>
              </a:spcBef>
            </a:pPr>
            <a:r>
              <a:rPr lang="ru-RU" dirty="0"/>
              <a:t>заказ; </a:t>
            </a:r>
          </a:p>
          <a:p>
            <a:pPr lvl="1">
              <a:spcBef>
                <a:spcPts val="600"/>
              </a:spcBef>
            </a:pPr>
            <a:r>
              <a:rPr lang="ru-RU" dirty="0"/>
              <a:t>Заказ на покупку, ограниченный контролем средств (корейская модель);</a:t>
            </a:r>
          </a:p>
          <a:p>
            <a:pPr lvl="1">
              <a:spcBef>
                <a:spcPts val="600"/>
              </a:spcBef>
            </a:pPr>
            <a:r>
              <a:rPr lang="ru-RU" dirty="0"/>
              <a:t>Получение товаров и услуг; </a:t>
            </a:r>
          </a:p>
          <a:p>
            <a:pPr lvl="1">
              <a:spcBef>
                <a:spcPts val="600"/>
              </a:spcBef>
            </a:pPr>
            <a:r>
              <a:rPr lang="ru-RU" dirty="0"/>
              <a:t>Дата срока платежа; </a:t>
            </a:r>
          </a:p>
          <a:p>
            <a:pPr lvl="1">
              <a:spcBef>
                <a:spcPts val="600"/>
              </a:spcBef>
            </a:pPr>
            <a:r>
              <a:rPr lang="ru-RU" dirty="0"/>
              <a:t>Кредиторская задолженность; 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ru-RU" dirty="0"/>
              <a:t>платеж – в идеале электронный платеж осуществляется через RTGS или аналогичную платежную систему</a:t>
            </a:r>
          </a:p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ru-RU" sz="3300" b="1" i="1" dirty="0"/>
              <a:t>Все указанное выше контролируется через главную книгу и план счетов и легко поддается аудиторским проверкам!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355600" algn="l"/>
              </a:tabLst>
            </a:pPr>
            <a:r>
              <a:rPr lang="ru-RU" sz="3600" dirty="0"/>
              <a:t>	</a:t>
            </a:r>
            <a:r>
              <a:rPr lang="ru-RU" sz="3600" i="1" dirty="0"/>
              <a:t>В Австралии ИСУ министерства были сертифицированы, как соответствующие определенным стандартам, что позволило сократить проверки платежей - 45(a)3(b) сертификат</a:t>
            </a:r>
          </a:p>
          <a:p>
            <a:pPr marL="0" indent="0" algn="ctr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3600" b="1" dirty="0"/>
              <a:t>Это потому что сейчас имеются встроенные в систему</a:t>
            </a:r>
            <a:br>
              <a:rPr lang="ru-RU" sz="3600" b="1" dirty="0"/>
            </a:br>
            <a:r>
              <a:rPr lang="ru-RU" sz="3600" b="1" dirty="0"/>
              <a:t> меры контроля для минимизации рисков</a:t>
            </a:r>
            <a:endParaRPr lang="ru-RU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83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Предпосылки для </a:t>
            </a:r>
            <a:br>
              <a:rPr lang="ru-RU" sz="3600" dirty="0"/>
            </a:br>
            <a:r>
              <a:rPr lang="ru-RU" sz="3600" dirty="0"/>
              <a:t>децентрализованного контроля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ru-RU" b="1" dirty="0"/>
              <a:t>Повышенная подотчетность – </a:t>
            </a:r>
            <a:r>
              <a:rPr lang="ru-RU" dirty="0"/>
              <a:t>законодательно установленная ответственность за внутренний контроль лежит на Министерстве</a:t>
            </a:r>
          </a:p>
          <a:p>
            <a:pPr>
              <a:spcAft>
                <a:spcPts val="600"/>
              </a:spcAft>
            </a:pPr>
            <a:r>
              <a:rPr lang="ru-RU" b="1" dirty="0"/>
              <a:t>Обеспечение исполнения обязательств </a:t>
            </a:r>
            <a:r>
              <a:rPr lang="ru-RU" i="1" dirty="0"/>
              <a:t>–</a:t>
            </a:r>
            <a:r>
              <a:rPr lang="ru-RU" dirty="0"/>
              <a:t> подотчетность означает «кнут и пряник»</a:t>
            </a:r>
          </a:p>
          <a:p>
            <a:pPr>
              <a:spcAft>
                <a:spcPts val="600"/>
              </a:spcAft>
            </a:pPr>
            <a:r>
              <a:rPr lang="ru-RU" b="1" dirty="0"/>
              <a:t>Постепенное смещение от контроля ресурсов к результатам </a:t>
            </a:r>
            <a:r>
              <a:rPr lang="ru-RU" dirty="0"/>
              <a:t>– забота о том, чтобы менеджеры управляли, а не просто тратили!   </a:t>
            </a:r>
          </a:p>
          <a:p>
            <a:pPr>
              <a:spcAft>
                <a:spcPts val="600"/>
              </a:spcAft>
            </a:pPr>
            <a:r>
              <a:rPr lang="ru-RU" b="1" dirty="0"/>
              <a:t>Сильная информационная технология (ИСУГФ )</a:t>
            </a:r>
            <a:r>
              <a:rPr lang="ru-RU" dirty="0"/>
              <a:t> в основном смещает внутренний контроль в систему.</a:t>
            </a:r>
          </a:p>
          <a:p>
            <a:pPr>
              <a:spcAft>
                <a:spcPts val="6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39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12418</TotalTime>
  <Words>500</Words>
  <Application>Microsoft Office PowerPoint</Application>
  <PresentationFormat>On-screen Show (4:3)</PresentationFormat>
  <Paragraphs>70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PEMPAL</vt:lpstr>
      <vt:lpstr>Эволюция функций казначейства</vt:lpstr>
      <vt:lpstr>Традиционная роль Казначейства - Кассир</vt:lpstr>
      <vt:lpstr>Обоснование для традиционной модели централизованного контроля </vt:lpstr>
      <vt:lpstr>Развитие роли Казначейства</vt:lpstr>
      <vt:lpstr>Децентрализация принятия решений Значительная тенденция во многих странах ОЭСР в 1980’-е и позднее</vt:lpstr>
      <vt:lpstr>Усиление подотчетности и необходимость балансирования полномочий и обязанностей для результативной децентрализации</vt:lpstr>
      <vt:lpstr>Преимущества ИСУГФ для контроля</vt:lpstr>
      <vt:lpstr>Предпосылки для  децентрализованного контроля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Ion Chicu</cp:lastModifiedBy>
  <cp:revision>344</cp:revision>
  <dcterms:created xsi:type="dcterms:W3CDTF">2010-10-04T16:57:49Z</dcterms:created>
  <dcterms:modified xsi:type="dcterms:W3CDTF">2015-11-06T08:47:43Z</dcterms:modified>
</cp:coreProperties>
</file>