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85388" cy="7564438"/>
  <p:notesSz cx="6858000" cy="9144000"/>
  <p:defaultTextStyle>
    <a:defPPr>
      <a:defRPr lang="de-DE"/>
    </a:defPPr>
    <a:lvl1pPr marL="0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246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492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738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984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1229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5475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9721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3967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47B99"/>
    <a:srgbClr val="88B9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416" y="7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019DEC-2F55-444F-BC1B-D24DAC260662}" type="doc">
      <dgm:prSet loTypeId="urn:microsoft.com/office/officeart/2005/8/layout/matrix1" loCatId="matrix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de-AT"/>
        </a:p>
      </dgm:t>
    </dgm:pt>
    <dgm:pt modelId="{E1AAFAFD-300E-4976-AEBF-92D5E91AC013}">
      <dgm:prSet phldrT="[Text]" custT="1"/>
      <dgm:spPr/>
      <dgm:t>
        <a:bodyPr/>
        <a:lstStyle/>
        <a:p>
          <a:r>
            <a:rPr lang="de-AT" sz="3200" b="1" dirty="0" smtClean="0"/>
            <a:t>Treasury</a:t>
          </a:r>
          <a:endParaRPr lang="de-AT" sz="3200" b="1" dirty="0"/>
        </a:p>
      </dgm:t>
    </dgm:pt>
    <dgm:pt modelId="{2EE35563-EFFA-405F-99A9-5D85D1D95A46}" type="parTrans" cxnId="{15E3C22C-5157-4364-A8F2-340714E8B1DC}">
      <dgm:prSet/>
      <dgm:spPr/>
      <dgm:t>
        <a:bodyPr/>
        <a:lstStyle/>
        <a:p>
          <a:endParaRPr lang="de-AT"/>
        </a:p>
      </dgm:t>
    </dgm:pt>
    <dgm:pt modelId="{D9D6605F-4490-4B52-A9F2-C876B6C4D5A7}" type="sibTrans" cxnId="{15E3C22C-5157-4364-A8F2-340714E8B1DC}">
      <dgm:prSet/>
      <dgm:spPr/>
      <dgm:t>
        <a:bodyPr/>
        <a:lstStyle/>
        <a:p>
          <a:endParaRPr lang="de-AT"/>
        </a:p>
      </dgm:t>
    </dgm:pt>
    <dgm:pt modelId="{E185E3F0-D693-4D86-9723-2AF1B228AFB1}">
      <dgm:prSet phldrT="[Text]" custT="1"/>
      <dgm:spPr/>
      <dgm:t>
        <a:bodyPr/>
        <a:lstStyle/>
        <a:p>
          <a:pPr algn="l"/>
          <a:r>
            <a:rPr lang="de-AT" sz="2400" b="1" dirty="0" smtClean="0"/>
            <a:t> </a:t>
          </a:r>
        </a:p>
        <a:p>
          <a:pPr algn="l"/>
          <a:r>
            <a:rPr lang="en-GB" sz="2400" b="1" noProof="0" dirty="0" smtClean="0"/>
            <a:t>Federal Liabilities</a:t>
          </a:r>
          <a:endParaRPr lang="en-GB" sz="1800" b="1" noProof="0" dirty="0" smtClean="0"/>
        </a:p>
        <a:p>
          <a:pPr algn="l"/>
          <a:r>
            <a:rPr lang="en-GB" sz="1600" u="none" noProof="0" dirty="0" smtClean="0">
              <a:solidFill>
                <a:schemeClr val="bg1"/>
              </a:solidFill>
            </a:rPr>
            <a:t> </a:t>
          </a:r>
          <a:r>
            <a:rPr lang="en-GB" sz="1600" u="sng" noProof="0" dirty="0" smtClean="0">
              <a:solidFill>
                <a:schemeClr val="bg1"/>
              </a:solidFill>
            </a:rPr>
            <a:t>focus</a:t>
          </a:r>
          <a:r>
            <a:rPr lang="en-GB" sz="1600" noProof="0" dirty="0" smtClean="0">
              <a:solidFill>
                <a:schemeClr val="bg1"/>
              </a:solidFill>
            </a:rPr>
            <a:t>: federal financial statements</a:t>
          </a:r>
        </a:p>
        <a:p>
          <a:pPr algn="l"/>
          <a:r>
            <a:rPr lang="en-GB" sz="1600" u="none" noProof="0" dirty="0" smtClean="0">
              <a:solidFill>
                <a:schemeClr val="bg1"/>
              </a:solidFill>
            </a:rPr>
            <a:t> </a:t>
          </a:r>
          <a:r>
            <a:rPr lang="en-GB" sz="1600" b="0" u="sng" noProof="0" dirty="0" smtClean="0">
              <a:solidFill>
                <a:schemeClr val="bg1"/>
              </a:solidFill>
            </a:rPr>
            <a:t>volume</a:t>
          </a:r>
          <a:r>
            <a:rPr lang="en-GB" sz="1600" noProof="0" dirty="0" smtClean="0">
              <a:solidFill>
                <a:schemeClr val="bg1"/>
              </a:solidFill>
            </a:rPr>
            <a:t>: ~ 100 billion EUR</a:t>
          </a:r>
        </a:p>
        <a:p>
          <a:pPr algn="l"/>
          <a:r>
            <a:rPr lang="en-GB" sz="1600" u="none" noProof="0" dirty="0" smtClean="0">
              <a:solidFill>
                <a:schemeClr val="bg1"/>
              </a:solidFill>
            </a:rPr>
            <a:t> </a:t>
          </a:r>
          <a:r>
            <a:rPr lang="en-GB" sz="1600" u="sng" noProof="0" dirty="0" smtClean="0">
              <a:solidFill>
                <a:schemeClr val="bg1"/>
              </a:solidFill>
            </a:rPr>
            <a:t>responsibility</a:t>
          </a:r>
          <a:r>
            <a:rPr lang="en-GB" sz="1600" noProof="0" dirty="0" smtClean="0">
              <a:solidFill>
                <a:schemeClr val="bg1"/>
              </a:solidFill>
            </a:rPr>
            <a:t>: Federal Ministry of Finance</a:t>
          </a:r>
          <a:endParaRPr lang="en-GB" sz="2400" b="1" noProof="0" dirty="0"/>
        </a:p>
      </dgm:t>
    </dgm:pt>
    <dgm:pt modelId="{F449D29D-66C9-439A-BD08-D050964D10A9}" type="parTrans" cxnId="{BA11A31E-A6F8-4E47-8075-6FB0817F87E0}">
      <dgm:prSet/>
      <dgm:spPr/>
      <dgm:t>
        <a:bodyPr/>
        <a:lstStyle/>
        <a:p>
          <a:endParaRPr lang="de-AT"/>
        </a:p>
      </dgm:t>
    </dgm:pt>
    <dgm:pt modelId="{197CF9A3-917C-4A75-84C6-7F8893CD1125}" type="sibTrans" cxnId="{BA11A31E-A6F8-4E47-8075-6FB0817F87E0}">
      <dgm:prSet/>
      <dgm:spPr/>
      <dgm:t>
        <a:bodyPr/>
        <a:lstStyle/>
        <a:p>
          <a:endParaRPr lang="de-AT"/>
        </a:p>
      </dgm:t>
    </dgm:pt>
    <dgm:pt modelId="{815C9408-773E-4CBA-B127-0F80B4A94D31}">
      <dgm:prSet phldrT="[Text]" custT="1"/>
      <dgm:spPr/>
      <dgm:t>
        <a:bodyPr/>
        <a:lstStyle/>
        <a:p>
          <a:pPr algn="l"/>
          <a:r>
            <a:rPr lang="de-AT" sz="2400" b="1" dirty="0" smtClean="0"/>
            <a:t> </a:t>
          </a:r>
        </a:p>
        <a:p>
          <a:pPr algn="l"/>
          <a:r>
            <a:rPr lang="de-AT" sz="2400" b="1" dirty="0" smtClean="0"/>
            <a:t> </a:t>
          </a:r>
          <a:r>
            <a:rPr lang="en-GB" sz="2400" b="1" noProof="0" dirty="0" smtClean="0"/>
            <a:t>Federal </a:t>
          </a:r>
          <a:r>
            <a:rPr lang="en-GB" sz="2400" b="1" noProof="0" dirty="0" err="1" smtClean="0"/>
            <a:t>Fundings</a:t>
          </a:r>
          <a:endParaRPr lang="en-GB" sz="2400" b="1" noProof="0" dirty="0" smtClean="0"/>
        </a:p>
        <a:p>
          <a:pPr algn="l"/>
          <a:r>
            <a:rPr lang="en-GB" sz="1600" u="none" noProof="0" dirty="0" smtClean="0">
              <a:solidFill>
                <a:schemeClr val="bg1"/>
              </a:solidFill>
            </a:rPr>
            <a:t>  </a:t>
          </a:r>
          <a:r>
            <a:rPr lang="en-GB" sz="1600" u="sng" noProof="0" dirty="0" smtClean="0">
              <a:solidFill>
                <a:schemeClr val="bg1"/>
              </a:solidFill>
            </a:rPr>
            <a:t>focus</a:t>
          </a:r>
          <a:r>
            <a:rPr lang="en-GB" sz="1600" noProof="0" dirty="0" smtClean="0">
              <a:solidFill>
                <a:schemeClr val="bg1"/>
              </a:solidFill>
            </a:rPr>
            <a:t>: payments, accounting,  federal </a:t>
          </a:r>
          <a:br>
            <a:rPr lang="en-GB" sz="1600" noProof="0" dirty="0" smtClean="0">
              <a:solidFill>
                <a:schemeClr val="bg1"/>
              </a:solidFill>
            </a:rPr>
          </a:br>
          <a:r>
            <a:rPr lang="en-GB" sz="1600" noProof="0" dirty="0" smtClean="0">
              <a:solidFill>
                <a:schemeClr val="bg1"/>
              </a:solidFill>
            </a:rPr>
            <a:t>           financial statements</a:t>
          </a:r>
        </a:p>
        <a:p>
          <a:pPr algn="l"/>
          <a:r>
            <a:rPr lang="en-GB" sz="1600" u="none" noProof="0" dirty="0" smtClean="0">
              <a:solidFill>
                <a:schemeClr val="bg1"/>
              </a:solidFill>
            </a:rPr>
            <a:t>  </a:t>
          </a:r>
          <a:r>
            <a:rPr lang="en-GB" sz="1600" u="sng" noProof="0" dirty="0" smtClean="0">
              <a:solidFill>
                <a:schemeClr val="bg1"/>
              </a:solidFill>
            </a:rPr>
            <a:t>volume</a:t>
          </a:r>
          <a:r>
            <a:rPr lang="en-GB" sz="1600" noProof="0" dirty="0" smtClean="0">
              <a:solidFill>
                <a:schemeClr val="bg1"/>
              </a:solidFill>
            </a:rPr>
            <a:t>: ~ 200 billion EUR</a:t>
          </a:r>
        </a:p>
        <a:p>
          <a:pPr algn="l"/>
          <a:r>
            <a:rPr lang="en-GB" sz="1600" u="none" noProof="0" dirty="0" smtClean="0">
              <a:solidFill>
                <a:schemeClr val="bg1"/>
              </a:solidFill>
            </a:rPr>
            <a:t>  </a:t>
          </a:r>
          <a:r>
            <a:rPr lang="en-GB" sz="1600" u="sng" noProof="0" dirty="0" smtClean="0">
              <a:solidFill>
                <a:schemeClr val="bg1"/>
              </a:solidFill>
            </a:rPr>
            <a:t>responsibility</a:t>
          </a:r>
          <a:r>
            <a:rPr lang="en-GB" sz="1600" u="none" noProof="0" dirty="0" smtClean="0">
              <a:solidFill>
                <a:schemeClr val="bg1"/>
              </a:solidFill>
            </a:rPr>
            <a:t>: </a:t>
          </a:r>
          <a:r>
            <a:rPr lang="en-GB" sz="1600" noProof="0" dirty="0" smtClean="0">
              <a:solidFill>
                <a:schemeClr val="bg1"/>
              </a:solidFill>
            </a:rPr>
            <a:t>Federal Ministry of Finance</a:t>
          </a:r>
          <a:endParaRPr lang="en-GB" sz="1600" u="none" noProof="0" dirty="0">
            <a:solidFill>
              <a:schemeClr val="bg1"/>
            </a:solidFill>
          </a:endParaRPr>
        </a:p>
      </dgm:t>
    </dgm:pt>
    <dgm:pt modelId="{5E8EB9E0-8DD4-4D1A-A7E8-721AA13C5A7B}" type="parTrans" cxnId="{8F7FDFA7-441E-4E15-8C27-ADB36409EBC5}">
      <dgm:prSet/>
      <dgm:spPr/>
      <dgm:t>
        <a:bodyPr/>
        <a:lstStyle/>
        <a:p>
          <a:endParaRPr lang="de-AT"/>
        </a:p>
      </dgm:t>
    </dgm:pt>
    <dgm:pt modelId="{C7D7F2CC-6693-4CA9-AE16-E3E5961C91CC}" type="sibTrans" cxnId="{8F7FDFA7-441E-4E15-8C27-ADB36409EBC5}">
      <dgm:prSet/>
      <dgm:spPr/>
      <dgm:t>
        <a:bodyPr/>
        <a:lstStyle/>
        <a:p>
          <a:endParaRPr lang="de-AT"/>
        </a:p>
      </dgm:t>
    </dgm:pt>
    <dgm:pt modelId="{04FF6398-D6BA-4A3B-855B-25E7A932E84D}">
      <dgm:prSet phldrT="[Text]" custT="1"/>
      <dgm:spPr/>
      <dgm:t>
        <a:bodyPr/>
        <a:lstStyle/>
        <a:p>
          <a:pPr algn="l"/>
          <a:r>
            <a:rPr lang="en-GB" sz="2400" b="1" noProof="0" dirty="0" smtClean="0"/>
            <a:t>Federal Investments</a:t>
          </a:r>
          <a:endParaRPr lang="en-GB" sz="1800" b="1" noProof="0" dirty="0" smtClean="0"/>
        </a:p>
        <a:p>
          <a:pPr algn="l"/>
          <a:r>
            <a:rPr lang="en-GB" sz="1600" u="none" noProof="0" dirty="0" smtClean="0">
              <a:solidFill>
                <a:schemeClr val="bg1"/>
              </a:solidFill>
            </a:rPr>
            <a:t>  </a:t>
          </a:r>
          <a:r>
            <a:rPr lang="en-GB" sz="1600" u="sng" noProof="0" dirty="0" smtClean="0">
              <a:solidFill>
                <a:schemeClr val="bg1"/>
              </a:solidFill>
            </a:rPr>
            <a:t>focus</a:t>
          </a:r>
          <a:r>
            <a:rPr lang="en-GB" sz="1600" noProof="0" dirty="0" smtClean="0">
              <a:solidFill>
                <a:schemeClr val="bg1"/>
              </a:solidFill>
            </a:rPr>
            <a:t>: accounting, federal financial </a:t>
          </a:r>
          <a:br>
            <a:rPr lang="en-GB" sz="1600" noProof="0" dirty="0" smtClean="0">
              <a:solidFill>
                <a:schemeClr val="bg1"/>
              </a:solidFill>
            </a:rPr>
          </a:br>
          <a:r>
            <a:rPr lang="en-GB" sz="1600" noProof="0" dirty="0" smtClean="0">
              <a:solidFill>
                <a:schemeClr val="bg1"/>
              </a:solidFill>
            </a:rPr>
            <a:t>           statements</a:t>
          </a:r>
        </a:p>
        <a:p>
          <a:pPr algn="l"/>
          <a:r>
            <a:rPr lang="en-GB" sz="1600" u="none" noProof="0" dirty="0" smtClean="0">
              <a:solidFill>
                <a:schemeClr val="bg1"/>
              </a:solidFill>
            </a:rPr>
            <a:t>  </a:t>
          </a:r>
          <a:r>
            <a:rPr lang="en-GB" sz="1600" u="sng" noProof="0" dirty="0" smtClean="0">
              <a:solidFill>
                <a:schemeClr val="bg1"/>
              </a:solidFill>
            </a:rPr>
            <a:t>volume</a:t>
          </a:r>
          <a:r>
            <a:rPr lang="en-GB" sz="1600" noProof="0" dirty="0" smtClean="0">
              <a:solidFill>
                <a:schemeClr val="bg1"/>
              </a:solidFill>
            </a:rPr>
            <a:t>: ~ 25 billion EUR</a:t>
          </a:r>
        </a:p>
        <a:p>
          <a:pPr algn="l"/>
          <a:r>
            <a:rPr lang="en-GB" sz="1600" u="none" noProof="0" dirty="0" smtClean="0">
              <a:solidFill>
                <a:schemeClr val="bg1"/>
              </a:solidFill>
            </a:rPr>
            <a:t>  </a:t>
          </a:r>
          <a:r>
            <a:rPr lang="en-GB" sz="1600" u="sng" noProof="0" dirty="0" smtClean="0">
              <a:solidFill>
                <a:schemeClr val="bg1"/>
              </a:solidFill>
            </a:rPr>
            <a:t>responsibility</a:t>
          </a:r>
          <a:r>
            <a:rPr lang="en-GB" sz="1600" noProof="0" dirty="0" smtClean="0">
              <a:solidFill>
                <a:schemeClr val="bg1"/>
              </a:solidFill>
            </a:rPr>
            <a:t>: Federal Ministries</a:t>
          </a:r>
        </a:p>
        <a:p>
          <a:pPr algn="l"/>
          <a:endParaRPr lang="en-GB" sz="800" noProof="0" dirty="0" smtClean="0">
            <a:solidFill>
              <a:schemeClr val="bg1"/>
            </a:solidFill>
          </a:endParaRPr>
        </a:p>
        <a:p>
          <a:pPr algn="l"/>
          <a:endParaRPr lang="en-GB" sz="2400" b="1" noProof="0" dirty="0"/>
        </a:p>
      </dgm:t>
    </dgm:pt>
    <dgm:pt modelId="{46563D04-C33A-42D4-912B-2119D4A12B05}" type="parTrans" cxnId="{134E0E08-B045-45C3-8413-AC57D73ABCF7}">
      <dgm:prSet/>
      <dgm:spPr/>
      <dgm:t>
        <a:bodyPr/>
        <a:lstStyle/>
        <a:p>
          <a:endParaRPr lang="de-AT"/>
        </a:p>
      </dgm:t>
    </dgm:pt>
    <dgm:pt modelId="{A8995E1F-E096-4B2E-8691-862E80F155D7}" type="sibTrans" cxnId="{134E0E08-B045-45C3-8413-AC57D73ABCF7}">
      <dgm:prSet/>
      <dgm:spPr/>
      <dgm:t>
        <a:bodyPr/>
        <a:lstStyle/>
        <a:p>
          <a:endParaRPr lang="de-AT"/>
        </a:p>
      </dgm:t>
    </dgm:pt>
    <dgm:pt modelId="{D53DBD69-D725-451C-A7D5-5D4A3F533549}">
      <dgm:prSet phldrT="[Text]" custT="1"/>
      <dgm:spPr>
        <a:solidFill>
          <a:srgbClr val="CC6600"/>
        </a:solidFill>
      </dgm:spPr>
      <dgm:t>
        <a:bodyPr/>
        <a:lstStyle/>
        <a:p>
          <a:pPr algn="l"/>
          <a:r>
            <a:rPr lang="de-AT" sz="2400" b="1" dirty="0" smtClean="0"/>
            <a:t> </a:t>
          </a:r>
          <a:r>
            <a:rPr lang="en-GB" sz="2400" b="1" noProof="0" dirty="0" smtClean="0"/>
            <a:t>Debt- and </a:t>
          </a:r>
          <a:br>
            <a:rPr lang="en-GB" sz="2400" b="1" noProof="0" dirty="0" smtClean="0"/>
          </a:br>
          <a:r>
            <a:rPr lang="en-GB" sz="2400" b="1" noProof="0" dirty="0" smtClean="0"/>
            <a:t> Liquidity Management</a:t>
          </a:r>
        </a:p>
        <a:p>
          <a:pPr algn="l"/>
          <a:r>
            <a:rPr lang="en-GB" sz="1600" u="none" noProof="0" dirty="0" smtClean="0">
              <a:solidFill>
                <a:schemeClr val="bg1"/>
              </a:solidFill>
            </a:rPr>
            <a:t>  </a:t>
          </a:r>
          <a:r>
            <a:rPr lang="en-GB" sz="1600" u="sng" noProof="0" dirty="0" smtClean="0">
              <a:solidFill>
                <a:schemeClr val="bg1"/>
              </a:solidFill>
            </a:rPr>
            <a:t>focus</a:t>
          </a:r>
          <a:r>
            <a:rPr lang="en-GB" sz="1600" noProof="0" dirty="0" smtClean="0">
              <a:solidFill>
                <a:schemeClr val="bg1"/>
              </a:solidFill>
            </a:rPr>
            <a:t>: debt- and liquidity management</a:t>
          </a:r>
        </a:p>
        <a:p>
          <a:pPr algn="l"/>
          <a:r>
            <a:rPr lang="en-GB" sz="1600" u="none" noProof="0" dirty="0" smtClean="0">
              <a:solidFill>
                <a:schemeClr val="bg1"/>
              </a:solidFill>
            </a:rPr>
            <a:t>  </a:t>
          </a:r>
          <a:r>
            <a:rPr lang="en-GB" sz="1600" u="sng" noProof="0" dirty="0" smtClean="0">
              <a:solidFill>
                <a:schemeClr val="bg1"/>
              </a:solidFill>
            </a:rPr>
            <a:t>volume</a:t>
          </a:r>
          <a:r>
            <a:rPr lang="en-GB" sz="1600" noProof="0" dirty="0" smtClean="0">
              <a:solidFill>
                <a:schemeClr val="bg1"/>
              </a:solidFill>
            </a:rPr>
            <a:t>: ~ 650 billion EUR</a:t>
          </a:r>
        </a:p>
        <a:p>
          <a:pPr algn="l"/>
          <a:r>
            <a:rPr lang="en-GB" sz="1600" u="none" noProof="0" dirty="0" smtClean="0">
              <a:solidFill>
                <a:schemeClr val="bg1"/>
              </a:solidFill>
            </a:rPr>
            <a:t>  </a:t>
          </a:r>
          <a:r>
            <a:rPr lang="en-GB" sz="1600" u="sng" noProof="0" dirty="0" smtClean="0">
              <a:solidFill>
                <a:schemeClr val="bg1"/>
              </a:solidFill>
            </a:rPr>
            <a:t>responsibility:</a:t>
          </a:r>
          <a:r>
            <a:rPr lang="en-GB" sz="1600" noProof="0" dirty="0" smtClean="0">
              <a:solidFill>
                <a:schemeClr val="bg1"/>
              </a:solidFill>
            </a:rPr>
            <a:t> Austrian Treasury Agency </a:t>
          </a:r>
        </a:p>
        <a:p>
          <a:pPr algn="l"/>
          <a:endParaRPr lang="en-GB" sz="2400" b="1" noProof="0" dirty="0"/>
        </a:p>
      </dgm:t>
    </dgm:pt>
    <dgm:pt modelId="{C8CEA249-93CF-41DD-91B1-D77CA482FE8C}" type="parTrans" cxnId="{FF359E44-F9BA-4522-8BEF-7B62CDDCFE72}">
      <dgm:prSet/>
      <dgm:spPr/>
      <dgm:t>
        <a:bodyPr/>
        <a:lstStyle/>
        <a:p>
          <a:endParaRPr lang="de-AT"/>
        </a:p>
      </dgm:t>
    </dgm:pt>
    <dgm:pt modelId="{1AA61DBE-DA04-41C6-A877-77FCE44197C3}" type="sibTrans" cxnId="{FF359E44-F9BA-4522-8BEF-7B62CDDCFE72}">
      <dgm:prSet/>
      <dgm:spPr/>
      <dgm:t>
        <a:bodyPr/>
        <a:lstStyle/>
        <a:p>
          <a:endParaRPr lang="de-AT"/>
        </a:p>
      </dgm:t>
    </dgm:pt>
    <dgm:pt modelId="{79E3F725-DF73-4E73-B2DC-B0C12EB944CF}" type="pres">
      <dgm:prSet presAssocID="{73019DEC-2F55-444F-BC1B-D24DAC26066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47B7731D-61C8-454C-98AF-2C5638AF9875}" type="pres">
      <dgm:prSet presAssocID="{73019DEC-2F55-444F-BC1B-D24DAC260662}" presName="matrix" presStyleCnt="0"/>
      <dgm:spPr/>
    </dgm:pt>
    <dgm:pt modelId="{ECD4AAEB-FD4E-4C32-90C5-D5D486C704A4}" type="pres">
      <dgm:prSet presAssocID="{73019DEC-2F55-444F-BC1B-D24DAC260662}" presName="tile1" presStyleLbl="node1" presStyleIdx="0" presStyleCnt="4"/>
      <dgm:spPr/>
      <dgm:t>
        <a:bodyPr/>
        <a:lstStyle/>
        <a:p>
          <a:endParaRPr lang="de-AT"/>
        </a:p>
      </dgm:t>
    </dgm:pt>
    <dgm:pt modelId="{F6A7259E-2AAD-47B3-B5B8-AB93C9A08546}" type="pres">
      <dgm:prSet presAssocID="{73019DEC-2F55-444F-BC1B-D24DAC26066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6F7F41D2-D8FD-4B27-8E06-E561A6C60C70}" type="pres">
      <dgm:prSet presAssocID="{73019DEC-2F55-444F-BC1B-D24DAC260662}" presName="tile2" presStyleLbl="node1" presStyleIdx="1" presStyleCnt="4"/>
      <dgm:spPr/>
      <dgm:t>
        <a:bodyPr/>
        <a:lstStyle/>
        <a:p>
          <a:endParaRPr lang="de-AT"/>
        </a:p>
      </dgm:t>
    </dgm:pt>
    <dgm:pt modelId="{826F5F6C-AE16-42F2-A4B6-90E8AA51BDAA}" type="pres">
      <dgm:prSet presAssocID="{73019DEC-2F55-444F-BC1B-D24DAC26066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E861973-E2F7-48FA-9589-2A25F32BB98A}" type="pres">
      <dgm:prSet presAssocID="{73019DEC-2F55-444F-BC1B-D24DAC260662}" presName="tile3" presStyleLbl="node1" presStyleIdx="2" presStyleCnt="4"/>
      <dgm:spPr/>
      <dgm:t>
        <a:bodyPr/>
        <a:lstStyle/>
        <a:p>
          <a:endParaRPr lang="de-AT"/>
        </a:p>
      </dgm:t>
    </dgm:pt>
    <dgm:pt modelId="{EAAE6C7C-2F38-4351-A4BF-DC7156B8AC30}" type="pres">
      <dgm:prSet presAssocID="{73019DEC-2F55-444F-BC1B-D24DAC26066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301ADA79-2933-4FE6-8FB7-870E038E6F6E}" type="pres">
      <dgm:prSet presAssocID="{73019DEC-2F55-444F-BC1B-D24DAC260662}" presName="tile4" presStyleLbl="node1" presStyleIdx="3" presStyleCnt="4"/>
      <dgm:spPr/>
      <dgm:t>
        <a:bodyPr/>
        <a:lstStyle/>
        <a:p>
          <a:endParaRPr lang="de-AT"/>
        </a:p>
      </dgm:t>
    </dgm:pt>
    <dgm:pt modelId="{1B5EA03E-8603-4AFD-BD14-0048260D0A22}" type="pres">
      <dgm:prSet presAssocID="{73019DEC-2F55-444F-BC1B-D24DAC26066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DDBAA88-A6BC-4977-9FC8-FE04F6B19FB1}" type="pres">
      <dgm:prSet presAssocID="{73019DEC-2F55-444F-BC1B-D24DAC260662}" presName="centerTile" presStyleLbl="fgShp" presStyleIdx="0" presStyleCnt="1" custScaleY="59017" custLinFactNeighborY="-5528">
        <dgm:presLayoutVars>
          <dgm:chMax val="0"/>
          <dgm:chPref val="0"/>
        </dgm:presLayoutVars>
      </dgm:prSet>
      <dgm:spPr/>
      <dgm:t>
        <a:bodyPr/>
        <a:lstStyle/>
        <a:p>
          <a:endParaRPr lang="de-AT"/>
        </a:p>
      </dgm:t>
    </dgm:pt>
  </dgm:ptLst>
  <dgm:cxnLst>
    <dgm:cxn modelId="{8510A2CF-5B9A-49C6-A86F-0C0F9A942069}" type="presOf" srcId="{04FF6398-D6BA-4A3B-855B-25E7A932E84D}" destId="{BE861973-E2F7-48FA-9589-2A25F32BB98A}" srcOrd="0" destOrd="0" presId="urn:microsoft.com/office/officeart/2005/8/layout/matrix1"/>
    <dgm:cxn modelId="{9185FA8D-AB1D-4BC2-9AA9-3811E8084AD7}" type="presOf" srcId="{E185E3F0-D693-4D86-9723-2AF1B228AFB1}" destId="{F6A7259E-2AAD-47B3-B5B8-AB93C9A08546}" srcOrd="1" destOrd="0" presId="urn:microsoft.com/office/officeart/2005/8/layout/matrix1"/>
    <dgm:cxn modelId="{BA11A31E-A6F8-4E47-8075-6FB0817F87E0}" srcId="{E1AAFAFD-300E-4976-AEBF-92D5E91AC013}" destId="{E185E3F0-D693-4D86-9723-2AF1B228AFB1}" srcOrd="0" destOrd="0" parTransId="{F449D29D-66C9-439A-BD08-D050964D10A9}" sibTransId="{197CF9A3-917C-4A75-84C6-7F8893CD1125}"/>
    <dgm:cxn modelId="{A11997CD-EDA4-4D0C-A917-4CDE57247CCD}" type="presOf" srcId="{E1AAFAFD-300E-4976-AEBF-92D5E91AC013}" destId="{FDDBAA88-A6BC-4977-9FC8-FE04F6B19FB1}" srcOrd="0" destOrd="0" presId="urn:microsoft.com/office/officeart/2005/8/layout/matrix1"/>
    <dgm:cxn modelId="{0E72F8CB-C9B9-43F4-839D-8C6E0F37E015}" type="presOf" srcId="{E185E3F0-D693-4D86-9723-2AF1B228AFB1}" destId="{ECD4AAEB-FD4E-4C32-90C5-D5D486C704A4}" srcOrd="0" destOrd="0" presId="urn:microsoft.com/office/officeart/2005/8/layout/matrix1"/>
    <dgm:cxn modelId="{15E3C22C-5157-4364-A8F2-340714E8B1DC}" srcId="{73019DEC-2F55-444F-BC1B-D24DAC260662}" destId="{E1AAFAFD-300E-4976-AEBF-92D5E91AC013}" srcOrd="0" destOrd="0" parTransId="{2EE35563-EFFA-405F-99A9-5D85D1D95A46}" sibTransId="{D9D6605F-4490-4B52-A9F2-C876B6C4D5A7}"/>
    <dgm:cxn modelId="{134E0E08-B045-45C3-8413-AC57D73ABCF7}" srcId="{E1AAFAFD-300E-4976-AEBF-92D5E91AC013}" destId="{04FF6398-D6BA-4A3B-855B-25E7A932E84D}" srcOrd="2" destOrd="0" parTransId="{46563D04-C33A-42D4-912B-2119D4A12B05}" sibTransId="{A8995E1F-E096-4B2E-8691-862E80F155D7}"/>
    <dgm:cxn modelId="{77DFD71D-4AFF-4D1F-B835-8E80008ABBDC}" type="presOf" srcId="{D53DBD69-D725-451C-A7D5-5D4A3F533549}" destId="{1B5EA03E-8603-4AFD-BD14-0048260D0A22}" srcOrd="1" destOrd="0" presId="urn:microsoft.com/office/officeart/2005/8/layout/matrix1"/>
    <dgm:cxn modelId="{69F3C846-6FB6-48F2-B6B4-2B48FFBD1809}" type="presOf" srcId="{815C9408-773E-4CBA-B127-0F80B4A94D31}" destId="{826F5F6C-AE16-42F2-A4B6-90E8AA51BDAA}" srcOrd="1" destOrd="0" presId="urn:microsoft.com/office/officeart/2005/8/layout/matrix1"/>
    <dgm:cxn modelId="{C60E6A30-EF8C-4032-B30B-236ED32E5BB7}" type="presOf" srcId="{04FF6398-D6BA-4A3B-855B-25E7A932E84D}" destId="{EAAE6C7C-2F38-4351-A4BF-DC7156B8AC30}" srcOrd="1" destOrd="0" presId="urn:microsoft.com/office/officeart/2005/8/layout/matrix1"/>
    <dgm:cxn modelId="{8F7FDFA7-441E-4E15-8C27-ADB36409EBC5}" srcId="{E1AAFAFD-300E-4976-AEBF-92D5E91AC013}" destId="{815C9408-773E-4CBA-B127-0F80B4A94D31}" srcOrd="1" destOrd="0" parTransId="{5E8EB9E0-8DD4-4D1A-A7E8-721AA13C5A7B}" sibTransId="{C7D7F2CC-6693-4CA9-AE16-E3E5961C91CC}"/>
    <dgm:cxn modelId="{FF359E44-F9BA-4522-8BEF-7B62CDDCFE72}" srcId="{E1AAFAFD-300E-4976-AEBF-92D5E91AC013}" destId="{D53DBD69-D725-451C-A7D5-5D4A3F533549}" srcOrd="3" destOrd="0" parTransId="{C8CEA249-93CF-41DD-91B1-D77CA482FE8C}" sibTransId="{1AA61DBE-DA04-41C6-A877-77FCE44197C3}"/>
    <dgm:cxn modelId="{64709ADC-B228-49B2-9D08-C0A5163CEBE2}" type="presOf" srcId="{815C9408-773E-4CBA-B127-0F80B4A94D31}" destId="{6F7F41D2-D8FD-4B27-8E06-E561A6C60C70}" srcOrd="0" destOrd="0" presId="urn:microsoft.com/office/officeart/2005/8/layout/matrix1"/>
    <dgm:cxn modelId="{94EBBC38-5CC7-4369-9630-585F49BBCEE7}" type="presOf" srcId="{D53DBD69-D725-451C-A7D5-5D4A3F533549}" destId="{301ADA79-2933-4FE6-8FB7-870E038E6F6E}" srcOrd="0" destOrd="0" presId="urn:microsoft.com/office/officeart/2005/8/layout/matrix1"/>
    <dgm:cxn modelId="{DCD4A725-73CE-49DD-B8B8-51D30F816A2C}" type="presOf" srcId="{73019DEC-2F55-444F-BC1B-D24DAC260662}" destId="{79E3F725-DF73-4E73-B2DC-B0C12EB944CF}" srcOrd="0" destOrd="0" presId="urn:microsoft.com/office/officeart/2005/8/layout/matrix1"/>
    <dgm:cxn modelId="{017AAFBE-C9A6-49EE-90D3-35316AD249C6}" type="presParOf" srcId="{79E3F725-DF73-4E73-B2DC-B0C12EB944CF}" destId="{47B7731D-61C8-454C-98AF-2C5638AF9875}" srcOrd="0" destOrd="0" presId="urn:microsoft.com/office/officeart/2005/8/layout/matrix1"/>
    <dgm:cxn modelId="{53C0C503-88E3-4F77-B673-112C3B174E78}" type="presParOf" srcId="{47B7731D-61C8-454C-98AF-2C5638AF9875}" destId="{ECD4AAEB-FD4E-4C32-90C5-D5D486C704A4}" srcOrd="0" destOrd="0" presId="urn:microsoft.com/office/officeart/2005/8/layout/matrix1"/>
    <dgm:cxn modelId="{7FA55C01-201D-4BE3-9B69-24D33058646A}" type="presParOf" srcId="{47B7731D-61C8-454C-98AF-2C5638AF9875}" destId="{F6A7259E-2AAD-47B3-B5B8-AB93C9A08546}" srcOrd="1" destOrd="0" presId="urn:microsoft.com/office/officeart/2005/8/layout/matrix1"/>
    <dgm:cxn modelId="{EB3682BF-B847-4010-9492-81EA73A25CA4}" type="presParOf" srcId="{47B7731D-61C8-454C-98AF-2C5638AF9875}" destId="{6F7F41D2-D8FD-4B27-8E06-E561A6C60C70}" srcOrd="2" destOrd="0" presId="urn:microsoft.com/office/officeart/2005/8/layout/matrix1"/>
    <dgm:cxn modelId="{B1BB64AE-427D-449B-B067-61727367FF15}" type="presParOf" srcId="{47B7731D-61C8-454C-98AF-2C5638AF9875}" destId="{826F5F6C-AE16-42F2-A4B6-90E8AA51BDAA}" srcOrd="3" destOrd="0" presId="urn:microsoft.com/office/officeart/2005/8/layout/matrix1"/>
    <dgm:cxn modelId="{BB7D6682-BA74-4387-8CEB-3E5A7F8A29E3}" type="presParOf" srcId="{47B7731D-61C8-454C-98AF-2C5638AF9875}" destId="{BE861973-E2F7-48FA-9589-2A25F32BB98A}" srcOrd="4" destOrd="0" presId="urn:microsoft.com/office/officeart/2005/8/layout/matrix1"/>
    <dgm:cxn modelId="{304DE655-462B-4200-B7A0-4C418537E923}" type="presParOf" srcId="{47B7731D-61C8-454C-98AF-2C5638AF9875}" destId="{EAAE6C7C-2F38-4351-A4BF-DC7156B8AC30}" srcOrd="5" destOrd="0" presId="urn:microsoft.com/office/officeart/2005/8/layout/matrix1"/>
    <dgm:cxn modelId="{C3D811F4-25C4-4724-A8CB-3855328C2F7D}" type="presParOf" srcId="{47B7731D-61C8-454C-98AF-2C5638AF9875}" destId="{301ADA79-2933-4FE6-8FB7-870E038E6F6E}" srcOrd="6" destOrd="0" presId="urn:microsoft.com/office/officeart/2005/8/layout/matrix1"/>
    <dgm:cxn modelId="{751ED3BA-793E-453A-A61D-A84AFC803D78}" type="presParOf" srcId="{47B7731D-61C8-454C-98AF-2C5638AF9875}" destId="{1B5EA03E-8603-4AFD-BD14-0048260D0A22}" srcOrd="7" destOrd="0" presId="urn:microsoft.com/office/officeart/2005/8/layout/matrix1"/>
    <dgm:cxn modelId="{B8CDD906-44E0-405A-8FF7-BF11B1647833}" type="presParOf" srcId="{79E3F725-DF73-4E73-B2DC-B0C12EB944CF}" destId="{FDDBAA88-A6BC-4977-9FC8-FE04F6B19FB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D4AAEB-FD4E-4C32-90C5-D5D486C704A4}">
      <dsp:nvSpPr>
        <dsp:cNvPr id="0" name=""/>
        <dsp:cNvSpPr/>
      </dsp:nvSpPr>
      <dsp:spPr>
        <a:xfrm rot="16200000">
          <a:off x="1062118" y="-1062118"/>
          <a:ext cx="2376264" cy="4500500"/>
        </a:xfrm>
        <a:prstGeom prst="round1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b="1" kern="1200" dirty="0" smtClean="0"/>
            <a:t>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noProof="0" dirty="0" smtClean="0"/>
            <a:t>Federal Liabilities</a:t>
          </a:r>
          <a:endParaRPr lang="en-GB" sz="1800" b="1" kern="1200" noProof="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u="none" kern="1200" noProof="0" dirty="0" smtClean="0">
              <a:solidFill>
                <a:schemeClr val="bg1"/>
              </a:solidFill>
            </a:rPr>
            <a:t> </a:t>
          </a:r>
          <a:r>
            <a:rPr lang="en-GB" sz="1600" u="sng" kern="1200" noProof="0" dirty="0" smtClean="0">
              <a:solidFill>
                <a:schemeClr val="bg1"/>
              </a:solidFill>
            </a:rPr>
            <a:t>focus</a:t>
          </a:r>
          <a:r>
            <a:rPr lang="en-GB" sz="1600" kern="1200" noProof="0" dirty="0" smtClean="0">
              <a:solidFill>
                <a:schemeClr val="bg1"/>
              </a:solidFill>
            </a:rPr>
            <a:t>: federal financial statements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u="none" kern="1200" noProof="0" dirty="0" smtClean="0">
              <a:solidFill>
                <a:schemeClr val="bg1"/>
              </a:solidFill>
            </a:rPr>
            <a:t> </a:t>
          </a:r>
          <a:r>
            <a:rPr lang="en-GB" sz="1600" b="0" u="sng" kern="1200" noProof="0" dirty="0" smtClean="0">
              <a:solidFill>
                <a:schemeClr val="bg1"/>
              </a:solidFill>
            </a:rPr>
            <a:t>volume</a:t>
          </a:r>
          <a:r>
            <a:rPr lang="en-GB" sz="1600" kern="1200" noProof="0" dirty="0" smtClean="0">
              <a:solidFill>
                <a:schemeClr val="bg1"/>
              </a:solidFill>
            </a:rPr>
            <a:t>: ~ 100 billion EUR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u="none" kern="1200" noProof="0" dirty="0" smtClean="0">
              <a:solidFill>
                <a:schemeClr val="bg1"/>
              </a:solidFill>
            </a:rPr>
            <a:t> </a:t>
          </a:r>
          <a:r>
            <a:rPr lang="en-GB" sz="1600" u="sng" kern="1200" noProof="0" dirty="0" smtClean="0">
              <a:solidFill>
                <a:schemeClr val="bg1"/>
              </a:solidFill>
            </a:rPr>
            <a:t>responsibility</a:t>
          </a:r>
          <a:r>
            <a:rPr lang="en-GB" sz="1600" kern="1200" noProof="0" dirty="0" smtClean="0">
              <a:solidFill>
                <a:schemeClr val="bg1"/>
              </a:solidFill>
            </a:rPr>
            <a:t>: Federal Ministry of Finance</a:t>
          </a:r>
          <a:endParaRPr lang="en-GB" sz="2400" b="1" kern="1200" noProof="0" dirty="0"/>
        </a:p>
      </dsp:txBody>
      <dsp:txXfrm rot="5400000">
        <a:off x="-1" y="1"/>
        <a:ext cx="4500500" cy="1782198"/>
      </dsp:txXfrm>
    </dsp:sp>
    <dsp:sp modelId="{6F7F41D2-D8FD-4B27-8E06-E561A6C60C70}">
      <dsp:nvSpPr>
        <dsp:cNvPr id="0" name=""/>
        <dsp:cNvSpPr/>
      </dsp:nvSpPr>
      <dsp:spPr>
        <a:xfrm>
          <a:off x="4500500" y="0"/>
          <a:ext cx="4500500" cy="2376264"/>
        </a:xfrm>
        <a:prstGeom prst="round1Rect">
          <a:avLst/>
        </a:prstGeom>
        <a:solidFill>
          <a:schemeClr val="accent5">
            <a:shade val="80000"/>
            <a:hueOff val="94156"/>
            <a:satOff val="-6017"/>
            <a:lumOff val="98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b="1" kern="1200" dirty="0" smtClean="0"/>
            <a:t>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b="1" kern="1200" dirty="0" smtClean="0"/>
            <a:t> </a:t>
          </a:r>
          <a:r>
            <a:rPr lang="en-GB" sz="2400" b="1" kern="1200" noProof="0" dirty="0" smtClean="0"/>
            <a:t>Federal </a:t>
          </a:r>
          <a:r>
            <a:rPr lang="en-GB" sz="2400" b="1" kern="1200" noProof="0" dirty="0" err="1" smtClean="0"/>
            <a:t>Fundings</a:t>
          </a:r>
          <a:endParaRPr lang="en-GB" sz="2400" b="1" kern="1200" noProof="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u="none" kern="1200" noProof="0" dirty="0" smtClean="0">
              <a:solidFill>
                <a:schemeClr val="bg1"/>
              </a:solidFill>
            </a:rPr>
            <a:t>  </a:t>
          </a:r>
          <a:r>
            <a:rPr lang="en-GB" sz="1600" u="sng" kern="1200" noProof="0" dirty="0" smtClean="0">
              <a:solidFill>
                <a:schemeClr val="bg1"/>
              </a:solidFill>
            </a:rPr>
            <a:t>focus</a:t>
          </a:r>
          <a:r>
            <a:rPr lang="en-GB" sz="1600" kern="1200" noProof="0" dirty="0" smtClean="0">
              <a:solidFill>
                <a:schemeClr val="bg1"/>
              </a:solidFill>
            </a:rPr>
            <a:t>: payments, accounting,  federal </a:t>
          </a:r>
          <a:br>
            <a:rPr lang="en-GB" sz="1600" kern="1200" noProof="0" dirty="0" smtClean="0">
              <a:solidFill>
                <a:schemeClr val="bg1"/>
              </a:solidFill>
            </a:rPr>
          </a:br>
          <a:r>
            <a:rPr lang="en-GB" sz="1600" kern="1200" noProof="0" dirty="0" smtClean="0">
              <a:solidFill>
                <a:schemeClr val="bg1"/>
              </a:solidFill>
            </a:rPr>
            <a:t>           financial statements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u="none" kern="1200" noProof="0" dirty="0" smtClean="0">
              <a:solidFill>
                <a:schemeClr val="bg1"/>
              </a:solidFill>
            </a:rPr>
            <a:t>  </a:t>
          </a:r>
          <a:r>
            <a:rPr lang="en-GB" sz="1600" u="sng" kern="1200" noProof="0" dirty="0" smtClean="0">
              <a:solidFill>
                <a:schemeClr val="bg1"/>
              </a:solidFill>
            </a:rPr>
            <a:t>volume</a:t>
          </a:r>
          <a:r>
            <a:rPr lang="en-GB" sz="1600" kern="1200" noProof="0" dirty="0" smtClean="0">
              <a:solidFill>
                <a:schemeClr val="bg1"/>
              </a:solidFill>
            </a:rPr>
            <a:t>: ~ 200 billion EUR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u="none" kern="1200" noProof="0" dirty="0" smtClean="0">
              <a:solidFill>
                <a:schemeClr val="bg1"/>
              </a:solidFill>
            </a:rPr>
            <a:t>  </a:t>
          </a:r>
          <a:r>
            <a:rPr lang="en-GB" sz="1600" u="sng" kern="1200" noProof="0" dirty="0" smtClean="0">
              <a:solidFill>
                <a:schemeClr val="bg1"/>
              </a:solidFill>
            </a:rPr>
            <a:t>responsibility</a:t>
          </a:r>
          <a:r>
            <a:rPr lang="en-GB" sz="1600" u="none" kern="1200" noProof="0" dirty="0" smtClean="0">
              <a:solidFill>
                <a:schemeClr val="bg1"/>
              </a:solidFill>
            </a:rPr>
            <a:t>: </a:t>
          </a:r>
          <a:r>
            <a:rPr lang="en-GB" sz="1600" kern="1200" noProof="0" dirty="0" smtClean="0">
              <a:solidFill>
                <a:schemeClr val="bg1"/>
              </a:solidFill>
            </a:rPr>
            <a:t>Federal Ministry of Finance</a:t>
          </a:r>
          <a:endParaRPr lang="en-GB" sz="1600" u="none" kern="1200" noProof="0" dirty="0">
            <a:solidFill>
              <a:schemeClr val="bg1"/>
            </a:solidFill>
          </a:endParaRPr>
        </a:p>
      </dsp:txBody>
      <dsp:txXfrm>
        <a:off x="4500500" y="0"/>
        <a:ext cx="4500500" cy="1782198"/>
      </dsp:txXfrm>
    </dsp:sp>
    <dsp:sp modelId="{BE861973-E2F7-48FA-9589-2A25F32BB98A}">
      <dsp:nvSpPr>
        <dsp:cNvPr id="0" name=""/>
        <dsp:cNvSpPr/>
      </dsp:nvSpPr>
      <dsp:spPr>
        <a:xfrm rot="10800000">
          <a:off x="0" y="2376264"/>
          <a:ext cx="4500500" cy="2376264"/>
        </a:xfrm>
        <a:prstGeom prst="round1Rect">
          <a:avLst/>
        </a:prstGeom>
        <a:solidFill>
          <a:schemeClr val="accent5">
            <a:shade val="80000"/>
            <a:hueOff val="188312"/>
            <a:satOff val="-12034"/>
            <a:lumOff val="196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noProof="0" dirty="0" smtClean="0"/>
            <a:t>Federal Investments</a:t>
          </a:r>
          <a:endParaRPr lang="en-GB" sz="1800" b="1" kern="1200" noProof="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u="none" kern="1200" noProof="0" dirty="0" smtClean="0">
              <a:solidFill>
                <a:schemeClr val="bg1"/>
              </a:solidFill>
            </a:rPr>
            <a:t>  </a:t>
          </a:r>
          <a:r>
            <a:rPr lang="en-GB" sz="1600" u="sng" kern="1200" noProof="0" dirty="0" smtClean="0">
              <a:solidFill>
                <a:schemeClr val="bg1"/>
              </a:solidFill>
            </a:rPr>
            <a:t>focus</a:t>
          </a:r>
          <a:r>
            <a:rPr lang="en-GB" sz="1600" kern="1200" noProof="0" dirty="0" smtClean="0">
              <a:solidFill>
                <a:schemeClr val="bg1"/>
              </a:solidFill>
            </a:rPr>
            <a:t>: accounting, federal financial </a:t>
          </a:r>
          <a:br>
            <a:rPr lang="en-GB" sz="1600" kern="1200" noProof="0" dirty="0" smtClean="0">
              <a:solidFill>
                <a:schemeClr val="bg1"/>
              </a:solidFill>
            </a:rPr>
          </a:br>
          <a:r>
            <a:rPr lang="en-GB" sz="1600" kern="1200" noProof="0" dirty="0" smtClean="0">
              <a:solidFill>
                <a:schemeClr val="bg1"/>
              </a:solidFill>
            </a:rPr>
            <a:t>           statements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u="none" kern="1200" noProof="0" dirty="0" smtClean="0">
              <a:solidFill>
                <a:schemeClr val="bg1"/>
              </a:solidFill>
            </a:rPr>
            <a:t>  </a:t>
          </a:r>
          <a:r>
            <a:rPr lang="en-GB" sz="1600" u="sng" kern="1200" noProof="0" dirty="0" smtClean="0">
              <a:solidFill>
                <a:schemeClr val="bg1"/>
              </a:solidFill>
            </a:rPr>
            <a:t>volume</a:t>
          </a:r>
          <a:r>
            <a:rPr lang="en-GB" sz="1600" kern="1200" noProof="0" dirty="0" smtClean="0">
              <a:solidFill>
                <a:schemeClr val="bg1"/>
              </a:solidFill>
            </a:rPr>
            <a:t>: ~ 25 billion EUR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u="none" kern="1200" noProof="0" dirty="0" smtClean="0">
              <a:solidFill>
                <a:schemeClr val="bg1"/>
              </a:solidFill>
            </a:rPr>
            <a:t>  </a:t>
          </a:r>
          <a:r>
            <a:rPr lang="en-GB" sz="1600" u="sng" kern="1200" noProof="0" dirty="0" smtClean="0">
              <a:solidFill>
                <a:schemeClr val="bg1"/>
              </a:solidFill>
            </a:rPr>
            <a:t>responsibility</a:t>
          </a:r>
          <a:r>
            <a:rPr lang="en-GB" sz="1600" kern="1200" noProof="0" dirty="0" smtClean="0">
              <a:solidFill>
                <a:schemeClr val="bg1"/>
              </a:solidFill>
            </a:rPr>
            <a:t>: Federal Ministries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noProof="0" dirty="0" smtClean="0">
            <a:solidFill>
              <a:schemeClr val="bg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400" b="1" kern="1200" noProof="0" dirty="0"/>
        </a:p>
      </dsp:txBody>
      <dsp:txXfrm rot="10800000">
        <a:off x="0" y="2970329"/>
        <a:ext cx="4500500" cy="1782198"/>
      </dsp:txXfrm>
    </dsp:sp>
    <dsp:sp modelId="{301ADA79-2933-4FE6-8FB7-870E038E6F6E}">
      <dsp:nvSpPr>
        <dsp:cNvPr id="0" name=""/>
        <dsp:cNvSpPr/>
      </dsp:nvSpPr>
      <dsp:spPr>
        <a:xfrm rot="5400000">
          <a:off x="5562618" y="1314146"/>
          <a:ext cx="2376264" cy="4500500"/>
        </a:xfrm>
        <a:prstGeom prst="round1Rect">
          <a:avLst/>
        </a:prstGeom>
        <a:solidFill>
          <a:srgbClr val="CC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b="1" kern="1200" dirty="0" smtClean="0"/>
            <a:t> </a:t>
          </a:r>
          <a:r>
            <a:rPr lang="en-GB" sz="2400" b="1" kern="1200" noProof="0" dirty="0" smtClean="0"/>
            <a:t>Debt- and </a:t>
          </a:r>
          <a:br>
            <a:rPr lang="en-GB" sz="2400" b="1" kern="1200" noProof="0" dirty="0" smtClean="0"/>
          </a:br>
          <a:r>
            <a:rPr lang="en-GB" sz="2400" b="1" kern="1200" noProof="0" dirty="0" smtClean="0"/>
            <a:t> Liquidity Management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u="none" kern="1200" noProof="0" dirty="0" smtClean="0">
              <a:solidFill>
                <a:schemeClr val="bg1"/>
              </a:solidFill>
            </a:rPr>
            <a:t>  </a:t>
          </a:r>
          <a:r>
            <a:rPr lang="en-GB" sz="1600" u="sng" kern="1200" noProof="0" dirty="0" smtClean="0">
              <a:solidFill>
                <a:schemeClr val="bg1"/>
              </a:solidFill>
            </a:rPr>
            <a:t>focus</a:t>
          </a:r>
          <a:r>
            <a:rPr lang="en-GB" sz="1600" kern="1200" noProof="0" dirty="0" smtClean="0">
              <a:solidFill>
                <a:schemeClr val="bg1"/>
              </a:solidFill>
            </a:rPr>
            <a:t>: debt- and liquidity management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u="none" kern="1200" noProof="0" dirty="0" smtClean="0">
              <a:solidFill>
                <a:schemeClr val="bg1"/>
              </a:solidFill>
            </a:rPr>
            <a:t>  </a:t>
          </a:r>
          <a:r>
            <a:rPr lang="en-GB" sz="1600" u="sng" kern="1200" noProof="0" dirty="0" smtClean="0">
              <a:solidFill>
                <a:schemeClr val="bg1"/>
              </a:solidFill>
            </a:rPr>
            <a:t>volume</a:t>
          </a:r>
          <a:r>
            <a:rPr lang="en-GB" sz="1600" kern="1200" noProof="0" dirty="0" smtClean="0">
              <a:solidFill>
                <a:schemeClr val="bg1"/>
              </a:solidFill>
            </a:rPr>
            <a:t>: ~ 650 billion EUR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u="none" kern="1200" noProof="0" dirty="0" smtClean="0">
              <a:solidFill>
                <a:schemeClr val="bg1"/>
              </a:solidFill>
            </a:rPr>
            <a:t>  </a:t>
          </a:r>
          <a:r>
            <a:rPr lang="en-GB" sz="1600" u="sng" kern="1200" noProof="0" dirty="0" smtClean="0">
              <a:solidFill>
                <a:schemeClr val="bg1"/>
              </a:solidFill>
            </a:rPr>
            <a:t>responsibility:</a:t>
          </a:r>
          <a:r>
            <a:rPr lang="en-GB" sz="1600" kern="1200" noProof="0" dirty="0" smtClean="0">
              <a:solidFill>
                <a:schemeClr val="bg1"/>
              </a:solidFill>
            </a:rPr>
            <a:t> Austrian Treasury Agency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400" b="1" kern="1200" noProof="0" dirty="0"/>
        </a:p>
      </dsp:txBody>
      <dsp:txXfrm rot="-5400000">
        <a:off x="4500499" y="2970330"/>
        <a:ext cx="4500500" cy="1782198"/>
      </dsp:txXfrm>
    </dsp:sp>
    <dsp:sp modelId="{FDDBAA88-A6BC-4977-9FC8-FE04F6B19FB1}">
      <dsp:nvSpPr>
        <dsp:cNvPr id="0" name=""/>
        <dsp:cNvSpPr/>
      </dsp:nvSpPr>
      <dsp:spPr>
        <a:xfrm>
          <a:off x="3150350" y="1959984"/>
          <a:ext cx="2700300" cy="701199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3200" b="1" kern="1200" dirty="0" smtClean="0"/>
            <a:t>Treasury</a:t>
          </a:r>
          <a:endParaRPr lang="de-AT" sz="3200" b="1" kern="1200" dirty="0"/>
        </a:p>
      </dsp:txBody>
      <dsp:txXfrm>
        <a:off x="3184580" y="1994214"/>
        <a:ext cx="2631840" cy="632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5EEE5-1DC0-493E-88D9-7E5A3CBF761F}" type="datetimeFigureOut">
              <a:rPr lang="de-AT" smtClean="0"/>
              <a:t>21.03.2017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CFED3-C35C-4F09-A776-3CADC686A52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226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246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8492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2738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6984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1229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5475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9721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3967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62155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8160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0947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8713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6650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4413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baseline="0" noProof="0" dirty="0" smtClean="0">
              <a:sym typeface="Wingdings" panose="05000000000000000000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6163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baseline="0" noProof="0" dirty="0" smtClean="0">
              <a:sym typeface="Wingdings" panose="05000000000000000000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5270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6868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noProof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1914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8" descr="Logo_BMF_ROT_EN_P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400" y="504000"/>
            <a:ext cx="3780000" cy="900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35676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356795"/>
            <a:ext cx="6552008" cy="720000"/>
          </a:xfrm>
          <a:prstGeom prst="rect">
            <a:avLst/>
          </a:prstGeom>
        </p:spPr>
        <p:txBody>
          <a:bodyPr/>
          <a:lstStyle>
            <a:lvl1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de-DE" sz="4000" kern="12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defRPr>
            </a:lvl1pPr>
          </a:lstStyle>
          <a:p>
            <a:pPr marL="0" marR="0" lvl="0" indent="0" algn="l" defTabSz="10084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4000" dirty="0" err="1" smtClean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titel</a:t>
            </a:r>
            <a:r>
              <a:rPr 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: 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/>
          </p:nvPr>
        </p:nvSpPr>
        <p:spPr>
          <a:xfrm>
            <a:off x="720725" y="1980000"/>
            <a:ext cx="8639175" cy="4500000"/>
          </a:xfrm>
          <a:prstGeom prst="rect">
            <a:avLst/>
          </a:prstGeom>
        </p:spPr>
        <p:txBody>
          <a:bodyPr/>
          <a:lstStyle>
            <a:lvl1pPr marL="378184" indent="-378184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3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819400" indent="-315154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64000" indent="-324000" algn="just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60000" indent="-252123" algn="just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2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296000" indent="-252123" algn="just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defRPr sz="2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pic>
        <p:nvPicPr>
          <p:cNvPr id="8" name="Picture 15" descr="Logo_BMF_ROT_EN_P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800" y="504001"/>
            <a:ext cx="2516400" cy="5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de-AT" dirty="0" smtClean="0"/>
              <a:t> 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27763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/>
          </p:nvPr>
        </p:nvSpPr>
        <p:spPr>
          <a:xfrm>
            <a:off x="722214" y="1980000"/>
            <a:ext cx="2627313" cy="4405313"/>
          </a:xfrm>
          <a:prstGeom prst="rect">
            <a:avLst/>
          </a:prstGeom>
          <a:solidFill>
            <a:srgbClr val="447B99"/>
          </a:solidFill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356795"/>
            <a:ext cx="6552008" cy="720000"/>
          </a:xfrm>
          <a:prstGeom prst="rect">
            <a:avLst/>
          </a:prstGeom>
        </p:spPr>
        <p:txBody>
          <a:bodyPr/>
          <a:lstStyle>
            <a:lvl1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de-DE" sz="4000" kern="12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defRPr>
            </a:lvl1pPr>
          </a:lstStyle>
          <a:p>
            <a:pPr marL="0" marR="0" lvl="0" indent="0" algn="l" defTabSz="10084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4000" dirty="0" err="1" smtClean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titel</a:t>
            </a:r>
            <a:r>
              <a:rPr 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: 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3694113" y="1980000"/>
            <a:ext cx="2627313" cy="3246437"/>
          </a:xfrm>
          <a:prstGeom prst="rect">
            <a:avLst/>
          </a:prstGeom>
          <a:solidFill>
            <a:srgbClr val="88B9D2"/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6696000" y="1982019"/>
            <a:ext cx="2627313" cy="1398587"/>
          </a:xfrm>
          <a:prstGeom prst="rect">
            <a:avLst/>
          </a:prstGeom>
          <a:solidFill>
            <a:srgbClr val="447B99">
              <a:alpha val="30196"/>
            </a:srgbClr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9" name="Textplatzhalter 17"/>
          <p:cNvSpPr>
            <a:spLocks noGrp="1"/>
          </p:cNvSpPr>
          <p:nvPr>
            <p:ph type="body" sz="quarter" idx="14"/>
          </p:nvPr>
        </p:nvSpPr>
        <p:spPr>
          <a:xfrm>
            <a:off x="6698878" y="3638203"/>
            <a:ext cx="2627313" cy="2523605"/>
          </a:xfrm>
          <a:prstGeom prst="rect">
            <a:avLst/>
          </a:prstGeom>
          <a:solidFill>
            <a:srgbClr val="000000">
              <a:alpha val="50196"/>
            </a:srgbClr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pic>
        <p:nvPicPr>
          <p:cNvPr id="11" name="Picture 15" descr="Logo_BMF_ROT_EN_P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800" y="504001"/>
            <a:ext cx="2516400" cy="598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 defTabSz="504000"/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7203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1442294" y="6876000"/>
            <a:ext cx="7917706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aseline="30000">
                <a:solidFill>
                  <a:schemeClr val="tx1"/>
                </a:solidFill>
              </a:defRPr>
            </a:lvl1pPr>
          </a:lstStyle>
          <a:p>
            <a:pPr algn="l" defTabSz="504000"/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720000" y="6876000"/>
            <a:ext cx="684000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30000">
                <a:solidFill>
                  <a:schemeClr val="tx1"/>
                </a:solidFill>
              </a:defRPr>
            </a:lvl1pPr>
          </a:lstStyle>
          <a:p>
            <a:fld id="{2B2FB3C2-479D-452C-B7E2-165D2C7D907B}" type="slidenum">
              <a:rPr lang="de-AT" smtClean="0"/>
              <a:pPr/>
              <a:t>‹#›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4265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100849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184" indent="-378184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400" indent="-315154" algn="l" defTabSz="1008492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615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861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9106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3352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7598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1844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6090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246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492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738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984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1229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5475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9721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3967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19999" y="3960000"/>
            <a:ext cx="8640000" cy="20774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4500" dirty="0" smtClean="0">
                <a:solidFill>
                  <a:srgbClr val="001D31"/>
                </a:solidFill>
                <a:latin typeface="+mj-lt"/>
                <a:cs typeface="Palatino"/>
              </a:rPr>
              <a:t>Federal Investments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20000" y="3060000"/>
            <a:ext cx="8640000" cy="3077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2500" dirty="0" smtClean="0">
                <a:solidFill>
                  <a:srgbClr val="001D31"/>
                </a:solidFill>
                <a:latin typeface="+mj-lt"/>
                <a:cs typeface="Palatino"/>
              </a:rPr>
              <a:t>BMF V/3-KH  </a:t>
            </a:r>
          </a:p>
        </p:txBody>
      </p:sp>
      <p:sp>
        <p:nvSpPr>
          <p:cNvPr id="9" name="Textfeld 8"/>
          <p:cNvSpPr txBox="1">
            <a:spLocks/>
          </p:cNvSpPr>
          <p:nvPr/>
        </p:nvSpPr>
        <p:spPr>
          <a:xfrm>
            <a:off x="810000" y="7020000"/>
            <a:ext cx="8640000" cy="2285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1200" baseline="30000" dirty="0" smtClean="0">
                <a:latin typeface="Tahoma"/>
                <a:cs typeface="Tahoma"/>
              </a:rPr>
              <a:t>March 20th, 2017 </a:t>
            </a:r>
            <a:endParaRPr lang="de-DE" sz="1200" baseline="300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614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720000" y="356795"/>
            <a:ext cx="8499158" cy="720000"/>
          </a:xfrm>
        </p:spPr>
        <p:txBody>
          <a:bodyPr/>
          <a:lstStyle/>
          <a:p>
            <a:r>
              <a:rPr lang="en-GB" dirty="0" smtClean="0"/>
              <a:t>bookings in SAP-TR – appreciation/depreciation in value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10</a:t>
            </a:fld>
            <a:endParaRPr lang="de-AT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22" y="1621979"/>
            <a:ext cx="86201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774799" y="3494187"/>
            <a:ext cx="8639547" cy="5555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1400" dirty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GB" sz="1400" dirty="0" smtClean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 of the revaluation / company code / depot / new value in foreign currency resp. Euro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28" y="3922830"/>
            <a:ext cx="2949922" cy="31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3890566" y="4941596"/>
            <a:ext cx="4967139" cy="5555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400" dirty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GB" sz="1400" dirty="0" smtClean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xecution of the appreciation / depreciation in value</a:t>
            </a:r>
          </a:p>
        </p:txBody>
      </p:sp>
    </p:spTree>
    <p:extLst>
      <p:ext uri="{BB962C8B-B14F-4D97-AF65-F5344CB8AC3E}">
        <p14:creationId xmlns:p14="http://schemas.microsoft.com/office/powerpoint/2010/main" val="20794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financial statement information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720725" y="1516486"/>
            <a:ext cx="8639175" cy="5074045"/>
          </a:xfrm>
        </p:spPr>
        <p:txBody>
          <a:bodyPr/>
          <a:lstStyle/>
          <a:p>
            <a:pPr>
              <a:tabLst>
                <a:tab pos="5533159" algn="l"/>
              </a:tabLst>
              <a:defRPr/>
            </a:pPr>
            <a:endParaRPr lang="de-AT" sz="2400" dirty="0"/>
          </a:p>
          <a:p>
            <a:pPr>
              <a:tabLst>
                <a:tab pos="5533159" algn="l"/>
              </a:tabLst>
              <a:defRPr/>
            </a:pPr>
            <a:r>
              <a:rPr lang="en-GB" sz="2400" dirty="0"/>
              <a:t>Additionally to the bookings, there is the obligation for the ministries to enter some financial statement data of the investments in SAP-TR, i.e.:</a:t>
            </a:r>
          </a:p>
          <a:p>
            <a:pPr lvl="1">
              <a:tabLst>
                <a:tab pos="5533159" algn="l"/>
              </a:tabLst>
              <a:defRPr/>
            </a:pPr>
            <a:r>
              <a:rPr lang="en-GB" sz="1800" dirty="0" smtClean="0"/>
              <a:t>net </a:t>
            </a:r>
            <a:r>
              <a:rPr lang="en-GB" sz="1800" dirty="0"/>
              <a:t>assets</a:t>
            </a:r>
          </a:p>
          <a:p>
            <a:pPr lvl="1">
              <a:tabLst>
                <a:tab pos="5533159" algn="l"/>
              </a:tabLst>
              <a:defRPr/>
            </a:pPr>
            <a:r>
              <a:rPr lang="en-GB" sz="1800" dirty="0" smtClean="0"/>
              <a:t>nominal </a:t>
            </a:r>
            <a:r>
              <a:rPr lang="en-GB" sz="1800" dirty="0"/>
              <a:t>capital</a:t>
            </a:r>
          </a:p>
          <a:p>
            <a:pPr lvl="1">
              <a:tabLst>
                <a:tab pos="5533159" algn="l"/>
              </a:tabLst>
              <a:defRPr/>
            </a:pPr>
            <a:r>
              <a:rPr lang="en-GB" sz="1800" dirty="0" smtClean="0"/>
              <a:t>own </a:t>
            </a:r>
            <a:r>
              <a:rPr lang="en-GB" sz="1800" dirty="0"/>
              <a:t>capital</a:t>
            </a:r>
          </a:p>
          <a:p>
            <a:pPr lvl="1">
              <a:tabLst>
                <a:tab pos="5533159" algn="l"/>
              </a:tabLst>
              <a:defRPr/>
            </a:pPr>
            <a:r>
              <a:rPr lang="en-GB" sz="1800" dirty="0" smtClean="0"/>
              <a:t>profit </a:t>
            </a:r>
            <a:r>
              <a:rPr lang="en-GB" sz="1800" dirty="0"/>
              <a:t>or loss on ordinary activities</a:t>
            </a:r>
          </a:p>
          <a:p>
            <a:pPr lvl="1">
              <a:tabLst>
                <a:tab pos="5533159" algn="l"/>
              </a:tabLst>
              <a:defRPr/>
            </a:pPr>
            <a:r>
              <a:rPr lang="en-GB" sz="1800" dirty="0" smtClean="0"/>
              <a:t>number </a:t>
            </a:r>
            <a:r>
              <a:rPr lang="en-GB" sz="1800" dirty="0"/>
              <a:t>of employees (including government employees in the companies)</a:t>
            </a:r>
          </a:p>
          <a:p>
            <a:pPr>
              <a:tabLst>
                <a:tab pos="5533159" algn="l"/>
              </a:tabLst>
              <a:defRPr/>
            </a:pPr>
            <a:r>
              <a:rPr lang="en-GB" sz="2400" dirty="0"/>
              <a:t>The information has to be entered in a z-transaction (not SAP-standard)</a:t>
            </a:r>
          </a:p>
          <a:p>
            <a:pPr>
              <a:tabLst>
                <a:tab pos="5533159" algn="l"/>
              </a:tabLst>
              <a:defRPr/>
            </a:pPr>
            <a:r>
              <a:rPr lang="en-GB" sz="2400" dirty="0"/>
              <a:t>The information is published in the federal financial statements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11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4480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financial statements information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12</a:t>
            </a:fld>
            <a:endParaRPr lang="de-AT" dirty="0"/>
          </a:p>
        </p:txBody>
      </p:sp>
      <p:sp>
        <p:nvSpPr>
          <p:cNvPr id="8" name="Textfeld 7"/>
          <p:cNvSpPr txBox="1"/>
          <p:nvPr/>
        </p:nvSpPr>
        <p:spPr>
          <a:xfrm>
            <a:off x="6619106" y="2846115"/>
            <a:ext cx="2592288" cy="115212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400" dirty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GB" sz="1400" dirty="0" smtClean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ntry of various financial statement information and number of employees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2" y="1677520"/>
            <a:ext cx="5888360" cy="56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08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reporting</a:t>
            </a:r>
            <a:r>
              <a:rPr lang="de-AT" dirty="0" smtClean="0"/>
              <a:t> (SAP-TR)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13</a:t>
            </a:fld>
            <a:endParaRPr lang="de-AT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19479" y="1548463"/>
            <a:ext cx="8641668" cy="4859790"/>
          </a:xfrm>
          <a:prstGeom prst="rect">
            <a:avLst/>
          </a:prstGeom>
        </p:spPr>
        <p:txBody>
          <a:bodyPr/>
          <a:lstStyle>
            <a:lvl1pPr marL="378184" indent="-378184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9400" indent="-315154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615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861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9106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352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598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844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6090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r>
              <a:rPr lang="en-GB" sz="2400" dirty="0" smtClean="0"/>
              <a:t>For the investments the SAP-standard-reporting is used:</a:t>
            </a:r>
          </a:p>
          <a:p>
            <a:pPr lvl="1"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r>
              <a:rPr lang="en-GB" sz="1800" dirty="0"/>
              <a:t>b</a:t>
            </a:r>
            <a:r>
              <a:rPr lang="en-GB" sz="1800" dirty="0" smtClean="0"/>
              <a:t>alances report (tpm12)</a:t>
            </a:r>
          </a:p>
          <a:p>
            <a:pPr lvl="1"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r>
              <a:rPr lang="en-GB" sz="1800" dirty="0"/>
              <a:t>p</a:t>
            </a:r>
            <a:r>
              <a:rPr lang="en-GB" sz="1800" dirty="0" smtClean="0"/>
              <a:t>osting journal (tpm20)</a:t>
            </a:r>
          </a:p>
          <a:p>
            <a:pPr lvl="1"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r>
              <a:rPr lang="en-GB" sz="1800" dirty="0"/>
              <a:t>c</a:t>
            </a:r>
            <a:r>
              <a:rPr lang="en-GB" sz="1800" dirty="0" smtClean="0"/>
              <a:t>ash flow (tpm13)</a:t>
            </a:r>
          </a:p>
          <a:p>
            <a:pPr lvl="1"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endParaRPr lang="en-GB" sz="1800" dirty="0" smtClean="0"/>
          </a:p>
          <a:p>
            <a:pPr lvl="1"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endParaRPr lang="en-GB" sz="1800" dirty="0" smtClean="0"/>
          </a:p>
          <a:p>
            <a:pPr lvl="1"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endParaRPr lang="en-GB" sz="1800" dirty="0" smtClean="0"/>
          </a:p>
          <a:p>
            <a:pPr lvl="1"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endParaRPr lang="en-GB" sz="1800" dirty="0" smtClean="0"/>
          </a:p>
          <a:p>
            <a:pPr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endParaRPr lang="en-GB" sz="2400" dirty="0" smtClean="0"/>
          </a:p>
          <a:p>
            <a:pPr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endParaRPr lang="en-GB" sz="24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2" y="3350171"/>
            <a:ext cx="9934766" cy="2402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15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reporting</a:t>
            </a:r>
            <a:r>
              <a:rPr lang="de-AT" dirty="0" smtClean="0"/>
              <a:t> (SAP-BW)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14</a:t>
            </a:fld>
            <a:endParaRPr lang="de-AT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719479" y="1548463"/>
            <a:ext cx="8641668" cy="4859790"/>
          </a:xfrm>
          <a:prstGeom prst="rect">
            <a:avLst/>
          </a:prstGeom>
        </p:spPr>
        <p:txBody>
          <a:bodyPr/>
          <a:lstStyle>
            <a:lvl1pPr marL="378184" indent="-378184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9400" indent="-315154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615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861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9106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352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598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844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6090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r>
              <a:rPr lang="en-GB" sz="2400" dirty="0" smtClean="0"/>
              <a:t>Additionally to the SAP-standard-reporting there are 2 reports in a Data Warehouse (SAP-BW)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2" y="2990131"/>
            <a:ext cx="9073008" cy="1721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383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reporting</a:t>
            </a:r>
            <a:r>
              <a:rPr lang="de-AT" dirty="0" smtClean="0"/>
              <a:t> – </a:t>
            </a:r>
            <a:r>
              <a:rPr lang="en-GB" dirty="0" smtClean="0"/>
              <a:t>federal</a:t>
            </a:r>
            <a:r>
              <a:rPr lang="de-AT" dirty="0" smtClean="0"/>
              <a:t> </a:t>
            </a:r>
            <a:r>
              <a:rPr lang="en-GB" dirty="0" smtClean="0"/>
              <a:t>financial</a:t>
            </a:r>
            <a:r>
              <a:rPr lang="de-AT" dirty="0" smtClean="0"/>
              <a:t> </a:t>
            </a:r>
            <a:r>
              <a:rPr lang="en-GB" dirty="0" smtClean="0"/>
              <a:t>statements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15</a:t>
            </a:fld>
            <a:endParaRPr lang="de-AT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19479" y="1548463"/>
            <a:ext cx="8641668" cy="4859790"/>
          </a:xfrm>
          <a:prstGeom prst="rect">
            <a:avLst/>
          </a:prstGeom>
        </p:spPr>
        <p:txBody>
          <a:bodyPr/>
          <a:lstStyle>
            <a:lvl1pPr marL="378184" indent="-378184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19400" indent="-315154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0615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861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9106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3352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7598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81844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6090" indent="-252123" algn="l" defTabSz="100849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endParaRPr lang="de-AT" sz="2400" smtClean="0"/>
          </a:p>
          <a:p>
            <a:pPr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r>
              <a:rPr lang="en-GB" sz="2400" smtClean="0"/>
              <a:t>For the federal financial statements, a lot of information is gathered of the data concerning investments.</a:t>
            </a:r>
          </a:p>
          <a:p>
            <a:pPr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r>
              <a:rPr lang="en-GB" sz="2400" smtClean="0"/>
              <a:t>In the balance sheet, there are 12 tables concerning investments</a:t>
            </a:r>
          </a:p>
          <a:p>
            <a:pPr>
              <a:buClr>
                <a:srgbClr val="5C171F"/>
              </a:buClr>
              <a:buFont typeface="Wingdings" panose="05000000000000000000" pitchFamily="2" charset="2"/>
              <a:buChar char="§"/>
              <a:tabLst>
                <a:tab pos="5533159" algn="l"/>
              </a:tabLst>
              <a:defRPr/>
            </a:pPr>
            <a:r>
              <a:rPr lang="en-GB" sz="2400" smtClean="0"/>
              <a:t>The data is edited in SAP-BW</a:t>
            </a:r>
            <a:endParaRPr lang="en-GB" sz="2400" dirty="0" smtClean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726" y="3638203"/>
            <a:ext cx="4136851" cy="3002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776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16</a:t>
            </a:fld>
            <a:endParaRPr lang="de-AT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20725" y="2774106"/>
            <a:ext cx="8639175" cy="3705893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" b="1" dirty="0" smtClean="0"/>
              <a:t>Thank you very much for your attention!</a:t>
            </a:r>
          </a:p>
          <a:p>
            <a:pPr marL="0" indent="0">
              <a:buNone/>
            </a:pPr>
            <a:endParaRPr lang="de-AT" sz="3200" dirty="0" smtClean="0"/>
          </a:p>
          <a:p>
            <a:pPr marL="0" indent="0">
              <a:buNone/>
            </a:pPr>
            <a:endParaRPr lang="de-AT" sz="3200" dirty="0"/>
          </a:p>
          <a:p>
            <a:pPr marL="0" indent="0">
              <a:buNone/>
            </a:pPr>
            <a:endParaRPr lang="de-AT" sz="32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de-AT" sz="2000" b="1" dirty="0" smtClean="0"/>
              <a:t>Sebastian Heinrich</a:t>
            </a:r>
            <a:endParaRPr lang="de-AT" sz="20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Ministry of Finance, Treasury </a:t>
            </a:r>
            <a:r>
              <a:rPr lang="en-US" sz="2000" dirty="0" smtClean="0"/>
              <a:t>System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AT" sz="2000" dirty="0" smtClean="0"/>
              <a:t>E-Mail</a:t>
            </a:r>
            <a:r>
              <a:rPr lang="de-AT" sz="2000" dirty="0"/>
              <a:t>: </a:t>
            </a:r>
            <a:r>
              <a:rPr lang="de-AT" sz="2000" dirty="0" smtClean="0"/>
              <a:t>sebastian.heinrich@bmf.gv.at</a:t>
            </a:r>
            <a:endParaRPr lang="de-AT" sz="2000" dirty="0"/>
          </a:p>
          <a:p>
            <a:pPr marL="0" indent="0">
              <a:buNone/>
            </a:pPr>
            <a:endParaRPr lang="de-AT" sz="3200" dirty="0"/>
          </a:p>
        </p:txBody>
      </p:sp>
    </p:spTree>
    <p:extLst>
      <p:ext uri="{BB962C8B-B14F-4D97-AF65-F5344CB8AC3E}">
        <p14:creationId xmlns:p14="http://schemas.microsoft.com/office/powerpoint/2010/main" val="39922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AT" dirty="0" smtClean="0"/>
              <a:t>agenda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Federal Investments</a:t>
            </a:r>
          </a:p>
          <a:p>
            <a:r>
              <a:rPr lang="en-GB" dirty="0"/>
              <a:t>Integration of the investments in SAP-Treasury</a:t>
            </a:r>
          </a:p>
          <a:p>
            <a:r>
              <a:rPr lang="en-GB" dirty="0"/>
              <a:t>Bookings</a:t>
            </a:r>
          </a:p>
          <a:p>
            <a:r>
              <a:rPr lang="en-GB" dirty="0" smtClean="0"/>
              <a:t>Reporting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091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Integration into IT-system ‚Treasury‘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de-AT" dirty="0" smtClean="0"/>
              <a:t> 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3</a:t>
            </a:fld>
            <a:endParaRPr lang="de-AT" dirty="0"/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600312730"/>
              </p:ext>
            </p:extLst>
          </p:nvPr>
        </p:nvGraphicFramePr>
        <p:xfrm>
          <a:off x="578198" y="1982019"/>
          <a:ext cx="90010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053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Federal Investments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720725" y="1516486"/>
            <a:ext cx="8639175" cy="5074045"/>
          </a:xfrm>
        </p:spPr>
        <p:txBody>
          <a:bodyPr/>
          <a:lstStyle/>
          <a:p>
            <a:pPr>
              <a:tabLst>
                <a:tab pos="5533159" algn="l"/>
              </a:tabLst>
              <a:defRPr/>
            </a:pPr>
            <a:r>
              <a:rPr lang="en-GB" sz="2400" dirty="0"/>
              <a:t>The Republic of Austria is directly involved in around 200 shareholdings (i.e. companies, banks, universities, museums, funds)</a:t>
            </a:r>
          </a:p>
          <a:p>
            <a:pPr>
              <a:tabLst>
                <a:tab pos="5533159" algn="l"/>
              </a:tabLst>
              <a:defRPr/>
            </a:pPr>
            <a:r>
              <a:rPr lang="en-GB" sz="2400" dirty="0"/>
              <a:t>Including</a:t>
            </a:r>
            <a:r>
              <a:rPr lang="de-AT" sz="2400" dirty="0"/>
              <a:t> </a:t>
            </a:r>
            <a:r>
              <a:rPr lang="en-GB" sz="2400" dirty="0"/>
              <a:t>indirect holdings, there are around 800 investments</a:t>
            </a:r>
          </a:p>
          <a:p>
            <a:pPr>
              <a:tabLst>
                <a:tab pos="5533159" algn="l"/>
              </a:tabLst>
              <a:defRPr/>
            </a:pPr>
            <a:r>
              <a:rPr lang="en-GB" sz="2400" dirty="0"/>
              <a:t>Direct investments:</a:t>
            </a:r>
          </a:p>
          <a:p>
            <a:pPr lvl="1">
              <a:tabLst>
                <a:tab pos="5533159" algn="l"/>
              </a:tabLst>
              <a:defRPr/>
            </a:pPr>
            <a:r>
              <a:rPr lang="en-GB" sz="2000" dirty="0"/>
              <a:t>Joined investments (100% ownership): around </a:t>
            </a:r>
            <a:r>
              <a:rPr lang="en-GB" sz="2000" dirty="0" smtClean="0"/>
              <a:t>110</a:t>
            </a:r>
            <a:endParaRPr lang="en-GB" sz="2000" dirty="0"/>
          </a:p>
          <a:p>
            <a:pPr lvl="1">
              <a:tabLst>
                <a:tab pos="5533159" algn="l"/>
              </a:tabLst>
              <a:defRPr/>
            </a:pPr>
            <a:r>
              <a:rPr lang="en-GB" sz="2000" dirty="0"/>
              <a:t>Associated investments (20% to 99% ownership): around </a:t>
            </a:r>
            <a:r>
              <a:rPr lang="en-GB" sz="2000" dirty="0" smtClean="0"/>
              <a:t>40</a:t>
            </a:r>
            <a:endParaRPr lang="en-GB" sz="2000" dirty="0"/>
          </a:p>
          <a:p>
            <a:pPr lvl="1">
              <a:tabLst>
                <a:tab pos="5533159" algn="l"/>
              </a:tabLst>
              <a:defRPr/>
            </a:pPr>
            <a:r>
              <a:rPr lang="en-GB" sz="2000" dirty="0"/>
              <a:t>Other investments (up to 20% ownership): </a:t>
            </a:r>
            <a:r>
              <a:rPr lang="en-GB" sz="2000"/>
              <a:t>around </a:t>
            </a:r>
            <a:r>
              <a:rPr lang="en-GB" sz="2000" smtClean="0"/>
              <a:t>60</a:t>
            </a:r>
            <a:endParaRPr lang="en-GB" sz="2000" dirty="0"/>
          </a:p>
          <a:p>
            <a:pPr>
              <a:tabLst>
                <a:tab pos="5533159" algn="l"/>
              </a:tabLst>
              <a:defRPr/>
            </a:pPr>
            <a:r>
              <a:rPr lang="en-GB" sz="2400" dirty="0"/>
              <a:t>Direct investments are held by the ministries, that are functionally responsible for the shareholdings</a:t>
            </a:r>
          </a:p>
          <a:p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484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investments in SAP-TR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720725" y="1516486"/>
            <a:ext cx="8639175" cy="5074045"/>
          </a:xfrm>
        </p:spPr>
        <p:txBody>
          <a:bodyPr/>
          <a:lstStyle/>
          <a:p>
            <a:pPr>
              <a:tabLst>
                <a:tab pos="5533159" algn="l"/>
              </a:tabLst>
              <a:defRPr/>
            </a:pPr>
            <a:r>
              <a:rPr lang="en-GB" sz="2400" dirty="0"/>
              <a:t>Each investment is a business partner in SAP-TR</a:t>
            </a:r>
          </a:p>
          <a:p>
            <a:pPr>
              <a:tabLst>
                <a:tab pos="5533159" algn="l"/>
              </a:tabLst>
              <a:defRPr/>
            </a:pPr>
            <a:r>
              <a:rPr lang="en-GB" sz="2400" dirty="0"/>
              <a:t>Several information could be integrated in the master record</a:t>
            </a:r>
          </a:p>
          <a:p>
            <a:pPr>
              <a:tabLst>
                <a:tab pos="5533159" algn="l"/>
              </a:tabLst>
              <a:defRPr/>
            </a:pPr>
            <a:r>
              <a:rPr lang="en-GB" sz="2400" dirty="0"/>
              <a:t>Each business partner is attached to one or more company codes (rules out the authorisation for bookings and reporting)</a:t>
            </a:r>
          </a:p>
          <a:p>
            <a:pPr>
              <a:tabLst>
                <a:tab pos="5533159" algn="l"/>
              </a:tabLst>
              <a:defRPr/>
            </a:pPr>
            <a:r>
              <a:rPr lang="en-GB" sz="2400" dirty="0"/>
              <a:t>Due to authorisation rules, the business partners are created centrally in the Ministry of Finance (on behalf of the ministries who hold the stakes)</a:t>
            </a:r>
            <a:endParaRPr lang="en-GB" sz="20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5857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investments in SAP-TR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6</a:t>
            </a:fld>
            <a:endParaRPr lang="de-AT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14" y="1189931"/>
            <a:ext cx="4953719" cy="4290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702" y="2893479"/>
            <a:ext cx="4022551" cy="4016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5811416" y="1811295"/>
            <a:ext cx="3600400" cy="5555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600" dirty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GB" sz="1600" dirty="0" smtClean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 of the company, address, language,…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298278" y="6014467"/>
            <a:ext cx="3600400" cy="89505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600" dirty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n-GB" sz="1600" dirty="0" smtClean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egal form of the company, founding date, classification, company register number,…</a:t>
            </a:r>
          </a:p>
        </p:txBody>
      </p:sp>
    </p:spTree>
    <p:extLst>
      <p:ext uri="{BB962C8B-B14F-4D97-AF65-F5344CB8AC3E}">
        <p14:creationId xmlns:p14="http://schemas.microsoft.com/office/powerpoint/2010/main" val="220480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bookings in SAP-TR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720725" y="1516486"/>
            <a:ext cx="8639175" cy="5074045"/>
          </a:xfrm>
        </p:spPr>
        <p:txBody>
          <a:bodyPr/>
          <a:lstStyle/>
          <a:p>
            <a:pPr>
              <a:tabLst>
                <a:tab pos="5533159" algn="l"/>
              </a:tabLst>
              <a:defRPr/>
            </a:pPr>
            <a:r>
              <a:rPr lang="en-GB" sz="2400" dirty="0"/>
              <a:t>The following business cases are used in the Austrian asset management:</a:t>
            </a:r>
          </a:p>
          <a:p>
            <a:pPr lvl="1">
              <a:tabLst>
                <a:tab pos="5533159" algn="l"/>
              </a:tabLst>
              <a:defRPr/>
            </a:pPr>
            <a:r>
              <a:rPr lang="en-GB" sz="1800" dirty="0" smtClean="0"/>
              <a:t>acquisition</a:t>
            </a:r>
            <a:endParaRPr lang="en-GB" sz="1800" dirty="0"/>
          </a:p>
          <a:p>
            <a:pPr lvl="1">
              <a:tabLst>
                <a:tab pos="5533159" algn="l"/>
              </a:tabLst>
              <a:defRPr/>
            </a:pPr>
            <a:r>
              <a:rPr lang="en-GB" sz="1800" dirty="0" smtClean="0"/>
              <a:t>additional </a:t>
            </a:r>
            <a:r>
              <a:rPr lang="en-GB" sz="1800" dirty="0"/>
              <a:t>purchases</a:t>
            </a:r>
          </a:p>
          <a:p>
            <a:pPr lvl="1">
              <a:tabLst>
                <a:tab pos="5533159" algn="l"/>
              </a:tabLst>
              <a:defRPr/>
            </a:pPr>
            <a:r>
              <a:rPr lang="en-GB" sz="1800" dirty="0" smtClean="0"/>
              <a:t>capital </a:t>
            </a:r>
            <a:r>
              <a:rPr lang="en-GB" sz="1800" dirty="0"/>
              <a:t>increase</a:t>
            </a:r>
          </a:p>
          <a:p>
            <a:pPr lvl="1">
              <a:tabLst>
                <a:tab pos="5533159" algn="l"/>
              </a:tabLst>
              <a:defRPr/>
            </a:pPr>
            <a:r>
              <a:rPr lang="en-GB" sz="1800" dirty="0" smtClean="0"/>
              <a:t>corporate </a:t>
            </a:r>
            <a:r>
              <a:rPr lang="en-GB" sz="1800" dirty="0"/>
              <a:t>actions</a:t>
            </a:r>
          </a:p>
          <a:p>
            <a:pPr lvl="1">
              <a:tabLst>
                <a:tab pos="5533159" algn="l"/>
              </a:tabLst>
              <a:defRPr/>
            </a:pPr>
            <a:r>
              <a:rPr lang="en-GB" sz="1800" dirty="0" smtClean="0"/>
              <a:t>appreciation/depreciation </a:t>
            </a:r>
            <a:r>
              <a:rPr lang="en-GB" sz="1800" dirty="0"/>
              <a:t>in value</a:t>
            </a:r>
          </a:p>
          <a:p>
            <a:pPr lvl="1">
              <a:tabLst>
                <a:tab pos="5533159" algn="l"/>
              </a:tabLst>
              <a:defRPr/>
            </a:pPr>
            <a:r>
              <a:rPr lang="en-GB" sz="1800" dirty="0" smtClean="0"/>
              <a:t>disposition </a:t>
            </a:r>
            <a:r>
              <a:rPr lang="en-GB" sz="1800" dirty="0"/>
              <a:t>(selling)</a:t>
            </a:r>
          </a:p>
          <a:p>
            <a:pPr>
              <a:tabLst>
                <a:tab pos="5533159" algn="l"/>
              </a:tabLst>
              <a:defRPr/>
            </a:pPr>
            <a:r>
              <a:rPr lang="en-GB" sz="2400" dirty="0"/>
              <a:t>These business cases are booked in SAP-TR (charging of asset accounts and profit and loss accounts)</a:t>
            </a:r>
          </a:p>
          <a:p>
            <a:pPr>
              <a:tabLst>
                <a:tab pos="5533159" algn="l"/>
              </a:tabLst>
              <a:defRPr/>
            </a:pPr>
            <a:r>
              <a:rPr lang="en-GB" sz="2400" dirty="0"/>
              <a:t>The bookings are lead over to SAP-FI via serial interface</a:t>
            </a:r>
          </a:p>
          <a:p>
            <a:pPr>
              <a:tabLst>
                <a:tab pos="5533159" algn="l"/>
              </a:tabLst>
              <a:defRPr/>
            </a:pPr>
            <a:r>
              <a:rPr lang="en-GB" sz="2400" dirty="0"/>
              <a:t>The payment is booked directly in SAP-FI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375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bookings in SAP-TR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720725" y="1516486"/>
            <a:ext cx="8639175" cy="5074045"/>
          </a:xfrm>
        </p:spPr>
        <p:txBody>
          <a:bodyPr/>
          <a:lstStyle/>
          <a:p>
            <a:pPr>
              <a:tabLst>
                <a:tab pos="5533159" algn="l"/>
              </a:tabLst>
              <a:defRPr/>
            </a:pPr>
            <a:endParaRPr lang="en-GB" sz="2400" dirty="0" smtClean="0"/>
          </a:p>
          <a:p>
            <a:pPr>
              <a:tabLst>
                <a:tab pos="5533159" algn="l"/>
              </a:tabLst>
              <a:defRPr/>
            </a:pPr>
            <a:r>
              <a:rPr lang="en-GB" sz="2400" dirty="0" smtClean="0"/>
              <a:t>Moreover </a:t>
            </a:r>
            <a:r>
              <a:rPr lang="en-GB" sz="2400" dirty="0"/>
              <a:t>there are the following business cases for information and reporting (no leading over to SAP-FI):</a:t>
            </a:r>
          </a:p>
          <a:p>
            <a:pPr lvl="1">
              <a:tabLst>
                <a:tab pos="5533159" algn="l"/>
              </a:tabLst>
              <a:defRPr/>
            </a:pPr>
            <a:r>
              <a:rPr lang="en-GB" sz="1800" dirty="0" smtClean="0"/>
              <a:t>dividends</a:t>
            </a:r>
            <a:endParaRPr lang="en-GB" sz="1800" dirty="0"/>
          </a:p>
          <a:p>
            <a:pPr lvl="1">
              <a:tabLst>
                <a:tab pos="5533159" algn="l"/>
              </a:tabLst>
              <a:defRPr/>
            </a:pPr>
            <a:r>
              <a:rPr lang="en-GB" sz="1800" dirty="0" smtClean="0"/>
              <a:t>subsidies</a:t>
            </a:r>
            <a:endParaRPr lang="en-GB" sz="18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827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bookings in SAP-TR - acquisition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9</a:t>
            </a:fld>
            <a:endParaRPr lang="de-AT" dirty="0"/>
          </a:p>
        </p:txBody>
      </p:sp>
      <p:sp>
        <p:nvSpPr>
          <p:cNvPr id="8" name="Textfeld 7"/>
          <p:cNvSpPr txBox="1"/>
          <p:nvPr/>
        </p:nvSpPr>
        <p:spPr>
          <a:xfrm>
            <a:off x="7274942" y="2558083"/>
            <a:ext cx="1944216" cy="115212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400" dirty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GB" sz="1400" dirty="0" smtClean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ntry of the date, the number of pieces, payment amount (in euro and / or foreign currency)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65" y="1737289"/>
            <a:ext cx="6355953" cy="391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342" y="3962326"/>
            <a:ext cx="3765800" cy="3478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10"/>
          <p:cNvSpPr txBox="1"/>
          <p:nvPr/>
        </p:nvSpPr>
        <p:spPr>
          <a:xfrm>
            <a:off x="2964088" y="6270514"/>
            <a:ext cx="2006598" cy="5760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400" dirty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GB" sz="1400" dirty="0" smtClean="0">
                <a:solidFill>
                  <a:srgbClr val="001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xecution of the booking</a:t>
            </a:r>
          </a:p>
        </p:txBody>
      </p:sp>
    </p:spTree>
    <p:extLst>
      <p:ext uri="{BB962C8B-B14F-4D97-AF65-F5344CB8AC3E}">
        <p14:creationId xmlns:p14="http://schemas.microsoft.com/office/powerpoint/2010/main" val="23014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F Standardvorlage">
  <a:themeElements>
    <a:clrScheme name="BMF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1D31"/>
      </a:accent1>
      <a:accent2>
        <a:srgbClr val="000000"/>
      </a:accent2>
      <a:accent3>
        <a:srgbClr val="FFFFFF"/>
      </a:accent3>
      <a:accent4>
        <a:srgbClr val="5C171F"/>
      </a:accent4>
      <a:accent5>
        <a:srgbClr val="447B99"/>
      </a:accent5>
      <a:accent6>
        <a:srgbClr val="88B9D2"/>
      </a:accent6>
      <a:hlink>
        <a:srgbClr val="0000FF"/>
      </a:hlink>
      <a:folHlink>
        <a:srgbClr val="800080"/>
      </a:folHlink>
    </a:clrScheme>
    <a:fontScheme name="BMF">
      <a:majorFont>
        <a:latin typeface="Palatino Linotype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2500" dirty="0" smtClean="0">
            <a:solidFill>
              <a:srgbClr val="001D31"/>
            </a:solidFill>
            <a:latin typeface="Palatino Linotype" panose="02040502050505030304" pitchFamily="18" charset="0"/>
            <a:cs typeface="Palatino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621</Words>
  <Application>Microsoft Office PowerPoint</Application>
  <PresentationFormat>Custom</PresentationFormat>
  <Paragraphs>127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Palatino</vt:lpstr>
      <vt:lpstr>Palatino Linotype</vt:lpstr>
      <vt:lpstr>Symbol</vt:lpstr>
      <vt:lpstr>Tahoma</vt:lpstr>
      <vt:lpstr>Wingdings</vt:lpstr>
      <vt:lpstr>BMF Standardvorlage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BRZ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Richter</dc:creator>
  <cp:lastModifiedBy>Ekaterina A Zaleeva</cp:lastModifiedBy>
  <cp:revision>40</cp:revision>
  <dcterms:created xsi:type="dcterms:W3CDTF">2015-04-08T08:42:22Z</dcterms:created>
  <dcterms:modified xsi:type="dcterms:W3CDTF">2017-03-21T09:32:32Z</dcterms:modified>
</cp:coreProperties>
</file>