
<file path=[Content_Types].xml><?xml version="1.0" encoding="utf-8"?>
<Types xmlns="http://schemas.openxmlformats.org/package/2006/content-types">
  <Default Extension="png" ContentType="image/png"/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3" r:id="rId2"/>
    <p:sldId id="260" r:id="rId3"/>
    <p:sldId id="329" r:id="rId4"/>
    <p:sldId id="267" r:id="rId5"/>
    <p:sldId id="339" r:id="rId6"/>
    <p:sldId id="290" r:id="rId7"/>
    <p:sldId id="323" r:id="rId8"/>
    <p:sldId id="330" r:id="rId9"/>
    <p:sldId id="263" r:id="rId10"/>
    <p:sldId id="264" r:id="rId11"/>
    <p:sldId id="292" r:id="rId12"/>
    <p:sldId id="293" r:id="rId13"/>
    <p:sldId id="331" r:id="rId14"/>
    <p:sldId id="316" r:id="rId15"/>
    <p:sldId id="270" r:id="rId16"/>
    <p:sldId id="269" r:id="rId17"/>
    <p:sldId id="332" r:id="rId18"/>
    <p:sldId id="265" r:id="rId19"/>
    <p:sldId id="308" r:id="rId20"/>
    <p:sldId id="342" r:id="rId21"/>
    <p:sldId id="318" r:id="rId22"/>
    <p:sldId id="319" r:id="rId23"/>
    <p:sldId id="320" r:id="rId24"/>
    <p:sldId id="322" r:id="rId25"/>
    <p:sldId id="321" r:id="rId26"/>
    <p:sldId id="341" r:id="rId27"/>
    <p:sldId id="335" r:id="rId28"/>
    <p:sldId id="324" r:id="rId29"/>
    <p:sldId id="337" r:id="rId30"/>
    <p:sldId id="296" r:id="rId31"/>
    <p:sldId id="327" r:id="rId32"/>
    <p:sldId id="336" r:id="rId33"/>
    <p:sldId id="309" r:id="rId34"/>
    <p:sldId id="307" r:id="rId35"/>
    <p:sldId id="299" r:id="rId36"/>
    <p:sldId id="301" r:id="rId37"/>
    <p:sldId id="303" r:id="rId38"/>
    <p:sldId id="304" r:id="rId39"/>
    <p:sldId id="273" r:id="rId40"/>
    <p:sldId id="275" r:id="rId41"/>
  </p:sldIdLst>
  <p:sldSz cx="9144000" cy="6858000" type="screen4x3"/>
  <p:notesSz cx="6858000" cy="9144000"/>
  <p:custDataLst>
    <p:tags r:id="rId4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A6FDE06-CB41-41BE-B672-BCA64866F73A}">
          <p14:sldIdLst>
            <p14:sldId id="283"/>
            <p14:sldId id="260"/>
            <p14:sldId id="329"/>
            <p14:sldId id="267"/>
            <p14:sldId id="339"/>
            <p14:sldId id="290"/>
            <p14:sldId id="323"/>
            <p14:sldId id="330"/>
            <p14:sldId id="263"/>
            <p14:sldId id="264"/>
            <p14:sldId id="292"/>
            <p14:sldId id="293"/>
            <p14:sldId id="331"/>
            <p14:sldId id="316"/>
            <p14:sldId id="270"/>
            <p14:sldId id="269"/>
            <p14:sldId id="332"/>
            <p14:sldId id="265"/>
            <p14:sldId id="308"/>
            <p14:sldId id="342"/>
            <p14:sldId id="318"/>
            <p14:sldId id="319"/>
            <p14:sldId id="320"/>
            <p14:sldId id="322"/>
            <p14:sldId id="321"/>
            <p14:sldId id="341"/>
            <p14:sldId id="335"/>
            <p14:sldId id="324"/>
            <p14:sldId id="337"/>
            <p14:sldId id="296"/>
            <p14:sldId id="327"/>
            <p14:sldId id="336"/>
            <p14:sldId id="309"/>
            <p14:sldId id="307"/>
            <p14:sldId id="299"/>
            <p14:sldId id="301"/>
            <p14:sldId id="303"/>
            <p14:sldId id="304"/>
            <p14:sldId id="273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i Stefan HSLU W" initials="BSHW" lastIdx="6" clrIdx="0">
    <p:extLst/>
  </p:cmAuthor>
  <p:cmAuthor id="2" name="Bugnon Fabienne HSLU W" initials="BFHW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BF"/>
    <a:srgbClr val="FF5050"/>
    <a:srgbClr val="224F86"/>
    <a:srgbClr val="B0C9EA"/>
    <a:srgbClr val="116EB7"/>
    <a:srgbClr val="D2D7FE"/>
    <a:srgbClr val="F2F2F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79361" autoAdjust="0"/>
  </p:normalViewPr>
  <p:slideViewPr>
    <p:cSldViewPr showGuides="1"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AD2ED-238B-4BA0-B8E6-11E9AE78D4B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C2359F52-C583-4FE8-A5AD-E1120DC3CE2C}">
      <dgm:prSet/>
      <dgm:spPr/>
      <dgm:t>
        <a:bodyPr/>
        <a:lstStyle/>
        <a:p>
          <a:pPr rtl="0"/>
          <a:r>
            <a:rPr lang="hr-HR" dirty="0" smtClean="0"/>
            <a:t>Voditelj Centra kompetencije za regionalnu ekonomiju</a:t>
          </a:r>
        </a:p>
        <a:p>
          <a:pPr rtl="0"/>
          <a:r>
            <a:rPr lang="hr-HR" dirty="0" smtClean="0"/>
            <a:t>Izravni telefon +41 41 228 99 62</a:t>
          </a:r>
          <a:endParaRPr lang="hr-HR" dirty="0"/>
        </a:p>
      </dgm:t>
    </dgm:pt>
    <dgm:pt modelId="{AB8F7F3D-E96C-43D5-AD24-8351AA15EBA4}" type="parTrans" cxnId="{D17A1B9B-EAB5-4DBC-B044-940001FC0F05}">
      <dgm:prSet/>
      <dgm:spPr/>
      <dgm:t>
        <a:bodyPr/>
        <a:lstStyle/>
        <a:p>
          <a:endParaRPr lang="hr-HR"/>
        </a:p>
      </dgm:t>
    </dgm:pt>
    <dgm:pt modelId="{E3A38980-8FB1-434A-9AC9-0FD0BE9B0A6B}" type="sibTrans" cxnId="{D17A1B9B-EAB5-4DBC-B044-940001FC0F05}">
      <dgm:prSet/>
      <dgm:spPr/>
      <dgm:t>
        <a:bodyPr/>
        <a:lstStyle/>
        <a:p>
          <a:endParaRPr lang="hr-HR"/>
        </a:p>
      </dgm:t>
    </dgm:pt>
    <dgm:pt modelId="{AE050D93-8FD0-4012-9D16-105A22F40953}" type="pres">
      <dgm:prSet presAssocID="{3A4AD2ED-238B-4BA0-B8E6-11E9AE78D4B0}" presName="linear" presStyleCnt="0">
        <dgm:presLayoutVars>
          <dgm:animLvl val="lvl"/>
          <dgm:resizeHandles val="exact"/>
        </dgm:presLayoutVars>
      </dgm:prSet>
      <dgm:spPr/>
    </dgm:pt>
    <dgm:pt modelId="{B158431C-212C-4A72-8529-173576A49232}" type="pres">
      <dgm:prSet presAssocID="{C2359F52-C583-4FE8-A5AD-E1120DC3CE2C}" presName="parentText" presStyleLbl="node1" presStyleIdx="0" presStyleCnt="1" custScaleY="112418">
        <dgm:presLayoutVars>
          <dgm:chMax val="0"/>
          <dgm:bulletEnabled val="1"/>
        </dgm:presLayoutVars>
      </dgm:prSet>
      <dgm:spPr/>
    </dgm:pt>
  </dgm:ptLst>
  <dgm:cxnLst>
    <dgm:cxn modelId="{3F544694-C995-4DA5-9147-5E918757B33D}" type="presOf" srcId="{3A4AD2ED-238B-4BA0-B8E6-11E9AE78D4B0}" destId="{AE050D93-8FD0-4012-9D16-105A22F40953}" srcOrd="0" destOrd="0" presId="urn:microsoft.com/office/officeart/2005/8/layout/vList2"/>
    <dgm:cxn modelId="{D17A1B9B-EAB5-4DBC-B044-940001FC0F05}" srcId="{3A4AD2ED-238B-4BA0-B8E6-11E9AE78D4B0}" destId="{C2359F52-C583-4FE8-A5AD-E1120DC3CE2C}" srcOrd="0" destOrd="0" parTransId="{AB8F7F3D-E96C-43D5-AD24-8351AA15EBA4}" sibTransId="{E3A38980-8FB1-434A-9AC9-0FD0BE9B0A6B}"/>
    <dgm:cxn modelId="{7EFF488F-51B5-4849-892D-D41E93E6E0B0}" type="presOf" srcId="{C2359F52-C583-4FE8-A5AD-E1120DC3CE2C}" destId="{B158431C-212C-4A72-8529-173576A49232}" srcOrd="0" destOrd="0" presId="urn:microsoft.com/office/officeart/2005/8/layout/vList2"/>
    <dgm:cxn modelId="{BE6B670A-66A2-4823-9E0E-ADF9ADB6950A}" type="presParOf" srcId="{AE050D93-8FD0-4012-9D16-105A22F40953}" destId="{B158431C-212C-4A72-8529-173576A492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5FB98-7414-460E-922D-6D03DF2D014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8E004C4-6E7E-43BB-8CAD-7FC507C3AD63}">
      <dgm:prSet phldrT="[Text]" custT="1"/>
      <dgm:spPr>
        <a:solidFill>
          <a:srgbClr val="D4ECBA"/>
        </a:solidFill>
      </dgm:spPr>
      <dgm:t>
        <a:bodyPr/>
        <a:lstStyle/>
        <a:p>
          <a:r>
            <a:rPr lang="hr-HR" sz="1400" b="1"/>
            <a:t>Konfederacija</a:t>
          </a:r>
        </a:p>
      </dgm:t>
    </dgm:pt>
    <dgm:pt modelId="{BE8EE782-7B0C-4330-8AA3-C56F641F5881}" type="parTrans" cxnId="{57C015D6-4B8E-4BFF-9ED0-70DFFB8F20C4}">
      <dgm:prSet/>
      <dgm:spPr/>
      <dgm:t>
        <a:bodyPr/>
        <a:lstStyle/>
        <a:p>
          <a:endParaRPr lang="de-CH"/>
        </a:p>
      </dgm:t>
    </dgm:pt>
    <dgm:pt modelId="{C4A5B4DD-75FA-405C-8342-81B97032DF1F}" type="sibTrans" cxnId="{57C015D6-4B8E-4BFF-9ED0-70DFFB8F20C4}">
      <dgm:prSet/>
      <dgm:spPr/>
      <dgm:t>
        <a:bodyPr/>
        <a:lstStyle/>
        <a:p>
          <a:endParaRPr lang="de-CH"/>
        </a:p>
      </dgm:t>
    </dgm:pt>
    <dgm:pt modelId="{071CBB7B-F92C-49E9-812F-1ED9B3BC18E0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400" b="1"/>
            <a:t>Kantoni</a:t>
          </a:r>
        </a:p>
      </dgm:t>
    </dgm:pt>
    <dgm:pt modelId="{EFD4102E-0AC9-47D7-8BAF-467AD700903A}" type="parTrans" cxnId="{96E79B4E-DE5A-4DF0-9625-3D71B98DD405}">
      <dgm:prSet/>
      <dgm:spPr/>
      <dgm:t>
        <a:bodyPr/>
        <a:lstStyle/>
        <a:p>
          <a:endParaRPr lang="de-CH"/>
        </a:p>
      </dgm:t>
    </dgm:pt>
    <dgm:pt modelId="{CBC52DDC-2D71-4C7A-B004-611C65853A0F}" type="sibTrans" cxnId="{96E79B4E-DE5A-4DF0-9625-3D71B98DD405}">
      <dgm:prSet/>
      <dgm:spPr/>
      <dgm:t>
        <a:bodyPr/>
        <a:lstStyle/>
        <a:p>
          <a:endParaRPr lang="de-CH"/>
        </a:p>
      </dgm:t>
    </dgm:pt>
    <dgm:pt modelId="{8632001E-B097-4838-B78C-BA47519930DA}">
      <dgm:prSet phldrT="[Text]" custT="1"/>
      <dgm:spPr>
        <a:solidFill>
          <a:srgbClr val="00B050"/>
        </a:solidFill>
      </dgm:spPr>
      <dgm:t>
        <a:bodyPr/>
        <a:lstStyle/>
        <a:p>
          <a:r>
            <a:rPr lang="hr-HR" sz="1400" b="1"/>
            <a:t>Općine</a:t>
          </a:r>
        </a:p>
      </dgm:t>
    </dgm:pt>
    <dgm:pt modelId="{9362DDB7-E189-4C5B-922E-EF9431DB920B}" type="parTrans" cxnId="{7F80912F-3961-41CC-8AA1-98FEAE379A38}">
      <dgm:prSet/>
      <dgm:spPr/>
      <dgm:t>
        <a:bodyPr/>
        <a:lstStyle/>
        <a:p>
          <a:endParaRPr lang="de-CH"/>
        </a:p>
      </dgm:t>
    </dgm:pt>
    <dgm:pt modelId="{F0E67B19-7A41-462A-B3A6-C8AB830A5168}" type="sibTrans" cxnId="{7F80912F-3961-41CC-8AA1-98FEAE379A38}">
      <dgm:prSet/>
      <dgm:spPr/>
      <dgm:t>
        <a:bodyPr/>
        <a:lstStyle/>
        <a:p>
          <a:endParaRPr lang="de-CH"/>
        </a:p>
      </dgm:t>
    </dgm:pt>
    <dgm:pt modelId="{ACF6171C-070D-4925-A885-EF04F36C31EA}" type="pres">
      <dgm:prSet presAssocID="{0E95FB98-7414-460E-922D-6D03DF2D014D}" presName="Name0" presStyleCnt="0">
        <dgm:presLayoutVars>
          <dgm:dir/>
          <dgm:animLvl val="lvl"/>
          <dgm:resizeHandles val="exact"/>
        </dgm:presLayoutVars>
      </dgm:prSet>
      <dgm:spPr/>
    </dgm:pt>
    <dgm:pt modelId="{E98A5E37-3C88-4EB0-875A-642994F89A5F}" type="pres">
      <dgm:prSet presAssocID="{68E004C4-6E7E-43BB-8CAD-7FC507C3AD63}" presName="Name8" presStyleCnt="0"/>
      <dgm:spPr/>
    </dgm:pt>
    <dgm:pt modelId="{ED3B516F-8853-40D6-9AE1-77F1DA4A6F49}" type="pres">
      <dgm:prSet presAssocID="{68E004C4-6E7E-43BB-8CAD-7FC507C3AD6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62BEA59-9CEA-445F-9B6B-877FA152D4D7}" type="pres">
      <dgm:prSet presAssocID="{68E004C4-6E7E-43BB-8CAD-7FC507C3AD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9AD071-8D5B-44E8-BAAF-060F70E44205}" type="pres">
      <dgm:prSet presAssocID="{071CBB7B-F92C-49E9-812F-1ED9B3BC18E0}" presName="Name8" presStyleCnt="0"/>
      <dgm:spPr/>
    </dgm:pt>
    <dgm:pt modelId="{22619B57-DD0A-40BA-88D6-FA3509D197A9}" type="pres">
      <dgm:prSet presAssocID="{071CBB7B-F92C-49E9-812F-1ED9B3BC18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191D7E5-307A-4194-A3E9-A0B459B7AEAA}" type="pres">
      <dgm:prSet presAssocID="{071CBB7B-F92C-49E9-812F-1ED9B3BC18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6AE7D7B-D66E-410D-AB09-936F0D29CD76}" type="pres">
      <dgm:prSet presAssocID="{8632001E-B097-4838-B78C-BA47519930DA}" presName="Name8" presStyleCnt="0"/>
      <dgm:spPr/>
    </dgm:pt>
    <dgm:pt modelId="{62E6E7EB-4F91-46BD-B034-62B5EEF949DE}" type="pres">
      <dgm:prSet presAssocID="{8632001E-B097-4838-B78C-BA47519930D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4735536-0311-4812-9922-87CBB0382580}" type="pres">
      <dgm:prSet presAssocID="{8632001E-B097-4838-B78C-BA47519930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871DF8A-77A0-4704-879E-FD0436647654}" type="presOf" srcId="{68E004C4-6E7E-43BB-8CAD-7FC507C3AD63}" destId="{ED3B516F-8853-40D6-9AE1-77F1DA4A6F49}" srcOrd="0" destOrd="0" presId="urn:microsoft.com/office/officeart/2005/8/layout/pyramid1"/>
    <dgm:cxn modelId="{88B4E1B5-0C77-4123-A18D-06249B0F6E7D}" type="presOf" srcId="{071CBB7B-F92C-49E9-812F-1ED9B3BC18E0}" destId="{D191D7E5-307A-4194-A3E9-A0B459B7AEAA}" srcOrd="1" destOrd="0" presId="urn:microsoft.com/office/officeart/2005/8/layout/pyramid1"/>
    <dgm:cxn modelId="{96E79B4E-DE5A-4DF0-9625-3D71B98DD405}" srcId="{0E95FB98-7414-460E-922D-6D03DF2D014D}" destId="{071CBB7B-F92C-49E9-812F-1ED9B3BC18E0}" srcOrd="1" destOrd="0" parTransId="{EFD4102E-0AC9-47D7-8BAF-467AD700903A}" sibTransId="{CBC52DDC-2D71-4C7A-B004-611C65853A0F}"/>
    <dgm:cxn modelId="{06F7FDB5-8C92-498D-9542-B3C5C559EAA8}" type="presOf" srcId="{071CBB7B-F92C-49E9-812F-1ED9B3BC18E0}" destId="{22619B57-DD0A-40BA-88D6-FA3509D197A9}" srcOrd="0" destOrd="0" presId="urn:microsoft.com/office/officeart/2005/8/layout/pyramid1"/>
    <dgm:cxn modelId="{271E9D5B-EB01-48A9-AA07-9D49CBB19109}" type="presOf" srcId="{68E004C4-6E7E-43BB-8CAD-7FC507C3AD63}" destId="{562BEA59-9CEA-445F-9B6B-877FA152D4D7}" srcOrd="1" destOrd="0" presId="urn:microsoft.com/office/officeart/2005/8/layout/pyramid1"/>
    <dgm:cxn modelId="{7F80912F-3961-41CC-8AA1-98FEAE379A38}" srcId="{0E95FB98-7414-460E-922D-6D03DF2D014D}" destId="{8632001E-B097-4838-B78C-BA47519930DA}" srcOrd="2" destOrd="0" parTransId="{9362DDB7-E189-4C5B-922E-EF9431DB920B}" sibTransId="{F0E67B19-7A41-462A-B3A6-C8AB830A5168}"/>
    <dgm:cxn modelId="{57C015D6-4B8E-4BFF-9ED0-70DFFB8F20C4}" srcId="{0E95FB98-7414-460E-922D-6D03DF2D014D}" destId="{68E004C4-6E7E-43BB-8CAD-7FC507C3AD63}" srcOrd="0" destOrd="0" parTransId="{BE8EE782-7B0C-4330-8AA3-C56F641F5881}" sibTransId="{C4A5B4DD-75FA-405C-8342-81B97032DF1F}"/>
    <dgm:cxn modelId="{72C05DC4-36B9-4E63-B13A-8F7A57842B60}" type="presOf" srcId="{0E95FB98-7414-460E-922D-6D03DF2D014D}" destId="{ACF6171C-070D-4925-A885-EF04F36C31EA}" srcOrd="0" destOrd="0" presId="urn:microsoft.com/office/officeart/2005/8/layout/pyramid1"/>
    <dgm:cxn modelId="{DB1DE26A-FF9A-4F31-881C-1CAEA0C7238D}" type="presOf" srcId="{8632001E-B097-4838-B78C-BA47519930DA}" destId="{A4735536-0311-4812-9922-87CBB0382580}" srcOrd="1" destOrd="0" presId="urn:microsoft.com/office/officeart/2005/8/layout/pyramid1"/>
    <dgm:cxn modelId="{1A8AD550-3860-4C2E-8268-329A0181AFE8}" type="presOf" srcId="{8632001E-B097-4838-B78C-BA47519930DA}" destId="{62E6E7EB-4F91-46BD-B034-62B5EEF949DE}" srcOrd="0" destOrd="0" presId="urn:microsoft.com/office/officeart/2005/8/layout/pyramid1"/>
    <dgm:cxn modelId="{451CDBEC-D3BB-4634-9AAE-3D90C599FA9B}" type="presParOf" srcId="{ACF6171C-070D-4925-A885-EF04F36C31EA}" destId="{E98A5E37-3C88-4EB0-875A-642994F89A5F}" srcOrd="0" destOrd="0" presId="urn:microsoft.com/office/officeart/2005/8/layout/pyramid1"/>
    <dgm:cxn modelId="{9983CCC3-AEC7-4EAB-B346-82CF8FE1B6FE}" type="presParOf" srcId="{E98A5E37-3C88-4EB0-875A-642994F89A5F}" destId="{ED3B516F-8853-40D6-9AE1-77F1DA4A6F49}" srcOrd="0" destOrd="0" presId="urn:microsoft.com/office/officeart/2005/8/layout/pyramid1"/>
    <dgm:cxn modelId="{3C9FB27A-6425-4EA4-9AEE-39244AF87F86}" type="presParOf" srcId="{E98A5E37-3C88-4EB0-875A-642994F89A5F}" destId="{562BEA59-9CEA-445F-9B6B-877FA152D4D7}" srcOrd="1" destOrd="0" presId="urn:microsoft.com/office/officeart/2005/8/layout/pyramid1"/>
    <dgm:cxn modelId="{91FD531A-FC03-4515-98B4-7E9B67100494}" type="presParOf" srcId="{ACF6171C-070D-4925-A885-EF04F36C31EA}" destId="{A69AD071-8D5B-44E8-BAAF-060F70E44205}" srcOrd="1" destOrd="0" presId="urn:microsoft.com/office/officeart/2005/8/layout/pyramid1"/>
    <dgm:cxn modelId="{993C03A5-E7BF-48D2-957B-398EDB3D3109}" type="presParOf" srcId="{A69AD071-8D5B-44E8-BAAF-060F70E44205}" destId="{22619B57-DD0A-40BA-88D6-FA3509D197A9}" srcOrd="0" destOrd="0" presId="urn:microsoft.com/office/officeart/2005/8/layout/pyramid1"/>
    <dgm:cxn modelId="{B68D09D0-C214-47A0-977D-41A8793ADD8E}" type="presParOf" srcId="{A69AD071-8D5B-44E8-BAAF-060F70E44205}" destId="{D191D7E5-307A-4194-A3E9-A0B459B7AEAA}" srcOrd="1" destOrd="0" presId="urn:microsoft.com/office/officeart/2005/8/layout/pyramid1"/>
    <dgm:cxn modelId="{A1CB8D5B-CFC1-4597-AF9E-72F3265AE489}" type="presParOf" srcId="{ACF6171C-070D-4925-A885-EF04F36C31EA}" destId="{46AE7D7B-D66E-410D-AB09-936F0D29CD76}" srcOrd="2" destOrd="0" presId="urn:microsoft.com/office/officeart/2005/8/layout/pyramid1"/>
    <dgm:cxn modelId="{D5E3F9F5-EEFA-476D-B9F9-3C1B388ACABE}" type="presParOf" srcId="{46AE7D7B-D66E-410D-AB09-936F0D29CD76}" destId="{62E6E7EB-4F91-46BD-B034-62B5EEF949DE}" srcOrd="0" destOrd="0" presId="urn:microsoft.com/office/officeart/2005/8/layout/pyramid1"/>
    <dgm:cxn modelId="{41BB4EB7-6D7E-4EC9-BC93-6F04BB437651}" type="presParOf" srcId="{46AE7D7B-D66E-410D-AB09-936F0D29CD76}" destId="{A4735536-0311-4812-9922-87CBB03825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95FB98-7414-460E-922D-6D03DF2D014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8E004C4-6E7E-43BB-8CAD-7FC507C3AD63}">
      <dgm:prSet phldrT="[Text]" custT="1"/>
      <dgm:spPr>
        <a:solidFill>
          <a:srgbClr val="D4ECBA"/>
        </a:solidFill>
      </dgm:spPr>
      <dgm:t>
        <a:bodyPr/>
        <a:lstStyle/>
        <a:p>
          <a:r>
            <a:rPr lang="hr-HR" sz="1400" b="1"/>
            <a:t>Konfederacija</a:t>
          </a:r>
        </a:p>
      </dgm:t>
    </dgm:pt>
    <dgm:pt modelId="{BE8EE782-7B0C-4330-8AA3-C56F641F5881}" type="parTrans" cxnId="{57C015D6-4B8E-4BFF-9ED0-70DFFB8F20C4}">
      <dgm:prSet/>
      <dgm:spPr/>
      <dgm:t>
        <a:bodyPr/>
        <a:lstStyle/>
        <a:p>
          <a:endParaRPr lang="de-CH"/>
        </a:p>
      </dgm:t>
    </dgm:pt>
    <dgm:pt modelId="{C4A5B4DD-75FA-405C-8342-81B97032DF1F}" type="sibTrans" cxnId="{57C015D6-4B8E-4BFF-9ED0-70DFFB8F20C4}">
      <dgm:prSet/>
      <dgm:spPr/>
      <dgm:t>
        <a:bodyPr/>
        <a:lstStyle/>
        <a:p>
          <a:endParaRPr lang="de-CH"/>
        </a:p>
      </dgm:t>
    </dgm:pt>
    <dgm:pt modelId="{071CBB7B-F92C-49E9-812F-1ED9B3BC18E0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400" b="1"/>
            <a:t>Kantoni</a:t>
          </a:r>
        </a:p>
      </dgm:t>
    </dgm:pt>
    <dgm:pt modelId="{EFD4102E-0AC9-47D7-8BAF-467AD700903A}" type="parTrans" cxnId="{96E79B4E-DE5A-4DF0-9625-3D71B98DD405}">
      <dgm:prSet/>
      <dgm:spPr/>
      <dgm:t>
        <a:bodyPr/>
        <a:lstStyle/>
        <a:p>
          <a:endParaRPr lang="de-CH"/>
        </a:p>
      </dgm:t>
    </dgm:pt>
    <dgm:pt modelId="{CBC52DDC-2D71-4C7A-B004-611C65853A0F}" type="sibTrans" cxnId="{96E79B4E-DE5A-4DF0-9625-3D71B98DD405}">
      <dgm:prSet/>
      <dgm:spPr/>
      <dgm:t>
        <a:bodyPr/>
        <a:lstStyle/>
        <a:p>
          <a:endParaRPr lang="de-CH"/>
        </a:p>
      </dgm:t>
    </dgm:pt>
    <dgm:pt modelId="{8632001E-B097-4838-B78C-BA47519930DA}">
      <dgm:prSet phldrT="[Text]" custT="1"/>
      <dgm:spPr>
        <a:solidFill>
          <a:srgbClr val="00B050"/>
        </a:solidFill>
      </dgm:spPr>
      <dgm:t>
        <a:bodyPr/>
        <a:lstStyle/>
        <a:p>
          <a:r>
            <a:rPr lang="hr-HR" sz="1400" b="1"/>
            <a:t>Općine</a:t>
          </a:r>
        </a:p>
      </dgm:t>
    </dgm:pt>
    <dgm:pt modelId="{9362DDB7-E189-4C5B-922E-EF9431DB920B}" type="parTrans" cxnId="{7F80912F-3961-41CC-8AA1-98FEAE379A38}">
      <dgm:prSet/>
      <dgm:spPr/>
      <dgm:t>
        <a:bodyPr/>
        <a:lstStyle/>
        <a:p>
          <a:endParaRPr lang="de-CH"/>
        </a:p>
      </dgm:t>
    </dgm:pt>
    <dgm:pt modelId="{F0E67B19-7A41-462A-B3A6-C8AB830A5168}" type="sibTrans" cxnId="{7F80912F-3961-41CC-8AA1-98FEAE379A38}">
      <dgm:prSet/>
      <dgm:spPr/>
      <dgm:t>
        <a:bodyPr/>
        <a:lstStyle/>
        <a:p>
          <a:endParaRPr lang="de-CH"/>
        </a:p>
      </dgm:t>
    </dgm:pt>
    <dgm:pt modelId="{ACF6171C-070D-4925-A885-EF04F36C31EA}" type="pres">
      <dgm:prSet presAssocID="{0E95FB98-7414-460E-922D-6D03DF2D014D}" presName="Name0" presStyleCnt="0">
        <dgm:presLayoutVars>
          <dgm:dir/>
          <dgm:animLvl val="lvl"/>
          <dgm:resizeHandles val="exact"/>
        </dgm:presLayoutVars>
      </dgm:prSet>
      <dgm:spPr/>
    </dgm:pt>
    <dgm:pt modelId="{E98A5E37-3C88-4EB0-875A-642994F89A5F}" type="pres">
      <dgm:prSet presAssocID="{68E004C4-6E7E-43BB-8CAD-7FC507C3AD63}" presName="Name8" presStyleCnt="0"/>
      <dgm:spPr/>
    </dgm:pt>
    <dgm:pt modelId="{ED3B516F-8853-40D6-9AE1-77F1DA4A6F49}" type="pres">
      <dgm:prSet presAssocID="{68E004C4-6E7E-43BB-8CAD-7FC507C3AD6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62BEA59-9CEA-445F-9B6B-877FA152D4D7}" type="pres">
      <dgm:prSet presAssocID="{68E004C4-6E7E-43BB-8CAD-7FC507C3AD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9AD071-8D5B-44E8-BAAF-060F70E44205}" type="pres">
      <dgm:prSet presAssocID="{071CBB7B-F92C-49E9-812F-1ED9B3BC18E0}" presName="Name8" presStyleCnt="0"/>
      <dgm:spPr/>
    </dgm:pt>
    <dgm:pt modelId="{22619B57-DD0A-40BA-88D6-FA3509D197A9}" type="pres">
      <dgm:prSet presAssocID="{071CBB7B-F92C-49E9-812F-1ED9B3BC18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191D7E5-307A-4194-A3E9-A0B459B7AEAA}" type="pres">
      <dgm:prSet presAssocID="{071CBB7B-F92C-49E9-812F-1ED9B3BC18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6AE7D7B-D66E-410D-AB09-936F0D29CD76}" type="pres">
      <dgm:prSet presAssocID="{8632001E-B097-4838-B78C-BA47519930DA}" presName="Name8" presStyleCnt="0"/>
      <dgm:spPr/>
    </dgm:pt>
    <dgm:pt modelId="{62E6E7EB-4F91-46BD-B034-62B5EEF949DE}" type="pres">
      <dgm:prSet presAssocID="{8632001E-B097-4838-B78C-BA47519930D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4735536-0311-4812-9922-87CBB0382580}" type="pres">
      <dgm:prSet presAssocID="{8632001E-B097-4838-B78C-BA47519930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1E451B9-529C-4131-9B6F-8BB2E13BEF3B}" type="presOf" srcId="{071CBB7B-F92C-49E9-812F-1ED9B3BC18E0}" destId="{D191D7E5-307A-4194-A3E9-A0B459B7AEAA}" srcOrd="1" destOrd="0" presId="urn:microsoft.com/office/officeart/2005/8/layout/pyramid1"/>
    <dgm:cxn modelId="{8AAE889F-0E05-4617-A043-BF6A1828079B}" type="presOf" srcId="{68E004C4-6E7E-43BB-8CAD-7FC507C3AD63}" destId="{ED3B516F-8853-40D6-9AE1-77F1DA4A6F49}" srcOrd="0" destOrd="0" presId="urn:microsoft.com/office/officeart/2005/8/layout/pyramid1"/>
    <dgm:cxn modelId="{57C015D6-4B8E-4BFF-9ED0-70DFFB8F20C4}" srcId="{0E95FB98-7414-460E-922D-6D03DF2D014D}" destId="{68E004C4-6E7E-43BB-8CAD-7FC507C3AD63}" srcOrd="0" destOrd="0" parTransId="{BE8EE782-7B0C-4330-8AA3-C56F641F5881}" sibTransId="{C4A5B4DD-75FA-405C-8342-81B97032DF1F}"/>
    <dgm:cxn modelId="{A0D33D2F-5820-4B72-9964-B481EA47AED9}" type="presOf" srcId="{8632001E-B097-4838-B78C-BA47519930DA}" destId="{A4735536-0311-4812-9922-87CBB0382580}" srcOrd="1" destOrd="0" presId="urn:microsoft.com/office/officeart/2005/8/layout/pyramid1"/>
    <dgm:cxn modelId="{A33625C8-34AA-40B5-B4B3-51E590DEF409}" type="presOf" srcId="{071CBB7B-F92C-49E9-812F-1ED9B3BC18E0}" destId="{22619B57-DD0A-40BA-88D6-FA3509D197A9}" srcOrd="0" destOrd="0" presId="urn:microsoft.com/office/officeart/2005/8/layout/pyramid1"/>
    <dgm:cxn modelId="{96E79B4E-DE5A-4DF0-9625-3D71B98DD405}" srcId="{0E95FB98-7414-460E-922D-6D03DF2D014D}" destId="{071CBB7B-F92C-49E9-812F-1ED9B3BC18E0}" srcOrd="1" destOrd="0" parTransId="{EFD4102E-0AC9-47D7-8BAF-467AD700903A}" sibTransId="{CBC52DDC-2D71-4C7A-B004-611C65853A0F}"/>
    <dgm:cxn modelId="{7F80912F-3961-41CC-8AA1-98FEAE379A38}" srcId="{0E95FB98-7414-460E-922D-6D03DF2D014D}" destId="{8632001E-B097-4838-B78C-BA47519930DA}" srcOrd="2" destOrd="0" parTransId="{9362DDB7-E189-4C5B-922E-EF9431DB920B}" sibTransId="{F0E67B19-7A41-462A-B3A6-C8AB830A5168}"/>
    <dgm:cxn modelId="{8B0A8F6E-F98B-4B09-9181-0DA9F2049E98}" type="presOf" srcId="{68E004C4-6E7E-43BB-8CAD-7FC507C3AD63}" destId="{562BEA59-9CEA-445F-9B6B-877FA152D4D7}" srcOrd="1" destOrd="0" presId="urn:microsoft.com/office/officeart/2005/8/layout/pyramid1"/>
    <dgm:cxn modelId="{A82C76D0-8261-48F2-B7A9-7E4DCE351008}" type="presOf" srcId="{0E95FB98-7414-460E-922D-6D03DF2D014D}" destId="{ACF6171C-070D-4925-A885-EF04F36C31EA}" srcOrd="0" destOrd="0" presId="urn:microsoft.com/office/officeart/2005/8/layout/pyramid1"/>
    <dgm:cxn modelId="{BCD08052-463E-4EBF-B7E3-7E65C96F8C91}" type="presOf" srcId="{8632001E-B097-4838-B78C-BA47519930DA}" destId="{62E6E7EB-4F91-46BD-B034-62B5EEF949DE}" srcOrd="0" destOrd="0" presId="urn:microsoft.com/office/officeart/2005/8/layout/pyramid1"/>
    <dgm:cxn modelId="{A4976197-1D6D-42C4-95DA-02D9CEBFC899}" type="presParOf" srcId="{ACF6171C-070D-4925-A885-EF04F36C31EA}" destId="{E98A5E37-3C88-4EB0-875A-642994F89A5F}" srcOrd="0" destOrd="0" presId="urn:microsoft.com/office/officeart/2005/8/layout/pyramid1"/>
    <dgm:cxn modelId="{72646EDF-4BB0-45E1-9F3E-8B6289AC0AA7}" type="presParOf" srcId="{E98A5E37-3C88-4EB0-875A-642994F89A5F}" destId="{ED3B516F-8853-40D6-9AE1-77F1DA4A6F49}" srcOrd="0" destOrd="0" presId="urn:microsoft.com/office/officeart/2005/8/layout/pyramid1"/>
    <dgm:cxn modelId="{8E8E4CDE-310E-403D-A1F4-C3387E2279D1}" type="presParOf" srcId="{E98A5E37-3C88-4EB0-875A-642994F89A5F}" destId="{562BEA59-9CEA-445F-9B6B-877FA152D4D7}" srcOrd="1" destOrd="0" presId="urn:microsoft.com/office/officeart/2005/8/layout/pyramid1"/>
    <dgm:cxn modelId="{CC9ADEFA-A011-4736-9A5F-E5C843D650DC}" type="presParOf" srcId="{ACF6171C-070D-4925-A885-EF04F36C31EA}" destId="{A69AD071-8D5B-44E8-BAAF-060F70E44205}" srcOrd="1" destOrd="0" presId="urn:microsoft.com/office/officeart/2005/8/layout/pyramid1"/>
    <dgm:cxn modelId="{568CA1A6-6381-4FEC-9735-F42A7DE6184B}" type="presParOf" srcId="{A69AD071-8D5B-44E8-BAAF-060F70E44205}" destId="{22619B57-DD0A-40BA-88D6-FA3509D197A9}" srcOrd="0" destOrd="0" presId="urn:microsoft.com/office/officeart/2005/8/layout/pyramid1"/>
    <dgm:cxn modelId="{ABF5B273-71BF-4B44-A328-0F17692BAF71}" type="presParOf" srcId="{A69AD071-8D5B-44E8-BAAF-060F70E44205}" destId="{D191D7E5-307A-4194-A3E9-A0B459B7AEAA}" srcOrd="1" destOrd="0" presId="urn:microsoft.com/office/officeart/2005/8/layout/pyramid1"/>
    <dgm:cxn modelId="{EF7AF533-1C07-4692-9785-D5F94048E46A}" type="presParOf" srcId="{ACF6171C-070D-4925-A885-EF04F36C31EA}" destId="{46AE7D7B-D66E-410D-AB09-936F0D29CD76}" srcOrd="2" destOrd="0" presId="urn:microsoft.com/office/officeart/2005/8/layout/pyramid1"/>
    <dgm:cxn modelId="{CDFAB8F3-1D23-443F-8D39-234C9AADFA4A}" type="presParOf" srcId="{46AE7D7B-D66E-410D-AB09-936F0D29CD76}" destId="{62E6E7EB-4F91-46BD-B034-62B5EEF949DE}" srcOrd="0" destOrd="0" presId="urn:microsoft.com/office/officeart/2005/8/layout/pyramid1"/>
    <dgm:cxn modelId="{203A732B-53FC-411F-A5CB-522A3170C941}" type="presParOf" srcId="{46AE7D7B-D66E-410D-AB09-936F0D29CD76}" destId="{A4735536-0311-4812-9922-87CBB03825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8431C-212C-4A72-8529-173576A49232}">
      <dsp:nvSpPr>
        <dsp:cNvPr id="0" name=""/>
        <dsp:cNvSpPr/>
      </dsp:nvSpPr>
      <dsp:spPr>
        <a:xfrm>
          <a:off x="0" y="5902"/>
          <a:ext cx="6336703" cy="564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Voditelj Centra kompetencije za regionalnu ekonomiju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Izravni telefon +41 41 228 99 62</a:t>
          </a:r>
          <a:endParaRPr lang="hr-HR" sz="1100" kern="1200" dirty="0"/>
        </a:p>
      </dsp:txBody>
      <dsp:txXfrm>
        <a:off x="27545" y="33447"/>
        <a:ext cx="6281613" cy="509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516F-8853-40D6-9AE1-77F1DA4A6F49}">
      <dsp:nvSpPr>
        <dsp:cNvPr id="0" name=""/>
        <dsp:cNvSpPr/>
      </dsp:nvSpPr>
      <dsp:spPr>
        <a:xfrm>
          <a:off x="1549872" y="0"/>
          <a:ext cx="1549872" cy="737289"/>
        </a:xfrm>
        <a:prstGeom prst="trapezoid">
          <a:avLst>
            <a:gd name="adj" fmla="val 105106"/>
          </a:avLst>
        </a:prstGeom>
        <a:solidFill>
          <a:srgbClr val="D4E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Konfederacija</a:t>
          </a:r>
        </a:p>
      </dsp:txBody>
      <dsp:txXfrm>
        <a:off x="1549872" y="0"/>
        <a:ext cx="1549872" cy="737289"/>
      </dsp:txXfrm>
    </dsp:sp>
    <dsp:sp modelId="{22619B57-DD0A-40BA-88D6-FA3509D197A9}">
      <dsp:nvSpPr>
        <dsp:cNvPr id="0" name=""/>
        <dsp:cNvSpPr/>
      </dsp:nvSpPr>
      <dsp:spPr>
        <a:xfrm>
          <a:off x="774936" y="737289"/>
          <a:ext cx="3099745" cy="737289"/>
        </a:xfrm>
        <a:prstGeom prst="trapezoid">
          <a:avLst>
            <a:gd name="adj" fmla="val 105106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Kantoni</a:t>
          </a:r>
        </a:p>
      </dsp:txBody>
      <dsp:txXfrm>
        <a:off x="1317391" y="737289"/>
        <a:ext cx="2014834" cy="737289"/>
      </dsp:txXfrm>
    </dsp:sp>
    <dsp:sp modelId="{62E6E7EB-4F91-46BD-B034-62B5EEF949DE}">
      <dsp:nvSpPr>
        <dsp:cNvPr id="0" name=""/>
        <dsp:cNvSpPr/>
      </dsp:nvSpPr>
      <dsp:spPr>
        <a:xfrm>
          <a:off x="0" y="1474579"/>
          <a:ext cx="4649618" cy="737289"/>
        </a:xfrm>
        <a:prstGeom prst="trapezoid">
          <a:avLst>
            <a:gd name="adj" fmla="val 105106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Općine</a:t>
          </a:r>
        </a:p>
      </dsp:txBody>
      <dsp:txXfrm>
        <a:off x="813683" y="1474579"/>
        <a:ext cx="3022251" cy="737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516F-8853-40D6-9AE1-77F1DA4A6F49}">
      <dsp:nvSpPr>
        <dsp:cNvPr id="0" name=""/>
        <dsp:cNvSpPr/>
      </dsp:nvSpPr>
      <dsp:spPr>
        <a:xfrm>
          <a:off x="1560173" y="0"/>
          <a:ext cx="1560173" cy="789636"/>
        </a:xfrm>
        <a:prstGeom prst="trapezoid">
          <a:avLst>
            <a:gd name="adj" fmla="val 98791"/>
          </a:avLst>
        </a:prstGeom>
        <a:solidFill>
          <a:srgbClr val="D4E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Konfederacija</a:t>
          </a:r>
        </a:p>
      </dsp:txBody>
      <dsp:txXfrm>
        <a:off x="1560173" y="0"/>
        <a:ext cx="1560173" cy="789636"/>
      </dsp:txXfrm>
    </dsp:sp>
    <dsp:sp modelId="{22619B57-DD0A-40BA-88D6-FA3509D197A9}">
      <dsp:nvSpPr>
        <dsp:cNvPr id="0" name=""/>
        <dsp:cNvSpPr/>
      </dsp:nvSpPr>
      <dsp:spPr>
        <a:xfrm>
          <a:off x="780086" y="789636"/>
          <a:ext cx="3120346" cy="789636"/>
        </a:xfrm>
        <a:prstGeom prst="trapezoid">
          <a:avLst>
            <a:gd name="adj" fmla="val 98791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Kantoni</a:t>
          </a:r>
        </a:p>
      </dsp:txBody>
      <dsp:txXfrm>
        <a:off x="1326147" y="789636"/>
        <a:ext cx="2028225" cy="789636"/>
      </dsp:txXfrm>
    </dsp:sp>
    <dsp:sp modelId="{62E6E7EB-4F91-46BD-B034-62B5EEF949DE}">
      <dsp:nvSpPr>
        <dsp:cNvPr id="0" name=""/>
        <dsp:cNvSpPr/>
      </dsp:nvSpPr>
      <dsp:spPr>
        <a:xfrm>
          <a:off x="0" y="1579272"/>
          <a:ext cx="4680520" cy="789636"/>
        </a:xfrm>
        <a:prstGeom prst="trapezoid">
          <a:avLst>
            <a:gd name="adj" fmla="val 98791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Općine</a:t>
          </a:r>
        </a:p>
      </dsp:txBody>
      <dsp:txXfrm>
        <a:off x="819090" y="1579272"/>
        <a:ext cx="3042338" cy="789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AC2B49-0575-43F5-916A-106F863B63C9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482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Click </a:t>
            </a:r>
            <a:r>
              <a:rPr lang="de-CH" noProof="0" dirty="0" err="1" smtClean="0"/>
              <a:t>to</a:t>
            </a:r>
            <a:r>
              <a:rPr lang="de-CH" noProof="0" dirty="0" smtClean="0"/>
              <a:t> </a:t>
            </a:r>
            <a:r>
              <a:rPr lang="de-CH" noProof="0" dirty="0" err="1" smtClean="0"/>
              <a:t>edit</a:t>
            </a:r>
            <a:r>
              <a:rPr lang="de-CH" noProof="0" dirty="0" smtClean="0"/>
              <a:t>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A904FA-23EF-4C48-9391-8F4827E157F6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954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k.admin.ch/bk/en/home/dokumentation/the-swiss-confederation--a-brief-guid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d.admin.ch/efd/en/home/themen/finanzpolitik/national-fiscal-equalization/fb-nationaler-finanzausgleich.html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k.admin.ch/bk/en/home/dokumentation/the-swiss-confederation--a-brief-guid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k.admin.ch/bk/en/home/dokumentation/the-swiss-confederation--a-brief-guide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Not a member of the EU! But part</a:t>
            </a:r>
            <a:r>
              <a:rPr lang="hr-HR" baseline="0"/>
              <a:t> of the Schengen agreement.</a:t>
            </a:r>
          </a:p>
          <a:p>
            <a:endParaRPr lang="de-CH" baseline="0" dirty="0" smtClean="0"/>
          </a:p>
          <a:p>
            <a:r>
              <a:rPr lang="hr-HR">
                <a:hlinkClick r:id="rId3"/>
              </a:rPr>
              <a:t>https://www.bk.admin.ch/bk/en/home/dokumentation/the-swiss-confederation--a-brief-guide.html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4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99648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45521-C36D-42C5-B3C3-5C2EDDEADAFA}" type="slidenum">
              <a:rPr lang="de-CH" smtClean="0"/>
              <a:pPr/>
              <a:t>16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55622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85AF8-9089-4D7F-B8FE-99D166FE5699}" type="slidenum">
              <a:rPr lang="de-CH" smtClean="0"/>
              <a:pPr>
                <a:defRPr/>
              </a:pPr>
              <a:t>18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80583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19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75626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E7FE3-0643-45E1-83A6-1E3E942AE88F}" type="slidenum">
              <a:rPr lang="de-CH" smtClean="0"/>
              <a:pPr>
                <a:defRPr/>
              </a:pPr>
              <a:t>23</a:t>
            </a:fld>
            <a:endParaRPr lang="de-CH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368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8781C-F1A5-4AEF-89DF-A66DDC72EC0E}" type="slidenum">
              <a:rPr lang="de-CH" smtClean="0"/>
              <a:pPr>
                <a:defRPr/>
              </a:pPr>
              <a:t>25</a:t>
            </a:fld>
            <a:endParaRPr lang="de-CH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36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B904-F54E-4F14-8A45-D1E7B105B6D4}" type="slidenum">
              <a:rPr lang="de-CH" smtClean="0"/>
              <a:pPr/>
              <a:t>30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751624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0552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33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52294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>
                <a:hlinkClick r:id="rId3"/>
              </a:rPr>
              <a:t>https://www.efd.admin.ch/efd/en/home/themen/finanzpolitik/national-fiscal-equalization/fb-nationaler-finanzausgleich.html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34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992600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3A247-C355-4E7E-8040-7FFD8662E563}" type="slidenum">
              <a:rPr lang="de-CH" smtClean="0"/>
              <a:pPr/>
              <a:t>35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20268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Not a member of the EU! But part</a:t>
            </a:r>
            <a:r>
              <a:rPr lang="hr-HR" baseline="0"/>
              <a:t> of the Schengen agreement.</a:t>
            </a:r>
          </a:p>
          <a:p>
            <a:endParaRPr lang="de-CH" baseline="0" dirty="0" smtClean="0"/>
          </a:p>
          <a:p>
            <a:r>
              <a:rPr lang="hr-HR">
                <a:hlinkClick r:id="rId3"/>
              </a:rPr>
              <a:t>https://www.bk.admin.ch/bk/en/home/dokumentation/the-swiss-confederation--a-brief-guide.html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5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582243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3A247-C355-4E7E-8040-7FFD8662E563}" type="slidenum">
              <a:rPr lang="de-CH" smtClean="0"/>
              <a:pPr/>
              <a:t>36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4227110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8938" y="122238"/>
            <a:ext cx="6161087" cy="4621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1275" y="9431818"/>
            <a:ext cx="2946400" cy="496410"/>
          </a:xfrm>
          <a:prstGeom prst="rect">
            <a:avLst/>
          </a:prstGeom>
        </p:spPr>
        <p:txBody>
          <a:bodyPr/>
          <a:lstStyle/>
          <a:p>
            <a:fld id="{4993A247-C355-4E7E-8040-7FFD8662E563}" type="slidenum">
              <a:rPr lang="de-CH" smtClean="0"/>
              <a:pPr/>
              <a:t>37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703311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8938" y="122238"/>
            <a:ext cx="6161087" cy="4621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1275" y="9431818"/>
            <a:ext cx="2946400" cy="496410"/>
          </a:xfrm>
          <a:prstGeom prst="rect">
            <a:avLst/>
          </a:prstGeom>
        </p:spPr>
        <p:txBody>
          <a:bodyPr/>
          <a:lstStyle/>
          <a:p>
            <a:fld id="{4993A247-C355-4E7E-8040-7FFD8662E563}" type="slidenum">
              <a:rPr lang="de-CH" smtClean="0"/>
              <a:pPr/>
              <a:t>38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629299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39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9157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Not a member of the EU! But part</a:t>
            </a:r>
            <a:r>
              <a:rPr lang="hr-HR" baseline="0"/>
              <a:t> of the Schengen agreement.</a:t>
            </a:r>
          </a:p>
          <a:p>
            <a:r>
              <a:rPr lang="hr-HR">
                <a:hlinkClick r:id="rId3"/>
              </a:rPr>
              <a:t>https://www.bk.admin.ch/bk/en/home/dokumentation/the-swiss-confederation--a-brief-guide.html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6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78785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7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410157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9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74700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68FB9-FA02-4A01-BEFF-3A65FD9A3248}" type="slidenum">
              <a:rPr lang="de-CH" smtClean="0"/>
              <a:pPr>
                <a:defRPr/>
              </a:pPr>
              <a:t>10</a:t>
            </a:fld>
            <a:endParaRPr lang="de-CH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651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B904-F54E-4F14-8A45-D1E7B105B6D4}" type="slidenum">
              <a:rPr lang="de-CH" smtClean="0"/>
              <a:pPr/>
              <a:t>11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19243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B904-F54E-4F14-8A45-D1E7B105B6D4}" type="slidenum">
              <a:rPr lang="de-CH" smtClean="0"/>
              <a:pPr/>
              <a:t>12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25733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15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43663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6799" y="4498975"/>
            <a:ext cx="8675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noProof="0" dirty="0" smtClean="0"/>
              <a:t>T direct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626799" y="2060575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626799" y="5383213"/>
            <a:ext cx="6300788" cy="1020762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3" name="DN:Profile|ID:1" title="Name"/>
          <p:cNvSpPr txBox="1"/>
          <p:nvPr userDrawn="1"/>
        </p:nvSpPr>
        <p:spPr>
          <a:xfrm>
            <a:off x="626799" y="3909252"/>
            <a:ext cx="5538887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400" b="1" noProof="0" dirty="0" smtClean="0"/>
              <a:t>Stefan Bruni </a:t>
            </a:r>
            <a:endParaRPr lang="en-GB" sz="1400" b="1" noProof="0" dirty="0"/>
          </a:p>
        </p:txBody>
      </p:sp>
      <p:sp>
        <p:nvSpPr>
          <p:cNvPr id="4" name="DN:Profile|ID:8" title="Function.DE"/>
          <p:cNvSpPr txBox="1"/>
          <p:nvPr userDrawn="1"/>
        </p:nvSpPr>
        <p:spPr>
          <a:xfrm>
            <a:off x="626799" y="4115271"/>
            <a:ext cx="557212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400" noProof="0" dirty="0" err="1" smtClean="0"/>
              <a:t>Head of the Competence Centre for Regional Economics </a:t>
            </a:r>
            <a:endParaRPr lang="en-GB" sz="1400" noProof="0" dirty="0"/>
          </a:p>
        </p:txBody>
      </p:sp>
      <p:sp>
        <p:nvSpPr>
          <p:cNvPr id="14" name="DN:Profile|ID:4" title="Direct Phone"/>
          <p:cNvSpPr txBox="1"/>
          <p:nvPr userDrawn="1"/>
        </p:nvSpPr>
        <p:spPr>
          <a:xfrm>
            <a:off x="1450974" y="4498975"/>
            <a:ext cx="283299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400" noProof="0" dirty="0" smtClean="0"/>
              <a:t>+41 41 228 99 62 </a:t>
            </a:r>
            <a:endParaRPr lang="en-GB" sz="1400" noProof="0" dirty="0"/>
          </a:p>
        </p:txBody>
      </p:sp>
      <p:sp>
        <p:nvSpPr>
          <p:cNvPr id="15" name="DN:Profile|ID:6" title="Email"/>
          <p:cNvSpPr txBox="1"/>
          <p:nvPr userDrawn="1"/>
        </p:nvSpPr>
        <p:spPr>
          <a:xfrm>
            <a:off x="626799" y="4705399"/>
            <a:ext cx="479792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400" noProof="0" dirty="0" smtClean="0"/>
              <a:t>stefan.bruni@hslu.ch </a:t>
            </a:r>
            <a:endParaRPr lang="en-GB" sz="1400" noProof="0" dirty="0"/>
          </a:p>
        </p:txBody>
      </p:sp>
      <p:pic>
        <p:nvPicPr>
          <p:cNvPr id="5" name="DN:Hierarchy|ID:26|Hierarchy:1" title="PPT Titelfolie 16:9.EN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324000"/>
            <a:ext cx="16129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5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322" userDrawn="1">
          <p15:clr>
            <a:srgbClr val="FBAE40"/>
          </p15:clr>
        </p15:guide>
        <p15:guide id="2" pos="3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1"/>
            </p:custDataLst>
          </p:nvPr>
        </p:nvSpPr>
        <p:spPr/>
        <p:txBody>
          <a:bodyPr vert="eaVert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E024-0B3B-4B5D-86B2-AF0035EF8454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Titelmasterformat durch Klicken bearbeiten</a:t>
            </a:r>
            <a:endParaRPr lang="en-GB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486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3886-A746-4104-8354-2585253152BA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45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99592" y="6453336"/>
            <a:ext cx="8107883" cy="40466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Titelmasterformat durch Klicken bearbeiten</a:t>
            </a:r>
            <a:endParaRPr lang="en-GB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9168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99592" y="6453336"/>
            <a:ext cx="8107883" cy="41275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CFDD-FA44-4CD0-A2D9-AFED68F6508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26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67544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628382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99592" y="6453336"/>
            <a:ext cx="8107883" cy="4046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CFDD-FA44-4CD0-A2D9-AFED68F6508D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Titelmasterformat durch Klicken bearbeiten</a:t>
            </a:r>
            <a:endParaRPr lang="en-GB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317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 smtClean="0"/>
              <a:t>Formatvorlagen des Textmasters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 smtClean="0"/>
              <a:t>Formatvorlagen des Textmasters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99592" y="6453336"/>
            <a:ext cx="8107883" cy="4046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6A8F-5371-4FBB-812D-D2709F86D50B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Titelmasterformat durch Klicken bearbeiten</a:t>
            </a:r>
            <a:endParaRPr lang="en-GB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188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99592" y="6453336"/>
            <a:ext cx="8107883" cy="4046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8986-3AF4-4D82-BB44-546744DCD113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Titelmasterformat durch Klicken bearbeiten</a:t>
            </a:r>
            <a:endParaRPr lang="en-GB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9493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8987B-8410-4279-AD6D-3D0EDCBBD722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Titelmasterformat durch Klicken bearbeiten</a:t>
            </a:r>
            <a:endParaRPr lang="en-GB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989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noProof="0" dirty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8365-61C3-48AB-83BF-EFB6B46E5C8C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423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2764-84C7-422C-B653-A02BAA3B8A23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101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Titelmasterformat durch Klicken bearbeiten</a:t>
            </a:r>
            <a:endParaRPr lang="en-GB" altLang="de-DE" noProof="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742" y="1484784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Formatvorlagen des Textmasters bearbeiten</a:t>
            </a:r>
          </a:p>
          <a:p>
            <a:pPr lvl="1"/>
            <a:r>
              <a:rPr lang="de-DE" altLang="de-DE" noProof="0" dirty="0" smtClean="0"/>
              <a:t>Zweite Ebene</a:t>
            </a:r>
          </a:p>
          <a:p>
            <a:pPr lvl="2"/>
            <a:r>
              <a:rPr lang="de-DE" altLang="de-DE" noProof="0" dirty="0" smtClean="0"/>
              <a:t>Dritte Ebene</a:t>
            </a:r>
          </a:p>
          <a:p>
            <a:pPr lvl="3"/>
            <a:r>
              <a:rPr lang="de-DE" altLang="de-DE" noProof="0" dirty="0" smtClean="0"/>
              <a:t>Vierte Ebene</a:t>
            </a:r>
          </a:p>
          <a:p>
            <a:pPr lvl="4"/>
            <a:r>
              <a:rPr lang="de-DE" altLang="de-DE" noProof="0" dirty="0" smtClean="0"/>
              <a:t>Fünfte Ebene</a:t>
            </a:r>
            <a:endParaRPr lang="en-GB" altLang="de-DE" noProof="0" dirty="0" smtClean="0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938" y="6454775"/>
            <a:ext cx="270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700" noProof="0" dirty="0" smtClean="0"/>
              <a:t>Slide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899592" y="6454774"/>
            <a:ext cx="810788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>
              <a:defRPr/>
            </a:pPr>
            <a:fld id="{25EE6612-218D-42A8-9A86-0933C19657E4}" type="slidenum">
              <a:rPr lang="en-GB" noProof="0" smtClean="0"/>
              <a:pPr>
                <a:defRPr/>
              </a:pPr>
              <a:t>‹#›</a:t>
            </a:fld>
            <a:r>
              <a:rPr lang="en-GB" dirty="0" smtClean="0"/>
              <a:t>			Stefan Bruni / Lucerne School of Business</a:t>
            </a:r>
            <a:endParaRPr lang="en-GB" noProof="0" dirty="0"/>
          </a:p>
        </p:txBody>
      </p:sp>
      <p:pic>
        <p:nvPicPr>
          <p:cNvPr id="3" name="DN:Hierarchy|ID:27|Hierarchy:1" title="PPT Folie 16:9.EN"/>
          <p:cNvPicPr preferRelativeResize="0"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324000"/>
            <a:ext cx="820800" cy="190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v.admin.ch/estv/en/home/allgemein/steuerinformationen/fachinformationen/schweizerisches-steuersystem/das-schweizerische-steuersystem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k.admin.ch/bk/en/home/dokumentation/the-swiss-confederation--a-brief-guid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d.admin.ch/efd/en/home/themen/finanzpolitik/national-fiscal-equalization/fb-nationaler-finanzausgleich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hyperlink" Target="http://www.google.ch/url?sa=i&amp;rct=j&amp;q=&amp;esrc=s&amp;frm=1&amp;source=images&amp;cd=&amp;cad=rja&amp;uact=8&amp;docid=ZBx6ZrIs24x22M&amp;tbnid=Q8n84BkaLS6KHM:&amp;ved=0CAUQjRw&amp;url=http://www.rts.ch/info/suisse/1152755-etrangers-mesures-d-integration-renforcees.html&amp;ei=RHh8U9ObNsSq0QXZsYFg&amp;bvm=bv.67229260,d.bGQ&amp;psig=AFQjCNGSqUsBLK02JIA_g5oG9c2EQ7yWQw&amp;ust=140075256201193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hslu.ch/en/lucerne-university-of-applied-sciences-and-arts/about-us/people-finder/profile/?pid=70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Uvo</a:t>
            </a:r>
            <a:r>
              <a:rPr lang="hr-HR" dirty="0" smtClean="0"/>
              <a:t>d u fiskalni federalizam</a:t>
            </a:r>
            <a:br>
              <a:rPr lang="hr-HR" dirty="0" smtClean="0"/>
            </a:br>
            <a:r>
              <a:rPr lang="hr-HR" dirty="0" smtClean="0"/>
              <a:t>u Švicarskoj</a:t>
            </a:r>
            <a:endParaRPr lang="hr-HR" dirty="0"/>
          </a:p>
        </p:txBody>
      </p:sp>
      <p:sp>
        <p:nvSpPr>
          <p:cNvPr id="8" name="Untertitel 7"/>
          <p:cNvSpPr>
            <a:spLocks noGrp="1"/>
          </p:cNvSpPr>
          <p:nvPr>
            <p:ph type="subTitle" sz="quarter" idx="1"/>
          </p:nvPr>
        </p:nvSpPr>
        <p:spPr>
          <a:xfrm>
            <a:off x="626798" y="5383213"/>
            <a:ext cx="7113553" cy="1020762"/>
          </a:xfrm>
        </p:spPr>
        <p:txBody>
          <a:bodyPr/>
          <a:lstStyle/>
          <a:p>
            <a:r>
              <a:rPr lang="vi-VN" dirty="0"/>
              <a:t>Izrađeno u ime švicarskog Državnog tajništva za ekonomske poslove (SECO)</a:t>
            </a:r>
            <a:endParaRPr lang="hr-H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7974892"/>
              </p:ext>
            </p:extLst>
          </p:nvPr>
        </p:nvGraphicFramePr>
        <p:xfrm>
          <a:off x="611560" y="4149080"/>
          <a:ext cx="633670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2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"/>
    </mc:Choice>
    <mc:Fallback xmlns="">
      <p:transition spd="slow" advTm="22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/>
              <a:t>Vodeće načelo: Nacionalna nadležnost samo ako je određena Federalnim ustavom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mtClean="0"/>
          </a:p>
          <a:p>
            <a:pPr marL="719138" lvl="1" indent="-371475" eaLnBrk="1" hangingPunct="1">
              <a:lnSpc>
                <a:spcPct val="150000"/>
              </a:lnSpc>
              <a:spcAft>
                <a:spcPct val="50000"/>
              </a:spcAft>
              <a:buFontTx/>
              <a:buNone/>
              <a:defRPr/>
            </a:pPr>
            <a:r>
              <a:rPr lang="hr-HR">
                <a:sym typeface="Wingdings" pitchFamily="2" charset="2"/>
              </a:rPr>
              <a:t></a:t>
            </a:r>
            <a:r>
              <a:rPr lang="hr-HR"/>
              <a:t>	Javne dužnosti prvenstveno su odgovornost kantona. </a:t>
            </a:r>
          </a:p>
          <a:p>
            <a:pPr marL="719138" lvl="1" indent="-371475" eaLnBrk="1" hangingPunct="1">
              <a:lnSpc>
                <a:spcPct val="150000"/>
              </a:lnSpc>
              <a:spcAft>
                <a:spcPct val="50000"/>
              </a:spcAft>
              <a:buFont typeface="Wingdings" pitchFamily="2" charset="2"/>
              <a:buChar char="è"/>
              <a:defRPr/>
            </a:pPr>
            <a:r>
              <a:rPr lang="hr-HR"/>
              <a:t>Prijenos (novih) odgovornosti na državnu razinu podrazumijeva izmjenu Federalnog ustava.</a:t>
            </a:r>
          </a:p>
          <a:p>
            <a:pPr marL="719138" lvl="1" indent="-371475" eaLnBrk="1" hangingPunct="1">
              <a:lnSpc>
                <a:spcPct val="150000"/>
              </a:lnSpc>
              <a:spcAft>
                <a:spcPct val="50000"/>
              </a:spcAft>
              <a:buFont typeface="Wingdings" pitchFamily="2" charset="2"/>
              <a:buChar char="è"/>
              <a:defRPr/>
            </a:pPr>
            <a:r>
              <a:rPr lang="hr-HR"/>
              <a:t>Za izmjenu Federalnog ustava potrebna je suglasnost većine građana i kantona.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10</a:t>
            </a:fld>
            <a:r>
              <a:rPr lang="hr-HR"/>
              <a:t>			Stefan Bruni / Poslovna škola u Luzernu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Načelo podjele vlasti između nacionalne i kantonske razine</a:t>
            </a:r>
          </a:p>
        </p:txBody>
      </p:sp>
    </p:spTree>
    <p:extLst>
      <p:ext uri="{BB962C8B-B14F-4D97-AF65-F5344CB8AC3E}">
        <p14:creationId xmlns:p14="http://schemas.microsoft.com/office/powerpoint/2010/main" val="34232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899592" y="3387363"/>
            <a:ext cx="7858646" cy="284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r-HR" sz="1600"/>
              <a:t>Postoje brojni načini interakcije među trima državnim razinama, kao što su:</a:t>
            </a:r>
          </a:p>
          <a:p>
            <a:r>
              <a:rPr lang="hr-HR" sz="1600"/>
              <a:t>„Delegirane” nacionalne dužnosti koje administrativno uvode kantoni </a:t>
            </a:r>
          </a:p>
          <a:p>
            <a:r>
              <a:rPr lang="hr-HR" sz="1600"/>
              <a:t>„Dijeljene dužnosti” (sufinanciranje): federalna vlada definira strateške ciljeve i kantonima ostavlja prostor za rad (neuvjetovani transferi)</a:t>
            </a:r>
          </a:p>
          <a:p>
            <a:r>
              <a:rPr lang="hr-HR" sz="1600"/>
              <a:t>Solidarnost između Konfederacije i kantona te među kantonima koja se postiže fiskalnim izravnanjem.</a:t>
            </a:r>
          </a:p>
          <a:p>
            <a:r>
              <a:rPr lang="hr-HR" sz="1600" i="1"/>
              <a:t>Slična se vertikalna suradnja primjenjuje između kantona i njegovih općina s kantonskim dužnostima, dijeljenim dužnostima te solidarnošću između kantona i njegovih općina kao i među općinama.</a:t>
            </a:r>
          </a:p>
          <a:p>
            <a:pPr marL="0" indent="0">
              <a:buNone/>
            </a:pPr>
            <a:endParaRPr lang="en-US" sz="1800" kern="0" dirty="0" smtClean="0"/>
          </a:p>
          <a:p>
            <a:endParaRPr lang="de-CH" sz="1800" kern="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843808" y="742900"/>
            <a:ext cx="4649618" cy="2211869"/>
            <a:chOff x="1926576" y="857901"/>
            <a:chExt cx="4445677" cy="2211869"/>
          </a:xfrm>
        </p:grpSpPr>
        <p:graphicFrame>
          <p:nvGraphicFramePr>
            <p:cNvPr id="4" name="Diagramm 3"/>
            <p:cNvGraphicFramePr/>
            <p:nvPr>
              <p:extLst>
                <p:ext uri="{D42A27DB-BD31-4B8C-83A1-F6EECF244321}">
                  <p14:modId xmlns:p14="http://schemas.microsoft.com/office/powerpoint/2010/main" val="3509322009"/>
                </p:ext>
              </p:extLst>
            </p:nvPr>
          </p:nvGraphicFramePr>
          <p:xfrm>
            <a:off x="1926576" y="857901"/>
            <a:ext cx="4445677" cy="22118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Pfeil nach oben und unten 6"/>
            <p:cNvSpPr/>
            <p:nvPr/>
          </p:nvSpPr>
          <p:spPr bwMode="auto">
            <a:xfrm>
              <a:off x="2502640" y="1064995"/>
              <a:ext cx="698930" cy="1907070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11</a:t>
            </a:fld>
            <a:r>
              <a:rPr lang="hr-HR"/>
              <a:t>			Stefan Bruni / Poslovna škola u Luzernu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Vertikalna suradnja</a:t>
            </a:r>
          </a:p>
        </p:txBody>
      </p:sp>
    </p:spTree>
    <p:extLst>
      <p:ext uri="{BB962C8B-B14F-4D97-AF65-F5344CB8AC3E}">
        <p14:creationId xmlns:p14="http://schemas.microsoft.com/office/powerpoint/2010/main" val="39747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2843" y="3195651"/>
            <a:ext cx="7935226" cy="220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b="1"/>
              <a:t>Međukantonski sporazumi</a:t>
            </a:r>
            <a:r>
              <a:rPr lang="hr-HR"/>
              <a:t>: internalizacija učinaka prelijevanja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hr-HR"/>
              <a:t>Konfederacija može 760 međukantonskih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hr-HR"/>
              <a:t>ugovora proglasiti obvezujućima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/>
              <a:t>Međukantonske institucije</a:t>
            </a:r>
            <a:r>
              <a:rPr lang="hr-HR"/>
              <a:t>: koordinacija politike među kantonima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hr-HR"/>
              <a:t>16 konferencija direktora kantona (kantonski ministri) i konferencija kantonskih vlasti (npr. Konferencija kantonskih direktora financija)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/>
              <a:t>Fiskalno izravnanje</a:t>
            </a:r>
            <a:r>
              <a:rPr lang="hr-HR"/>
              <a:t>: sufinanciraju financijski snažni kantoni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i="1"/>
              <a:t>Slična se horizontalna suradnja primjenjuje između kantona i njegovih općina s kantonskim dužnostima, dijeljenim dužnostima te solidarnost između Kantona i njegovih općina kao i među općinama.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2843808" y="584442"/>
            <a:ext cx="4680520" cy="2646971"/>
            <a:chOff x="2671641" y="1268761"/>
            <a:chExt cx="4852687" cy="2542602"/>
          </a:xfrm>
        </p:grpSpPr>
        <p:graphicFrame>
          <p:nvGraphicFramePr>
            <p:cNvPr id="7" name="Diagramm 6"/>
            <p:cNvGraphicFramePr/>
            <p:nvPr>
              <p:extLst>
                <p:ext uri="{D42A27DB-BD31-4B8C-83A1-F6EECF244321}">
                  <p14:modId xmlns:p14="http://schemas.microsoft.com/office/powerpoint/2010/main" val="3158075029"/>
                </p:ext>
              </p:extLst>
            </p:nvPr>
          </p:nvGraphicFramePr>
          <p:xfrm>
            <a:off x="2671641" y="1268761"/>
            <a:ext cx="4852687" cy="2275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Pfeil nach oben und unten 5"/>
            <p:cNvSpPr/>
            <p:nvPr/>
          </p:nvSpPr>
          <p:spPr bwMode="auto">
            <a:xfrm>
              <a:off x="3301519" y="1761788"/>
              <a:ext cx="601951" cy="1363058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Pfeil nach oben und unten 7"/>
            <p:cNvSpPr/>
            <p:nvPr/>
          </p:nvSpPr>
          <p:spPr bwMode="auto">
            <a:xfrm>
              <a:off x="2987824" y="2438329"/>
              <a:ext cx="627614" cy="1373034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12</a:t>
            </a:fld>
            <a:r>
              <a:rPr lang="hr-HR"/>
              <a:t>			Stefan Bruni / Poslovna škola u Luzernu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57742" y="310306"/>
            <a:ext cx="8169275" cy="865188"/>
          </a:xfrm>
        </p:spPr>
        <p:txBody>
          <a:bodyPr/>
          <a:lstStyle/>
          <a:p>
            <a:r>
              <a:rPr lang="hr-HR"/>
              <a:t>Horizontalna suradnja</a:t>
            </a:r>
          </a:p>
        </p:txBody>
      </p:sp>
    </p:spTree>
    <p:extLst>
      <p:ext uri="{BB962C8B-B14F-4D97-AF65-F5344CB8AC3E}">
        <p14:creationId xmlns:p14="http://schemas.microsoft.com/office/powerpoint/2010/main" val="8678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3. Podjela odgovornosti za rashode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0CFDD-FA44-4CD0-A2D9-AFED68F6508D}" type="slidenum">
              <a:rPr lang="en-GB" smtClean="0"/>
              <a:pPr>
                <a:defRPr/>
              </a:pPr>
              <a:t>13</a:t>
            </a:fld>
            <a:r>
              <a:rPr lang="hr-HR"/>
              <a:t>			Stefan Bruni / Poslovna škola u Luzernu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9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Raspodjela odgovornosti za rashode pojedinoj razini vlasti uglavnom je vođena trima načelima fiskalnog federalizma (supsidijarnost, jednaka fiskalna važnost, odgovornost). Stvarni rashodi javnog sektora na nacionalnoj, kantonskoj i općinskoj razini slijede podjelu odgovornosti za rashode među trima razinama vlasti u Švicarskoj.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r-HR"/>
              <a:t>Prvi graf prikazuje važnost kantona u rashodima javnog sektora. Točnije, kantoni su odgovorni za brojne funkcije povezane s obrazovanjem i zdravstvom.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r-HR"/>
              <a:t>Drugi graf prikazuje udjele rashoda u skladu s funkcionalnom kategorizacijom svake razine vlasti. </a:t>
            </a:r>
          </a:p>
          <a:p>
            <a:endParaRPr lang="de-CH" dirty="0" smtClean="0"/>
          </a:p>
          <a:p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14</a:t>
            </a:fld>
            <a:r>
              <a:rPr lang="hr-HR"/>
              <a:t>			Stefan Bruni / Poslovna škola u Luzernu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Javni rashodi na trima razinama vlasti</a:t>
            </a:r>
          </a:p>
        </p:txBody>
      </p:sp>
    </p:spTree>
    <p:extLst>
      <p:ext uri="{BB962C8B-B14F-4D97-AF65-F5344CB8AC3E}">
        <p14:creationId xmlns:p14="http://schemas.microsoft.com/office/powerpoint/2010/main" val="12623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0CFDD-FA44-4CD0-A2D9-AFED68F6508D}" type="slidenum">
              <a:rPr lang="en-GB" noProof="0" smtClean="0"/>
              <a:pPr/>
              <a:t>15</a:t>
            </a:fld>
            <a:r>
              <a:rPr lang="hr-HR"/>
              <a:t>			Stefan Bruni / Poslovna škola u Luzernu</a:t>
            </a:r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/>
              <a:t>Rashodi javnog sektora na različitim razinama vlasti 2017.</a:t>
            </a:r>
            <a:br>
              <a:rPr lang="hr-HR" sz="1800" dirty="0"/>
            </a:br>
            <a:r>
              <a:rPr lang="hr-HR" sz="1800" dirty="0"/>
              <a:t>Funkcionalna kategorizacija (u milijunima CHF)</a:t>
            </a:r>
          </a:p>
        </p:txBody>
      </p:sp>
      <p:sp>
        <p:nvSpPr>
          <p:cNvPr id="17413" name="Textfeld 6"/>
          <p:cNvSpPr txBox="1">
            <a:spLocks noChangeArrowheads="1"/>
          </p:cNvSpPr>
          <p:nvPr/>
        </p:nvSpPr>
        <p:spPr bwMode="auto">
          <a:xfrm>
            <a:off x="2809875" y="1268413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932040" y="5922340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i="1"/>
              <a:t>Izvor: Federalna financijska uprava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2" y="1207465"/>
            <a:ext cx="77343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7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70376" y="6014307"/>
            <a:ext cx="2961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i="1"/>
              <a:t>Izvor: Federalna financijska uprava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16</a:t>
            </a:fld>
            <a:r>
              <a:rPr lang="hr-HR"/>
              <a:t>			Stefan Bruni / Poslovna škola u Luzernu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hr-HR"/>
              <a:t>Okvir švicarskog fiskalnog federalizma:</a:t>
            </a:r>
            <a:br>
              <a:rPr lang="hr-HR"/>
            </a:br>
            <a:r>
              <a:rPr lang="hr-HR"/>
              <a:t>Struktura rashoda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15722"/>
            <a:ext cx="80676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5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4. Podjela odgovornosti za prihode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0CFDD-FA44-4CD0-A2D9-AFED68F6508D}" type="slidenum">
              <a:rPr lang="en-GB" smtClean="0"/>
              <a:pPr>
                <a:defRPr/>
              </a:pPr>
              <a:t>17</a:t>
            </a:fld>
            <a:r>
              <a:rPr lang="hr-HR"/>
              <a:t>			Stefan Bruni / Poslovna škola u Luzernu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8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Na </a:t>
            </a:r>
            <a:r>
              <a:rPr lang="hr-HR" b="1"/>
              <a:t>nacionalnoj razini </a:t>
            </a:r>
            <a:r>
              <a:rPr lang="hr-HR"/>
              <a:t>moguće je povećati samo one poreze koji se izričito navode u Federalnom ustavu.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hr-HR" b="1"/>
              <a:t>Kantoni</a:t>
            </a:r>
            <a:r>
              <a:rPr lang="hr-HR"/>
              <a:t> načelno mogu birati poreze, osim ako se Federalnim ustavom izričito brani ubiranje određenih poreza ili ako su porezi isključivo dodijeljeni nacionalnoj razini.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hr-HR"/>
              <a:t>Činjenica da se Ustavom nacionalnoj razini dopušta podizanje određenog poreza ne isključuje ovlast za podizanje sličnog poreza na kantonskoj razini.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hr-HR" b="1"/>
              <a:t>Općine</a:t>
            </a:r>
            <a:r>
              <a:rPr lang="hr-HR"/>
              <a:t> smiju povećavati samo one poreze za koje ih ovlasti njihov kanton.</a:t>
            </a:r>
          </a:p>
        </p:txBody>
      </p:sp>
      <p:sp>
        <p:nvSpPr>
          <p:cNvPr id="5" name="Rechteck 4"/>
          <p:cNvSpPr/>
          <p:nvPr/>
        </p:nvSpPr>
        <p:spPr>
          <a:xfrm>
            <a:off x="457742" y="1524336"/>
            <a:ext cx="8424936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457742" y="2234953"/>
            <a:ext cx="8424936" cy="1799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457742" y="4180000"/>
            <a:ext cx="8424936" cy="5822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18</a:t>
            </a:fld>
            <a:r>
              <a:rPr lang="hr-HR"/>
              <a:t>			Stefan Bruni / Poslovna škola u Luzernu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Vodeća načela u pogledu podjele odgovornosti za prihode</a:t>
            </a:r>
          </a:p>
        </p:txBody>
      </p:sp>
    </p:spTree>
    <p:extLst>
      <p:ext uri="{BB962C8B-B14F-4D97-AF65-F5344CB8AC3E}">
        <p14:creationId xmlns:p14="http://schemas.microsoft.com/office/powerpoint/2010/main" val="23840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6" y="1196752"/>
            <a:ext cx="8325726" cy="5256436"/>
          </a:xfrm>
        </p:spPr>
        <p:txBody>
          <a:bodyPr/>
          <a:lstStyle/>
          <a:p>
            <a:pPr marL="0" indent="0" algn="just">
              <a:buNone/>
            </a:pPr>
            <a:r>
              <a:rPr lang="hr-HR" sz="1350" dirty="0"/>
              <a:t>U Švicarskoj kantoni imaju izvorno pravno na oporezivanje. Konfederacija ima tek ograničeno pravo na ubiranje poreza. Kao posljedica porezne autonomije, među kantonima postoji porezna konkurencija. Ta konkurencija povećava učinkovitost u pružanju državnih usluga i infrastrukture visoke kvalitete, ali istovremeno stvara razlike između kantona i općina.</a:t>
            </a:r>
          </a:p>
          <a:p>
            <a:pPr algn="just"/>
            <a:endParaRPr lang="en-US" sz="1350" dirty="0" smtClean="0"/>
          </a:p>
          <a:p>
            <a:pPr marL="0" indent="0" algn="just">
              <a:buNone/>
            </a:pPr>
            <a:r>
              <a:rPr lang="hr-HR" sz="1350" b="1" dirty="0"/>
              <a:t>Svojstva švicarskog poreznog sustava</a:t>
            </a:r>
          </a:p>
          <a:p>
            <a:pPr marL="0" indent="0" algn="just">
              <a:buNone/>
            </a:pPr>
            <a:r>
              <a:rPr lang="hr-HR" sz="1350" dirty="0"/>
              <a:t>Autonomija kantona u pogledu fiskalne politike duboko je ukorijenjena u Švicarskoj. Konfederacija smije ubirati poreze samo kada je to dopušteno Ustavom. Stoga su njezine porezne ovlasti ograničene. Čak je i danas Konfederaciji ovlast za ubiranje izravnog federalnog poreza i poreza na dodanu vrijednost dodijeljena samo na određeno razdoblje. Stanovnici i kantoni moraju svaki put iznova obnoviti tu ovlast. Postojeći financijski režim važeći je do kraja 2020. Novi financijski režim za 2021. produljit će pravo Konfederacije na ubiranje izravnog federalnog poreza i poreza na dodanu vrijednost do kraja 2035. Na referendumu održanom 4. ožujka 2018. prijedlog je jasno prihvaćen s 84% glasova za njega.</a:t>
            </a:r>
          </a:p>
          <a:p>
            <a:pPr algn="just"/>
            <a:endParaRPr lang="en-US" sz="1350" dirty="0" smtClean="0"/>
          </a:p>
          <a:p>
            <a:pPr marL="0" indent="0" algn="just">
              <a:buNone/>
            </a:pPr>
            <a:r>
              <a:rPr lang="hr-HR" sz="1350" dirty="0"/>
              <a:t>Kantonska porezna autonomija uzrokuje intenzivnu poreznu konkurenciju među kantonima. Ipak, s poreznim stopama nije došlo do pogubne „utrke prema dnu” kao što se povremeno pribojavalo. Konfederacija i kantoni osiguravaju infrastrukturu visoke kvalitete o kojoj odlučuju stanovnici, kao što odlučuju o porezima koji su potrebni za njezino financiranje. Nadalje, nacionalno fiskalno izravnanje smanjuje poreznu konkurenciju i sprječava destimulacije.</a:t>
            </a:r>
          </a:p>
          <a:p>
            <a:pPr marL="0" indent="0" algn="just">
              <a:buNone/>
            </a:pPr>
            <a:endParaRPr lang="en-US" sz="1350" dirty="0"/>
          </a:p>
          <a:p>
            <a:pPr marL="0" indent="0" algn="just">
              <a:buNone/>
            </a:pPr>
            <a:r>
              <a:rPr lang="hr-HR" sz="1350" dirty="0"/>
              <a:t>Više informacija dostupno je na „</a:t>
            </a:r>
            <a:r>
              <a:rPr lang="hr-HR" sz="1350" dirty="0">
                <a:hlinkClick r:id="rId3"/>
              </a:rPr>
              <a:t>Švicarski porezni sustav</a:t>
            </a:r>
            <a:r>
              <a:rPr lang="hr-HR" sz="1350" dirty="0"/>
              <a:t>”.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19</a:t>
            </a:fld>
            <a:r>
              <a:rPr lang="hr-HR"/>
              <a:t>			Stefan Bruni / Poslovna škola u Luzernu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Švicarski porezni sustav </a:t>
            </a:r>
            <a:r>
              <a:rPr lang="hr-HR" sz="1100"/>
              <a:t>(Federalna porezna uprava, 1. 1. 2020.)</a:t>
            </a:r>
          </a:p>
        </p:txBody>
      </p:sp>
    </p:spTree>
    <p:extLst>
      <p:ext uri="{BB962C8B-B14F-4D97-AF65-F5344CB8AC3E}">
        <p14:creationId xmlns:p14="http://schemas.microsoft.com/office/powerpoint/2010/main" val="20164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742" y="1340768"/>
            <a:ext cx="7344816" cy="4084637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The main topic of this presentation is </a:t>
            </a:r>
            <a:r>
              <a:rPr lang="hr-HR" b="1"/>
              <a:t>fiscal federalism in Switzerland</a:t>
            </a:r>
            <a:r>
              <a:rPr lang="hr-HR"/>
              <a:t>. After very few introductory slides the presentation continues with slides specifically on fiscal federalism: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hr-HR"/>
              <a:t>Introduction (1)</a:t>
            </a:r>
          </a:p>
          <a:p>
            <a:r>
              <a:rPr lang="hr-HR"/>
              <a:t>Fiscal federalism (2)</a:t>
            </a:r>
          </a:p>
          <a:p>
            <a:r>
              <a:rPr lang="hr-HR"/>
              <a:t>Expenditure responsibilities (3)</a:t>
            </a:r>
          </a:p>
          <a:p>
            <a:r>
              <a:rPr lang="hr-HR"/>
              <a:t>Revenue responsibilities (4)</a:t>
            </a:r>
          </a:p>
          <a:p>
            <a:r>
              <a:rPr lang="hr-HR"/>
              <a:t>Tax competition among cantons and among municipalities (5)</a:t>
            </a:r>
          </a:p>
          <a:p>
            <a:r>
              <a:rPr lang="hr-HR"/>
              <a:t>Intergovernmental transfers (5)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hr-HR"/>
              <a:t>We assume that you have already read – as a background to the presentation –the introduction to Switzerland (“</a:t>
            </a:r>
            <a:r>
              <a:rPr lang="hr-HR">
                <a:hlinkClick r:id="rId2"/>
              </a:rPr>
              <a:t>The Swiss Confederation – A Brief Guide</a:t>
            </a:r>
            <a:r>
              <a:rPr lang="hr-HR"/>
              <a:t>”).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r-HR"/>
              <a:t>Links to further information are in </a:t>
            </a:r>
            <a:r>
              <a:rPr lang="hr-HR" u="sng">
                <a:solidFill>
                  <a:srgbClr val="2F2FBF"/>
                </a:solidFill>
              </a:rPr>
              <a:t>blue</a:t>
            </a:r>
            <a:r>
              <a:rPr lang="hr-HR"/>
              <a:t>.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463" y="3573016"/>
            <a:ext cx="936104" cy="212846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2</a:t>
            </a:fld>
            <a:r>
              <a:rPr lang="hr-HR"/>
              <a:t>			Stefan Bruni / Lucerne School of Business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"/>
    </mc:Choice>
    <mc:Fallback xmlns="">
      <p:transition spd="slow" advTm="72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564658"/>
              </p:ext>
            </p:extLst>
          </p:nvPr>
        </p:nvGraphicFramePr>
        <p:xfrm>
          <a:off x="1331640" y="1844824"/>
          <a:ext cx="5832648" cy="405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>
                  <a:extLst>
                    <a:ext uri="{9D8B030D-6E8A-4147-A177-3AD203B41FA5}">
                      <a16:colId xmlns="" xmlns:a16="http://schemas.microsoft.com/office/drawing/2014/main" val="1176708465"/>
                    </a:ext>
                  </a:extLst>
                </a:gridCol>
                <a:gridCol w="2916324">
                  <a:extLst>
                    <a:ext uri="{9D8B030D-6E8A-4147-A177-3AD203B41FA5}">
                      <a16:colId xmlns="" xmlns:a16="http://schemas.microsoft.com/office/drawing/2014/main" val="3108013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400" noProof="0"/>
                        <a:t>Porezi</a:t>
                      </a:r>
                      <a:r>
                        <a:rPr lang="hr-HR" sz="1400" baseline="0" noProof="0"/>
                        <a:t> na dohodak i drugi izravni porezi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noProof="0"/>
                        <a:t>Porezi na potrošnju</a:t>
                      </a:r>
                      <a:r>
                        <a:rPr lang="hr-HR" sz="1400" baseline="0" noProof="0"/>
                        <a:t> i drugi neizravni porezi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850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noProof="0"/>
                        <a:t>Izravni</a:t>
                      </a:r>
                      <a:r>
                        <a:rPr lang="hr-HR" sz="1400" baseline="0" noProof="0"/>
                        <a:t> federalni porez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hr-HR" sz="1400" baseline="0" noProof="0"/>
                        <a:t>na dohodak fizičkih osoba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hr-HR" sz="1400" baseline="0" noProof="0"/>
                        <a:t>na dobit pravnih osoba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endParaRPr lang="en-US" sz="1400" baseline="0" noProof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400" baseline="0" noProof="0"/>
                        <a:t>Federalni porez na kasina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endParaRPr lang="en-US" sz="1400" baseline="0" noProof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400" baseline="0" noProof="0"/>
                        <a:t>Porez na oslobođenje od vojne službe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noProof="0"/>
                        <a:t>Porez na dodanu vrijednost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noProof="0"/>
                        <a:t>Federalni</a:t>
                      </a:r>
                      <a:r>
                        <a:rPr lang="hr-HR" sz="1400" baseline="0" noProof="0"/>
                        <a:t> porez po odbitku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baseline="0" noProof="0"/>
                        <a:t>Federalne administrativne pristojbe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baseline="0" noProof="0"/>
                        <a:t>Porez na duhanske proizvode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baseline="0" noProof="0"/>
                        <a:t>Porez na pivo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baseline="0" noProof="0"/>
                        <a:t>Porez na mineralna ulja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baseline="0" noProof="0"/>
                        <a:t>Porez na automobile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baseline="0" noProof="0"/>
                        <a:t>Porez na žestoka pića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400" baseline="0" noProof="0"/>
                        <a:t>Carinske pristojbe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1341116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20</a:t>
            </a:fld>
            <a:r>
              <a:rPr lang="hr-HR"/>
              <a:t>			Stefan Bruni / Poslovna škola u Luzernu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Federalni porezi (nacionalna razina)</a:t>
            </a:r>
          </a:p>
        </p:txBody>
      </p:sp>
    </p:spTree>
    <p:extLst>
      <p:ext uri="{BB962C8B-B14F-4D97-AF65-F5344CB8AC3E}">
        <p14:creationId xmlns:p14="http://schemas.microsoft.com/office/powerpoint/2010/main" val="10877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21</a:t>
            </a:fld>
            <a:r>
              <a:rPr lang="hr-HR"/>
              <a:t>			Stefan Bruni / Poslovna škola u Luzernu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Kantonski porezi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92980"/>
              </p:ext>
            </p:extLst>
          </p:nvPr>
        </p:nvGraphicFramePr>
        <p:xfrm>
          <a:off x="1259632" y="2041488"/>
          <a:ext cx="5832648" cy="38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>
                  <a:extLst>
                    <a:ext uri="{9D8B030D-6E8A-4147-A177-3AD203B41FA5}">
                      <a16:colId xmlns="" xmlns:a16="http://schemas.microsoft.com/office/drawing/2014/main" val="1176708465"/>
                    </a:ext>
                  </a:extLst>
                </a:gridCol>
                <a:gridCol w="2916324">
                  <a:extLst>
                    <a:ext uri="{9D8B030D-6E8A-4147-A177-3AD203B41FA5}">
                      <a16:colId xmlns="" xmlns:a16="http://schemas.microsoft.com/office/drawing/2014/main" val="3108013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300" noProof="0" dirty="0"/>
                        <a:t>Porezi</a:t>
                      </a:r>
                      <a:r>
                        <a:rPr lang="hr-HR" sz="1300" baseline="0" noProof="0" dirty="0"/>
                        <a:t> na dohodak i imovinu te drugi izravni porezi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noProof="0"/>
                        <a:t>Porezi na</a:t>
                      </a:r>
                      <a:r>
                        <a:rPr lang="hr-HR" sz="1300" baseline="0" noProof="0"/>
                        <a:t> imovinu i potrošnju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850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noProof="0" dirty="0"/>
                        <a:t>Porez na</a:t>
                      </a:r>
                      <a:r>
                        <a:rPr lang="hr-HR" sz="1300" baseline="0" noProof="0" dirty="0"/>
                        <a:t> dohodak i bogatstvo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Osobni porez ili porez na kućanstvo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dobit i porez na kapital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nasljedstvo i darove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dobitke na lutriji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stjecanje imovine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nekretnine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promet nekretninama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Kantonski porez na kasina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noProof="0" dirty="0"/>
                        <a:t>Porez na</a:t>
                      </a:r>
                      <a:r>
                        <a:rPr lang="hr-HR" sz="1300" baseline="0" noProof="0" dirty="0"/>
                        <a:t> motorna vozila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pse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zabavu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Kantonske administrativne pristojbe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lutriju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vodu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Razno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1341116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78058"/>
              </p:ext>
            </p:extLst>
          </p:nvPr>
        </p:nvGraphicFramePr>
        <p:xfrm>
          <a:off x="1259632" y="1612128"/>
          <a:ext cx="5832648" cy="42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="" xmlns:a16="http://schemas.microsoft.com/office/drawing/2014/main" val="3187191612"/>
                    </a:ext>
                  </a:extLst>
                </a:gridCol>
              </a:tblGrid>
              <a:tr h="348060">
                <a:tc>
                  <a:txBody>
                    <a:bodyPr/>
                    <a:lstStyle/>
                    <a:p>
                      <a:pPr algn="ctr"/>
                      <a:r>
                        <a:rPr lang="hr-HR" sz="1400" noProof="0"/>
                        <a:t>26 kantona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57323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8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22</a:t>
            </a:fld>
            <a:r>
              <a:rPr lang="hr-HR"/>
              <a:t>			Stefan Bruni / Poslovna škola u Luzernu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Općinski (komunalni) porezi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80093"/>
              </p:ext>
            </p:extLst>
          </p:nvPr>
        </p:nvGraphicFramePr>
        <p:xfrm>
          <a:off x="1259632" y="2041488"/>
          <a:ext cx="5832648" cy="38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>
                  <a:extLst>
                    <a:ext uri="{9D8B030D-6E8A-4147-A177-3AD203B41FA5}">
                      <a16:colId xmlns="" xmlns:a16="http://schemas.microsoft.com/office/drawing/2014/main" val="1176708465"/>
                    </a:ext>
                  </a:extLst>
                </a:gridCol>
                <a:gridCol w="2916324">
                  <a:extLst>
                    <a:ext uri="{9D8B030D-6E8A-4147-A177-3AD203B41FA5}">
                      <a16:colId xmlns="" xmlns:a16="http://schemas.microsoft.com/office/drawing/2014/main" val="3108013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300" noProof="0" dirty="0"/>
                        <a:t>Porezi</a:t>
                      </a:r>
                      <a:r>
                        <a:rPr lang="hr-HR" sz="1300" baseline="0" noProof="0" dirty="0"/>
                        <a:t> na dohodak i imovinu te drugi izravni porezi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noProof="0"/>
                        <a:t>Porezi na</a:t>
                      </a:r>
                      <a:r>
                        <a:rPr lang="hr-HR" sz="1300" baseline="0" noProof="0"/>
                        <a:t> imovinu i potrošnju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850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noProof="0" dirty="0"/>
                        <a:t>Porez na</a:t>
                      </a:r>
                      <a:r>
                        <a:rPr lang="hr-HR" sz="1300" baseline="0" noProof="0" dirty="0"/>
                        <a:t> dohodak i bogatstvo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Osobni porez ili porez na kućanstvo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dobit i porez na kapital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nasljedstvo i darove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dobitke na lutriji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stjecanje imovine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nekretnine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promet nekretninama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trgovinu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pse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Porez na zabavu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300" baseline="0" noProof="0" dirty="0"/>
                        <a:t>Razno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134111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70490"/>
              </p:ext>
            </p:extLst>
          </p:nvPr>
        </p:nvGraphicFramePr>
        <p:xfrm>
          <a:off x="1259632" y="1612128"/>
          <a:ext cx="5832648" cy="42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="" xmlns:a16="http://schemas.microsoft.com/office/drawing/2014/main" val="3187191612"/>
                    </a:ext>
                  </a:extLst>
                </a:gridCol>
              </a:tblGrid>
              <a:tr h="348060">
                <a:tc>
                  <a:txBody>
                    <a:bodyPr/>
                    <a:lstStyle/>
                    <a:p>
                      <a:pPr algn="ctr"/>
                      <a:r>
                        <a:rPr lang="hr-HR" sz="1400"/>
                        <a:t>2220</a:t>
                      </a:r>
                      <a:r>
                        <a:rPr lang="hr-HR" sz="1400" baseline="0"/>
                        <a:t> </a:t>
                      </a:r>
                      <a:r>
                        <a:rPr lang="hr-HR" sz="1400" baseline="0" noProof="0"/>
                        <a:t>općina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57323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23</a:t>
            </a:fld>
            <a:r>
              <a:rPr lang="hr-HR"/>
              <a:t>			Stefan Bruni / Poslovna škola u Luzernu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 federalnog, kantonskog i općinskog oporezivanja</a:t>
            </a:r>
          </a:p>
        </p:txBody>
      </p:sp>
      <p:graphicFrame>
        <p:nvGraphicFramePr>
          <p:cNvPr id="60568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37606"/>
              </p:ext>
            </p:extLst>
          </p:nvPr>
        </p:nvGraphicFramePr>
        <p:xfrm>
          <a:off x="485598" y="1439798"/>
          <a:ext cx="7974834" cy="3825074"/>
        </p:xfrm>
        <a:graphic>
          <a:graphicData uri="http://schemas.openxmlformats.org/drawingml/2006/table">
            <a:tbl>
              <a:tblPr/>
              <a:tblGrid>
                <a:gridCol w="2358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4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15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8361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Porezni cilj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Konfederacija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Kantoni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lvl="0" indent="-7938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Općine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949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Prihodi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Izravni federalni porez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Izravni porez na dohodak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Općinski dodatak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361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Bogatstvo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Porez na bogatstvo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Općinski dodatak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361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Dobit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Porez na dobit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Porez na dobit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Porez na dobit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361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Kapital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Porez na kapital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Porez na kapital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178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Potrošnja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Porez na dodanu vrijednost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216">
                <a:tc>
                  <a:txBody>
                    <a:bodyPr/>
                    <a:lstStyle/>
                    <a:p>
                      <a:pPr marL="7938" marR="0" lvl="0" indent="-7938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Potrošnja određenih proizvoda (regulatorni porez)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npr. gorivo, alkohol, duhanski proizvodi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Nasljedstvo/darovi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Neobvezno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Neobvezno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Javne usluge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Naknade i pristojbe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Naknade i pristojbe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Naknade i pristojbe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3583150"/>
                  </a:ext>
                </a:extLst>
              </a:tr>
            </a:tbl>
          </a:graphicData>
        </a:graphic>
      </p:graphicFrame>
      <p:sp>
        <p:nvSpPr>
          <p:cNvPr id="19514" name="Text Box 57"/>
          <p:cNvSpPr txBox="1">
            <a:spLocks noChangeArrowheads="1"/>
          </p:cNvSpPr>
          <p:nvPr/>
        </p:nvSpPr>
        <p:spPr bwMode="auto">
          <a:xfrm>
            <a:off x="422797" y="5589240"/>
            <a:ext cx="7991940" cy="7540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hr-HR" sz="1100" b="1" dirty="0">
                <a:solidFill>
                  <a:schemeClr val="tx2"/>
                </a:solidFill>
                <a:latin typeface="+mn-lt"/>
              </a:rPr>
              <a:t>Isti porezni objekt (npr. dohodak) može biti oporezivan na svim trima državnim razinama!</a:t>
            </a:r>
          </a:p>
          <a:p>
            <a:pPr eaLnBrk="1" hangingPunct="1">
              <a:spcBef>
                <a:spcPts val="1200"/>
              </a:spcBef>
            </a:pPr>
            <a:r>
              <a:rPr lang="hr-HR" sz="1100" b="1" dirty="0">
                <a:solidFill>
                  <a:schemeClr val="tx2"/>
                </a:solidFill>
                <a:latin typeface="+mn-lt"/>
              </a:rPr>
              <a:t>Općinski dodatak odnosi se na općinske porezne stope gdje kantonsku poreznu osnovicu također oporezuju općine, no one određuju svoju stopu poreza.</a:t>
            </a:r>
          </a:p>
        </p:txBody>
      </p:sp>
    </p:spTree>
    <p:extLst>
      <p:ext uri="{BB962C8B-B14F-4D97-AF65-F5344CB8AC3E}">
        <p14:creationId xmlns:p14="http://schemas.microsoft.com/office/powerpoint/2010/main" val="28700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24</a:t>
            </a:fld>
            <a:r>
              <a:rPr lang="hr-HR"/>
              <a:t>			Stefan Bruni / Poslovna škola u Luzernu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Raščlamba i ponder poreza i pristojbi (I)</a:t>
            </a:r>
          </a:p>
        </p:txBody>
      </p:sp>
      <p:sp>
        <p:nvSpPr>
          <p:cNvPr id="7" name="Textfeld 425"/>
          <p:cNvSpPr txBox="1">
            <a:spLocks noChangeArrowheads="1"/>
          </p:cNvSpPr>
          <p:nvPr/>
        </p:nvSpPr>
        <p:spPr bwMode="auto">
          <a:xfrm>
            <a:off x="6732240" y="5878711"/>
            <a:ext cx="16556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050" i="1" dirty="0">
                <a:latin typeface="Verdana" panose="020B0604030504040204" pitchFamily="34" charset="0"/>
              </a:rPr>
              <a:t>Izvor: vlastiti prikaz, na temelju Federalne porezne uprave 2009.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15379" cy="40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8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25</a:t>
            </a:fld>
            <a:r>
              <a:rPr lang="hr-HR"/>
              <a:t>			Stefan Bruni / Poslovna škola u Luzernu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Raščlamba i ponder poreza i pristojbi (II)</a:t>
            </a:r>
          </a:p>
        </p:txBody>
      </p:sp>
      <p:sp>
        <p:nvSpPr>
          <p:cNvPr id="6" name="Textfeld 425"/>
          <p:cNvSpPr txBox="1">
            <a:spLocks noChangeArrowheads="1"/>
          </p:cNvSpPr>
          <p:nvPr/>
        </p:nvSpPr>
        <p:spPr bwMode="auto">
          <a:xfrm>
            <a:off x="6954769" y="5853172"/>
            <a:ext cx="16556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050" i="1" dirty="0">
                <a:latin typeface="Verdana" panose="020B0604030504040204" pitchFamily="34" charset="0"/>
              </a:rPr>
              <a:t>Izvor: vlastiti prikaz, na temelju Federalne porezne uprave 2009.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774"/>
            <a:ext cx="6419040" cy="388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95409" y="6464151"/>
            <a:ext cx="8107883" cy="404664"/>
          </a:xfrm>
        </p:spPr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26</a:t>
            </a:fld>
            <a:r>
              <a:rPr lang="hr-HR"/>
              <a:t>			Stefan Bruni / Poslovna škola u Luzernu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Prihodi u Švicarskoj prema razinama vlasti </a:t>
            </a:r>
            <a:br>
              <a:rPr lang="hr-HR"/>
            </a:br>
            <a:r>
              <a:rPr lang="hr-HR" sz="1400" b="0"/>
              <a:t>(u milijardama CHF)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497590" y="1340768"/>
            <a:ext cx="8136645" cy="4264124"/>
            <a:chOff x="1019" y="1390"/>
            <a:chExt cx="3927" cy="205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19" y="1393"/>
              <a:ext cx="392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022" y="1390"/>
              <a:ext cx="3924" cy="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211" y="1688"/>
              <a:ext cx="3047" cy="1378"/>
            </a:xfrm>
            <a:custGeom>
              <a:avLst/>
              <a:gdLst>
                <a:gd name="T0" fmla="*/ 0 w 3047"/>
                <a:gd name="T1" fmla="*/ 1378 h 1378"/>
                <a:gd name="T2" fmla="*/ 3047 w 3047"/>
                <a:gd name="T3" fmla="*/ 1378 h 1378"/>
                <a:gd name="T4" fmla="*/ 0 w 3047"/>
                <a:gd name="T5" fmla="*/ 1179 h 1378"/>
                <a:gd name="T6" fmla="*/ 3047 w 3047"/>
                <a:gd name="T7" fmla="*/ 1179 h 1378"/>
                <a:gd name="T8" fmla="*/ 0 w 3047"/>
                <a:gd name="T9" fmla="*/ 987 h 1378"/>
                <a:gd name="T10" fmla="*/ 3047 w 3047"/>
                <a:gd name="T11" fmla="*/ 987 h 1378"/>
                <a:gd name="T12" fmla="*/ 0 w 3047"/>
                <a:gd name="T13" fmla="*/ 788 h 1378"/>
                <a:gd name="T14" fmla="*/ 3047 w 3047"/>
                <a:gd name="T15" fmla="*/ 788 h 1378"/>
                <a:gd name="T16" fmla="*/ 0 w 3047"/>
                <a:gd name="T17" fmla="*/ 590 h 1378"/>
                <a:gd name="T18" fmla="*/ 3047 w 3047"/>
                <a:gd name="T19" fmla="*/ 590 h 1378"/>
                <a:gd name="T20" fmla="*/ 0 w 3047"/>
                <a:gd name="T21" fmla="*/ 397 h 1378"/>
                <a:gd name="T22" fmla="*/ 3047 w 3047"/>
                <a:gd name="T23" fmla="*/ 397 h 1378"/>
                <a:gd name="T24" fmla="*/ 0 w 3047"/>
                <a:gd name="T25" fmla="*/ 198 h 1378"/>
                <a:gd name="T26" fmla="*/ 3047 w 3047"/>
                <a:gd name="T27" fmla="*/ 198 h 1378"/>
                <a:gd name="T28" fmla="*/ 0 w 3047"/>
                <a:gd name="T29" fmla="*/ 0 h 1378"/>
                <a:gd name="T30" fmla="*/ 3047 w 3047"/>
                <a:gd name="T31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7" h="1378">
                  <a:moveTo>
                    <a:pt x="0" y="1378"/>
                  </a:moveTo>
                  <a:lnTo>
                    <a:pt x="3047" y="1378"/>
                  </a:lnTo>
                  <a:moveTo>
                    <a:pt x="0" y="1179"/>
                  </a:moveTo>
                  <a:lnTo>
                    <a:pt x="3047" y="1179"/>
                  </a:lnTo>
                  <a:moveTo>
                    <a:pt x="0" y="987"/>
                  </a:moveTo>
                  <a:lnTo>
                    <a:pt x="3047" y="987"/>
                  </a:lnTo>
                  <a:moveTo>
                    <a:pt x="0" y="788"/>
                  </a:moveTo>
                  <a:lnTo>
                    <a:pt x="3047" y="788"/>
                  </a:lnTo>
                  <a:moveTo>
                    <a:pt x="0" y="590"/>
                  </a:moveTo>
                  <a:lnTo>
                    <a:pt x="3047" y="590"/>
                  </a:lnTo>
                  <a:moveTo>
                    <a:pt x="0" y="397"/>
                  </a:moveTo>
                  <a:lnTo>
                    <a:pt x="3047" y="397"/>
                  </a:lnTo>
                  <a:moveTo>
                    <a:pt x="0" y="198"/>
                  </a:moveTo>
                  <a:lnTo>
                    <a:pt x="3047" y="198"/>
                  </a:lnTo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268" y="1896"/>
              <a:ext cx="2819" cy="1366"/>
            </a:xfrm>
            <a:custGeom>
              <a:avLst/>
              <a:gdLst>
                <a:gd name="T0" fmla="*/ 0 w 2819"/>
                <a:gd name="T1" fmla="*/ 198 h 1366"/>
                <a:gd name="T2" fmla="*/ 48 w 2819"/>
                <a:gd name="T3" fmla="*/ 198 h 1366"/>
                <a:gd name="T4" fmla="*/ 48 w 2819"/>
                <a:gd name="T5" fmla="*/ 1366 h 1366"/>
                <a:gd name="T6" fmla="*/ 0 w 2819"/>
                <a:gd name="T7" fmla="*/ 1366 h 1366"/>
                <a:gd name="T8" fmla="*/ 0 w 2819"/>
                <a:gd name="T9" fmla="*/ 198 h 1366"/>
                <a:gd name="T10" fmla="*/ 277 w 2819"/>
                <a:gd name="T11" fmla="*/ 246 h 1366"/>
                <a:gd name="T12" fmla="*/ 325 w 2819"/>
                <a:gd name="T13" fmla="*/ 246 h 1366"/>
                <a:gd name="T14" fmla="*/ 325 w 2819"/>
                <a:gd name="T15" fmla="*/ 1366 h 1366"/>
                <a:gd name="T16" fmla="*/ 277 w 2819"/>
                <a:gd name="T17" fmla="*/ 1366 h 1366"/>
                <a:gd name="T18" fmla="*/ 277 w 2819"/>
                <a:gd name="T19" fmla="*/ 246 h 1366"/>
                <a:gd name="T20" fmla="*/ 553 w 2819"/>
                <a:gd name="T21" fmla="*/ 204 h 1366"/>
                <a:gd name="T22" fmla="*/ 601 w 2819"/>
                <a:gd name="T23" fmla="*/ 204 h 1366"/>
                <a:gd name="T24" fmla="*/ 601 w 2819"/>
                <a:gd name="T25" fmla="*/ 1366 h 1366"/>
                <a:gd name="T26" fmla="*/ 553 w 2819"/>
                <a:gd name="T27" fmla="*/ 1366 h 1366"/>
                <a:gd name="T28" fmla="*/ 553 w 2819"/>
                <a:gd name="T29" fmla="*/ 204 h 1366"/>
                <a:gd name="T30" fmla="*/ 830 w 2819"/>
                <a:gd name="T31" fmla="*/ 186 h 1366"/>
                <a:gd name="T32" fmla="*/ 878 w 2819"/>
                <a:gd name="T33" fmla="*/ 186 h 1366"/>
                <a:gd name="T34" fmla="*/ 878 w 2819"/>
                <a:gd name="T35" fmla="*/ 1366 h 1366"/>
                <a:gd name="T36" fmla="*/ 830 w 2819"/>
                <a:gd name="T37" fmla="*/ 1366 h 1366"/>
                <a:gd name="T38" fmla="*/ 830 w 2819"/>
                <a:gd name="T39" fmla="*/ 186 h 1366"/>
                <a:gd name="T40" fmla="*/ 1106 w 2819"/>
                <a:gd name="T41" fmla="*/ 192 h 1366"/>
                <a:gd name="T42" fmla="*/ 1154 w 2819"/>
                <a:gd name="T43" fmla="*/ 192 h 1366"/>
                <a:gd name="T44" fmla="*/ 1154 w 2819"/>
                <a:gd name="T45" fmla="*/ 1366 h 1366"/>
                <a:gd name="T46" fmla="*/ 1106 w 2819"/>
                <a:gd name="T47" fmla="*/ 1366 h 1366"/>
                <a:gd name="T48" fmla="*/ 1106 w 2819"/>
                <a:gd name="T49" fmla="*/ 192 h 1366"/>
                <a:gd name="T50" fmla="*/ 1383 w 2819"/>
                <a:gd name="T51" fmla="*/ 162 h 1366"/>
                <a:gd name="T52" fmla="*/ 1431 w 2819"/>
                <a:gd name="T53" fmla="*/ 162 h 1366"/>
                <a:gd name="T54" fmla="*/ 1431 w 2819"/>
                <a:gd name="T55" fmla="*/ 1366 h 1366"/>
                <a:gd name="T56" fmla="*/ 1383 w 2819"/>
                <a:gd name="T57" fmla="*/ 1366 h 1366"/>
                <a:gd name="T58" fmla="*/ 1383 w 2819"/>
                <a:gd name="T59" fmla="*/ 162 h 1366"/>
                <a:gd name="T60" fmla="*/ 1659 w 2819"/>
                <a:gd name="T61" fmla="*/ 168 h 1366"/>
                <a:gd name="T62" fmla="*/ 1707 w 2819"/>
                <a:gd name="T63" fmla="*/ 168 h 1366"/>
                <a:gd name="T64" fmla="*/ 1707 w 2819"/>
                <a:gd name="T65" fmla="*/ 1366 h 1366"/>
                <a:gd name="T66" fmla="*/ 1659 w 2819"/>
                <a:gd name="T67" fmla="*/ 1366 h 1366"/>
                <a:gd name="T68" fmla="*/ 1659 w 2819"/>
                <a:gd name="T69" fmla="*/ 168 h 1366"/>
                <a:gd name="T70" fmla="*/ 1935 w 2819"/>
                <a:gd name="T71" fmla="*/ 102 h 1366"/>
                <a:gd name="T72" fmla="*/ 1983 w 2819"/>
                <a:gd name="T73" fmla="*/ 102 h 1366"/>
                <a:gd name="T74" fmla="*/ 1983 w 2819"/>
                <a:gd name="T75" fmla="*/ 1366 h 1366"/>
                <a:gd name="T76" fmla="*/ 1935 w 2819"/>
                <a:gd name="T77" fmla="*/ 1366 h 1366"/>
                <a:gd name="T78" fmla="*/ 1935 w 2819"/>
                <a:gd name="T79" fmla="*/ 102 h 1366"/>
                <a:gd name="T80" fmla="*/ 2212 w 2819"/>
                <a:gd name="T81" fmla="*/ 102 h 1366"/>
                <a:gd name="T82" fmla="*/ 2260 w 2819"/>
                <a:gd name="T83" fmla="*/ 102 h 1366"/>
                <a:gd name="T84" fmla="*/ 2260 w 2819"/>
                <a:gd name="T85" fmla="*/ 1366 h 1366"/>
                <a:gd name="T86" fmla="*/ 2212 w 2819"/>
                <a:gd name="T87" fmla="*/ 1366 h 1366"/>
                <a:gd name="T88" fmla="*/ 2212 w 2819"/>
                <a:gd name="T89" fmla="*/ 102 h 1366"/>
                <a:gd name="T90" fmla="*/ 2494 w 2819"/>
                <a:gd name="T91" fmla="*/ 0 h 1366"/>
                <a:gd name="T92" fmla="*/ 2542 w 2819"/>
                <a:gd name="T93" fmla="*/ 0 h 1366"/>
                <a:gd name="T94" fmla="*/ 2542 w 2819"/>
                <a:gd name="T95" fmla="*/ 1366 h 1366"/>
                <a:gd name="T96" fmla="*/ 2494 w 2819"/>
                <a:gd name="T97" fmla="*/ 1366 h 1366"/>
                <a:gd name="T98" fmla="*/ 2494 w 2819"/>
                <a:gd name="T99" fmla="*/ 0 h 1366"/>
                <a:gd name="T100" fmla="*/ 2771 w 2819"/>
                <a:gd name="T101" fmla="*/ 0 h 1366"/>
                <a:gd name="T102" fmla="*/ 2819 w 2819"/>
                <a:gd name="T103" fmla="*/ 0 h 1366"/>
                <a:gd name="T104" fmla="*/ 2819 w 2819"/>
                <a:gd name="T105" fmla="*/ 1366 h 1366"/>
                <a:gd name="T106" fmla="*/ 2771 w 2819"/>
                <a:gd name="T107" fmla="*/ 1366 h 1366"/>
                <a:gd name="T108" fmla="*/ 2771 w 2819"/>
                <a:gd name="T10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9" h="1366">
                  <a:moveTo>
                    <a:pt x="0" y="198"/>
                  </a:moveTo>
                  <a:lnTo>
                    <a:pt x="48" y="198"/>
                  </a:lnTo>
                  <a:lnTo>
                    <a:pt x="48" y="1366"/>
                  </a:lnTo>
                  <a:lnTo>
                    <a:pt x="0" y="1366"/>
                  </a:lnTo>
                  <a:lnTo>
                    <a:pt x="0" y="198"/>
                  </a:lnTo>
                  <a:close/>
                  <a:moveTo>
                    <a:pt x="277" y="246"/>
                  </a:moveTo>
                  <a:lnTo>
                    <a:pt x="325" y="246"/>
                  </a:lnTo>
                  <a:lnTo>
                    <a:pt x="325" y="1366"/>
                  </a:lnTo>
                  <a:lnTo>
                    <a:pt x="277" y="1366"/>
                  </a:lnTo>
                  <a:lnTo>
                    <a:pt x="277" y="246"/>
                  </a:lnTo>
                  <a:close/>
                  <a:moveTo>
                    <a:pt x="553" y="204"/>
                  </a:moveTo>
                  <a:lnTo>
                    <a:pt x="601" y="204"/>
                  </a:lnTo>
                  <a:lnTo>
                    <a:pt x="601" y="1366"/>
                  </a:lnTo>
                  <a:lnTo>
                    <a:pt x="553" y="1366"/>
                  </a:lnTo>
                  <a:lnTo>
                    <a:pt x="553" y="204"/>
                  </a:lnTo>
                  <a:close/>
                  <a:moveTo>
                    <a:pt x="830" y="186"/>
                  </a:moveTo>
                  <a:lnTo>
                    <a:pt x="878" y="186"/>
                  </a:lnTo>
                  <a:lnTo>
                    <a:pt x="878" y="1366"/>
                  </a:lnTo>
                  <a:lnTo>
                    <a:pt x="830" y="1366"/>
                  </a:lnTo>
                  <a:lnTo>
                    <a:pt x="830" y="186"/>
                  </a:lnTo>
                  <a:close/>
                  <a:moveTo>
                    <a:pt x="1106" y="192"/>
                  </a:moveTo>
                  <a:lnTo>
                    <a:pt x="1154" y="192"/>
                  </a:lnTo>
                  <a:lnTo>
                    <a:pt x="1154" y="1366"/>
                  </a:lnTo>
                  <a:lnTo>
                    <a:pt x="1106" y="1366"/>
                  </a:lnTo>
                  <a:lnTo>
                    <a:pt x="1106" y="192"/>
                  </a:lnTo>
                  <a:close/>
                  <a:moveTo>
                    <a:pt x="1383" y="162"/>
                  </a:moveTo>
                  <a:lnTo>
                    <a:pt x="1431" y="162"/>
                  </a:lnTo>
                  <a:lnTo>
                    <a:pt x="1431" y="1366"/>
                  </a:lnTo>
                  <a:lnTo>
                    <a:pt x="1383" y="1366"/>
                  </a:lnTo>
                  <a:lnTo>
                    <a:pt x="1383" y="162"/>
                  </a:lnTo>
                  <a:close/>
                  <a:moveTo>
                    <a:pt x="1659" y="168"/>
                  </a:moveTo>
                  <a:lnTo>
                    <a:pt x="1707" y="168"/>
                  </a:lnTo>
                  <a:lnTo>
                    <a:pt x="1707" y="1366"/>
                  </a:lnTo>
                  <a:lnTo>
                    <a:pt x="1659" y="1366"/>
                  </a:lnTo>
                  <a:lnTo>
                    <a:pt x="1659" y="168"/>
                  </a:lnTo>
                  <a:close/>
                  <a:moveTo>
                    <a:pt x="1935" y="102"/>
                  </a:moveTo>
                  <a:lnTo>
                    <a:pt x="1983" y="102"/>
                  </a:lnTo>
                  <a:lnTo>
                    <a:pt x="1983" y="1366"/>
                  </a:lnTo>
                  <a:lnTo>
                    <a:pt x="1935" y="1366"/>
                  </a:lnTo>
                  <a:lnTo>
                    <a:pt x="1935" y="102"/>
                  </a:lnTo>
                  <a:close/>
                  <a:moveTo>
                    <a:pt x="2212" y="102"/>
                  </a:moveTo>
                  <a:lnTo>
                    <a:pt x="2260" y="102"/>
                  </a:lnTo>
                  <a:lnTo>
                    <a:pt x="2260" y="1366"/>
                  </a:lnTo>
                  <a:lnTo>
                    <a:pt x="2212" y="1366"/>
                  </a:lnTo>
                  <a:lnTo>
                    <a:pt x="2212" y="102"/>
                  </a:lnTo>
                  <a:close/>
                  <a:moveTo>
                    <a:pt x="2494" y="0"/>
                  </a:moveTo>
                  <a:lnTo>
                    <a:pt x="2542" y="0"/>
                  </a:lnTo>
                  <a:lnTo>
                    <a:pt x="2542" y="1366"/>
                  </a:lnTo>
                  <a:lnTo>
                    <a:pt x="2494" y="1366"/>
                  </a:lnTo>
                  <a:lnTo>
                    <a:pt x="2494" y="0"/>
                  </a:lnTo>
                  <a:close/>
                  <a:moveTo>
                    <a:pt x="2771" y="0"/>
                  </a:moveTo>
                  <a:lnTo>
                    <a:pt x="2819" y="0"/>
                  </a:lnTo>
                  <a:lnTo>
                    <a:pt x="2819" y="1366"/>
                  </a:lnTo>
                  <a:lnTo>
                    <a:pt x="2771" y="1366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1329" y="2317"/>
              <a:ext cx="2818" cy="945"/>
            </a:xfrm>
            <a:custGeom>
              <a:avLst/>
              <a:gdLst>
                <a:gd name="T0" fmla="*/ 0 w 2818"/>
                <a:gd name="T1" fmla="*/ 174 h 945"/>
                <a:gd name="T2" fmla="*/ 48 w 2818"/>
                <a:gd name="T3" fmla="*/ 174 h 945"/>
                <a:gd name="T4" fmla="*/ 48 w 2818"/>
                <a:gd name="T5" fmla="*/ 945 h 945"/>
                <a:gd name="T6" fmla="*/ 0 w 2818"/>
                <a:gd name="T7" fmla="*/ 945 h 945"/>
                <a:gd name="T8" fmla="*/ 0 w 2818"/>
                <a:gd name="T9" fmla="*/ 174 h 945"/>
                <a:gd name="T10" fmla="*/ 276 w 2818"/>
                <a:gd name="T11" fmla="*/ 174 h 945"/>
                <a:gd name="T12" fmla="*/ 324 w 2818"/>
                <a:gd name="T13" fmla="*/ 174 h 945"/>
                <a:gd name="T14" fmla="*/ 324 w 2818"/>
                <a:gd name="T15" fmla="*/ 945 h 945"/>
                <a:gd name="T16" fmla="*/ 276 w 2818"/>
                <a:gd name="T17" fmla="*/ 945 h 945"/>
                <a:gd name="T18" fmla="*/ 276 w 2818"/>
                <a:gd name="T19" fmla="*/ 174 h 945"/>
                <a:gd name="T20" fmla="*/ 552 w 2818"/>
                <a:gd name="T21" fmla="*/ 162 h 945"/>
                <a:gd name="T22" fmla="*/ 600 w 2818"/>
                <a:gd name="T23" fmla="*/ 162 h 945"/>
                <a:gd name="T24" fmla="*/ 600 w 2818"/>
                <a:gd name="T25" fmla="*/ 945 h 945"/>
                <a:gd name="T26" fmla="*/ 552 w 2818"/>
                <a:gd name="T27" fmla="*/ 945 h 945"/>
                <a:gd name="T28" fmla="*/ 552 w 2818"/>
                <a:gd name="T29" fmla="*/ 162 h 945"/>
                <a:gd name="T30" fmla="*/ 829 w 2818"/>
                <a:gd name="T31" fmla="*/ 138 h 945"/>
                <a:gd name="T32" fmla="*/ 877 w 2818"/>
                <a:gd name="T33" fmla="*/ 138 h 945"/>
                <a:gd name="T34" fmla="*/ 877 w 2818"/>
                <a:gd name="T35" fmla="*/ 945 h 945"/>
                <a:gd name="T36" fmla="*/ 829 w 2818"/>
                <a:gd name="T37" fmla="*/ 945 h 945"/>
                <a:gd name="T38" fmla="*/ 829 w 2818"/>
                <a:gd name="T39" fmla="*/ 138 h 945"/>
                <a:gd name="T40" fmla="*/ 1105 w 2818"/>
                <a:gd name="T41" fmla="*/ 126 h 945"/>
                <a:gd name="T42" fmla="*/ 1153 w 2818"/>
                <a:gd name="T43" fmla="*/ 126 h 945"/>
                <a:gd name="T44" fmla="*/ 1153 w 2818"/>
                <a:gd name="T45" fmla="*/ 945 h 945"/>
                <a:gd name="T46" fmla="*/ 1105 w 2818"/>
                <a:gd name="T47" fmla="*/ 945 h 945"/>
                <a:gd name="T48" fmla="*/ 1105 w 2818"/>
                <a:gd name="T49" fmla="*/ 126 h 945"/>
                <a:gd name="T50" fmla="*/ 1382 w 2818"/>
                <a:gd name="T51" fmla="*/ 108 h 945"/>
                <a:gd name="T52" fmla="*/ 1430 w 2818"/>
                <a:gd name="T53" fmla="*/ 108 h 945"/>
                <a:gd name="T54" fmla="*/ 1430 w 2818"/>
                <a:gd name="T55" fmla="*/ 945 h 945"/>
                <a:gd name="T56" fmla="*/ 1382 w 2818"/>
                <a:gd name="T57" fmla="*/ 945 h 945"/>
                <a:gd name="T58" fmla="*/ 1382 w 2818"/>
                <a:gd name="T59" fmla="*/ 108 h 945"/>
                <a:gd name="T60" fmla="*/ 1658 w 2818"/>
                <a:gd name="T61" fmla="*/ 90 h 945"/>
                <a:gd name="T62" fmla="*/ 1712 w 2818"/>
                <a:gd name="T63" fmla="*/ 90 h 945"/>
                <a:gd name="T64" fmla="*/ 1712 w 2818"/>
                <a:gd name="T65" fmla="*/ 945 h 945"/>
                <a:gd name="T66" fmla="*/ 1658 w 2818"/>
                <a:gd name="T67" fmla="*/ 945 h 945"/>
                <a:gd name="T68" fmla="*/ 1658 w 2818"/>
                <a:gd name="T69" fmla="*/ 90 h 945"/>
                <a:gd name="T70" fmla="*/ 1941 w 2818"/>
                <a:gd name="T71" fmla="*/ 72 h 945"/>
                <a:gd name="T72" fmla="*/ 1989 w 2818"/>
                <a:gd name="T73" fmla="*/ 72 h 945"/>
                <a:gd name="T74" fmla="*/ 1989 w 2818"/>
                <a:gd name="T75" fmla="*/ 945 h 945"/>
                <a:gd name="T76" fmla="*/ 1941 w 2818"/>
                <a:gd name="T77" fmla="*/ 945 h 945"/>
                <a:gd name="T78" fmla="*/ 1941 w 2818"/>
                <a:gd name="T79" fmla="*/ 72 h 945"/>
                <a:gd name="T80" fmla="*/ 2217 w 2818"/>
                <a:gd name="T81" fmla="*/ 48 h 945"/>
                <a:gd name="T82" fmla="*/ 2265 w 2818"/>
                <a:gd name="T83" fmla="*/ 48 h 945"/>
                <a:gd name="T84" fmla="*/ 2265 w 2818"/>
                <a:gd name="T85" fmla="*/ 945 h 945"/>
                <a:gd name="T86" fmla="*/ 2217 w 2818"/>
                <a:gd name="T87" fmla="*/ 945 h 945"/>
                <a:gd name="T88" fmla="*/ 2217 w 2818"/>
                <a:gd name="T89" fmla="*/ 48 h 945"/>
                <a:gd name="T90" fmla="*/ 2493 w 2818"/>
                <a:gd name="T91" fmla="*/ 30 h 945"/>
                <a:gd name="T92" fmla="*/ 2541 w 2818"/>
                <a:gd name="T93" fmla="*/ 30 h 945"/>
                <a:gd name="T94" fmla="*/ 2541 w 2818"/>
                <a:gd name="T95" fmla="*/ 945 h 945"/>
                <a:gd name="T96" fmla="*/ 2493 w 2818"/>
                <a:gd name="T97" fmla="*/ 945 h 945"/>
                <a:gd name="T98" fmla="*/ 2493 w 2818"/>
                <a:gd name="T99" fmla="*/ 30 h 945"/>
                <a:gd name="T100" fmla="*/ 2770 w 2818"/>
                <a:gd name="T101" fmla="*/ 0 h 945"/>
                <a:gd name="T102" fmla="*/ 2818 w 2818"/>
                <a:gd name="T103" fmla="*/ 0 h 945"/>
                <a:gd name="T104" fmla="*/ 2818 w 2818"/>
                <a:gd name="T105" fmla="*/ 945 h 945"/>
                <a:gd name="T106" fmla="*/ 2770 w 2818"/>
                <a:gd name="T107" fmla="*/ 945 h 945"/>
                <a:gd name="T108" fmla="*/ 2770 w 2818"/>
                <a:gd name="T10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8" h="945">
                  <a:moveTo>
                    <a:pt x="0" y="174"/>
                  </a:moveTo>
                  <a:lnTo>
                    <a:pt x="48" y="174"/>
                  </a:lnTo>
                  <a:lnTo>
                    <a:pt x="48" y="945"/>
                  </a:lnTo>
                  <a:lnTo>
                    <a:pt x="0" y="945"/>
                  </a:lnTo>
                  <a:lnTo>
                    <a:pt x="0" y="174"/>
                  </a:lnTo>
                  <a:close/>
                  <a:moveTo>
                    <a:pt x="276" y="174"/>
                  </a:moveTo>
                  <a:lnTo>
                    <a:pt x="324" y="174"/>
                  </a:lnTo>
                  <a:lnTo>
                    <a:pt x="324" y="945"/>
                  </a:lnTo>
                  <a:lnTo>
                    <a:pt x="276" y="945"/>
                  </a:lnTo>
                  <a:lnTo>
                    <a:pt x="276" y="174"/>
                  </a:lnTo>
                  <a:close/>
                  <a:moveTo>
                    <a:pt x="552" y="162"/>
                  </a:moveTo>
                  <a:lnTo>
                    <a:pt x="600" y="162"/>
                  </a:lnTo>
                  <a:lnTo>
                    <a:pt x="600" y="945"/>
                  </a:lnTo>
                  <a:lnTo>
                    <a:pt x="552" y="945"/>
                  </a:lnTo>
                  <a:lnTo>
                    <a:pt x="552" y="162"/>
                  </a:lnTo>
                  <a:close/>
                  <a:moveTo>
                    <a:pt x="829" y="138"/>
                  </a:moveTo>
                  <a:lnTo>
                    <a:pt x="877" y="138"/>
                  </a:lnTo>
                  <a:lnTo>
                    <a:pt x="877" y="945"/>
                  </a:lnTo>
                  <a:lnTo>
                    <a:pt x="829" y="945"/>
                  </a:lnTo>
                  <a:lnTo>
                    <a:pt x="829" y="138"/>
                  </a:lnTo>
                  <a:close/>
                  <a:moveTo>
                    <a:pt x="1105" y="126"/>
                  </a:moveTo>
                  <a:lnTo>
                    <a:pt x="1153" y="126"/>
                  </a:lnTo>
                  <a:lnTo>
                    <a:pt x="1153" y="945"/>
                  </a:lnTo>
                  <a:lnTo>
                    <a:pt x="1105" y="945"/>
                  </a:lnTo>
                  <a:lnTo>
                    <a:pt x="1105" y="126"/>
                  </a:lnTo>
                  <a:close/>
                  <a:moveTo>
                    <a:pt x="1382" y="108"/>
                  </a:moveTo>
                  <a:lnTo>
                    <a:pt x="1430" y="108"/>
                  </a:lnTo>
                  <a:lnTo>
                    <a:pt x="1430" y="945"/>
                  </a:lnTo>
                  <a:lnTo>
                    <a:pt x="1382" y="945"/>
                  </a:lnTo>
                  <a:lnTo>
                    <a:pt x="1382" y="108"/>
                  </a:lnTo>
                  <a:close/>
                  <a:moveTo>
                    <a:pt x="1658" y="90"/>
                  </a:moveTo>
                  <a:lnTo>
                    <a:pt x="1712" y="90"/>
                  </a:lnTo>
                  <a:lnTo>
                    <a:pt x="1712" y="945"/>
                  </a:lnTo>
                  <a:lnTo>
                    <a:pt x="1658" y="945"/>
                  </a:lnTo>
                  <a:lnTo>
                    <a:pt x="1658" y="90"/>
                  </a:lnTo>
                  <a:close/>
                  <a:moveTo>
                    <a:pt x="1941" y="72"/>
                  </a:moveTo>
                  <a:lnTo>
                    <a:pt x="1989" y="72"/>
                  </a:lnTo>
                  <a:lnTo>
                    <a:pt x="1989" y="945"/>
                  </a:lnTo>
                  <a:lnTo>
                    <a:pt x="1941" y="945"/>
                  </a:lnTo>
                  <a:lnTo>
                    <a:pt x="1941" y="72"/>
                  </a:lnTo>
                  <a:close/>
                  <a:moveTo>
                    <a:pt x="2217" y="48"/>
                  </a:moveTo>
                  <a:lnTo>
                    <a:pt x="2265" y="48"/>
                  </a:lnTo>
                  <a:lnTo>
                    <a:pt x="2265" y="945"/>
                  </a:lnTo>
                  <a:lnTo>
                    <a:pt x="2217" y="945"/>
                  </a:lnTo>
                  <a:lnTo>
                    <a:pt x="2217" y="48"/>
                  </a:lnTo>
                  <a:close/>
                  <a:moveTo>
                    <a:pt x="2493" y="30"/>
                  </a:moveTo>
                  <a:lnTo>
                    <a:pt x="2541" y="30"/>
                  </a:lnTo>
                  <a:lnTo>
                    <a:pt x="2541" y="945"/>
                  </a:lnTo>
                  <a:lnTo>
                    <a:pt x="2493" y="945"/>
                  </a:lnTo>
                  <a:lnTo>
                    <a:pt x="2493" y="30"/>
                  </a:lnTo>
                  <a:close/>
                  <a:moveTo>
                    <a:pt x="2770" y="0"/>
                  </a:moveTo>
                  <a:lnTo>
                    <a:pt x="2818" y="0"/>
                  </a:lnTo>
                  <a:lnTo>
                    <a:pt x="2818" y="945"/>
                  </a:lnTo>
                  <a:lnTo>
                    <a:pt x="2770" y="945"/>
                  </a:lnTo>
                  <a:lnTo>
                    <a:pt x="277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1389" y="2672"/>
              <a:ext cx="2818" cy="590"/>
            </a:xfrm>
            <a:custGeom>
              <a:avLst/>
              <a:gdLst>
                <a:gd name="T0" fmla="*/ 0 w 2818"/>
                <a:gd name="T1" fmla="*/ 114 h 590"/>
                <a:gd name="T2" fmla="*/ 48 w 2818"/>
                <a:gd name="T3" fmla="*/ 114 h 590"/>
                <a:gd name="T4" fmla="*/ 48 w 2818"/>
                <a:gd name="T5" fmla="*/ 590 h 590"/>
                <a:gd name="T6" fmla="*/ 0 w 2818"/>
                <a:gd name="T7" fmla="*/ 590 h 590"/>
                <a:gd name="T8" fmla="*/ 0 w 2818"/>
                <a:gd name="T9" fmla="*/ 114 h 590"/>
                <a:gd name="T10" fmla="*/ 276 w 2818"/>
                <a:gd name="T11" fmla="*/ 108 h 590"/>
                <a:gd name="T12" fmla="*/ 324 w 2818"/>
                <a:gd name="T13" fmla="*/ 108 h 590"/>
                <a:gd name="T14" fmla="*/ 324 w 2818"/>
                <a:gd name="T15" fmla="*/ 590 h 590"/>
                <a:gd name="T16" fmla="*/ 276 w 2818"/>
                <a:gd name="T17" fmla="*/ 590 h 590"/>
                <a:gd name="T18" fmla="*/ 276 w 2818"/>
                <a:gd name="T19" fmla="*/ 108 h 590"/>
                <a:gd name="T20" fmla="*/ 552 w 2818"/>
                <a:gd name="T21" fmla="*/ 108 h 590"/>
                <a:gd name="T22" fmla="*/ 601 w 2818"/>
                <a:gd name="T23" fmla="*/ 108 h 590"/>
                <a:gd name="T24" fmla="*/ 601 w 2818"/>
                <a:gd name="T25" fmla="*/ 590 h 590"/>
                <a:gd name="T26" fmla="*/ 552 w 2818"/>
                <a:gd name="T27" fmla="*/ 590 h 590"/>
                <a:gd name="T28" fmla="*/ 552 w 2818"/>
                <a:gd name="T29" fmla="*/ 108 h 590"/>
                <a:gd name="T30" fmla="*/ 829 w 2818"/>
                <a:gd name="T31" fmla="*/ 96 h 590"/>
                <a:gd name="T32" fmla="*/ 877 w 2818"/>
                <a:gd name="T33" fmla="*/ 96 h 590"/>
                <a:gd name="T34" fmla="*/ 877 w 2818"/>
                <a:gd name="T35" fmla="*/ 590 h 590"/>
                <a:gd name="T36" fmla="*/ 829 w 2818"/>
                <a:gd name="T37" fmla="*/ 590 h 590"/>
                <a:gd name="T38" fmla="*/ 829 w 2818"/>
                <a:gd name="T39" fmla="*/ 96 h 590"/>
                <a:gd name="T40" fmla="*/ 1111 w 2818"/>
                <a:gd name="T41" fmla="*/ 90 h 590"/>
                <a:gd name="T42" fmla="*/ 1159 w 2818"/>
                <a:gd name="T43" fmla="*/ 90 h 590"/>
                <a:gd name="T44" fmla="*/ 1159 w 2818"/>
                <a:gd name="T45" fmla="*/ 590 h 590"/>
                <a:gd name="T46" fmla="*/ 1111 w 2818"/>
                <a:gd name="T47" fmla="*/ 590 h 590"/>
                <a:gd name="T48" fmla="*/ 1111 w 2818"/>
                <a:gd name="T49" fmla="*/ 90 h 590"/>
                <a:gd name="T50" fmla="*/ 1388 w 2818"/>
                <a:gd name="T51" fmla="*/ 78 h 590"/>
                <a:gd name="T52" fmla="*/ 1436 w 2818"/>
                <a:gd name="T53" fmla="*/ 78 h 590"/>
                <a:gd name="T54" fmla="*/ 1436 w 2818"/>
                <a:gd name="T55" fmla="*/ 590 h 590"/>
                <a:gd name="T56" fmla="*/ 1388 w 2818"/>
                <a:gd name="T57" fmla="*/ 590 h 590"/>
                <a:gd name="T58" fmla="*/ 1388 w 2818"/>
                <a:gd name="T59" fmla="*/ 78 h 590"/>
                <a:gd name="T60" fmla="*/ 1664 w 2818"/>
                <a:gd name="T61" fmla="*/ 66 h 590"/>
                <a:gd name="T62" fmla="*/ 1712 w 2818"/>
                <a:gd name="T63" fmla="*/ 66 h 590"/>
                <a:gd name="T64" fmla="*/ 1712 w 2818"/>
                <a:gd name="T65" fmla="*/ 590 h 590"/>
                <a:gd name="T66" fmla="*/ 1664 w 2818"/>
                <a:gd name="T67" fmla="*/ 590 h 590"/>
                <a:gd name="T68" fmla="*/ 1664 w 2818"/>
                <a:gd name="T69" fmla="*/ 66 h 590"/>
                <a:gd name="T70" fmla="*/ 1941 w 2818"/>
                <a:gd name="T71" fmla="*/ 48 h 590"/>
                <a:gd name="T72" fmla="*/ 1989 w 2818"/>
                <a:gd name="T73" fmla="*/ 48 h 590"/>
                <a:gd name="T74" fmla="*/ 1989 w 2818"/>
                <a:gd name="T75" fmla="*/ 590 h 590"/>
                <a:gd name="T76" fmla="*/ 1941 w 2818"/>
                <a:gd name="T77" fmla="*/ 590 h 590"/>
                <a:gd name="T78" fmla="*/ 1941 w 2818"/>
                <a:gd name="T79" fmla="*/ 48 h 590"/>
                <a:gd name="T80" fmla="*/ 2217 w 2818"/>
                <a:gd name="T81" fmla="*/ 30 h 590"/>
                <a:gd name="T82" fmla="*/ 2265 w 2818"/>
                <a:gd name="T83" fmla="*/ 30 h 590"/>
                <a:gd name="T84" fmla="*/ 2265 w 2818"/>
                <a:gd name="T85" fmla="*/ 590 h 590"/>
                <a:gd name="T86" fmla="*/ 2217 w 2818"/>
                <a:gd name="T87" fmla="*/ 590 h 590"/>
                <a:gd name="T88" fmla="*/ 2217 w 2818"/>
                <a:gd name="T89" fmla="*/ 30 h 590"/>
                <a:gd name="T90" fmla="*/ 2493 w 2818"/>
                <a:gd name="T91" fmla="*/ 18 h 590"/>
                <a:gd name="T92" fmla="*/ 2542 w 2818"/>
                <a:gd name="T93" fmla="*/ 18 h 590"/>
                <a:gd name="T94" fmla="*/ 2542 w 2818"/>
                <a:gd name="T95" fmla="*/ 590 h 590"/>
                <a:gd name="T96" fmla="*/ 2493 w 2818"/>
                <a:gd name="T97" fmla="*/ 590 h 590"/>
                <a:gd name="T98" fmla="*/ 2493 w 2818"/>
                <a:gd name="T99" fmla="*/ 18 h 590"/>
                <a:gd name="T100" fmla="*/ 2770 w 2818"/>
                <a:gd name="T101" fmla="*/ 0 h 590"/>
                <a:gd name="T102" fmla="*/ 2818 w 2818"/>
                <a:gd name="T103" fmla="*/ 0 h 590"/>
                <a:gd name="T104" fmla="*/ 2818 w 2818"/>
                <a:gd name="T105" fmla="*/ 590 h 590"/>
                <a:gd name="T106" fmla="*/ 2770 w 2818"/>
                <a:gd name="T107" fmla="*/ 590 h 590"/>
                <a:gd name="T108" fmla="*/ 2770 w 2818"/>
                <a:gd name="T10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8" h="590">
                  <a:moveTo>
                    <a:pt x="0" y="114"/>
                  </a:moveTo>
                  <a:lnTo>
                    <a:pt x="48" y="114"/>
                  </a:lnTo>
                  <a:lnTo>
                    <a:pt x="48" y="590"/>
                  </a:lnTo>
                  <a:lnTo>
                    <a:pt x="0" y="590"/>
                  </a:lnTo>
                  <a:lnTo>
                    <a:pt x="0" y="114"/>
                  </a:lnTo>
                  <a:close/>
                  <a:moveTo>
                    <a:pt x="276" y="108"/>
                  </a:moveTo>
                  <a:lnTo>
                    <a:pt x="324" y="108"/>
                  </a:lnTo>
                  <a:lnTo>
                    <a:pt x="324" y="590"/>
                  </a:lnTo>
                  <a:lnTo>
                    <a:pt x="276" y="590"/>
                  </a:lnTo>
                  <a:lnTo>
                    <a:pt x="276" y="108"/>
                  </a:lnTo>
                  <a:close/>
                  <a:moveTo>
                    <a:pt x="552" y="108"/>
                  </a:moveTo>
                  <a:lnTo>
                    <a:pt x="601" y="108"/>
                  </a:lnTo>
                  <a:lnTo>
                    <a:pt x="601" y="590"/>
                  </a:lnTo>
                  <a:lnTo>
                    <a:pt x="552" y="590"/>
                  </a:lnTo>
                  <a:lnTo>
                    <a:pt x="552" y="108"/>
                  </a:lnTo>
                  <a:close/>
                  <a:moveTo>
                    <a:pt x="829" y="96"/>
                  </a:moveTo>
                  <a:lnTo>
                    <a:pt x="877" y="96"/>
                  </a:lnTo>
                  <a:lnTo>
                    <a:pt x="877" y="590"/>
                  </a:lnTo>
                  <a:lnTo>
                    <a:pt x="829" y="590"/>
                  </a:lnTo>
                  <a:lnTo>
                    <a:pt x="829" y="96"/>
                  </a:lnTo>
                  <a:close/>
                  <a:moveTo>
                    <a:pt x="1111" y="90"/>
                  </a:moveTo>
                  <a:lnTo>
                    <a:pt x="1159" y="90"/>
                  </a:lnTo>
                  <a:lnTo>
                    <a:pt x="1159" y="590"/>
                  </a:lnTo>
                  <a:lnTo>
                    <a:pt x="1111" y="590"/>
                  </a:lnTo>
                  <a:lnTo>
                    <a:pt x="1111" y="90"/>
                  </a:lnTo>
                  <a:close/>
                  <a:moveTo>
                    <a:pt x="1388" y="78"/>
                  </a:moveTo>
                  <a:lnTo>
                    <a:pt x="1436" y="78"/>
                  </a:lnTo>
                  <a:lnTo>
                    <a:pt x="1436" y="590"/>
                  </a:lnTo>
                  <a:lnTo>
                    <a:pt x="1388" y="590"/>
                  </a:lnTo>
                  <a:lnTo>
                    <a:pt x="1388" y="78"/>
                  </a:lnTo>
                  <a:close/>
                  <a:moveTo>
                    <a:pt x="1664" y="66"/>
                  </a:moveTo>
                  <a:lnTo>
                    <a:pt x="1712" y="66"/>
                  </a:lnTo>
                  <a:lnTo>
                    <a:pt x="1712" y="590"/>
                  </a:lnTo>
                  <a:lnTo>
                    <a:pt x="1664" y="590"/>
                  </a:lnTo>
                  <a:lnTo>
                    <a:pt x="1664" y="66"/>
                  </a:lnTo>
                  <a:close/>
                  <a:moveTo>
                    <a:pt x="1941" y="48"/>
                  </a:moveTo>
                  <a:lnTo>
                    <a:pt x="1989" y="48"/>
                  </a:lnTo>
                  <a:lnTo>
                    <a:pt x="1989" y="590"/>
                  </a:lnTo>
                  <a:lnTo>
                    <a:pt x="1941" y="590"/>
                  </a:lnTo>
                  <a:lnTo>
                    <a:pt x="1941" y="48"/>
                  </a:lnTo>
                  <a:close/>
                  <a:moveTo>
                    <a:pt x="2217" y="30"/>
                  </a:moveTo>
                  <a:lnTo>
                    <a:pt x="2265" y="30"/>
                  </a:lnTo>
                  <a:lnTo>
                    <a:pt x="2265" y="590"/>
                  </a:lnTo>
                  <a:lnTo>
                    <a:pt x="2217" y="590"/>
                  </a:lnTo>
                  <a:lnTo>
                    <a:pt x="2217" y="30"/>
                  </a:lnTo>
                  <a:close/>
                  <a:moveTo>
                    <a:pt x="2493" y="18"/>
                  </a:moveTo>
                  <a:lnTo>
                    <a:pt x="2542" y="18"/>
                  </a:lnTo>
                  <a:lnTo>
                    <a:pt x="2542" y="590"/>
                  </a:lnTo>
                  <a:lnTo>
                    <a:pt x="2493" y="590"/>
                  </a:lnTo>
                  <a:lnTo>
                    <a:pt x="2493" y="18"/>
                  </a:lnTo>
                  <a:close/>
                  <a:moveTo>
                    <a:pt x="2770" y="0"/>
                  </a:moveTo>
                  <a:lnTo>
                    <a:pt x="2818" y="0"/>
                  </a:lnTo>
                  <a:lnTo>
                    <a:pt x="2818" y="590"/>
                  </a:lnTo>
                  <a:lnTo>
                    <a:pt x="2770" y="590"/>
                  </a:lnTo>
                  <a:lnTo>
                    <a:pt x="277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211" y="3265"/>
              <a:ext cx="3047" cy="0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114" y="3217"/>
              <a:ext cx="7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077" y="3021"/>
              <a:ext cx="1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077" y="2824"/>
              <a:ext cx="1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077" y="2628"/>
              <a:ext cx="1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077" y="2430"/>
              <a:ext cx="12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077" y="2235"/>
              <a:ext cx="1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50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077" y="2039"/>
              <a:ext cx="1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1077" y="1842"/>
              <a:ext cx="1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70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077" y="1646"/>
              <a:ext cx="1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80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282" y="3311"/>
              <a:ext cx="18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2008.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559" y="3311"/>
              <a:ext cx="18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2009.</a:t>
              </a: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1836" y="3311"/>
              <a:ext cx="18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2010.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113" y="3311"/>
              <a:ext cx="18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2011.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390" y="3311"/>
              <a:ext cx="18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2012.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667" y="3311"/>
              <a:ext cx="18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2013.</a:t>
              </a: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2944" y="3311"/>
              <a:ext cx="18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2014.</a:t>
              </a: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3221" y="3311"/>
              <a:ext cx="18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2015.</a:t>
              </a: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3498" y="3311"/>
              <a:ext cx="18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2016.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3775" y="3311"/>
              <a:ext cx="18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2017.</a:t>
              </a: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052" y="3311"/>
              <a:ext cx="18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2018.</a:t>
              </a:r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4387" y="2371"/>
              <a:ext cx="36" cy="36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446" y="2345"/>
              <a:ext cx="39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Konfederacija</a:t>
              </a: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4387" y="2503"/>
              <a:ext cx="36" cy="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4446" y="2479"/>
              <a:ext cx="20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kantoni</a:t>
              </a:r>
              <a:endParaRPr kumimoji="0" lang="hr-HR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4387" y="2642"/>
              <a:ext cx="36" cy="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4446" y="2616"/>
              <a:ext cx="18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100" dirty="0">
                  <a:solidFill>
                    <a:srgbClr val="595959"/>
                  </a:solidFill>
                  <a:latin typeface="Calibri" panose="020F0502020204030204" pitchFamily="34" charset="0"/>
                </a:rPr>
                <a:t>o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latin typeface="Calibri" panose="020F0502020204030204" pitchFamily="34" charset="0"/>
                </a:rPr>
                <a:t>pćine</a:t>
              </a:r>
              <a:endParaRPr kumimoji="0" lang="hr-HR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1019" y="1393"/>
              <a:ext cx="3924" cy="2052"/>
            </a:xfrm>
            <a:prstGeom prst="rect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46" name="Textfeld 425"/>
          <p:cNvSpPr txBox="1">
            <a:spLocks noChangeArrowheads="1"/>
          </p:cNvSpPr>
          <p:nvPr/>
        </p:nvSpPr>
        <p:spPr bwMode="auto">
          <a:xfrm>
            <a:off x="7097592" y="5814385"/>
            <a:ext cx="16556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porezna uprava 2019.</a:t>
            </a:r>
          </a:p>
        </p:txBody>
      </p:sp>
    </p:spTree>
    <p:extLst>
      <p:ext uri="{BB962C8B-B14F-4D97-AF65-F5344CB8AC3E}">
        <p14:creationId xmlns:p14="http://schemas.microsoft.com/office/powerpoint/2010/main" val="31400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</a:t>
            </a:r>
            <a:r>
              <a:rPr lang="hr-HR" dirty="0" smtClean="0"/>
              <a:t>Porezna konkurencija</a:t>
            </a:r>
            <a:endParaRPr lang="hr-HR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0CFDD-FA44-4CD0-A2D9-AFED68F6508D}" type="slidenum">
              <a:rPr lang="en-GB" smtClean="0"/>
              <a:pPr>
                <a:defRPr/>
              </a:pPr>
              <a:t>27</a:t>
            </a:fld>
            <a:r>
              <a:rPr lang="hr-HR"/>
              <a:t>			Stefan Bruni / Poslovna škola u Luzernu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Kao i svaka druga zemlja, Švicarska nastoji biti atraktivno mjesto poslovanja s povoljnim uvjetima. S obzirom na malo domaće tržište, nedostatak prirodnih resursa te geografske i topografske uvjete, Švicarska mora tražiti nišu u drugim izvorima, kao što je atraktivna porezna politika.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r-HR"/>
              <a:t>Oporezivanje trgovačkih društava važan je čimbenik u tom pogledu. Kako bi se povećala privlačnost Švicarske kao mjesta oporezivanja te radi usklađenosti s međunarodnim standardima, potrebne su prilagodbe oporezivanja trgovačkih društava. Stoga je biračko tijelo jasno prihvatilo Federalni zakon o poreznoj reformi i financiranju starosnog i obiteljskog osiguranja (TRAF) od 19. svibnja 2019. sa 66,4 % glasova za njega. On je stupio na snagu 1. siječnja 2020. Polazišna točka za prijedlog zamjena je postojećih poreznih režima koji više nisu u skladu s međunarodnim standardima.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r-HR"/>
              <a:t>Porezna konkurencija postoji na međunarodnoj i nacionalnoj razini (među kantonima i čak među općinama).</a:t>
            </a:r>
          </a:p>
          <a:p>
            <a:endParaRPr lang="en-US" dirty="0" smtClean="0"/>
          </a:p>
          <a:p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28</a:t>
            </a:fld>
            <a:r>
              <a:rPr lang="hr-HR" dirty="0"/>
              <a:t>			</a:t>
            </a:r>
            <a:r>
              <a:rPr lang="hr-HR" dirty="0" err="1"/>
              <a:t>Stefan</a:t>
            </a:r>
            <a:r>
              <a:rPr lang="hr-HR" dirty="0"/>
              <a:t> Bruni / Poslovna škola u </a:t>
            </a:r>
            <a:r>
              <a:rPr lang="hr-HR" dirty="0" err="1"/>
              <a:t>Luzernu</a:t>
            </a:r>
            <a:endParaRPr lang="hr-HR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Porezna konkurencija u Švicarskoj</a:t>
            </a:r>
          </a:p>
        </p:txBody>
      </p:sp>
      <p:sp>
        <p:nvSpPr>
          <p:cNvPr id="7" name="Textfeld 425"/>
          <p:cNvSpPr txBox="1">
            <a:spLocks noChangeArrowheads="1"/>
          </p:cNvSpPr>
          <p:nvPr/>
        </p:nvSpPr>
        <p:spPr bwMode="auto">
          <a:xfrm>
            <a:off x="5220072" y="5884489"/>
            <a:ext cx="30243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porezna uprava</a:t>
            </a:r>
          </a:p>
        </p:txBody>
      </p:sp>
    </p:spTree>
    <p:extLst>
      <p:ext uri="{BB962C8B-B14F-4D97-AF65-F5344CB8AC3E}">
        <p14:creationId xmlns:p14="http://schemas.microsoft.com/office/powerpoint/2010/main" val="40029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2" y="1484784"/>
            <a:ext cx="8169275" cy="408463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hr-HR" b="1"/>
              <a:t>Temeljna ideja</a:t>
            </a:r>
            <a:r>
              <a:rPr lang="hr-HR"/>
              <a:t>: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hr-HR"/>
              <a:t>Konkurencija među lokalnim vlastima potiče pojedine lokalne vlasti na pružanje usluga koje su što prikladnije za građane po što nižoj cijeni (poreza). „Slabe” lokalne vlasti s lošim omjerom troškova i koristi kažnjene su iseljavanjem („glasanje nogama”).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b="1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hr-HR" b="1"/>
              <a:t>Instrumenti</a:t>
            </a:r>
            <a:r>
              <a:rPr lang="hr-HR"/>
              <a:t>:</a:t>
            </a:r>
          </a:p>
          <a:p>
            <a:pPr>
              <a:spcBef>
                <a:spcPts val="600"/>
              </a:spcBef>
              <a:defRPr/>
            </a:pPr>
            <a:r>
              <a:rPr lang="hr-HR"/>
              <a:t>Porezna osnovica: razlike u poreznoj osnovici</a:t>
            </a:r>
          </a:p>
          <a:p>
            <a:pPr>
              <a:spcBef>
                <a:spcPts val="600"/>
              </a:spcBef>
              <a:defRPr/>
            </a:pPr>
            <a:r>
              <a:rPr lang="hr-HR"/>
              <a:t>Porezne stope: Razlike u razini oporezivanja</a:t>
            </a:r>
          </a:p>
          <a:p>
            <a:pPr>
              <a:spcBef>
                <a:spcPts val="600"/>
              </a:spcBef>
              <a:defRPr/>
            </a:pPr>
            <a:r>
              <a:rPr lang="hr-HR"/>
              <a:t>Posebni porezni instrumenti: Poticaji za podmirivanje trgovačkih društava i (bogatih) stanovnika (npr. oslobođenje od poreza u prvih 5 godina, paušalno oporezivanje)</a:t>
            </a:r>
          </a:p>
          <a:p>
            <a:pPr>
              <a:spcBef>
                <a:spcPts val="600"/>
              </a:spcBef>
              <a:defRPr/>
            </a:pPr>
            <a:endParaRPr lang="de-CH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hr-HR"/>
              <a:t>Utjecaj porezne konkurencije prikazan je na sljedećim dvama slajdovima na primjeru poreza na dohodak. Zadnji slajd u ovom dijelu pokazuje učinkovitu prosječnu stopu poreza na dobit kantona kao usporedbu u međunarodnim okvirima.</a:t>
            </a:r>
          </a:p>
          <a:p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29</a:t>
            </a:fld>
            <a:r>
              <a:rPr lang="hr-HR"/>
              <a:t>			Stefan Bruni / Poslovna škola u Luzernu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Pozadina i instrumenti porezne konkurencije </a:t>
            </a:r>
            <a:br>
              <a:rPr lang="hr-HR"/>
            </a:br>
            <a:r>
              <a:rPr lang="hr-HR"/>
              <a:t>u Švicarskoj</a:t>
            </a:r>
          </a:p>
        </p:txBody>
      </p:sp>
    </p:spTree>
    <p:extLst>
      <p:ext uri="{BB962C8B-B14F-4D97-AF65-F5344CB8AC3E}">
        <p14:creationId xmlns:p14="http://schemas.microsoft.com/office/powerpoint/2010/main" val="3401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 introduction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0CFDD-FA44-4CD0-A2D9-AFED68F6508D}" type="slidenum">
              <a:rPr lang="en-GB" smtClean="0"/>
              <a:pPr>
                <a:defRPr/>
              </a:pPr>
              <a:t>3</a:t>
            </a:fld>
            <a:r>
              <a:rPr lang="hr-HR"/>
              <a:t>			Stefan Bruni / Lucerne School of Business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30</a:t>
            </a:fld>
            <a:r>
              <a:rPr lang="hr-HR"/>
              <a:t>			Stefan Bruni / Poslovna škola u Luzernu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Stopa poreza na dohodak prema lokaciji (nacionalni, kantonski i općinski porez na dohodak)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339" y="1266807"/>
            <a:ext cx="1160480" cy="14462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7544" y="5577291"/>
            <a:ext cx="81343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latin typeface="+mn-lt"/>
              </a:rPr>
              <a:t>Porezno opterećenje nevjenčanih građana s bruto dohotkom od 80 000 CHF (2016.)</a:t>
            </a:r>
          </a:p>
          <a:p>
            <a:endParaRPr lang="en-US" sz="1100" dirty="0" smtClean="0">
              <a:latin typeface="+mn-lt"/>
            </a:endParaRPr>
          </a:p>
          <a:p>
            <a:r>
              <a:rPr lang="hr-HR" sz="1000" i="1">
                <a:latin typeface="+mn-lt"/>
              </a:rPr>
              <a:t>Godina: 2016., reference: Federalna porezna uprava © Federalni ured za statistiku, ThemaKart, Neuchâtel 2009. – 2016.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266807"/>
            <a:ext cx="6709621" cy="42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467544" y="194880"/>
            <a:ext cx="8424863" cy="1472287"/>
          </a:xfrm>
        </p:spPr>
        <p:txBody>
          <a:bodyPr/>
          <a:lstStyle/>
          <a:p>
            <a:r>
              <a:rPr lang="hr-HR" sz="2000"/>
              <a:t>Utjecaj porezne konkurencije:</a:t>
            </a:r>
            <a:br>
              <a:rPr lang="hr-HR" sz="2000"/>
            </a:br>
            <a:r>
              <a:rPr lang="hr-HR" sz="1800"/>
              <a:t>Porezno opterećenje porezom na dohodak u odabranim glavnim gradovima i kantonima (kombinirani kantonski, općinski i crkveni* porez)</a:t>
            </a:r>
            <a:br>
              <a:rPr lang="hr-HR" sz="1800"/>
            </a:br>
            <a:endParaRPr lang="hr-HR" sz="1800"/>
          </a:p>
        </p:txBody>
      </p:sp>
      <p:sp>
        <p:nvSpPr>
          <p:cNvPr id="57347" name="Textfeld 425"/>
          <p:cNvSpPr txBox="1">
            <a:spLocks noChangeArrowheads="1"/>
          </p:cNvSpPr>
          <p:nvPr/>
        </p:nvSpPr>
        <p:spPr bwMode="auto">
          <a:xfrm>
            <a:off x="6951867" y="4999782"/>
            <a:ext cx="16556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porezna uprava 2017.</a:t>
            </a:r>
          </a:p>
        </p:txBody>
      </p:sp>
      <p:sp>
        <p:nvSpPr>
          <p:cNvPr id="57349" name="Textfeld 2"/>
          <p:cNvSpPr txBox="1">
            <a:spLocks noChangeArrowheads="1"/>
          </p:cNvSpPr>
          <p:nvPr/>
        </p:nvSpPr>
        <p:spPr bwMode="auto">
          <a:xfrm>
            <a:off x="683568" y="5261392"/>
            <a:ext cx="697330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200" dirty="0">
                <a:latin typeface="Verdana" panose="020B0604030504040204" pitchFamily="34" charset="0"/>
              </a:rPr>
              <a:t>Obje osobe </a:t>
            </a:r>
            <a:r>
              <a:rPr lang="hr-HR" sz="1200" dirty="0" smtClean="0">
                <a:latin typeface="Verdana" panose="020B0604030504040204" pitchFamily="34" charset="0"/>
              </a:rPr>
              <a:t>koje zarađuju</a:t>
            </a:r>
            <a:r>
              <a:rPr lang="hr-HR" sz="1200" dirty="0">
                <a:latin typeface="Verdana" panose="020B0604030504040204" pitchFamily="34" charset="0"/>
              </a:rPr>
              <a:t>, imaju 2 djece; *manji, dobrovoljni porez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2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hr-HR" sz="1600" dirty="0">
                <a:latin typeface="Verdana" panose="020B0604030504040204" pitchFamily="34" charset="0"/>
              </a:rPr>
              <a:t>Primjer: Isto kućanstvo s dohotkom od 80 000 CF u Ženevi plaća porez na dohodak od 25 CHF i u Neuchâtelu 5051 CHF!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31</a:t>
            </a:fld>
            <a:r>
              <a:rPr lang="hr-HR"/>
              <a:t>			Stefan Bruni / Poslovna škola u Luzernu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34605"/>
            <a:ext cx="4290416" cy="379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6. Fiskalno izravnanje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0CFDD-FA44-4CD0-A2D9-AFED68F6508D}" type="slidenum">
              <a:rPr lang="en-GB" smtClean="0"/>
              <a:pPr>
                <a:defRPr/>
              </a:pPr>
              <a:t>32</a:t>
            </a:fld>
            <a:r>
              <a:rPr lang="hr-HR"/>
              <a:t>			Stefan Bruni / Poslovna škola u Luzernu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8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475" y="1484784"/>
            <a:ext cx="8169275" cy="4084637"/>
          </a:xfrm>
        </p:spPr>
        <p:txBody>
          <a:bodyPr/>
          <a:lstStyle/>
          <a:p>
            <a:pPr marL="0" indent="0" algn="just">
              <a:buNone/>
            </a:pPr>
            <a:r>
              <a:rPr lang="hr-HR" b="1"/>
              <a:t>Nacionalno fiskalno izravnanje </a:t>
            </a:r>
            <a:r>
              <a:rPr lang="hr-HR"/>
              <a:t>i posljedično nova </a:t>
            </a:r>
            <a:r>
              <a:rPr lang="hr-HR" b="1"/>
              <a:t>raspodjela dužnosti </a:t>
            </a:r>
            <a:r>
              <a:rPr lang="hr-HR"/>
              <a:t>između Konfederacije i kantona stupili su na snagu 2008. </a:t>
            </a:r>
            <a:r>
              <a:rPr lang="hr-HR" b="1"/>
              <a:t>Osnovni ciljevi </a:t>
            </a:r>
            <a:r>
              <a:rPr lang="hr-HR"/>
              <a:t>fiskalnog izravnanja jesu smanjenje kantonskih razlika u pogledu financijskog kapaciteta te povećanje financijske neovinosti i porezne konkurencije kantona. Treće izvješće o učinkovitosti pokazalo je da nacionalno fiskalno izravnanje većinom ostvaruje te ciljeve. Istovremeno je cilj pružanja minimalnog financiranja financijski slabim kantonima više nego ostvaren.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hr-HR"/>
              <a:t>Federalno vijeće stoga je podržalo prijedlog Konferencije kantonskih vlasti (CCG) Švicarske i zagovara zajamčeno minimalno financiranje 86,5 % švicarskog prosjeka. To znači da će se dotacija za izravnanje resursa određivati prema iznosu minimalnog financiranja i razvoju razlika među kantonima.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hr-HR"/>
              <a:t>Slične sheme fiskalnog izravnanja kao što je nacionalno fiskalno izravnanje postoje između kantona i njihovih općina u gotovo svim kantonima.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hr-HR" i="1"/>
              <a:t>Dodatne </a:t>
            </a:r>
            <a:r>
              <a:rPr lang="hr-HR" i="1">
                <a:hlinkClick r:id="rId3"/>
              </a:rPr>
              <a:t>informacije</a:t>
            </a:r>
            <a:r>
              <a:rPr lang="hr-HR" i="1"/>
              <a:t>.</a:t>
            </a:r>
            <a:r>
              <a:rPr lang="hr-HR"/>
              <a:t> 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33</a:t>
            </a:fld>
            <a:r>
              <a:rPr lang="hr-HR"/>
              <a:t>			Stefan Bruni / Poslovna škola u Luzernu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Međuvladini transferi:</a:t>
            </a:r>
            <a:br>
              <a:rPr lang="hr-HR"/>
            </a:br>
            <a:r>
              <a:rPr lang="hr-HR"/>
              <a:t>Nacionalno fiskalno izravnanje</a:t>
            </a:r>
          </a:p>
        </p:txBody>
      </p:sp>
    </p:spTree>
    <p:extLst>
      <p:ext uri="{BB962C8B-B14F-4D97-AF65-F5344CB8AC3E}">
        <p14:creationId xmlns:p14="http://schemas.microsoft.com/office/powerpoint/2010/main" val="6888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69275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hr-HR" sz="1500"/>
              <a:t>Pojedini </a:t>
            </a:r>
            <a:r>
              <a:rPr lang="hr-HR" sz="1500" b="1"/>
              <a:t>kantoni</a:t>
            </a:r>
            <a:r>
              <a:rPr lang="hr-HR" sz="1500"/>
              <a:t> nemaju pristup iznosu financijskih sredstava zbog svoje različite ekonomske strukture i strukture stanovništva. Osim toga, geografska situacija ili uloga središnjeg kantona imaju za posljedicu različite zahtjeve u pogledu izvršavanja dužnosti. Sustavi fiskalnog izravnanja razvijeni su na kantonskoj i federalnoj razini kako bi smanjili te nejednakosti.</a:t>
            </a:r>
          </a:p>
          <a:p>
            <a:pPr marL="0" indent="0" algn="just">
              <a:buNone/>
            </a:pPr>
            <a:r>
              <a:rPr lang="hr-HR" sz="1500"/>
              <a:t/>
            </a:r>
            <a:br>
              <a:rPr lang="hr-HR" sz="1500"/>
            </a:br>
            <a:r>
              <a:rPr lang="hr-HR" sz="1500" b="1"/>
              <a:t>Izravnane resursa </a:t>
            </a:r>
            <a:r>
              <a:rPr lang="hr-HR" sz="1500"/>
              <a:t>temelji se na resursnom potencijalu kantona. Sastoji se od oporezivog dohotka i imovine fizičkih osoba i oporezivih prihoda poduzeća. Potencijalne razine upotrebljavaju se za podjelu kantona na financijski snažne i financijski slabe kantone. Financijski slabi kantoni dobivaju slobodno raspoloživa financijska sredstva od financijski snažnih kantona (horizontalno izravnanje resursa) i od Konfederacije (vertikalno izravnanje resursa). Tijekom postupka održava se porezna konkurencija.                                                </a:t>
            </a:r>
          </a:p>
          <a:p>
            <a:pPr marL="0" indent="0" algn="just">
              <a:buNone/>
            </a:pPr>
            <a:r>
              <a:rPr lang="hr-HR" sz="1500"/>
              <a:t/>
            </a:r>
            <a:br>
              <a:rPr lang="hr-HR" sz="1500"/>
            </a:br>
            <a:r>
              <a:rPr lang="hr-HR" sz="1500" b="1"/>
              <a:t>Naknada troška </a:t>
            </a:r>
            <a:r>
              <a:rPr lang="hr-HR" sz="1500"/>
              <a:t>odnosi se na prekomjerne troškove povezane s geografsko-topografskim i sociodemografskim faktorima koji, iz strukturnih razloga, povisuju cijene pružanja javne robe i usluga. Na primjer, u alpskim su kantonima infrastruktura, održavanje prometnica tijekom zime i škole (npr. školski autobusi) skuplji. Kantoni koji se nalaze u sredini često imaju natprosječno velik udio starijeg, siromašnog i stranog stanovništva.</a:t>
            </a:r>
          </a:p>
          <a:p>
            <a:pPr marL="0" indent="0" algn="just">
              <a:buNone/>
            </a:pP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34</a:t>
            </a:fld>
            <a:r>
              <a:rPr lang="hr-HR"/>
              <a:t>			Stefan Bruni / Poslovna škola u Luzernu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Izravnanje resursa i naknada troška</a:t>
            </a:r>
          </a:p>
        </p:txBody>
      </p:sp>
      <p:sp>
        <p:nvSpPr>
          <p:cNvPr id="5" name="Textfeld 425"/>
          <p:cNvSpPr txBox="1">
            <a:spLocks noChangeArrowheads="1"/>
          </p:cNvSpPr>
          <p:nvPr/>
        </p:nvSpPr>
        <p:spPr bwMode="auto">
          <a:xfrm>
            <a:off x="5612483" y="6191726"/>
            <a:ext cx="30243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financijska uprava</a:t>
            </a:r>
          </a:p>
        </p:txBody>
      </p:sp>
    </p:spTree>
    <p:extLst>
      <p:ext uri="{BB962C8B-B14F-4D97-AF65-F5344CB8AC3E}">
        <p14:creationId xmlns:p14="http://schemas.microsoft.com/office/powerpoint/2010/main" val="20547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smtClean="0"/>
          </a:p>
          <a:p>
            <a:endParaRPr lang="fr-CH" smtClean="0"/>
          </a:p>
          <a:p>
            <a:endParaRPr lang="fr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35</a:t>
            </a:fld>
            <a:r>
              <a:rPr lang="hr-HR"/>
              <a:t>			Stefan Bruni / Poslovna škola u Luzernu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Resursni potencijal 2018. (po glavi stanovnika)</a:t>
            </a:r>
          </a:p>
        </p:txBody>
      </p:sp>
      <p:sp>
        <p:nvSpPr>
          <p:cNvPr id="6" name="Textfeld 425"/>
          <p:cNvSpPr txBox="1">
            <a:spLocks noChangeArrowheads="1"/>
          </p:cNvSpPr>
          <p:nvPr/>
        </p:nvSpPr>
        <p:spPr bwMode="auto">
          <a:xfrm>
            <a:off x="5602681" y="6091328"/>
            <a:ext cx="30243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financijska uprava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8" y="1412776"/>
            <a:ext cx="85534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2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36</a:t>
            </a:fld>
            <a:r>
              <a:rPr lang="hr-HR"/>
              <a:t>			Stefan Bruni / Poslovna škola u Luzernu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Indeks resursa (2018.), prije i nakon izravnanja</a:t>
            </a:r>
          </a:p>
        </p:txBody>
      </p:sp>
      <p:sp>
        <p:nvSpPr>
          <p:cNvPr id="6" name="Textfeld 425"/>
          <p:cNvSpPr txBox="1">
            <a:spLocks noChangeArrowheads="1"/>
          </p:cNvSpPr>
          <p:nvPr/>
        </p:nvSpPr>
        <p:spPr bwMode="auto">
          <a:xfrm>
            <a:off x="5602681" y="6091328"/>
            <a:ext cx="30243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financijska uprava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4" y="1196752"/>
            <a:ext cx="83248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2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/>
              <a:t>Pokazatelji: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Nadmorska visina (dio stanovništva živi </a:t>
            </a:r>
          </a:p>
          <a:p>
            <a:pPr marL="177800" indent="0">
              <a:buNone/>
            </a:pPr>
            <a:r>
              <a:rPr lang="hr-HR"/>
              <a:t>u planinskim predjelima)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Strmina zemljišta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Niska gustoća naselja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Niska gustoća naseljenosti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37</a:t>
            </a:fld>
            <a:r>
              <a:rPr lang="hr-HR"/>
              <a:t>			Stefan Bruni / Poslovna škola u Luzernu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Naknada geografskog troška</a:t>
            </a:r>
          </a:p>
        </p:txBody>
      </p:sp>
      <p:pic>
        <p:nvPicPr>
          <p:cNvPr id="7" name="Picture 13" descr="Schneeräu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58" y="4170881"/>
            <a:ext cx="3322120" cy="220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2" y="4165647"/>
            <a:ext cx="3743497" cy="2205989"/>
          </a:xfrm>
          <a:prstGeom prst="rect">
            <a:avLst/>
          </a:prstGeom>
        </p:spPr>
      </p:pic>
      <p:pic>
        <p:nvPicPr>
          <p:cNvPr id="9" name="Picture 3" descr="Schutzwa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20" y="1140668"/>
            <a:ext cx="2187858" cy="29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425"/>
          <p:cNvSpPr txBox="1">
            <a:spLocks noChangeArrowheads="1"/>
          </p:cNvSpPr>
          <p:nvPr/>
        </p:nvSpPr>
        <p:spPr bwMode="auto">
          <a:xfrm>
            <a:off x="5956878" y="6453336"/>
            <a:ext cx="30243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financijska uprava</a:t>
            </a:r>
          </a:p>
        </p:txBody>
      </p:sp>
    </p:spTree>
    <p:extLst>
      <p:ext uri="{BB962C8B-B14F-4D97-AF65-F5344CB8AC3E}">
        <p14:creationId xmlns:p14="http://schemas.microsoft.com/office/powerpoint/2010/main" val="34381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55976" y="1312862"/>
            <a:ext cx="3509091" cy="4802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269875" eaLnBrk="1" hangingPunct="1">
              <a:spcBef>
                <a:spcPct val="0"/>
              </a:spcBef>
              <a:buFontTx/>
              <a:buNone/>
            </a:pPr>
            <a:endParaRPr lang="de-CH" sz="700" kern="0" dirty="0" smtClean="0"/>
          </a:p>
          <a:p>
            <a:pPr marL="88900" indent="0" eaLnBrk="1" hangingPunct="1">
              <a:spcBef>
                <a:spcPct val="0"/>
              </a:spcBef>
              <a:buFontTx/>
              <a:buNone/>
            </a:pPr>
            <a:endParaRPr lang="en-GB" sz="1600" b="1" kern="0" dirty="0" smtClean="0"/>
          </a:p>
          <a:p>
            <a:pPr marL="88900" indent="0" eaLnBrk="1" hangingPunct="1">
              <a:spcBef>
                <a:spcPct val="0"/>
              </a:spcBef>
              <a:buFontTx/>
              <a:buNone/>
            </a:pPr>
            <a:r>
              <a:rPr lang="hr-HR" sz="1600" b="1"/>
              <a:t>Trošak „gustoće” u urbanim područjima</a:t>
            </a:r>
          </a:p>
          <a:p>
            <a:pPr marL="88900" indent="0" eaLnBrk="1" hangingPunct="1">
              <a:spcBef>
                <a:spcPct val="0"/>
              </a:spcBef>
              <a:buFontTx/>
              <a:buNone/>
            </a:pPr>
            <a:r>
              <a:rPr lang="hr-HR" sz="1600" b="1"/>
              <a:t>Pokazatelji:</a:t>
            </a:r>
          </a:p>
          <a:p>
            <a:pPr indent="-250825"/>
            <a:r>
              <a:rPr lang="hr-HR" sz="1600" b="0"/>
              <a:t>Broj stanovnika</a:t>
            </a:r>
          </a:p>
          <a:p>
            <a:pPr indent="-250825"/>
            <a:r>
              <a:rPr lang="hr-HR" sz="1600" b="0"/>
              <a:t>Gustoća naseljenosti</a:t>
            </a:r>
          </a:p>
          <a:p>
            <a:pPr indent="-250825"/>
            <a:r>
              <a:rPr lang="hr-HR" sz="1600" b="0"/>
              <a:t>Stopa zaposlenosti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12863"/>
            <a:ext cx="3509895" cy="4802187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92075" indent="0">
              <a:spcBef>
                <a:spcPts val="0"/>
              </a:spcBef>
              <a:buNone/>
            </a:pPr>
            <a:endParaRPr lang="de-CH" b="1" dirty="0" smtClean="0"/>
          </a:p>
          <a:p>
            <a:pPr marL="92075" indent="0">
              <a:spcBef>
                <a:spcPts val="0"/>
              </a:spcBef>
              <a:buNone/>
            </a:pPr>
            <a:r>
              <a:rPr lang="hr-HR" b="1"/>
              <a:t>Pokazatelji:</a:t>
            </a:r>
          </a:p>
          <a:p>
            <a:pPr marL="377825" indent="-285750" eaLnBrk="0" hangingPunct="0">
              <a:spcBef>
                <a:spcPct val="20000"/>
              </a:spcBef>
              <a:buFont typeface="Verdana" panose="020B0604030504040204" pitchFamily="34" charset="0"/>
              <a:buChar char="•"/>
            </a:pPr>
            <a:r>
              <a:rPr lang="hr-HR"/>
              <a:t>Starost</a:t>
            </a:r>
          </a:p>
          <a:p>
            <a:pPr marL="377825" indent="-285750" eaLnBrk="0" hangingPunct="0">
              <a:spcBef>
                <a:spcPct val="20000"/>
              </a:spcBef>
              <a:buFont typeface="Verdana" panose="020B0604030504040204" pitchFamily="34" charset="0"/>
              <a:buChar char="•"/>
            </a:pPr>
            <a:r>
              <a:rPr lang="hr-HR"/>
              <a:t>Siromaštvo</a:t>
            </a:r>
          </a:p>
          <a:p>
            <a:pPr marL="377825" indent="-285750" eaLnBrk="0" hangingPunct="0">
              <a:spcBef>
                <a:spcPct val="20000"/>
              </a:spcBef>
              <a:buFont typeface="Verdana" panose="020B0604030504040204" pitchFamily="34" charset="0"/>
              <a:buChar char="•"/>
            </a:pPr>
            <a:r>
              <a:rPr lang="hr-HR"/>
              <a:t>Integracija stranaca</a:t>
            </a:r>
          </a:p>
          <a:p>
            <a:pPr indent="-250825"/>
            <a:endParaRPr lang="fr-CH" dirty="0" smtClean="0"/>
          </a:p>
          <a:p>
            <a:endParaRPr lang="fr-CH" dirty="0"/>
          </a:p>
        </p:txBody>
      </p:sp>
      <p:pic>
        <p:nvPicPr>
          <p:cNvPr id="7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"/>
          <a:stretch/>
        </p:blipFill>
        <p:spPr>
          <a:xfrm>
            <a:off x="4426091" y="3909159"/>
            <a:ext cx="3372039" cy="1878633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637680" y="3284984"/>
            <a:ext cx="3169621" cy="2535369"/>
            <a:chOff x="1477093" y="3388203"/>
            <a:chExt cx="3169621" cy="2535369"/>
          </a:xfrm>
        </p:grpSpPr>
        <p:pic>
          <p:nvPicPr>
            <p:cNvPr id="9" name="Picture 2" descr="http://www.rts.ch/2010/05/21/15/00/327160.image?w=534&amp;h=30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40" b="8173"/>
            <a:stretch>
              <a:fillRect/>
            </a:stretch>
          </p:blipFill>
          <p:spPr bwMode="auto">
            <a:xfrm>
              <a:off x="2298694" y="4848476"/>
              <a:ext cx="2348020" cy="10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8"/>
            <a:stretch/>
          </p:blipFill>
          <p:spPr>
            <a:xfrm>
              <a:off x="1477093" y="3388203"/>
              <a:ext cx="2158765" cy="1616016"/>
            </a:xfrm>
            <a:prstGeom prst="rect">
              <a:avLst/>
            </a:prstGeom>
          </p:spPr>
        </p:pic>
      </p:grp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38</a:t>
            </a:fld>
            <a:r>
              <a:rPr lang="hr-HR"/>
              <a:t>			Stefan Bruni / Poslovna škola u Luzernu</a:t>
            </a:r>
          </a:p>
        </p:txBody>
      </p:sp>
      <p:sp>
        <p:nvSpPr>
          <p:cNvPr id="22" name="Titel 4"/>
          <p:cNvSpPr txBox="1">
            <a:spLocks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Naknada sociodemografskog troška</a:t>
            </a:r>
          </a:p>
        </p:txBody>
      </p:sp>
      <p:sp>
        <p:nvSpPr>
          <p:cNvPr id="13" name="Textfeld 425"/>
          <p:cNvSpPr txBox="1">
            <a:spLocks noChangeArrowheads="1"/>
          </p:cNvSpPr>
          <p:nvPr/>
        </p:nvSpPr>
        <p:spPr bwMode="auto">
          <a:xfrm>
            <a:off x="5724128" y="6191726"/>
            <a:ext cx="30243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financijska uprava</a:t>
            </a:r>
          </a:p>
        </p:txBody>
      </p:sp>
    </p:spTree>
    <p:extLst>
      <p:ext uri="{BB962C8B-B14F-4D97-AF65-F5344CB8AC3E}">
        <p14:creationId xmlns:p14="http://schemas.microsoft.com/office/powerpoint/2010/main" val="15508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8986-3AF4-4D82-BB44-546744DCD113}" type="slidenum">
              <a:rPr lang="en-GB" noProof="0" smtClean="0"/>
              <a:pPr/>
              <a:t>39</a:t>
            </a:fld>
            <a:r>
              <a:rPr lang="hr-HR"/>
              <a:t>			Stefan Bruni / Poslovna škola u Luzernu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 plaćanja fiskalnog izravnanja u 2020. </a:t>
            </a:r>
          </a:p>
        </p:txBody>
      </p:sp>
      <p:sp>
        <p:nvSpPr>
          <p:cNvPr id="6" name="Textfeld 425"/>
          <p:cNvSpPr txBox="1">
            <a:spLocks noChangeArrowheads="1"/>
          </p:cNvSpPr>
          <p:nvPr/>
        </p:nvSpPr>
        <p:spPr bwMode="auto">
          <a:xfrm>
            <a:off x="5868144" y="6322531"/>
            <a:ext cx="30243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hr-HR" sz="1100" i="1">
                <a:latin typeface="Verdana" panose="020B0604030504040204" pitchFamily="34" charset="0"/>
              </a:rPr>
              <a:t>Izvor: Federalna financijska uprava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3942"/>
            <a:ext cx="8096771" cy="481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4</a:t>
            </a:fld>
            <a:r>
              <a:rPr lang="hr-HR"/>
              <a:t>			Stefan Bruni / Lucerne School of Business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Population and languages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03" y="1412776"/>
            <a:ext cx="8735172" cy="42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"/>
    </mc:Choice>
    <mc:Fallback xmlns="">
      <p:transition spd="slow" advTm="454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40</a:t>
            </a:fld>
            <a:r>
              <a:rPr lang="hr-HR"/>
              <a:t>			Stefan Bruni / Poslovna škola u Luzernu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48064" y="5445224"/>
            <a:ext cx="22322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linkClick r:id="rId2"/>
              </a:rPr>
              <a:t>Stefan</a:t>
            </a:r>
            <a:r>
              <a:rPr lang="hr-HR" dirty="0">
                <a:hlinkClick r:id="rId2"/>
              </a:rPr>
              <a:t> Bruni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643063"/>
            <a:ext cx="5048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5</a:t>
            </a:fld>
            <a:r>
              <a:rPr lang="hr-HR"/>
              <a:t>			Stefan Bruni / Lucerne School of Business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Population density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196752"/>
            <a:ext cx="8394920" cy="492599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602128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i="1">
                <a:latin typeface="+mn-lt"/>
              </a:rPr>
              <a:t>Year: 2018; References: Federal Statistical Office – Statistics of Swiss area (AREA), Statistics of population and households (STATPOP); © Federal Statistical Office, ThemaKart, Neuchâtel 2009-2016</a:t>
            </a:r>
          </a:p>
        </p:txBody>
      </p:sp>
    </p:spTree>
    <p:extLst>
      <p:ext uri="{BB962C8B-B14F-4D97-AF65-F5344CB8AC3E}">
        <p14:creationId xmlns:p14="http://schemas.microsoft.com/office/powerpoint/2010/main" val="1402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"/>
    </mc:Choice>
    <mc:Fallback xmlns="">
      <p:transition spd="slow" advTm="45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611560" y="100888"/>
            <a:ext cx="7161626" cy="6352448"/>
            <a:chOff x="611560" y="100888"/>
            <a:chExt cx="7161626" cy="635244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b="3355"/>
            <a:stretch/>
          </p:blipFill>
          <p:spPr>
            <a:xfrm>
              <a:off x="611560" y="100888"/>
              <a:ext cx="6984776" cy="6352448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4427984" y="548680"/>
              <a:ext cx="33452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400" b="1">
                  <a:solidFill>
                    <a:schemeClr val="tx2"/>
                  </a:solidFill>
                </a:rPr>
                <a:t>Three Levels of Government </a:t>
              </a:r>
            </a:p>
          </p:txBody>
        </p:sp>
      </p:grp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6</a:t>
            </a:fld>
            <a:r>
              <a:rPr lang="hr-HR"/>
              <a:t>			Stefan Bruni / Lucerne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29590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"/>
    </mc:Choice>
    <mc:Fallback xmlns="">
      <p:transition spd="slow" advTm="54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0A2D-FAF3-45CF-B73E-B3475EDB0F60}" type="slidenum">
              <a:rPr lang="en-GB" noProof="0" smtClean="0"/>
              <a:pPr/>
              <a:t>7</a:t>
            </a:fld>
            <a:r>
              <a:rPr lang="hr-HR"/>
              <a:t>			Stefan Bruni / Lucerne School of Business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Annual accounts of government units (Confederation, cantons, communes and social insurance)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44875" y="6100574"/>
            <a:ext cx="3199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i="1"/>
              <a:t>Source: Federal Finance Administration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66" y="1375805"/>
            <a:ext cx="8731209" cy="442053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76266" y="5833042"/>
            <a:ext cx="3719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/>
              <a:t>* Grey blackground: forecasts </a:t>
            </a:r>
            <a:r>
              <a:rPr lang="hr-HR" sz="900" b="1"/>
              <a:t>(before Corona pandemic!)</a:t>
            </a:r>
          </a:p>
        </p:txBody>
      </p:sp>
    </p:spTree>
    <p:extLst>
      <p:ext uri="{BB962C8B-B14F-4D97-AF65-F5344CB8AC3E}">
        <p14:creationId xmlns:p14="http://schemas.microsoft.com/office/powerpoint/2010/main" val="2937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2. Fiskalni federalizam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0CFDD-FA44-4CD0-A2D9-AFED68F6508D}" type="slidenum">
              <a:rPr lang="en-GB" smtClean="0"/>
              <a:pPr>
                <a:defRPr/>
              </a:pPr>
              <a:t>8</a:t>
            </a:fld>
            <a:r>
              <a:rPr lang="hr-HR"/>
              <a:t>			Stefan Bruni / Poslovna škola u Luzernu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2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742" y="1340768"/>
            <a:ext cx="8169275" cy="4660701"/>
          </a:xfrm>
        </p:spPr>
        <p:txBody>
          <a:bodyPr/>
          <a:lstStyle/>
          <a:p>
            <a:pPr marL="0" lvl="0" indent="0">
              <a:buNone/>
            </a:pPr>
            <a:r>
              <a:rPr lang="hr-HR"/>
              <a:t>Reforme fiskalnog federalizma u Švicarskoj u zadnjih su se 20 godina vodile sljedećim trima načelima: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hr-HR" b="1"/>
              <a:t>Supsidijarnost</a:t>
            </a:r>
            <a:r>
              <a:rPr lang="hr-HR"/>
              <a:t> je načelo prema kojemu središnja vlast treba imati samo supsidijarnu funkciju te izvršava samo one zadatke koje nije moguće izvršiti na lokalnoj razini. </a:t>
            </a:r>
          </a:p>
          <a:p>
            <a:pPr marL="0" lvl="0" indent="0">
              <a:buNone/>
            </a:pPr>
            <a:r>
              <a:rPr lang="hr-HR"/>
              <a:t> </a:t>
            </a:r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hr-HR"/>
              <a:t>Načelo </a:t>
            </a:r>
            <a:r>
              <a:rPr lang="hr-HR" b="1"/>
              <a:t>jednake fiskalne važnosti</a:t>
            </a:r>
            <a:r>
              <a:rPr lang="hr-HR"/>
              <a:t> odnosi se na sukladnost između geografskog opsega vladinih aktivnosti i financiranja tih aktivnosti. Jednaka fiskalna važnost pridaje se javnoj usluzi ako je krug korisnika identičan krugu financijera i krugu donositelja odluka.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hr-HR"/>
              <a:t>Načelo </a:t>
            </a:r>
            <a:r>
              <a:rPr lang="hr-HR" b="1"/>
              <a:t>odgovornosti </a:t>
            </a:r>
            <a:r>
              <a:rPr lang="hr-HR"/>
              <a:t>zahtijeva jasnu dodjelu odgovornosti za rashode i prihode različitim državnim razinama. Odluke se donose u transparentnom i demokratski legitimnom procesu.</a:t>
            </a:r>
          </a:p>
          <a:p>
            <a:pPr marL="176213" lvl="1" indent="0">
              <a:buNone/>
            </a:pPr>
            <a:endParaRPr lang="de-CH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46278" y="2256581"/>
            <a:ext cx="8424936" cy="3744888"/>
            <a:chOff x="467544" y="2467074"/>
            <a:chExt cx="8424936" cy="3744888"/>
          </a:xfrm>
        </p:grpSpPr>
        <p:sp>
          <p:nvSpPr>
            <p:cNvPr id="6" name="Rechteck 5"/>
            <p:cNvSpPr/>
            <p:nvPr/>
          </p:nvSpPr>
          <p:spPr>
            <a:xfrm>
              <a:off x="467544" y="2467074"/>
              <a:ext cx="8424936" cy="100811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echteck 6"/>
            <p:cNvSpPr/>
            <p:nvPr/>
          </p:nvSpPr>
          <p:spPr>
            <a:xfrm>
              <a:off x="467544" y="3691682"/>
              <a:ext cx="8424936" cy="12956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/>
            <p:cNvSpPr/>
            <p:nvPr/>
          </p:nvSpPr>
          <p:spPr>
            <a:xfrm>
              <a:off x="467544" y="5203850"/>
              <a:ext cx="8424936" cy="100811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4" name="Foliennummernplatzhalt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en-GB" noProof="0" smtClean="0"/>
              <a:pPr>
                <a:defRPr/>
              </a:pPr>
              <a:t>9</a:t>
            </a:fld>
            <a:r>
              <a:rPr lang="hr-HR"/>
              <a:t>			Stefan Bruni / Poslovna škola u Luzernu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457742" y="310306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hr-HR"/>
              <a:t>Vodeća načela fiskalnog federalizma</a:t>
            </a:r>
          </a:p>
        </p:txBody>
      </p:sp>
    </p:spTree>
    <p:extLst>
      <p:ext uri="{BB962C8B-B14F-4D97-AF65-F5344CB8AC3E}">
        <p14:creationId xmlns:p14="http://schemas.microsoft.com/office/powerpoint/2010/main" val="8995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"/>
    </mc:Choice>
    <mc:Fallback xmlns="">
      <p:transition spd="slow" advTm="50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&lt;/DefaultThemeDefinition&gt;&#10;    &lt;PresentationThemeDefinition&gt;&lt;/PresentationThemeDefinition&gt;&#10;    &lt;SlideThemeDefinition&gt;&lt;/SlideThemeDefinition&gt;&#10;    &lt;ObjectThemeDefinition&gt;&lt;/ObjectThemeDefinition&gt;&#10;  &lt;/ThemeDefinition&gt;&#10;  &lt;MasterProperties&gt;&#10;    &lt;MasterProperty Id=&quot;2004112217333376588294&quot;&gt;&#10;      &lt;Fields&gt;&#10;        &lt;Field Id=&quot;2005042611175985034679&quot; ShowField=&quot;false&quot; /&gt;&#10;        &lt;Field Id=&quot;2010011411175985034680&quot; ShowField=&quot;false&quot; /&gt;&#10;        &lt;Field Id=&quot;2010011411175985034681&quot; ShowField=&quot;false&quot; /&gt;&#10;      &lt;/Fields&gt;&#10;    &lt;/MasterProperty&gt;&#10;  &lt;/MasterProperties&gt;&#10;  &lt;ContentItems&gt;&#10;    &lt;ContentItem Language=&quot;2057&quot; IsDefault=&quot;false&quot;&gt;&#10;      &lt;File HasContent=&quot;false&quot; LinkToLanguage=&quot;&quot; /&gt;&#10;    &lt;/ContentItem&gt;&#10;    &lt;ContentItem Language=&quot;4108&quot; IsDefault=&quot;false&quot;&gt;&#10;      &lt;File HasContent=&quot;false&quot; LinkToLanguage=&quot;&quot; /&gt;&#10;    &lt;/ContentItem&gt;&#10;    &lt;ContentItem Language=&quot;2055&quot; IsDefault=&quot;true&quot;&gt;&#10;      &lt;File HasContent=&quot;true&quot; LinkToLanguage=&quot;&quot; /&gt;&#10;    &lt;/ContentItem&gt;&#10;    &lt;ContentItem Language=&quot;2064&quot; IsDefault=&quot;false&quot;&gt;&#10;      &lt;File HasContent=&quot;false&quot; LinkToLanguage=&quot;&quot; /&gt;&#10;    &lt;/ContentItem&gt;&#10;  &lt;/ContentItems&gt;&#10;&lt;/MasterTemplateConfiguration&gt;"/>
  <p:tag name="OFFICEATWORKPOWERPOINTMASTERTEMPLATEID" val="POWERPOINT PRÄSENTATION"/>
  <p:tag name="OAWWIZARDSTEPS" val="0|1"/>
  <p:tag name="ZOAWLANGID" val="2055"/>
  <p:tag name="OAWDOCPROPSOURCE" val="&lt;Profile SelectedUID=&quot;&quot;&gt;&lt;DocProp UID=&quot;2002122011014149059130932&quot; EntryUID=&quot;2007081614090713859305&quot;&gt;&lt;Field Name=&quot;IDName&quot; Value=&quot;1.1. Hochschule Luzern -  F&amp;amp;S, IT-Services, Werftestrasse 4, Luzern&quot;/&gt;&lt;Field Name=&quot;Address1&quot; Value=&quot;&quot;/&gt;&lt;Field Name=&quot;Address2&quot; Value=&quot;Werftestrasse 4, Postfach 2969, CH-6002 Luzern&quot;/&gt;&lt;Field Name=&quot;Address3&quot; Value=&quot;T +41 41 228 21 11&quot;/&gt;&lt;Field Name=&quot;Address4&quot; Value=&quot;www.hslu.ch&quot;/&gt;&lt;Field Name=&quot;LogoLarge&quot; Value=&quot;%Logos%\hslu_d.hslu.g.2100.500.wmf&quot;/&gt;&lt;Field Name=&quot;LogoSmall&quot; Value=&quot;%Logos%\hslu_d.hslu.k.2100.250.wmf&quot;/&gt;&lt;Field Name=&quot;City&quot; Value=&quot;Luzern&quot;/&gt;&lt;Field Name=&quot;LogoFooter&quot; Value=&quot;%Logos%\hslu_allgemeinefqm.f.2100.200.wmf&quot;/&gt;&lt;Field Name=&quot;LogoPpt1&quot; Value=&quot;%Logos%\Powerpoint\titelmaster\hslu_d.hslu.tm.2540.1905.wmf&quot;/&gt;&lt;Field Name=&quot;LogoPpt2&quot; Value=&quot;%Logos%\Powerpoint\folienmaster\hslu_d.hslu.fm.2540.1905.wmf&quot;/&gt;&lt;Field Name=&quot;LogoOhneEFQM&quot; Value=&quot;%Logos%\hslu_allgemeinefqm.f.2100.200.wmf&quot;/&gt;&lt;Field Name=&quot;LogoPpt3&quot; Value=&quot;%Logos%\Powerpoint\folienmaster\hslu_d.hslu.f.fm.2540.1905.wmf&quot;/&gt;&lt;Field Name=&quot;Data_UID&quot; Value=&quot;2007081614090713859305&quot;/&gt;&lt;Field Name=&quot;Field_Name&quot; Value=&quot;LogoPpt2&quot;/&gt;&lt;Field Name=&quot;Field_UID&quot; Value=&quot;2007091416324246583564&quot;/&gt;&lt;Field Name=&quot;ML_LCID&quot; Value=&quot;2055&quot;/&gt;&lt;Field Name=&quot;ML_Value&quot; Value=&quot;%Logos%\Powerpoint\folienmaster\hslu_d.hslu.fm.2540.1905.wmf&quot;/&gt;&lt;/DocProp&gt;&lt;DocProp UID=&quot;2006040509495284662868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212191811121321310321301031x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3080714212273705547&quot; EntryUID=&quot;&quot; UserInformation=&quot;Data from SAP&quot; Interface=&quot;-1&quot;&gt;&lt;/DocProp&gt;&lt;DocProp UID=&quot;2002122010583847234010578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3061115381095709037&quot; EntryUID=&quot;2003121817293296325874&quot;&gt;&lt;Field Name=&quot;IDName&quot; Value=&quot;(Leer)&quot;/&gt;&lt;/DocProp&gt;&lt;DocProp UID=&quot;2004112217333376588294&quot; EntryUID=&quot;&quot; UserInformation=&quot;Data from SAP&quot; Interface=&quot;-1&quot;&gt;&lt;/DocProp&gt;&lt;DocProp UID=&quot;2007042109161414432689&quot; EntryUID=&quot;&quot; UserInformation=&quot;Data from SAP&quot; Interface=&quot;-1&quot;&gt;&lt;/DocProp&gt;&lt;DocProp UID=&quot;2004112217290390304928&quot; EntryUID=&quot;&quot; UserInformation=&quot;Data from SAP&quot; Interface=&quot;-1&quot;&gt;&lt;/DocProp&gt;&lt;/Profile&gt;&#10;"/>
  <p:tag name="OFFICEATWORKPRESENTATIONPROJECTID" val="HSLU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  <p:tag name="OFFICATWORKEXPRESSIONTAG" val="Foli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  <p:tag name="OFFICATWORKEXPRESSIONTAG" val="T direk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subtitle sty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heme/theme1.xml><?xml version="1.0" encoding="utf-8"?>
<a:theme xmlns:a="http://schemas.openxmlformats.org/drawingml/2006/main" name="Default Design">
  <a:themeElements>
    <a:clrScheme name="hslu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7F7F7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EMPLATE EDIT - 00 Presentation 1.potm" id="{32EAAFC2-9988-425B-B9C4-F9FCBE87732B}" vid="{392A4BD6-ED7C-4A85-A517-45B42106D0B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 Präsentation</Template>
  <TotalTime>63</TotalTime>
  <Words>2229</Words>
  <Application>Microsoft Office PowerPoint</Application>
  <PresentationFormat>On-screen Show (4:3)</PresentationFormat>
  <Paragraphs>356</Paragraphs>
  <Slides>40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Uvod u fiskalni federalizam u Švicarskoj</vt:lpstr>
      <vt:lpstr>PowerPoint Presentation</vt:lpstr>
      <vt:lpstr>1 introduction</vt:lpstr>
      <vt:lpstr>Population and languages</vt:lpstr>
      <vt:lpstr>Population density</vt:lpstr>
      <vt:lpstr>PowerPoint Presentation</vt:lpstr>
      <vt:lpstr>Annual accounts of government units (Confederation, cantons, communes and social insurance)</vt:lpstr>
      <vt:lpstr>2. Fiskalni federalizam</vt:lpstr>
      <vt:lpstr>PowerPoint Presentation</vt:lpstr>
      <vt:lpstr>PowerPoint Presentation</vt:lpstr>
      <vt:lpstr>PowerPoint Presentation</vt:lpstr>
      <vt:lpstr>Horizontalna suradnja</vt:lpstr>
      <vt:lpstr>3. Podjela odgovornosti za rashode</vt:lpstr>
      <vt:lpstr>Javni rashodi na trima razinama vlasti</vt:lpstr>
      <vt:lpstr>Rashodi javnog sektora na različitim razinama vlasti 2017. Funkcionalna kategorizacija (u milijunima CHF)</vt:lpstr>
      <vt:lpstr>Okvir švicarskog fiskalnog federalizma: Struktura rashoda </vt:lpstr>
      <vt:lpstr>4. Podjela odgovornosti za prihode</vt:lpstr>
      <vt:lpstr>PowerPoint Presentation</vt:lpstr>
      <vt:lpstr>PowerPoint Presentation</vt:lpstr>
      <vt:lpstr>Federalni porezi (nacionalna razina)</vt:lpstr>
      <vt:lpstr>Kantonski porezi</vt:lpstr>
      <vt:lpstr>Općinski (komunalni) porezi</vt:lpstr>
      <vt:lpstr>Pregled federalnog, kantonskog i općinskog oporezivanja</vt:lpstr>
      <vt:lpstr>Raščlamba i ponder poreza i pristojbi (I)</vt:lpstr>
      <vt:lpstr>Raščlamba i ponder poreza i pristojbi (II)</vt:lpstr>
      <vt:lpstr>Prihodi u Švicarskoj prema razinama vlasti  (u milijardama CHF)</vt:lpstr>
      <vt:lpstr>5. Porezna konkurencija</vt:lpstr>
      <vt:lpstr>Porezna konkurencija u Švicarskoj</vt:lpstr>
      <vt:lpstr>PowerPoint Presentation</vt:lpstr>
      <vt:lpstr>Stopa poreza na dohodak prema lokaciji (nacionalni, kantonski i općinski porez na dohodak)</vt:lpstr>
      <vt:lpstr>Utjecaj porezne konkurencije: Porezno opterećenje porezom na dohodak u odabranim glavnim gradovima i kantonima (kombinirani kantonski, općinski i crkveni* porez) </vt:lpstr>
      <vt:lpstr>6. Fiskalno izravnanje</vt:lpstr>
      <vt:lpstr>PowerPoint Presentation</vt:lpstr>
      <vt:lpstr>PowerPoint Presentation</vt:lpstr>
      <vt:lpstr>Resursni potencijal 2018. (po glavi stanovnika)</vt:lpstr>
      <vt:lpstr>Indeks resursa (2018.), prije i nakon izravnanja</vt:lpstr>
      <vt:lpstr>Naknada geografskog troška</vt:lpstr>
      <vt:lpstr>PowerPoint Presentation</vt:lpstr>
      <vt:lpstr>Pregled plaćanja fiskalnog izravnanja u 2020. </vt:lpstr>
      <vt:lpstr>PowerPoint Presentation</vt:lpstr>
    </vt:vector>
  </TitlesOfParts>
  <Company>IT Services Hochschule Luzern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Political and Administrative System of Switzerland</dc:title>
  <dc:creator>Bruni Stefan HSLU W</dc:creator>
  <cp:lastModifiedBy>Željka</cp:lastModifiedBy>
  <cp:revision>197</cp:revision>
  <dcterms:created xsi:type="dcterms:W3CDTF">2018-08-31T07:29:32Z</dcterms:created>
  <dcterms:modified xsi:type="dcterms:W3CDTF">2020-06-16T07:45:20Z</dcterms:modified>
</cp:coreProperties>
</file>