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297" r:id="rId3"/>
    <p:sldId id="298" r:id="rId4"/>
    <p:sldId id="299" r:id="rId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44" autoAdjust="0"/>
    <p:restoredTop sz="91119" autoAdjust="0"/>
  </p:normalViewPr>
  <p:slideViewPr>
    <p:cSldViewPr>
      <p:cViewPr varScale="1">
        <p:scale>
          <a:sx n="99" d="100"/>
          <a:sy n="99" d="100"/>
        </p:scale>
        <p:origin x="31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3FC088-4C8D-4866-9067-57D4F23221E9}" type="datetimeFigureOut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5F9FA3-B364-4913-AF20-C1988818BA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439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FA71A0-9894-4546-ADBC-D626FC78875B}" type="datetimeFigureOut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976ABE-92D7-4840-B603-73A4BB0D74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743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ru-RU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8622E3-7EA5-4FDD-B1F3-7F07318531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7552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6FD487-94BE-4448-80E1-A53F834ED2B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8640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B9BEE-A9BA-44B6-A2F4-AB0C9258B7E4}" type="datetime1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6B5D0-1807-4ED0-9F26-DCB19B24E1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3EC7A-770C-492C-A907-6DA9452A4DB2}" type="datetime1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1408A-A8B9-4185-B923-A84AFCB646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836DA-683C-4C67-9945-906D377856EE}" type="datetime1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C5E8D-6F5A-4D9E-ACCA-B7008A81AB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19514-7619-4C9E-9B22-5909617696BC}" type="datetime1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7AB0-3C81-4DA9-9F78-707543EDCA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6A58B-26F1-440F-AA0D-92CD5D0922CB}" type="datetime1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C9006-F4EC-4C09-AE82-738A8E25C3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17133-4DA5-406A-AA78-61833315B3DF}" type="datetime1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2B3DE-1D1F-48E9-B065-511750CFCF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CB74D-FDF4-4924-97DA-40A0817C9312}" type="datetime1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3C422-FA7A-446F-95D3-0E2FAEF157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BE005-6972-4C4D-A4EE-AEE957520B42}" type="datetime1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05379-FB90-43F6-A4CD-C5CF8E52B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37482-5C5B-4370-8241-F00219653366}" type="datetime1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AF628-1137-49E6-80FD-E71AB3633A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35212-2D0F-45F8-9C2D-4EC2D9DBFC8A}" type="datetime1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D0EA4-FE95-47D3-9C44-6E00BC4ECE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7EFF8-6681-479D-AC34-FAD782CEA49E}" type="datetime1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F8D32-84B6-405F-AAD1-CC0528AAE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0DBBD-3D35-47B1-9DC5-C8068E651357}" type="datetime1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16305-2CFA-4E37-980E-EEC17119FA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116013" y="274638"/>
            <a:ext cx="75707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16013" y="1600200"/>
            <a:ext cx="75707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6013" y="6356350"/>
            <a:ext cx="1474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7D88F4-A62F-4BD6-AA1F-3AA38899B5C6}" type="datetime1">
              <a:rPr lang="en-US"/>
              <a:pPr>
                <a:defRPr/>
              </a:pPr>
              <a:t>11/19/2014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E24598-A076-4563-B3CF-429966343B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Word_97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C:\Users\Home\Desktop\pempal-flag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603250"/>
            <a:ext cx="7315200" cy="546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676400"/>
            <a:ext cx="4114800" cy="3429000"/>
          </a:xfrm>
        </p:spPr>
        <p:txBody>
          <a:bodyPr rtlCol="0">
            <a:normAutofit/>
          </a:bodyPr>
          <a:lstStyle/>
          <a:p>
            <a:pPr lvl="1" eaLnBrk="1" fontAlgn="auto" hangingPunct="1">
              <a:spcAft>
                <a:spcPts val="0"/>
              </a:spcAft>
              <a:defRPr/>
            </a:pPr>
            <a:endParaRPr lang="en-US" sz="44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/>
              <a:t>Podgorica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b="1" dirty="0" smtClean="0"/>
              <a:t>2014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Thematic Group on Financial Consolidation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6E364-F6C8-4087-9D6E-B9A1CEFEF765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239000" cy="64008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endParaRPr lang="ru-RU" sz="4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FF0000"/>
                </a:solidFill>
              </a:rPr>
              <a:t>Albania, Azerbaijan</a:t>
            </a:r>
            <a:r>
              <a:rPr lang="ru-RU" sz="4400" b="1" dirty="0" smtClean="0">
                <a:solidFill>
                  <a:srgbClr val="FF0000"/>
                </a:solidFill>
              </a:rPr>
              <a:t>, </a:t>
            </a:r>
            <a:r>
              <a:rPr lang="en-US" sz="4400" b="1" dirty="0" smtClean="0">
                <a:solidFill>
                  <a:srgbClr val="FF0000"/>
                </a:solidFill>
              </a:rPr>
              <a:t>Bosnia and Herzegovina</a:t>
            </a:r>
            <a:r>
              <a:rPr lang="ru-RU" sz="4400" b="1" dirty="0" smtClean="0">
                <a:solidFill>
                  <a:srgbClr val="FF0000"/>
                </a:solidFill>
              </a:rPr>
              <a:t>, </a:t>
            </a:r>
            <a:r>
              <a:rPr lang="en-US" sz="4400" b="1" dirty="0" smtClean="0">
                <a:solidFill>
                  <a:srgbClr val="FF0000"/>
                </a:solidFill>
              </a:rPr>
              <a:t>Croatia, </a:t>
            </a:r>
            <a:r>
              <a:rPr lang="en-US" sz="4400" b="1" dirty="0">
                <a:solidFill>
                  <a:srgbClr val="FF0000"/>
                </a:solidFill>
              </a:rPr>
              <a:t>Georgia</a:t>
            </a:r>
            <a:r>
              <a:rPr lang="en-US" sz="4400" b="1" dirty="0" smtClean="0">
                <a:solidFill>
                  <a:srgbClr val="FF0000"/>
                </a:solidFill>
              </a:rPr>
              <a:t>,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Kyrgyzstan</a:t>
            </a:r>
            <a:r>
              <a:rPr lang="ru-RU" sz="4400" b="1" dirty="0" smtClean="0">
                <a:solidFill>
                  <a:srgbClr val="FF0000"/>
                </a:solidFill>
              </a:rPr>
              <a:t>, </a:t>
            </a:r>
            <a:r>
              <a:rPr lang="en-US" sz="4400" b="1" dirty="0" smtClean="0">
                <a:solidFill>
                  <a:srgbClr val="FF0000"/>
                </a:solidFill>
              </a:rPr>
              <a:t>Moldova</a:t>
            </a:r>
            <a:r>
              <a:rPr lang="ru-RU" sz="4400" b="1" dirty="0" smtClean="0">
                <a:solidFill>
                  <a:srgbClr val="FF0000"/>
                </a:solidFill>
              </a:rPr>
              <a:t>, </a:t>
            </a:r>
            <a:r>
              <a:rPr lang="en-US" sz="4400" b="1" dirty="0">
                <a:solidFill>
                  <a:srgbClr val="FF0000"/>
                </a:solidFill>
              </a:rPr>
              <a:t>Montenegro</a:t>
            </a:r>
            <a:r>
              <a:rPr lang="ru-RU" sz="4400" b="1" dirty="0">
                <a:solidFill>
                  <a:srgbClr val="FF0000"/>
                </a:solidFill>
              </a:rPr>
              <a:t>, </a:t>
            </a:r>
            <a:r>
              <a:rPr lang="en-US" sz="4400" b="1" dirty="0" smtClean="0">
                <a:solidFill>
                  <a:srgbClr val="FF0000"/>
                </a:solidFill>
              </a:rPr>
              <a:t>Russian Federation</a:t>
            </a:r>
            <a:r>
              <a:rPr lang="ru-RU" sz="4400" b="1" dirty="0" smtClean="0">
                <a:solidFill>
                  <a:srgbClr val="FF0000"/>
                </a:solidFill>
              </a:rPr>
              <a:t>, </a:t>
            </a:r>
            <a:r>
              <a:rPr lang="en-US" sz="4400" b="1" dirty="0" smtClean="0">
                <a:solidFill>
                  <a:srgbClr val="FF0000"/>
                </a:solidFill>
              </a:rPr>
              <a:t>Tajikistan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342900" indent="-342900" algn="just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7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7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8A679-A031-46E2-BBB5-CAA820A0D058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274638"/>
            <a:ext cx="7570787" cy="634082"/>
          </a:xfrm>
        </p:spPr>
        <p:txBody>
          <a:bodyPr/>
          <a:lstStyle/>
          <a:p>
            <a:r>
              <a:rPr lang="en-US" sz="3600" dirty="0" smtClean="0"/>
              <a:t>Content of the Guidance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980728"/>
            <a:ext cx="7570787" cy="58772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Purpose of the Guidance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Main concepts and definitions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Methodological basis for consolidation in public sector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Consolidation concept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Coverage of consolidation units</a:t>
            </a:r>
            <a:endParaRPr lang="ru-RU" sz="2400" dirty="0"/>
          </a:p>
          <a:p>
            <a:r>
              <a:rPr lang="en-US" sz="2400" dirty="0" smtClean="0"/>
              <a:t>Levels of consolidation</a:t>
            </a:r>
            <a:endParaRPr lang="ru-RU" sz="2400" dirty="0"/>
          </a:p>
          <a:p>
            <a:r>
              <a:rPr lang="en-US" sz="2400" dirty="0" smtClean="0"/>
              <a:t>Consolidated flows and stocks</a:t>
            </a:r>
            <a:endParaRPr lang="ru-RU" sz="2400" dirty="0"/>
          </a:p>
          <a:p>
            <a:r>
              <a:rPr lang="en-US" sz="2400" dirty="0" smtClean="0"/>
              <a:t>Exceptions from consolidation requirements</a:t>
            </a:r>
            <a:endParaRPr lang="ru-RU" sz="2400" dirty="0"/>
          </a:p>
          <a:p>
            <a:r>
              <a:rPr lang="en-US" sz="2400" dirty="0" smtClean="0"/>
              <a:t>Consolidation methodology</a:t>
            </a:r>
            <a:endParaRPr lang="ru-RU" sz="2400" dirty="0"/>
          </a:p>
          <a:p>
            <a:r>
              <a:rPr lang="en-US" sz="2400" dirty="0" smtClean="0"/>
              <a:t>Publication of reporting</a:t>
            </a:r>
            <a:r>
              <a:rPr lang="ru-RU" sz="2400" dirty="0" smtClean="0"/>
              <a:t>. </a:t>
            </a:r>
            <a:r>
              <a:rPr lang="en-US" sz="2400" dirty="0" smtClean="0"/>
              <a:t>Requirements to the information disclosure</a:t>
            </a:r>
            <a:endParaRPr lang="ru-RU" sz="2400" dirty="0"/>
          </a:p>
          <a:p>
            <a:r>
              <a:rPr lang="en-US" sz="2400" dirty="0" smtClean="0"/>
              <a:t>Practical issues</a:t>
            </a:r>
            <a:r>
              <a:rPr lang="ru-RU" sz="2400" dirty="0" smtClean="0"/>
              <a:t>. </a:t>
            </a:r>
            <a:r>
              <a:rPr lang="en-US" sz="2400" dirty="0" smtClean="0"/>
              <a:t>Differences and special circumstances</a:t>
            </a:r>
            <a:endParaRPr lang="ru-RU" sz="2400" dirty="0"/>
          </a:p>
          <a:p>
            <a:endParaRPr lang="ru-RU" sz="2400" dirty="0"/>
          </a:p>
          <a:p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C9006-F4EC-4C09-AE82-738A8E25C31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734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plan of </a:t>
            </a:r>
            <a:r>
              <a:rPr lang="en-US" smtClean="0"/>
              <a:t>the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C9006-F4EC-4C09-AE82-738A8E25C31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718396"/>
              </p:ext>
            </p:extLst>
          </p:nvPr>
        </p:nvGraphicFramePr>
        <p:xfrm>
          <a:off x="2555776" y="1700808"/>
          <a:ext cx="4660042" cy="3931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showAsIcon="1" r:id="rId3" imgW="914400" imgH="771480" progId="Word.Document.8">
                  <p:embed/>
                </p:oleObj>
              </mc:Choice>
              <mc:Fallback>
                <p:oleObj name="Document" showAsIcon="1" r:id="rId3" imgW="914400" imgH="77148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5776" y="1700808"/>
                        <a:ext cx="4660042" cy="3931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4220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5201</TotalTime>
  <Words>95</Words>
  <Application>Microsoft Office PowerPoint</Application>
  <PresentationFormat>Экран (4:3)</PresentationFormat>
  <Paragraphs>34</Paragraphs>
  <Slides>4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Документ Microsoft Word 97–2003</vt:lpstr>
      <vt:lpstr>Презентация PowerPoint</vt:lpstr>
      <vt:lpstr>Презентация PowerPoint</vt:lpstr>
      <vt:lpstr>Content of the Guidance</vt:lpstr>
      <vt:lpstr>Action plan of the Group</vt:lpstr>
    </vt:vector>
  </TitlesOfParts>
  <Company>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Viktor</cp:lastModifiedBy>
  <cp:revision>727</cp:revision>
  <cp:lastPrinted>2012-03-11T09:33:36Z</cp:lastPrinted>
  <dcterms:created xsi:type="dcterms:W3CDTF">2012-02-13T09:14:10Z</dcterms:created>
  <dcterms:modified xsi:type="dcterms:W3CDTF">2014-11-19T14:23:02Z</dcterms:modified>
</cp:coreProperties>
</file>