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7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36" r:id="rId2"/>
    <p:sldId id="303" r:id="rId3"/>
    <p:sldId id="257" r:id="rId4"/>
    <p:sldId id="289" r:id="rId5"/>
    <p:sldId id="282" r:id="rId6"/>
    <p:sldId id="343" r:id="rId7"/>
    <p:sldId id="275" r:id="rId8"/>
    <p:sldId id="337" r:id="rId9"/>
    <p:sldId id="287" r:id="rId10"/>
    <p:sldId id="286" r:id="rId11"/>
    <p:sldId id="265" r:id="rId12"/>
    <p:sldId id="264" r:id="rId13"/>
    <p:sldId id="281" r:id="rId14"/>
    <p:sldId id="285" r:id="rId15"/>
    <p:sldId id="344" r:id="rId16"/>
    <p:sldId id="308" r:id="rId17"/>
    <p:sldId id="306" r:id="rId18"/>
    <p:sldId id="307" r:id="rId19"/>
    <p:sldId id="283" r:id="rId20"/>
    <p:sldId id="345" r:id="rId21"/>
    <p:sldId id="269" r:id="rId22"/>
    <p:sldId id="268" r:id="rId23"/>
    <p:sldId id="270" r:id="rId24"/>
    <p:sldId id="314" r:id="rId25"/>
    <p:sldId id="278" r:id="rId26"/>
    <p:sldId id="279" r:id="rId27"/>
    <p:sldId id="277" r:id="rId28"/>
    <p:sldId id="298" r:id="rId29"/>
    <p:sldId id="280" r:id="rId30"/>
    <p:sldId id="346" r:id="rId31"/>
    <p:sldId id="340" r:id="rId32"/>
    <p:sldId id="341" r:id="rId33"/>
    <p:sldId id="342" r:id="rId34"/>
    <p:sldId id="271" r:id="rId35"/>
    <p:sldId id="29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54B99-98C6-43D8-8CED-42DAF208D4AB}" v="2" dt="2023-05-18T17:23:55.806"/>
    <p1510:client id="{C91766F9-00E7-47C3-8EC4-9964B28729EC}" v="100" dt="2023-05-19T09:48:14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86443" autoAdjust="0"/>
  </p:normalViewPr>
  <p:slideViewPr>
    <p:cSldViewPr snapToGrid="0">
      <p:cViewPr varScale="1">
        <p:scale>
          <a:sx n="69" d="100"/>
          <a:sy n="69" d="100"/>
        </p:scale>
        <p:origin x="348" y="52"/>
      </p:cViewPr>
      <p:guideLst/>
    </p:cSldViewPr>
  </p:slideViewPr>
  <p:outlineViewPr>
    <p:cViewPr>
      <p:scale>
        <a:sx n="33" d="100"/>
        <a:sy n="33" d="100"/>
      </p:scale>
      <p:origin x="0" y="-570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B64BC-DA24-4A03-BA7A-C382E16D8D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B569407-E1D1-4125-A5B7-44AE47A32762}">
      <dgm:prSet phldrT="[Texte]"/>
      <dgm:spPr/>
      <dgm:t>
        <a:bodyPr/>
        <a:lstStyle/>
        <a:p>
          <a:r>
            <a:rPr lang="hr-HR"/>
            <a:t>DGFIP</a:t>
          </a:r>
        </a:p>
        <a:p>
          <a:r>
            <a:rPr lang="hr-HR"/>
            <a:t>Opća uprava za javne financije</a:t>
          </a:r>
        </a:p>
      </dgm:t>
    </dgm:pt>
    <dgm:pt modelId="{EAD65FCC-65FA-4DEA-9A91-1D43E9C4275B}" type="parTrans" cxnId="{9CEBAA3A-A458-4B45-BDCE-E7DB3EB857D3}">
      <dgm:prSet/>
      <dgm:spPr/>
      <dgm:t>
        <a:bodyPr/>
        <a:lstStyle/>
        <a:p>
          <a:endParaRPr lang="en-GB"/>
        </a:p>
      </dgm:t>
    </dgm:pt>
    <dgm:pt modelId="{52DC1CFB-9FF1-4814-B27C-6F7851D4BC3B}" type="sibTrans" cxnId="{9CEBAA3A-A458-4B45-BDCE-E7DB3EB857D3}">
      <dgm:prSet/>
      <dgm:spPr/>
      <dgm:t>
        <a:bodyPr/>
        <a:lstStyle/>
        <a:p>
          <a:endParaRPr lang="en-GB"/>
        </a:p>
      </dgm:t>
    </dgm:pt>
    <dgm:pt modelId="{82DBC9DC-FE56-4B2E-A1BB-C4B14D723982}">
      <dgm:prSet phldrT="[Texte]" custT="1"/>
      <dgm:spPr/>
      <dgm:t>
        <a:bodyPr/>
        <a:lstStyle/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dirty="0"/>
            <a:t>Porezna uprava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i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Nekadašnja glavna uprava za uvoz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i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DGI</a:t>
          </a:r>
        </a:p>
      </dgm:t>
    </dgm:pt>
    <dgm:pt modelId="{8C71B865-01CC-432E-B4D1-192DEDCDA32F}" type="parTrans" cxnId="{2B620DD1-13C2-4DC4-B53F-29A2F2B26110}">
      <dgm:prSet/>
      <dgm:spPr/>
      <dgm:t>
        <a:bodyPr/>
        <a:lstStyle/>
        <a:p>
          <a:endParaRPr lang="en-GB"/>
        </a:p>
      </dgm:t>
    </dgm:pt>
    <dgm:pt modelId="{008C5E3C-FA48-4485-846C-7935B4882CCB}" type="sibTrans" cxnId="{2B620DD1-13C2-4DC4-B53F-29A2F2B26110}">
      <dgm:prSet/>
      <dgm:spPr/>
      <dgm:t>
        <a:bodyPr/>
        <a:lstStyle/>
        <a:p>
          <a:endParaRPr lang="en-GB"/>
        </a:p>
      </dgm:t>
    </dgm:pt>
    <dgm:pt modelId="{B134F163-A5B9-4774-87B1-00A9D89438FE}">
      <dgm:prSet phldrT="[Texte]" custT="1"/>
      <dgm:spPr/>
      <dgm:t>
        <a:bodyPr/>
        <a:lstStyle/>
        <a:p>
          <a:r>
            <a:rPr lang="hr-HR" sz="2800" dirty="0"/>
            <a:t>RIZNICA</a:t>
          </a:r>
        </a:p>
        <a:p>
          <a:r>
            <a:rPr lang="hr-HR" sz="2000" i="1" dirty="0"/>
            <a:t>Nekadašnja glavna uprava za javno računovodstvo</a:t>
          </a:r>
        </a:p>
        <a:p>
          <a:r>
            <a:rPr lang="hr-HR" sz="2000" i="1" dirty="0"/>
            <a:t>DGCP</a:t>
          </a:r>
        </a:p>
      </dgm:t>
    </dgm:pt>
    <dgm:pt modelId="{4F3AD56B-1FF6-492A-8142-F777BA1C8DA8}" type="parTrans" cxnId="{A02CE975-B560-4956-BB7C-46E365A036E3}">
      <dgm:prSet/>
      <dgm:spPr/>
      <dgm:t>
        <a:bodyPr/>
        <a:lstStyle/>
        <a:p>
          <a:endParaRPr lang="en-GB"/>
        </a:p>
      </dgm:t>
    </dgm:pt>
    <dgm:pt modelId="{7A67A57B-F317-46FC-A12C-7180759729B4}" type="sibTrans" cxnId="{A02CE975-B560-4956-BB7C-46E365A036E3}">
      <dgm:prSet/>
      <dgm:spPr/>
      <dgm:t>
        <a:bodyPr/>
        <a:lstStyle/>
        <a:p>
          <a:endParaRPr lang="en-GB"/>
        </a:p>
      </dgm:t>
    </dgm:pt>
    <dgm:pt modelId="{61A2F3E6-E79A-4726-89DD-0D8391763435}">
      <dgm:prSet phldrT="[Texte]" custT="1"/>
      <dgm:spPr/>
      <dgm:t>
        <a:bodyPr/>
        <a:lstStyle/>
        <a:p>
          <a:r>
            <a:rPr lang="hr-HR" sz="2800" dirty="0"/>
            <a:t>Usluge podrške</a:t>
          </a:r>
        </a:p>
        <a:p>
          <a:r>
            <a:rPr lang="hr-HR" sz="2400" dirty="0"/>
            <a:t>Ljudski resursi, proračun, IT</a:t>
          </a:r>
        </a:p>
      </dgm:t>
    </dgm:pt>
    <dgm:pt modelId="{F15FF001-D8F0-4300-99B6-9D130626854E}" type="parTrans" cxnId="{10BD2B1A-B5A6-4A4F-BE76-A9FB8F902D59}">
      <dgm:prSet/>
      <dgm:spPr/>
      <dgm:t>
        <a:bodyPr/>
        <a:lstStyle/>
        <a:p>
          <a:endParaRPr lang="en-GB"/>
        </a:p>
      </dgm:t>
    </dgm:pt>
    <dgm:pt modelId="{3D6FF1B2-DB7B-49F4-A309-C9FC73AF93CF}" type="sibTrans" cxnId="{10BD2B1A-B5A6-4A4F-BE76-A9FB8F902D59}">
      <dgm:prSet/>
      <dgm:spPr/>
      <dgm:t>
        <a:bodyPr/>
        <a:lstStyle/>
        <a:p>
          <a:endParaRPr lang="en-GB"/>
        </a:p>
      </dgm:t>
    </dgm:pt>
    <dgm:pt modelId="{C125F156-242D-4BB9-9F99-024EA1F371B4}" type="pres">
      <dgm:prSet presAssocID="{958B64BC-DA24-4A03-BA7A-C382E16D8D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BCD32-D0EB-4532-AA34-6C0D4B686FD1}" type="pres">
      <dgm:prSet presAssocID="{EB569407-E1D1-4125-A5B7-44AE47A32762}" presName="hierRoot1" presStyleCnt="0">
        <dgm:presLayoutVars>
          <dgm:hierBranch val="init"/>
        </dgm:presLayoutVars>
      </dgm:prSet>
      <dgm:spPr/>
    </dgm:pt>
    <dgm:pt modelId="{F94CD145-00F1-4FFF-8D25-3B05D8B2A906}" type="pres">
      <dgm:prSet presAssocID="{EB569407-E1D1-4125-A5B7-44AE47A32762}" presName="rootComposite1" presStyleCnt="0"/>
      <dgm:spPr/>
    </dgm:pt>
    <dgm:pt modelId="{27F47363-4DC7-484B-BF7A-00ECC2593828}" type="pres">
      <dgm:prSet presAssocID="{EB569407-E1D1-4125-A5B7-44AE47A32762}" presName="rootText1" presStyleLbl="node0" presStyleIdx="0" presStyleCnt="1">
        <dgm:presLayoutVars>
          <dgm:chPref val="3"/>
        </dgm:presLayoutVars>
      </dgm:prSet>
      <dgm:spPr/>
    </dgm:pt>
    <dgm:pt modelId="{2A6D08D4-E15B-427F-923F-F50579874623}" type="pres">
      <dgm:prSet presAssocID="{EB569407-E1D1-4125-A5B7-44AE47A32762}" presName="rootConnector1" presStyleLbl="node1" presStyleIdx="0" presStyleCnt="0"/>
      <dgm:spPr/>
    </dgm:pt>
    <dgm:pt modelId="{32F7C196-3AA7-41BA-BBBC-7D14D591D740}" type="pres">
      <dgm:prSet presAssocID="{EB569407-E1D1-4125-A5B7-44AE47A32762}" presName="hierChild2" presStyleCnt="0"/>
      <dgm:spPr/>
    </dgm:pt>
    <dgm:pt modelId="{56EEDE8F-BD1E-4F03-8A65-E8FBE3879CA8}" type="pres">
      <dgm:prSet presAssocID="{8C71B865-01CC-432E-B4D1-192DEDCDA32F}" presName="Name37" presStyleLbl="parChTrans1D2" presStyleIdx="0" presStyleCnt="3"/>
      <dgm:spPr/>
    </dgm:pt>
    <dgm:pt modelId="{93923EBA-3D31-449D-B4C4-9CAABC1BB29C}" type="pres">
      <dgm:prSet presAssocID="{82DBC9DC-FE56-4B2E-A1BB-C4B14D723982}" presName="hierRoot2" presStyleCnt="0">
        <dgm:presLayoutVars>
          <dgm:hierBranch val="init"/>
        </dgm:presLayoutVars>
      </dgm:prSet>
      <dgm:spPr/>
    </dgm:pt>
    <dgm:pt modelId="{A1615914-836F-4036-A2AC-D64BCAC8E38D}" type="pres">
      <dgm:prSet presAssocID="{82DBC9DC-FE56-4B2E-A1BB-C4B14D723982}" presName="rootComposite" presStyleCnt="0"/>
      <dgm:spPr/>
    </dgm:pt>
    <dgm:pt modelId="{09CD8026-2502-4656-93C9-8E92CECEFD1B}" type="pres">
      <dgm:prSet presAssocID="{82DBC9DC-FE56-4B2E-A1BB-C4B14D723982}" presName="rootText" presStyleLbl="node2" presStyleIdx="0" presStyleCnt="3">
        <dgm:presLayoutVars>
          <dgm:chPref val="3"/>
        </dgm:presLayoutVars>
      </dgm:prSet>
      <dgm:spPr/>
    </dgm:pt>
    <dgm:pt modelId="{0A67B202-949E-4500-BFBC-E9AAAB5B3E1B}" type="pres">
      <dgm:prSet presAssocID="{82DBC9DC-FE56-4B2E-A1BB-C4B14D723982}" presName="rootConnector" presStyleLbl="node2" presStyleIdx="0" presStyleCnt="3"/>
      <dgm:spPr/>
    </dgm:pt>
    <dgm:pt modelId="{4FD63E8D-7894-43FD-BA61-B794CF4CCD45}" type="pres">
      <dgm:prSet presAssocID="{82DBC9DC-FE56-4B2E-A1BB-C4B14D723982}" presName="hierChild4" presStyleCnt="0"/>
      <dgm:spPr/>
    </dgm:pt>
    <dgm:pt modelId="{0577AB1B-31CA-48D1-B27D-4B376C3B0A61}" type="pres">
      <dgm:prSet presAssocID="{82DBC9DC-FE56-4B2E-A1BB-C4B14D723982}" presName="hierChild5" presStyleCnt="0"/>
      <dgm:spPr/>
    </dgm:pt>
    <dgm:pt modelId="{AA8A0CB8-79BD-4AD7-A05A-43DC2F90C745}" type="pres">
      <dgm:prSet presAssocID="{4F3AD56B-1FF6-492A-8142-F777BA1C8DA8}" presName="Name37" presStyleLbl="parChTrans1D2" presStyleIdx="1" presStyleCnt="3"/>
      <dgm:spPr/>
    </dgm:pt>
    <dgm:pt modelId="{1AB32867-BCAC-4394-A7D4-D745027361FF}" type="pres">
      <dgm:prSet presAssocID="{B134F163-A5B9-4774-87B1-00A9D89438FE}" presName="hierRoot2" presStyleCnt="0">
        <dgm:presLayoutVars>
          <dgm:hierBranch val="init"/>
        </dgm:presLayoutVars>
      </dgm:prSet>
      <dgm:spPr/>
    </dgm:pt>
    <dgm:pt modelId="{B301A21C-A6BF-4BFE-9705-18ED81AAA17F}" type="pres">
      <dgm:prSet presAssocID="{B134F163-A5B9-4774-87B1-00A9D89438FE}" presName="rootComposite" presStyleCnt="0"/>
      <dgm:spPr/>
    </dgm:pt>
    <dgm:pt modelId="{3C3E42D2-C899-42B5-8A51-3CB85D472ECB}" type="pres">
      <dgm:prSet presAssocID="{B134F163-A5B9-4774-87B1-00A9D89438FE}" presName="rootText" presStyleLbl="node2" presStyleIdx="1" presStyleCnt="3">
        <dgm:presLayoutVars>
          <dgm:chPref val="3"/>
        </dgm:presLayoutVars>
      </dgm:prSet>
      <dgm:spPr/>
    </dgm:pt>
    <dgm:pt modelId="{67BF2D9E-C88C-4C91-8E47-CDFCF0BE707D}" type="pres">
      <dgm:prSet presAssocID="{B134F163-A5B9-4774-87B1-00A9D89438FE}" presName="rootConnector" presStyleLbl="node2" presStyleIdx="1" presStyleCnt="3"/>
      <dgm:spPr/>
    </dgm:pt>
    <dgm:pt modelId="{C3CF8CCA-6223-429E-BB20-21CD9DF5325E}" type="pres">
      <dgm:prSet presAssocID="{B134F163-A5B9-4774-87B1-00A9D89438FE}" presName="hierChild4" presStyleCnt="0"/>
      <dgm:spPr/>
    </dgm:pt>
    <dgm:pt modelId="{7FB2EB27-E8B3-4608-93BD-8B09CF0AD266}" type="pres">
      <dgm:prSet presAssocID="{B134F163-A5B9-4774-87B1-00A9D89438FE}" presName="hierChild5" presStyleCnt="0"/>
      <dgm:spPr/>
    </dgm:pt>
    <dgm:pt modelId="{162CE6FE-EE30-42E7-83D6-371BD495D76A}" type="pres">
      <dgm:prSet presAssocID="{F15FF001-D8F0-4300-99B6-9D130626854E}" presName="Name37" presStyleLbl="parChTrans1D2" presStyleIdx="2" presStyleCnt="3"/>
      <dgm:spPr/>
    </dgm:pt>
    <dgm:pt modelId="{1D8D92B7-436D-49B0-BA54-414457DB0694}" type="pres">
      <dgm:prSet presAssocID="{61A2F3E6-E79A-4726-89DD-0D8391763435}" presName="hierRoot2" presStyleCnt="0">
        <dgm:presLayoutVars>
          <dgm:hierBranch val="init"/>
        </dgm:presLayoutVars>
      </dgm:prSet>
      <dgm:spPr/>
    </dgm:pt>
    <dgm:pt modelId="{3ECE3048-585D-4E41-85B9-067DDF549805}" type="pres">
      <dgm:prSet presAssocID="{61A2F3E6-E79A-4726-89DD-0D8391763435}" presName="rootComposite" presStyleCnt="0"/>
      <dgm:spPr/>
    </dgm:pt>
    <dgm:pt modelId="{93A68E44-F599-4946-822B-52533BEE1A2E}" type="pres">
      <dgm:prSet presAssocID="{61A2F3E6-E79A-4726-89DD-0D8391763435}" presName="rootText" presStyleLbl="node2" presStyleIdx="2" presStyleCnt="3">
        <dgm:presLayoutVars>
          <dgm:chPref val="3"/>
        </dgm:presLayoutVars>
      </dgm:prSet>
      <dgm:spPr/>
    </dgm:pt>
    <dgm:pt modelId="{B977F19D-F055-4277-A0AA-5A20015BAEC8}" type="pres">
      <dgm:prSet presAssocID="{61A2F3E6-E79A-4726-89DD-0D8391763435}" presName="rootConnector" presStyleLbl="node2" presStyleIdx="2" presStyleCnt="3"/>
      <dgm:spPr/>
    </dgm:pt>
    <dgm:pt modelId="{41422E15-EEFC-41D1-B51F-93DFE78F1D2D}" type="pres">
      <dgm:prSet presAssocID="{61A2F3E6-E79A-4726-89DD-0D8391763435}" presName="hierChild4" presStyleCnt="0"/>
      <dgm:spPr/>
    </dgm:pt>
    <dgm:pt modelId="{1824AAB8-4649-434A-ABBD-67389F48985B}" type="pres">
      <dgm:prSet presAssocID="{61A2F3E6-E79A-4726-89DD-0D8391763435}" presName="hierChild5" presStyleCnt="0"/>
      <dgm:spPr/>
    </dgm:pt>
    <dgm:pt modelId="{2B44207D-1648-4AE8-89A8-CE42306F6F45}" type="pres">
      <dgm:prSet presAssocID="{EB569407-E1D1-4125-A5B7-44AE47A32762}" presName="hierChild3" presStyleCnt="0"/>
      <dgm:spPr/>
    </dgm:pt>
  </dgm:ptLst>
  <dgm:cxnLst>
    <dgm:cxn modelId="{10BD2B1A-B5A6-4A4F-BE76-A9FB8F902D59}" srcId="{EB569407-E1D1-4125-A5B7-44AE47A32762}" destId="{61A2F3E6-E79A-4726-89DD-0D8391763435}" srcOrd="2" destOrd="0" parTransId="{F15FF001-D8F0-4300-99B6-9D130626854E}" sibTransId="{3D6FF1B2-DB7B-49F4-A309-C9FC73AF93CF}"/>
    <dgm:cxn modelId="{36E99D22-1A1E-4B35-856D-165EA74F657C}" type="presOf" srcId="{B134F163-A5B9-4774-87B1-00A9D89438FE}" destId="{3C3E42D2-C899-42B5-8A51-3CB85D472ECB}" srcOrd="0" destOrd="0" presId="urn:microsoft.com/office/officeart/2005/8/layout/orgChart1"/>
    <dgm:cxn modelId="{9CEBAA3A-A458-4B45-BDCE-E7DB3EB857D3}" srcId="{958B64BC-DA24-4A03-BA7A-C382E16D8D7D}" destId="{EB569407-E1D1-4125-A5B7-44AE47A32762}" srcOrd="0" destOrd="0" parTransId="{EAD65FCC-65FA-4DEA-9A91-1D43E9C4275B}" sibTransId="{52DC1CFB-9FF1-4814-B27C-6F7851D4BC3B}"/>
    <dgm:cxn modelId="{E203E76D-573C-411F-8A44-6FA425A87E59}" type="presOf" srcId="{8C71B865-01CC-432E-B4D1-192DEDCDA32F}" destId="{56EEDE8F-BD1E-4F03-8A65-E8FBE3879CA8}" srcOrd="0" destOrd="0" presId="urn:microsoft.com/office/officeart/2005/8/layout/orgChart1"/>
    <dgm:cxn modelId="{3DFB7B6F-476C-44DA-93DE-2D84FF30566D}" type="presOf" srcId="{4F3AD56B-1FF6-492A-8142-F777BA1C8DA8}" destId="{AA8A0CB8-79BD-4AD7-A05A-43DC2F90C745}" srcOrd="0" destOrd="0" presId="urn:microsoft.com/office/officeart/2005/8/layout/orgChart1"/>
    <dgm:cxn modelId="{FE0D3653-7637-43B5-94B8-A54F067DAD1A}" type="presOf" srcId="{61A2F3E6-E79A-4726-89DD-0D8391763435}" destId="{93A68E44-F599-4946-822B-52533BEE1A2E}" srcOrd="0" destOrd="0" presId="urn:microsoft.com/office/officeart/2005/8/layout/orgChart1"/>
    <dgm:cxn modelId="{85A2B155-C2EC-4F1A-8E34-F237E54D5929}" type="presOf" srcId="{F15FF001-D8F0-4300-99B6-9D130626854E}" destId="{162CE6FE-EE30-42E7-83D6-371BD495D76A}" srcOrd="0" destOrd="0" presId="urn:microsoft.com/office/officeart/2005/8/layout/orgChart1"/>
    <dgm:cxn modelId="{A02CE975-B560-4956-BB7C-46E365A036E3}" srcId="{EB569407-E1D1-4125-A5B7-44AE47A32762}" destId="{B134F163-A5B9-4774-87B1-00A9D89438FE}" srcOrd="1" destOrd="0" parTransId="{4F3AD56B-1FF6-492A-8142-F777BA1C8DA8}" sibTransId="{7A67A57B-F317-46FC-A12C-7180759729B4}"/>
    <dgm:cxn modelId="{F8F98458-C7D3-4A88-9827-54F891FFC578}" type="presOf" srcId="{82DBC9DC-FE56-4B2E-A1BB-C4B14D723982}" destId="{0A67B202-949E-4500-BFBC-E9AAAB5B3E1B}" srcOrd="1" destOrd="0" presId="urn:microsoft.com/office/officeart/2005/8/layout/orgChart1"/>
    <dgm:cxn modelId="{142F23A1-FA2D-4F25-9368-CE062D128E79}" type="presOf" srcId="{EB569407-E1D1-4125-A5B7-44AE47A32762}" destId="{27F47363-4DC7-484B-BF7A-00ECC2593828}" srcOrd="0" destOrd="0" presId="urn:microsoft.com/office/officeart/2005/8/layout/orgChart1"/>
    <dgm:cxn modelId="{7C1843A1-AB56-4415-99D4-89DE9F42921B}" type="presOf" srcId="{958B64BC-DA24-4A03-BA7A-C382E16D8D7D}" destId="{C125F156-242D-4BB9-9F99-024EA1F371B4}" srcOrd="0" destOrd="0" presId="urn:microsoft.com/office/officeart/2005/8/layout/orgChart1"/>
    <dgm:cxn modelId="{6A83CEA6-0025-4EDF-914E-923EEC53F4C6}" type="presOf" srcId="{EB569407-E1D1-4125-A5B7-44AE47A32762}" destId="{2A6D08D4-E15B-427F-923F-F50579874623}" srcOrd="1" destOrd="0" presId="urn:microsoft.com/office/officeart/2005/8/layout/orgChart1"/>
    <dgm:cxn modelId="{779A37CF-1D3F-416A-81D8-A8275E7BF38F}" type="presOf" srcId="{61A2F3E6-E79A-4726-89DD-0D8391763435}" destId="{B977F19D-F055-4277-A0AA-5A20015BAEC8}" srcOrd="1" destOrd="0" presId="urn:microsoft.com/office/officeart/2005/8/layout/orgChart1"/>
    <dgm:cxn modelId="{2B620DD1-13C2-4DC4-B53F-29A2F2B26110}" srcId="{EB569407-E1D1-4125-A5B7-44AE47A32762}" destId="{82DBC9DC-FE56-4B2E-A1BB-C4B14D723982}" srcOrd="0" destOrd="0" parTransId="{8C71B865-01CC-432E-B4D1-192DEDCDA32F}" sibTransId="{008C5E3C-FA48-4485-846C-7935B4882CCB}"/>
    <dgm:cxn modelId="{2DFACDDD-243B-4AD0-82AD-4EE6463DEDB8}" type="presOf" srcId="{82DBC9DC-FE56-4B2E-A1BB-C4B14D723982}" destId="{09CD8026-2502-4656-93C9-8E92CECEFD1B}" srcOrd="0" destOrd="0" presId="urn:microsoft.com/office/officeart/2005/8/layout/orgChart1"/>
    <dgm:cxn modelId="{121A90EF-7924-47A0-BB52-0A41D7FF4A30}" type="presOf" srcId="{B134F163-A5B9-4774-87B1-00A9D89438FE}" destId="{67BF2D9E-C88C-4C91-8E47-CDFCF0BE707D}" srcOrd="1" destOrd="0" presId="urn:microsoft.com/office/officeart/2005/8/layout/orgChart1"/>
    <dgm:cxn modelId="{27AFE09E-467D-4AB9-8FA9-6195C4508111}" type="presParOf" srcId="{C125F156-242D-4BB9-9F99-024EA1F371B4}" destId="{5FFBCD32-D0EB-4532-AA34-6C0D4B686FD1}" srcOrd="0" destOrd="0" presId="urn:microsoft.com/office/officeart/2005/8/layout/orgChart1"/>
    <dgm:cxn modelId="{94C66F13-2711-4161-9D5E-39B798ED934C}" type="presParOf" srcId="{5FFBCD32-D0EB-4532-AA34-6C0D4B686FD1}" destId="{F94CD145-00F1-4FFF-8D25-3B05D8B2A906}" srcOrd="0" destOrd="0" presId="urn:microsoft.com/office/officeart/2005/8/layout/orgChart1"/>
    <dgm:cxn modelId="{4AD09196-9A02-48C3-A092-707A4916E334}" type="presParOf" srcId="{F94CD145-00F1-4FFF-8D25-3B05D8B2A906}" destId="{27F47363-4DC7-484B-BF7A-00ECC2593828}" srcOrd="0" destOrd="0" presId="urn:microsoft.com/office/officeart/2005/8/layout/orgChart1"/>
    <dgm:cxn modelId="{8B3C4540-43A8-4C2C-AC4D-E9F99C346F9D}" type="presParOf" srcId="{F94CD145-00F1-4FFF-8D25-3B05D8B2A906}" destId="{2A6D08D4-E15B-427F-923F-F50579874623}" srcOrd="1" destOrd="0" presId="urn:microsoft.com/office/officeart/2005/8/layout/orgChart1"/>
    <dgm:cxn modelId="{6C6C523E-3A3A-49C3-BEAF-F15067808E32}" type="presParOf" srcId="{5FFBCD32-D0EB-4532-AA34-6C0D4B686FD1}" destId="{32F7C196-3AA7-41BA-BBBC-7D14D591D740}" srcOrd="1" destOrd="0" presId="urn:microsoft.com/office/officeart/2005/8/layout/orgChart1"/>
    <dgm:cxn modelId="{4B61C317-1E79-4654-8F8D-FC925763C0CB}" type="presParOf" srcId="{32F7C196-3AA7-41BA-BBBC-7D14D591D740}" destId="{56EEDE8F-BD1E-4F03-8A65-E8FBE3879CA8}" srcOrd="0" destOrd="0" presId="urn:microsoft.com/office/officeart/2005/8/layout/orgChart1"/>
    <dgm:cxn modelId="{33CFBAAC-21E7-4317-8713-E8366EA5C7F6}" type="presParOf" srcId="{32F7C196-3AA7-41BA-BBBC-7D14D591D740}" destId="{93923EBA-3D31-449D-B4C4-9CAABC1BB29C}" srcOrd="1" destOrd="0" presId="urn:microsoft.com/office/officeart/2005/8/layout/orgChart1"/>
    <dgm:cxn modelId="{E0826362-8C53-4B9A-A9FC-DB6593DD15ED}" type="presParOf" srcId="{93923EBA-3D31-449D-B4C4-9CAABC1BB29C}" destId="{A1615914-836F-4036-A2AC-D64BCAC8E38D}" srcOrd="0" destOrd="0" presId="urn:microsoft.com/office/officeart/2005/8/layout/orgChart1"/>
    <dgm:cxn modelId="{4B0DDE9C-D24C-4EAB-AECD-CE23F98C7A54}" type="presParOf" srcId="{A1615914-836F-4036-A2AC-D64BCAC8E38D}" destId="{09CD8026-2502-4656-93C9-8E92CECEFD1B}" srcOrd="0" destOrd="0" presId="urn:microsoft.com/office/officeart/2005/8/layout/orgChart1"/>
    <dgm:cxn modelId="{A8CE9BFD-727E-4330-A656-7081DD4B0768}" type="presParOf" srcId="{A1615914-836F-4036-A2AC-D64BCAC8E38D}" destId="{0A67B202-949E-4500-BFBC-E9AAAB5B3E1B}" srcOrd="1" destOrd="0" presId="urn:microsoft.com/office/officeart/2005/8/layout/orgChart1"/>
    <dgm:cxn modelId="{B0049BA7-145F-4BAD-903D-177400BA4839}" type="presParOf" srcId="{93923EBA-3D31-449D-B4C4-9CAABC1BB29C}" destId="{4FD63E8D-7894-43FD-BA61-B794CF4CCD45}" srcOrd="1" destOrd="0" presId="urn:microsoft.com/office/officeart/2005/8/layout/orgChart1"/>
    <dgm:cxn modelId="{F607493C-BA04-4E27-9A37-0FF5F788A07E}" type="presParOf" srcId="{93923EBA-3D31-449D-B4C4-9CAABC1BB29C}" destId="{0577AB1B-31CA-48D1-B27D-4B376C3B0A61}" srcOrd="2" destOrd="0" presId="urn:microsoft.com/office/officeart/2005/8/layout/orgChart1"/>
    <dgm:cxn modelId="{AED616B3-D829-4A7B-919E-9B5C5C259981}" type="presParOf" srcId="{32F7C196-3AA7-41BA-BBBC-7D14D591D740}" destId="{AA8A0CB8-79BD-4AD7-A05A-43DC2F90C745}" srcOrd="2" destOrd="0" presId="urn:microsoft.com/office/officeart/2005/8/layout/orgChart1"/>
    <dgm:cxn modelId="{B722CAF8-82C7-4D2F-9AB3-654297B8A326}" type="presParOf" srcId="{32F7C196-3AA7-41BA-BBBC-7D14D591D740}" destId="{1AB32867-BCAC-4394-A7D4-D745027361FF}" srcOrd="3" destOrd="0" presId="urn:microsoft.com/office/officeart/2005/8/layout/orgChart1"/>
    <dgm:cxn modelId="{15214F58-1417-45F1-A275-A9BE496F3824}" type="presParOf" srcId="{1AB32867-BCAC-4394-A7D4-D745027361FF}" destId="{B301A21C-A6BF-4BFE-9705-18ED81AAA17F}" srcOrd="0" destOrd="0" presId="urn:microsoft.com/office/officeart/2005/8/layout/orgChart1"/>
    <dgm:cxn modelId="{8CFDED00-FD6B-42C5-BBD5-5741A6413DE7}" type="presParOf" srcId="{B301A21C-A6BF-4BFE-9705-18ED81AAA17F}" destId="{3C3E42D2-C899-42B5-8A51-3CB85D472ECB}" srcOrd="0" destOrd="0" presId="urn:microsoft.com/office/officeart/2005/8/layout/orgChart1"/>
    <dgm:cxn modelId="{FB06D0B3-56E1-4C86-B615-0C882E84C0B1}" type="presParOf" srcId="{B301A21C-A6BF-4BFE-9705-18ED81AAA17F}" destId="{67BF2D9E-C88C-4C91-8E47-CDFCF0BE707D}" srcOrd="1" destOrd="0" presId="urn:microsoft.com/office/officeart/2005/8/layout/orgChart1"/>
    <dgm:cxn modelId="{4CEC6B56-9176-4A54-BB4A-28E355848D35}" type="presParOf" srcId="{1AB32867-BCAC-4394-A7D4-D745027361FF}" destId="{C3CF8CCA-6223-429E-BB20-21CD9DF5325E}" srcOrd="1" destOrd="0" presId="urn:microsoft.com/office/officeart/2005/8/layout/orgChart1"/>
    <dgm:cxn modelId="{703A71AE-3BC1-4FDE-A9D9-0DC3CFF6B416}" type="presParOf" srcId="{1AB32867-BCAC-4394-A7D4-D745027361FF}" destId="{7FB2EB27-E8B3-4608-93BD-8B09CF0AD266}" srcOrd="2" destOrd="0" presId="urn:microsoft.com/office/officeart/2005/8/layout/orgChart1"/>
    <dgm:cxn modelId="{DC137911-DC83-4758-90DF-12542916C128}" type="presParOf" srcId="{32F7C196-3AA7-41BA-BBBC-7D14D591D740}" destId="{162CE6FE-EE30-42E7-83D6-371BD495D76A}" srcOrd="4" destOrd="0" presId="urn:microsoft.com/office/officeart/2005/8/layout/orgChart1"/>
    <dgm:cxn modelId="{88DA4A9D-DB44-4B95-A4C9-E9299E330EF6}" type="presParOf" srcId="{32F7C196-3AA7-41BA-BBBC-7D14D591D740}" destId="{1D8D92B7-436D-49B0-BA54-414457DB0694}" srcOrd="5" destOrd="0" presId="urn:microsoft.com/office/officeart/2005/8/layout/orgChart1"/>
    <dgm:cxn modelId="{39071C14-E915-4779-8D78-31D9551713E3}" type="presParOf" srcId="{1D8D92B7-436D-49B0-BA54-414457DB0694}" destId="{3ECE3048-585D-4E41-85B9-067DDF549805}" srcOrd="0" destOrd="0" presId="urn:microsoft.com/office/officeart/2005/8/layout/orgChart1"/>
    <dgm:cxn modelId="{DA5CA16C-C962-4784-89C6-E4C029F1898A}" type="presParOf" srcId="{3ECE3048-585D-4E41-85B9-067DDF549805}" destId="{93A68E44-F599-4946-822B-52533BEE1A2E}" srcOrd="0" destOrd="0" presId="urn:microsoft.com/office/officeart/2005/8/layout/orgChart1"/>
    <dgm:cxn modelId="{C32A9897-904D-4C3A-9E8F-0C569FE20EBA}" type="presParOf" srcId="{3ECE3048-585D-4E41-85B9-067DDF549805}" destId="{B977F19D-F055-4277-A0AA-5A20015BAEC8}" srcOrd="1" destOrd="0" presId="urn:microsoft.com/office/officeart/2005/8/layout/orgChart1"/>
    <dgm:cxn modelId="{4E97B565-DAAD-4409-97F4-6C8B5E8BB1EC}" type="presParOf" srcId="{1D8D92B7-436D-49B0-BA54-414457DB0694}" destId="{41422E15-EEFC-41D1-B51F-93DFE78F1D2D}" srcOrd="1" destOrd="0" presId="urn:microsoft.com/office/officeart/2005/8/layout/orgChart1"/>
    <dgm:cxn modelId="{4BF91913-0FE6-4C99-AF57-32B289CA1752}" type="presParOf" srcId="{1D8D92B7-436D-49B0-BA54-414457DB0694}" destId="{1824AAB8-4649-434A-ABBD-67389F48985B}" srcOrd="2" destOrd="0" presId="urn:microsoft.com/office/officeart/2005/8/layout/orgChart1"/>
    <dgm:cxn modelId="{09A0EE83-49DE-4E0C-8576-50D308ECB52E}" type="presParOf" srcId="{5FFBCD32-D0EB-4532-AA34-6C0D4B686FD1}" destId="{2B44207D-1648-4AE8-89A8-CE42306F6F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CE6FE-EE30-42E7-83D6-371BD495D76A}">
      <dsp:nvSpPr>
        <dsp:cNvPr id="0" name=""/>
        <dsp:cNvSpPr/>
      </dsp:nvSpPr>
      <dsp:spPr>
        <a:xfrm>
          <a:off x="6138110" y="2538440"/>
          <a:ext cx="4342758" cy="75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850"/>
              </a:lnTo>
              <a:lnTo>
                <a:pt x="4342758" y="376850"/>
              </a:lnTo>
              <a:lnTo>
                <a:pt x="4342758" y="753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0CB8-79BD-4AD7-A05A-43DC2F90C745}">
      <dsp:nvSpPr>
        <dsp:cNvPr id="0" name=""/>
        <dsp:cNvSpPr/>
      </dsp:nvSpPr>
      <dsp:spPr>
        <a:xfrm>
          <a:off x="6092390" y="2538440"/>
          <a:ext cx="91440" cy="7537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3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DE8F-BD1E-4F03-8A65-E8FBE3879CA8}">
      <dsp:nvSpPr>
        <dsp:cNvPr id="0" name=""/>
        <dsp:cNvSpPr/>
      </dsp:nvSpPr>
      <dsp:spPr>
        <a:xfrm>
          <a:off x="1795352" y="2538440"/>
          <a:ext cx="4342758" cy="753701"/>
        </a:xfrm>
        <a:custGeom>
          <a:avLst/>
          <a:gdLst/>
          <a:ahLst/>
          <a:cxnLst/>
          <a:rect l="0" t="0" r="0" b="0"/>
          <a:pathLst>
            <a:path>
              <a:moveTo>
                <a:pt x="4342758" y="0"/>
              </a:moveTo>
              <a:lnTo>
                <a:pt x="4342758" y="376850"/>
              </a:lnTo>
              <a:lnTo>
                <a:pt x="0" y="376850"/>
              </a:lnTo>
              <a:lnTo>
                <a:pt x="0" y="753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47363-4DC7-484B-BF7A-00ECC2593828}">
      <dsp:nvSpPr>
        <dsp:cNvPr id="0" name=""/>
        <dsp:cNvSpPr/>
      </dsp:nvSpPr>
      <dsp:spPr>
        <a:xfrm>
          <a:off x="4343582" y="74391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/>
            <a:t>DGFIP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/>
            <a:t>Opća uprava za javne financije</a:t>
          </a:r>
        </a:p>
      </dsp:txBody>
      <dsp:txXfrm>
        <a:off x="4343582" y="743912"/>
        <a:ext cx="3589056" cy="1794528"/>
      </dsp:txXfrm>
    </dsp:sp>
    <dsp:sp modelId="{09CD8026-2502-4656-93C9-8E92CECEFD1B}">
      <dsp:nvSpPr>
        <dsp:cNvPr id="0" name=""/>
        <dsp:cNvSpPr/>
      </dsp:nvSpPr>
      <dsp:spPr>
        <a:xfrm>
          <a:off x="824" y="329214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Porezna uprava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Nekadašnja glavna uprava za uvoz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DGI</a:t>
          </a:r>
        </a:p>
      </dsp:txBody>
      <dsp:txXfrm>
        <a:off x="824" y="3292142"/>
        <a:ext cx="3589056" cy="1794528"/>
      </dsp:txXfrm>
    </dsp:sp>
    <dsp:sp modelId="{3C3E42D2-C899-42B5-8A51-3CB85D472ECB}">
      <dsp:nvSpPr>
        <dsp:cNvPr id="0" name=""/>
        <dsp:cNvSpPr/>
      </dsp:nvSpPr>
      <dsp:spPr>
        <a:xfrm>
          <a:off x="4343582" y="329214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RIZNICA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i="1" kern="1200" dirty="0"/>
            <a:t>Nekadašnja glavna uprava za javno računovodstvo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i="1" kern="1200" dirty="0"/>
            <a:t>DGCP</a:t>
          </a:r>
        </a:p>
      </dsp:txBody>
      <dsp:txXfrm>
        <a:off x="4343582" y="3292142"/>
        <a:ext cx="3589056" cy="1794528"/>
      </dsp:txXfrm>
    </dsp:sp>
    <dsp:sp modelId="{93A68E44-F599-4946-822B-52533BEE1A2E}">
      <dsp:nvSpPr>
        <dsp:cNvPr id="0" name=""/>
        <dsp:cNvSpPr/>
      </dsp:nvSpPr>
      <dsp:spPr>
        <a:xfrm>
          <a:off x="8686340" y="3292142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Usluge podrške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Ljudski resursi, proračun, IT</a:t>
          </a:r>
        </a:p>
      </dsp:txBody>
      <dsp:txXfrm>
        <a:off x="8686340" y="3292142"/>
        <a:ext cx="3589056" cy="1794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1.3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4.6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5.13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10.6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 24575,'0'-5'0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12.5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7T09:52:44.216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5535 308 24575,'-44'-1'0,"1"3"0,-1 1 0,-44 10 0,44-2 0,2 1 0,-1 2 0,1 1 0,-44 25 0,-302 170 0,190-96 0,6-2 0,150-91 0,-1-1 0,-77 23 0,-193 53 0,218-61 0,-111 57 0,-74 70 0,223-123 0,1 2 0,-83 82 0,-97 93 0,-142 132 0,278-250 0,29-30 0,-68 70 0,-81 90 0,-55 59 0,19 15 0,152-171 0,-39 51 0,17 12 0,-95 139 0,168-261 0,25-34 0,2 2 0,2 1 0,1 2 0,2-1 0,3 2 0,1 1 0,-20 86 0,19-44 0,-61 274 0,18-60 0,52-210 0,3 1 0,8 107 0,1-68 0,-2 1497 0,-2-836 0,16-561 0,1-39 0,-15-169 0,0 27 0,3 1 0,11 58 0,-9-79 0,46 191 0,38 162 0,-57-148 0,0 9 0,-1-100 0,17 98 0,-36-168 0,4-1 0,36 97 0,80 131 0,-91-219 0,-3 4 0,45 145 0,-7 73 0,-52-123 0,-22-137 0,3 1 0,0-2 0,22 71 0,-17-86 0,0-2 0,31 51 0,41 43 0,-79-113 0,9 10 0,-3 2 0,12 26 0,-15-28 0,2-1 0,-1 0 0,1-2 0,15 20 0,1-5 0,86 111 0,-51-60 0,22 36 0,-61-82 0,1-1 0,1-1 0,1 0 0,50 46 0,144 101 0,-187-156 0,6 6 0,1-2 0,67 36 0,-48-36 0,-5-4 0,76 48 0,40 30 0,-49-33 0,-37-23 0,119 47 0,-154-72 0,18 8 0,1-4 0,1-2 0,130 24 0,70 8 0,-120-31 0,-13-4 0,-54 3 0,0 2 0,139 65 0,42 2 0,-63-25 0,13 2 0,-182-59 0,263 87 0,-6-3 0,6-22 0,-226-60 0,69 11 0,182 53 0,52 59 0,80 7 0,-421-134 0,0-3 0,55 5 0,59-9 0,-67-2 0,383 14 0,156 8 0,-597-20 0,-1-1 0,1 0 0,-2-1 0,1-1 0,0-1 0,0 0 0,0-1 0,-2-1 0,2 0 0,-2-1 0,1 0 0,-1-1 0,0-2 0,15-12 0,-5 5 0,1 2 0,0-1 0,1 2 0,1 2 0,1 0 0,-1 1 0,55-12 0,338-71 0,-365 81 0,-1-2 0,102-43 0,-15-12 0,155-104 0,-176 102 0,-57 35 0,-1-2 0,55-47 0,-40 30 0,-54 42 0,-1-2 0,30-29 0,24-23 0,-39 36 0,-25 23 0,1-1 0,0 1 0,1 2 0,0-2 0,21-6 0,75-23 0,27-3 0,-110 32 0,1 1 0,1 1 0,53-5 0,88 5 0,-134 6 0,295 1 0,-219 1 0,-91-1 0,-1-2 0,2-1 0,-2 1 0,25-10 0,79-28 0,-56 15 0,78-32 0,19-7 0,-29 16 0,193-99 0,-296 129 0,1-1 0,-2-3 0,-1 0 0,-1-1 0,-1-2 0,0-2 0,-2 0 0,-2-2 0,42-58 0,-55 67 0,0-1 0,-1 0 0,-1-2 0,11-32 0,20-98 0,-27 92 0,0-1 0,-3-1 0,4-103 0,-14-130 0,-3 141 0,-1 99 0,-2 1 0,-20-81 0,1 0 0,17 91 0,-2 0 0,-2 1 0,-26-68 0,28 85 0,0-1 0,2 2 0,1-2 0,2 0 0,-2-33 0,7-146 0,1 96 0,4 5 0,36-194 0,-1 27 0,-23 153 0,-9 70 0,2-60 0,-6 62 0,1 1 0,21-80 0,20-127 0,-24 125 0,-2-35 0,9-41 0,-24 178 0,78-297 0,-73 292 0,2 1 0,26-43 0,42-53 0,-60 94 0,24-33 0,60-100 0,-82 127 0,-4 0 0,23-62 0,19-93 0,-53 160 0,-1-1 0,-1-1 0,0-59 0,-7 54 0,0 19 0,1-1 0,1 2 0,1-1 0,7-36 0,0 30 0,1 0 0,25-50 0,38-46 0,-39 69 0,29-65 0,-45 75 0,-3 0 0,-2-2 0,-1 1 0,-2-1 0,-3 0 0,-2-1 0,-1-74 0,-5-56 0,12-251 0,-1 338 0,33-138 0,-24 157 0,28-112 0,-36 132 0,5-85 0,-14-192 0,-4 181 0,0 114 0,-1 0 0,-9-34 0,4 25 0,-5-17 0,-2 1 0,-26-61 0,10 31 0,-81-221 0,74 209 0,-4-44 0,-1-2 0,-127-225 0,159 349 0,-133-227 0,38 72 0,68 109 0,-2 2 0,-54-66 0,15 20 0,59 81 0,-3 0 0,0 2 0,-29-30 0,-153-117 0,42 39 0,-30-29 0,127 115 0,-75-45 0,-326-173 0,426 248 0,-2 1 0,-2 3 0,1 1 0,-2 2 0,1 3 0,-71-11 0,-152-31 0,169 35 0,0 4 0,-115-3 0,38 5 0,-183-26 0,-81-30 0,347 52 0,-32-12 0,-196-73 0,158 45 0,-285-66 0,60 5 0,145 38 0,182 65 0,0 3 0,-1 3 0,-78-2 0,-13-2 0,-118-4 0,223 17 0,-367 14 0,-35 27 0,302-32 0,49-4 0,-12 8 0,-9 0 0,-58 4 0,-36 2 0,141-19 0,28-1 0,-1 2 0,-61 10 0,34-2-455,0-2 0,-104-4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7T10:06:30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470 245 24575,'2'47'0,"3"-1"0,16 72 0,3 29 0,-15 210 0,-10-315 0,2-14 0,2 0 0,9 43 0,-6-39 0,3 53 0,-8 375 0,-3-217 0,2-202 0,-3 0 0,-1 0 0,-2-1 0,-23 78 0,22-90 0,1 0 0,1 1 0,-1 51 0,4-48 0,-1 0 0,-11 51 0,-71 170 0,7-21 0,3 93 0,57-235 0,7-21 0,-3 124 0,3-21 0,-24 196 0,23-161 0,0 6 0,-8 130 0,20 2 0,2-126 0,1-158 0,13 75 0,-4-42 0,-1-7 0,7 99 0,5 19 0,-17-163 0,35 139 0,-24-115 0,-8-35 0,2 1 0,15 30 0,-10-28 0,12 44 0,-23-59 0,11 33 0,-2 1 0,-2 1 0,7 97 0,-14-78 0,20 94 0,4 44 0,-22-130 0,4 0 0,3-1 0,33 107 0,-23-112 0,-1-5 0,-4 1 0,15 94 0,-28-114 0,1 18 0,24 94 0,3-17 0,-22-98 0,10 24 0,33 94 0,-30-86 0,0 11 0,-18-62 0,1 0 0,1-1 0,16 36 0,59 80 0,-20-36 0,18 53 0,-69-135 0,1-1 0,1-1 0,2 0 0,20 23 0,84 81 0,-105-112 0,125 123 0,-119-121 0,0-2 0,1 0 0,1-1 0,30 13 0,-24-12 0,18 7 0,1-1 0,99 29 0,109 6 0,-194-47 0,88 1 0,65-10 0,-125-3 0,-72 2 0,0-2 0,0 0 0,0-1 0,-1-1 0,1-1 0,-1 0 0,0-2 0,0 0 0,-1-1 0,0 0 0,0-2 0,-1 0 0,0-1 0,-1 0 0,15-14 0,17-18 0,3-3 0,105-74 0,-116 92 0,-2-1 0,0-2 0,50-57 0,-69 67 0,-1-2 0,-2 0 0,0-1 0,22-48 0,4-6 0,66-109 0,-102 178 0,-1 0 0,-1 0 0,0 0 0,0 0 0,-1-1 0,0 1 0,0-1 0,0-17 0,-1 12 0,1 1 0,0-1 0,5-16 0,2 3 0,1 0 0,-2 0 0,8-48 0,16-134 0,-6 61 0,4-37 0,1-9 0,3-27 0,2-20 0,-27 199 0,2 1 0,1 1 0,30-65 0,-26 69 0,14-50 0,-19 52 0,28-59 0,-23 59 0,-2 0 0,11-45 0,0 2 0,6-17 0,18-48 0,36-116 0,-39 105 0,-28 90 0,14-94 0,-26 123 0,16-60 0,57-156 0,-45 154 0,28-129 0,36-126 0,-90 327 0,8-21 0,-2-1 0,7-51 0,-5-16 0,0-161 0,-12 168 0,4 0 0,28-132 0,-19 147 0,-5-1 0,2-146 0,-14 216 0,2 1 0,0-1 0,10-40 0,-5 20 0,-1-1 0,-3 1 0,-5-82 0,1 45 0,0-922 0,-1 966 0,-10-61 0,-3-18 0,13-358 0,4 245 0,-1 182 0,-3-58 0,-1 91 0,0 0 0,-1 1 0,-1-1 0,0 1 0,0 0 0,-1 1 0,-1-1 0,-9-12 0,-9-17 0,22 36 0,-5-11 0,0 1 0,1-1 0,-5-17 0,-12-33 0,15 42 0,1 0 0,-7-31 0,7 12 0,-2 1 0,-2 0 0,-33-77 0,-7 22 0,20 39 0,7 0 0,21 45 0,-2 0 0,1 0 0,-2 1 0,1 0 0,-11-12 0,-46-67 0,6 8 0,48 73 0,-1 1 0,0 0 0,0 1 0,-1 0 0,0 0 0,-1 1 0,-13-6 0,-36-24 0,17 0 0,36 29 0,0 0 0,-1 1 0,0 0 0,0 0 0,-1 1 0,0 0 0,0 1 0,0 0 0,-1 1 0,-16-6 0,-53-4 0,39 8 0,-70-20 0,89 20 0,1 1 0,-1 1 0,-40-1 0,31 3 0,-33-7 0,18 1 0,1 1 0,-47 1 0,-93 7 0,77 1 0,-416-2 0,499 1 0,0 2 0,-30 6 0,-15 2 0,-279 26 0,269-23 0,55-8 0,-50 4 0,-81-8 0,-25 1 0,138 0 0,-1 1 0,-47 13 0,-84 16 0,111-21 0,-20 3 0,-12 0 0,60-9 0,-43 4 0,-87 12 0,123-15 0,-21 7 0,36-8 0,-35 5 0,30-8 0,0 3 0,0 0 0,0 2 0,1 2 0,-45 19 0,59-19 0,1 1 0,0 1 0,1 1 0,0 0 0,1 1 0,-18 21 0,-12 10 0,-73 61-1365,98-86-5461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C3693-C656-40C3-903D-B0B3D961B93C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C40EE-633F-4C16-8D18-3EA0A7940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2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6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664B4-A038-4710-9605-06BA40A76E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96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9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38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8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18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C40EE-633F-4C16-8D18-3EA0A79404F1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2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8A874-F7BF-CF73-6A70-28D5B863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299BB8-6B77-9FBD-8267-FF56A3EA9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E2DD18-52B5-7F15-CCD2-71EF6B89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15CC8-6501-064B-4565-D6BDA1FA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0AF1B-F041-4EF6-0EE1-9521E5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FDAA0-FBEA-BDF1-DD36-7393B4B8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98AB84-4993-552E-3201-7E554868F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BE9A3-D75D-EAFA-989D-720293EC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CCCB8C-A88D-BDB7-FF78-28E1EF75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0239F-98EB-2FFA-A8F5-675C380D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9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0EF518-82FA-AFD4-92A1-9525659CA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F521D3-F42E-A540-7DDB-1325B3DE9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0180C-070A-FDF4-79E6-94D6AB6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B1733-37E3-C058-2593-D6EFFAE9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C3C3C-C874-95A6-D769-0C0E5EB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5E963-BA8D-7177-4447-8D25C3CD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0B9381-9730-5887-1BE5-836561C0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23FAE-D1B5-DCE5-C0EF-C43EE707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8C634-866E-F561-944E-8AED5AD8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265D69-10BB-8E76-E2EE-C2CD36DD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3E1E7-8406-2727-75C7-5E338726E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94F7F4-AFD9-56CE-FC70-B0F161EE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09D5E-4DBC-7DCB-105A-EAB513F5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06C0A8-09BD-EF52-F783-E9D2408F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B2DBFD-66C9-F55F-B9BA-1919AEB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2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5F9AE-5FFF-F0E8-C2F7-F8B38A3D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45460E-1A71-334F-0214-E6A8E41A4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F0A1B4-3211-2F6E-E7D8-193369F98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BCEE9A-8201-CD31-6407-7F24B53F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632B4A-CF49-1450-CAC9-66DFAEA3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7FCA19-7FFC-19EA-7D88-948EE353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1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D93BA-1F55-5827-D488-8C2DF6A9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E54285-7A67-65DD-AFE7-BD67F93AC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CAEE9A-F81B-BEB4-6B5D-5DACF0330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FDDEE7-CA30-F48A-0E74-86EF351B5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872983-3C0A-4075-B600-B5F7087BB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CDAA10-D131-59FA-B225-57797B52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6B5AE7-8962-9B82-CF66-CD34AEAF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E63B7D-DBD6-7FCC-494B-26DA6B11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D70DF-E672-B8C7-6DD1-7D135E14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3C1B39-55A1-3196-31AB-A76FB70A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BF7B20-A6D1-A6E0-F331-77837520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D5EA72-7541-6293-CC6A-27542109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A2720F-1BCC-301F-F54B-DA7AEA15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A54E14C-9DDE-69E6-EA80-2DE23670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423C89-C0E3-F753-0279-5DC428F4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2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00785-3286-20C5-3D12-9098E7FE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57992-C3C0-6258-8C20-F6533CF8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D9510D-0DDB-987D-C0DA-4459D95B4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B4A25B-A8BD-9AD5-4F75-9BFF7EC6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7A377A-081E-B1E1-39DE-26E4B111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C62837-FB13-E58D-17F3-C90445A0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3BC3C-6DDA-35A2-7FC0-4751E45B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14A735-94B4-CE24-AA55-E032FBDEA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648394-26D6-8A54-A705-7EE1453AB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ABBBD2-AC0D-ED15-FB24-3DC90EE6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6F42EF-08DD-95B3-B85D-86A2563C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015F9D-8870-4DD3-E04E-EA49C5B0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909208-65C8-7ADE-98A2-891485B0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1D97B-3FAB-5E55-9DB4-C907A1AA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0C3C2-F088-14B1-2209-B5102AE19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9EB2-EEAD-4F60-B07D-DCC36024B38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C3D176-2882-0565-884E-F199165F5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44B16-3C59-7B8E-F1BF-266899181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benoitchevauchez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3.jpeg"/><Relationship Id="rId3" Type="http://schemas.openxmlformats.org/officeDocument/2006/relationships/image" Target="../media/image2.jpeg"/><Relationship Id="rId12" Type="http://schemas.openxmlformats.org/officeDocument/2006/relationships/customXml" Target="../ink/ink3.xml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2.xml"/><Relationship Id="rId15" Type="http://schemas.openxmlformats.org/officeDocument/2006/relationships/customXml" Target="../ink/ink5.xml"/><Relationship Id="rId10" Type="http://schemas.openxmlformats.org/officeDocument/2006/relationships/image" Target="../media/image5.png"/><Relationship Id="rId4" Type="http://schemas.openxmlformats.org/officeDocument/2006/relationships/customXml" Target="../ink/ink1.xml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hr-HR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Benoit CHEVAUCHEZ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24. svibnja/maja 2023.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 i="1">
                <a:solidFill>
                  <a:srgbClr val="004C97"/>
                </a:solidFill>
                <a:latin typeface="Arial" panose="020B0604020202020204" pitchFamily="34" charset="0"/>
              </a:rPr>
              <a:t>PEMPAL, Almaty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5"/>
            <a:ext cx="8352928" cy="4027585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/>
              <a:t>FRANCUSKA RIZNICA</a:t>
            </a:r>
            <a:br>
              <a:rPr lang="hr-HR" sz="5400"/>
            </a:br>
            <a:r>
              <a:rPr lang="hr-HR" sz="5400"/>
              <a:t>frankofonski obrazac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A934-1688-2F61-67AC-0DA8B760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8255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I. ORGANIZACIJA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2B5890-41DB-C38D-865E-4AC1701C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43817"/>
            <a:ext cx="12039600" cy="5495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200"/>
              <a:t>U okviru DGFIP-a Ministarstva financija</a:t>
            </a:r>
          </a:p>
          <a:p>
            <a:r>
              <a:rPr lang="hr-HR" sz="3200" b="1"/>
              <a:t>Glavno sjedište u Parizu: dvije službe</a:t>
            </a:r>
          </a:p>
          <a:p>
            <a:pPr lvl="1"/>
            <a:r>
              <a:rPr lang="hr-HR" sz="2800"/>
              <a:t>Služba za financije </a:t>
            </a:r>
            <a:r>
              <a:rPr lang="hr-HR" sz="2800" i="1"/>
              <a:t>središnje</a:t>
            </a:r>
            <a:r>
              <a:rPr lang="hr-HR" sz="2800"/>
              <a:t> države</a:t>
            </a:r>
          </a:p>
          <a:p>
            <a:pPr lvl="1"/>
            <a:r>
              <a:rPr lang="hr-HR" sz="2800"/>
              <a:t>Služba za financije </a:t>
            </a:r>
            <a:r>
              <a:rPr lang="hr-HR" sz="2800" i="1"/>
              <a:t>lokalne</a:t>
            </a:r>
            <a:r>
              <a:rPr lang="hr-HR" sz="2800"/>
              <a:t> države</a:t>
            </a:r>
          </a:p>
          <a:p>
            <a:pPr lvl="1"/>
            <a:r>
              <a:rPr lang="hr-HR" sz="2800"/>
              <a:t>Obje se nalaze u zgradi „Bercy”, gdje su smješteni i glavni partneri DGFIP-a kao što su:</a:t>
            </a:r>
          </a:p>
          <a:p>
            <a:pPr lvl="2"/>
            <a:r>
              <a:rPr lang="hr-HR" sz="2400"/>
              <a:t>Uprava za proračun</a:t>
            </a:r>
          </a:p>
          <a:p>
            <a:pPr lvl="2"/>
            <a:r>
              <a:rPr lang="hr-HR" sz="2400">
                <a:highlight>
                  <a:srgbClr val="FFFF00"/>
                </a:highlight>
              </a:rPr>
              <a:t>Agence France Trésor</a:t>
            </a:r>
          </a:p>
          <a:p>
            <a:pPr marL="457200" lvl="1" indent="0">
              <a:buNone/>
            </a:pPr>
            <a:r>
              <a:rPr lang="hr-HR" sz="2800"/>
              <a:t> </a:t>
            </a:r>
          </a:p>
          <a:p>
            <a:r>
              <a:rPr lang="hr-HR" sz="3200" b="1" i="1"/>
              <a:t>Lokalni uredi </a:t>
            </a:r>
            <a:r>
              <a:rPr lang="hr-HR" sz="3200" b="1"/>
              <a:t>diljem zemlje</a:t>
            </a:r>
          </a:p>
          <a:p>
            <a:pPr lvl="1"/>
            <a:r>
              <a:rPr lang="hr-HR" sz="2800"/>
              <a:t>Nadležni za izvršenje proračuna i </a:t>
            </a:r>
            <a:r>
              <a:rPr lang="hr-HR" sz="2800" i="1"/>
              <a:t>središnje</a:t>
            </a:r>
            <a:r>
              <a:rPr lang="hr-HR" sz="2800"/>
              <a:t> i </a:t>
            </a:r>
            <a:r>
              <a:rPr lang="hr-HR" sz="2800" i="1"/>
              <a:t>lokalne</a:t>
            </a:r>
            <a:r>
              <a:rPr lang="hr-HR" sz="2800"/>
              <a:t> razine vlasti</a:t>
            </a:r>
          </a:p>
          <a:p>
            <a:pPr lvl="1"/>
            <a:r>
              <a:rPr lang="hr-HR" sz="2800"/>
              <a:t>Uglavnom na razini odjela (104) i pododjela</a:t>
            </a:r>
          </a:p>
          <a:p>
            <a:pPr lvl="1"/>
            <a:r>
              <a:rPr lang="hr-HR" sz="2800"/>
              <a:t>ali gotovo nimalo na razini regije, specifičnost u francuskoj administraciji</a:t>
            </a:r>
          </a:p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D0F944-2AF6-91D5-3967-1206579E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8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52237-D5C1-DBCE-76BD-7FF1FAAB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125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II. FUNKCIJE</a:t>
            </a:r>
            <a:br>
              <a:rPr lang="hr-HR"/>
            </a:br>
            <a:endParaRPr lang="hr-H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211EA-5905-4447-CB16-8FF4A54E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174"/>
            <a:ext cx="12332367" cy="571243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hr-HR" sz="4000" b="1" baseline="0" dirty="0"/>
              <a:t>Osnovne povijesne funkcije</a:t>
            </a:r>
          </a:p>
          <a:p>
            <a:pPr lvl="1"/>
            <a:r>
              <a:rPr lang="hr-HR" sz="3200" baseline="0" dirty="0"/>
              <a:t>Upravljanje gotovinskim sredstvima </a:t>
            </a:r>
            <a:r>
              <a:rPr lang="hr-HR" sz="2000" i="1" dirty="0"/>
              <a:t>Centralna</a:t>
            </a:r>
            <a:r>
              <a:rPr lang="hr-HR" sz="2000" dirty="0"/>
              <a:t> </a:t>
            </a:r>
            <a:r>
              <a:rPr lang="hr-HR" sz="2000" i="1" dirty="0"/>
              <a:t>Vlada</a:t>
            </a:r>
            <a:r>
              <a:rPr lang="hr-HR" sz="2000" dirty="0"/>
              <a:t> i </a:t>
            </a:r>
            <a:r>
              <a:rPr lang="hr-HR" sz="2000" i="1" dirty="0"/>
              <a:t>lokalne</a:t>
            </a:r>
            <a:r>
              <a:rPr lang="hr-HR" sz="2000" dirty="0"/>
              <a:t> razine vlasti (CG i LG) </a:t>
            </a:r>
            <a:endParaRPr lang="hr-HR" sz="2800" baseline="0" dirty="0"/>
          </a:p>
          <a:p>
            <a:pPr lvl="1"/>
            <a:r>
              <a:rPr lang="hr-HR" sz="3200" baseline="0" dirty="0"/>
              <a:t>Obrada plaćanja			 </a:t>
            </a:r>
            <a:r>
              <a:rPr lang="hr-HR" sz="2800" i="1" dirty="0"/>
              <a:t>CG i LG</a:t>
            </a:r>
          </a:p>
          <a:p>
            <a:pPr lvl="1"/>
            <a:endParaRPr lang="en-GB" sz="3200" baseline="0" dirty="0"/>
          </a:p>
          <a:p>
            <a:pPr lvl="1"/>
            <a:r>
              <a:rPr lang="hr-HR" dirty="0"/>
              <a:t>Računovodstvo i izvještavanje</a:t>
            </a:r>
            <a:r>
              <a:rPr lang="hr-HR" sz="3200" dirty="0"/>
              <a:t> 	</a:t>
            </a:r>
            <a:r>
              <a:rPr lang="hr-HR" sz="3200" i="1" dirty="0"/>
              <a:t>           </a:t>
            </a:r>
            <a:r>
              <a:rPr lang="hr-HR" sz="2800" i="1" dirty="0"/>
              <a:t>CG i LG </a:t>
            </a:r>
            <a:r>
              <a:rPr lang="hr-HR" sz="3200" dirty="0"/>
              <a:t>	</a:t>
            </a:r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r>
              <a:rPr lang="hr-HR" b="1" dirty="0"/>
              <a:t>2. Nedavno dodane funkcije</a:t>
            </a:r>
          </a:p>
          <a:p>
            <a:pPr lvl="1"/>
            <a:r>
              <a:rPr lang="hr-HR" sz="3200" dirty="0"/>
              <a:t>Upravljanje mirovinama (odobravanje i plaćanje)       CG</a:t>
            </a:r>
          </a:p>
          <a:p>
            <a:pPr lvl="1"/>
            <a:r>
              <a:rPr lang="hr-HR" dirty="0"/>
              <a:t>Upravljanje nekretninama  				  		    CG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B5867F-E2BC-F671-BED3-F0362687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6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E9AC5-7F8F-54AC-C4CB-7E8236674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041400"/>
          </a:xfrm>
        </p:spPr>
        <p:txBody>
          <a:bodyPr/>
          <a:lstStyle/>
          <a:p>
            <a:pPr lvl="0"/>
            <a:r>
              <a:rPr lang="hr-HR" b="1">
                <a:solidFill>
                  <a:srgbClr val="FF0000"/>
                </a:solidFill>
              </a:rPr>
              <a:t>II. RESURSI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F6969F-AD35-CA16-5EDF-EDFBE26F1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160979"/>
            <a:ext cx="12574284" cy="620716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/>
              <a:t>Broj zaposlenih</a:t>
            </a:r>
            <a:r>
              <a:rPr lang="hr-HR" sz="4000"/>
              <a:t> = 28000 ( + </a:t>
            </a:r>
            <a:r>
              <a:rPr lang="hr-HR" sz="4000" i="1"/>
              <a:t>potpora</a:t>
            </a:r>
            <a:r>
              <a:rPr lang="hr-HR" sz="4000"/>
              <a:t>)= </a:t>
            </a:r>
            <a:r>
              <a:rPr lang="hr-HR" sz="4000" i="1"/>
              <a:t>412 </a:t>
            </a:r>
            <a:r>
              <a:rPr lang="hr-HR" sz="2400" i="1"/>
              <a:t>na milijun stanovnika</a:t>
            </a:r>
          </a:p>
          <a:p>
            <a:pPr lvl="1"/>
            <a:r>
              <a:rPr lang="hr-HR" sz="3600"/>
              <a:t>Glavno sjedište (Pariz) 2 %   </a:t>
            </a:r>
          </a:p>
          <a:p>
            <a:pPr lvl="1"/>
            <a:r>
              <a:rPr lang="hr-HR" sz="3600"/>
              <a:t>Lokalni uredi 82 %, uglavnom na razini departmana   </a:t>
            </a:r>
          </a:p>
          <a:p>
            <a:pPr lvl="1"/>
            <a:r>
              <a:rPr lang="hr-HR" sz="3600"/>
              <a:t>Ostalo 16 %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Kategorije osoblja</a:t>
            </a:r>
          </a:p>
          <a:p>
            <a:pPr lvl="1"/>
            <a:r>
              <a:rPr lang="hr-HR" sz="3600"/>
              <a:t>Sveučilišna razina „A” 33 %</a:t>
            </a:r>
          </a:p>
          <a:p>
            <a:pPr lvl="1"/>
            <a:r>
              <a:rPr lang="hr-HR" sz="3600"/>
              <a:t>Razina srednjoškolskog obrazovanja „B” 41 %</a:t>
            </a:r>
          </a:p>
          <a:p>
            <a:pPr lvl="1"/>
            <a:r>
              <a:rPr lang="hr-HR" sz="3600"/>
              <a:t>Razina osnovnoškolskog obrazovanja „C”  ispod 25 %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Proračun</a:t>
            </a:r>
            <a:r>
              <a:rPr lang="hr-HR" sz="4000"/>
              <a:t> = 2000 milijuna EUR (+ </a:t>
            </a:r>
            <a:r>
              <a:rPr lang="hr-HR" sz="4000" i="1"/>
              <a:t>potpora</a:t>
            </a:r>
            <a:r>
              <a:rPr lang="hr-HR" sz="4000"/>
              <a:t>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7791AF-5A13-5037-7BA5-37B935E2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CB212-9C0B-B666-D492-EA5F88BE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IT SUSTAVI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0B6D8B-63C5-22E9-14B2-DBECF16F3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39254"/>
            <a:ext cx="12192000" cy="5618746"/>
          </a:xfrm>
        </p:spPr>
        <p:txBody>
          <a:bodyPr>
            <a:normAutofit lnSpcReduction="10000"/>
          </a:bodyPr>
          <a:lstStyle/>
          <a:p>
            <a:r>
              <a:rPr lang="hr-HR" b="1"/>
              <a:t>Dva glavna IFMIS-a, razvijena uglavnom interno</a:t>
            </a:r>
          </a:p>
          <a:p>
            <a:pPr lvl="1"/>
            <a:r>
              <a:rPr lang="hr-HR" b="1" i="1"/>
              <a:t>Chorus </a:t>
            </a:r>
            <a:r>
              <a:rPr lang="hr-HR" b="1"/>
              <a:t>(CG), </a:t>
            </a:r>
            <a:r>
              <a:rPr lang="hr-HR"/>
              <a:t>razvijen i vođen od strane AIFE-a, interne informatičke agencije Ministarstva financija </a:t>
            </a:r>
            <a:r>
              <a:rPr lang="hr-HR" sz="1600"/>
              <a:t>(150 zaposlenika, 73 milijuna EUR/god.)</a:t>
            </a:r>
          </a:p>
          <a:p>
            <a:pPr lvl="2"/>
            <a:r>
              <a:rPr lang="hr-HR"/>
              <a:t>Potpuno digitaliziran proces, od 2020.</a:t>
            </a:r>
          </a:p>
          <a:p>
            <a:pPr lvl="1"/>
            <a:r>
              <a:rPr lang="hr-HR" b="1" i="1"/>
              <a:t>Helios</a:t>
            </a:r>
            <a:r>
              <a:rPr lang="hr-HR" b="1"/>
              <a:t> (LG), </a:t>
            </a:r>
            <a:r>
              <a:rPr lang="hr-HR"/>
              <a:t>razvijen i vođen od strane službe za IT podršku DGFIP-a (30 milijuna EUR/god.) </a:t>
            </a:r>
          </a:p>
          <a:p>
            <a:pPr lvl="2"/>
            <a:r>
              <a:rPr lang="hr-HR"/>
              <a:t>Potpuno digitaliziran proces, od 2019.</a:t>
            </a:r>
          </a:p>
          <a:p>
            <a:r>
              <a:rPr lang="hr-HR" b="1"/>
              <a:t>Zadovoljavajuć učinak</a:t>
            </a:r>
          </a:p>
          <a:p>
            <a:pPr lvl="1"/>
            <a:r>
              <a:rPr lang="hr-HR"/>
              <a:t>Stopa dostupnosti</a:t>
            </a:r>
          </a:p>
          <a:p>
            <a:pPr lvl="1"/>
            <a:r>
              <a:rPr lang="hr-HR"/>
              <a:t>Bez poremećaja</a:t>
            </a:r>
          </a:p>
          <a:p>
            <a:pPr lvl="1"/>
            <a:r>
              <a:rPr lang="hr-HR"/>
              <a:t>Zadovoljstvo korisnika</a:t>
            </a:r>
          </a:p>
          <a:p>
            <a:r>
              <a:rPr lang="hr-HR" b="1"/>
              <a:t>Trenutačni izazovi</a:t>
            </a:r>
          </a:p>
          <a:p>
            <a:pPr lvl="1"/>
            <a:r>
              <a:rPr lang="hr-HR"/>
              <a:t>Starenje sustava</a:t>
            </a:r>
          </a:p>
          <a:p>
            <a:pPr lvl="1"/>
            <a:r>
              <a:rPr lang="hr-HR"/>
              <a:t>Složena organizacija i upravljanje</a:t>
            </a:r>
          </a:p>
          <a:p>
            <a:pPr lvl="1"/>
            <a:r>
              <a:rPr lang="hr-HR"/>
              <a:t>Oskudni proračuni, nakon razdoblja masovnih IT investicija… uz mješovite rezultate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3488CF-0C7E-A2CB-B2CA-352B3349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8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7AE4E-1647-FE2F-8C16-8E8DE4DB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PRAVNI OKVIR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5370D-63A2-540F-2A74-87096C2D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725"/>
            <a:ext cx="12192000" cy="5532437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b="1" dirty="0"/>
              <a:t>ORGANSKI ZAKON IZ 2001. (LOLF)</a:t>
            </a:r>
          </a:p>
          <a:p>
            <a:pPr lvl="1"/>
            <a:r>
              <a:rPr lang="hr-HR" sz="3200" dirty="0"/>
              <a:t>Podustavni zakon kojim se definiraju glavna fiskalna i proračunska načela</a:t>
            </a:r>
          </a:p>
          <a:p>
            <a:pPr lvl="1"/>
            <a:r>
              <a:rPr lang="hr-HR" sz="3200" dirty="0"/>
              <a:t>Time je uvedeno </a:t>
            </a:r>
            <a:r>
              <a:rPr lang="hr-HR" sz="3200" i="1" dirty="0"/>
              <a:t>planiranje proračuna prema učincima </a:t>
            </a:r>
            <a:r>
              <a:rPr lang="hr-HR" sz="3200" dirty="0"/>
              <a:t>i </a:t>
            </a:r>
            <a:r>
              <a:rPr lang="hr-HR" sz="3200" i="1" dirty="0"/>
              <a:t>obračunsko računovodstvo</a:t>
            </a:r>
            <a:r>
              <a:rPr lang="hr-HR" sz="3000" i="1" dirty="0"/>
              <a:t>, </a:t>
            </a:r>
            <a:r>
              <a:rPr lang="hr-HR" sz="3000" dirty="0"/>
              <a:t>između ostalog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3600" b="1" dirty="0">
                <a:highlight>
                  <a:srgbClr val="FFFF00"/>
                </a:highlight>
              </a:rPr>
              <a:t>UREDBA „GESTION BUDGÉTAIRE </a:t>
            </a:r>
            <a:r>
              <a:rPr lang="hr-HR" sz="3600" b="1" dirty="0"/>
              <a:t>ET COMPTABLE PUBLIQUE” 2012.</a:t>
            </a:r>
          </a:p>
          <a:p>
            <a:pPr marL="457200" lvl="1" indent="0">
              <a:buNone/>
            </a:pPr>
            <a:r>
              <a:rPr lang="hr-HR" sz="3200" i="1" dirty="0"/>
              <a:t>Nazvana „GBCP” (upravljanje javnim proračunom i računovodstvom) i primjenjiv na </a:t>
            </a:r>
            <a:r>
              <a:rPr lang="hr-HR" sz="3200" dirty="0"/>
              <a:t>središnje </a:t>
            </a:r>
            <a:r>
              <a:rPr lang="hr-HR" sz="3200" i="1" dirty="0"/>
              <a:t>i</a:t>
            </a:r>
            <a:r>
              <a:rPr lang="hr-HR" sz="3200" dirty="0"/>
              <a:t> lokalne </a:t>
            </a:r>
            <a:r>
              <a:rPr lang="hr-HR" sz="3200" i="1" dirty="0"/>
              <a:t>razine vlasti</a:t>
            </a:r>
          </a:p>
          <a:p>
            <a:pPr lvl="1"/>
            <a:r>
              <a:rPr lang="hr-HR" sz="3200" dirty="0"/>
              <a:t>Izvršenje proračuna</a:t>
            </a:r>
          </a:p>
          <a:p>
            <a:pPr lvl="1"/>
            <a:r>
              <a:rPr lang="hr-HR" sz="3200" dirty="0"/>
              <a:t>Postupak prikupljanja rashoda i prihoda</a:t>
            </a:r>
          </a:p>
          <a:p>
            <a:pPr lvl="1"/>
            <a:r>
              <a:rPr lang="hr-HR" sz="3200" dirty="0"/>
              <a:t>Računovodstveni proces i proces izvještavanja</a:t>
            </a:r>
          </a:p>
          <a:p>
            <a:pPr lvl="1"/>
            <a:r>
              <a:rPr lang="hr-HR" sz="3200" dirty="0"/>
              <a:t>Upravljanje gotovinskim sredstvima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3600" dirty="0"/>
              <a:t>Detaljna računovodstvena pravila, kako za </a:t>
            </a:r>
            <a:r>
              <a:rPr lang="hr-HR" sz="3600" i="1" dirty="0"/>
              <a:t>obračunsko</a:t>
            </a:r>
            <a:r>
              <a:rPr lang="hr-HR" sz="3600" dirty="0"/>
              <a:t> tako i za </a:t>
            </a:r>
            <a:r>
              <a:rPr lang="hr-HR" sz="3600" i="1" dirty="0"/>
              <a:t>proračunsko</a:t>
            </a:r>
            <a:r>
              <a:rPr lang="hr-HR" sz="3600" dirty="0"/>
              <a:t> računovodstvo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3600" dirty="0"/>
              <a:t>Zakonik o financijskim jurisdikcijama, o pitanjima odgovornosti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C7D935-F0C2-6D3C-81F5-CCCAC97F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12512"/>
            <a:ext cx="2743200" cy="365125"/>
          </a:xfrm>
        </p:spPr>
        <p:txBody>
          <a:bodyPr/>
          <a:lstStyle/>
          <a:p>
            <a:fld id="{D6EEA3FD-D81A-40C9-93D6-2C998A0AD54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1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OPĆI UVOD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RIZNICA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>
                <a:solidFill>
                  <a:srgbClr val="FF0000"/>
                </a:solidFill>
              </a:rPr>
              <a:t>FRANKOFONSKE ZNAČAJKE UPRAVLJANJA JAVNIM FINANCIJAMA za izvršenje proračuna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 i="1" dirty="0">
                <a:solidFill>
                  <a:srgbClr val="FF0000"/>
                </a:solidFill>
              </a:rPr>
              <a:t> Uloga i status „comptable public“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 i="1" dirty="0">
                <a:solidFill>
                  <a:srgbClr val="FF0000"/>
                </a:solidFill>
              </a:rPr>
              <a:t>Obveza – ključan korak procesa potrošnje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 i="1" dirty="0">
                <a:solidFill>
                  <a:srgbClr val="FF0000"/>
                </a:solidFill>
                <a:highlight>
                  <a:srgbClr val="FFFF00"/>
                </a:highlight>
              </a:rPr>
              <a:t>Odvojenost uloga ordonnateur/comptable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 i="1" dirty="0">
                <a:solidFill>
                  <a:srgbClr val="FF0000"/>
                </a:solidFill>
              </a:rPr>
              <a:t>Centralizirana gotovina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NEDAVNA POSTIGNUĆA I IZAZOVI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NOVI PRISTUPI I METODE KONTROLE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LEKCIJE I ZAKLJUČCI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9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6525"/>
            <a:ext cx="12965986" cy="132397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1. </a:t>
            </a:r>
            <a:r>
              <a:rPr lang="hr-HR" sz="3600" b="1" dirty="0">
                <a:solidFill>
                  <a:srgbClr val="FF0000"/>
                </a:solidFill>
              </a:rPr>
              <a:t>Ključna uloga i specifičan status </a:t>
            </a:r>
            <a:r>
              <a:rPr lang="hr-HR" dirty="0">
                <a:solidFill>
                  <a:srgbClr val="FF0000"/>
                </a:solidFill>
              </a:rPr>
              <a:t>„COMPTABLE PUBLIC“</a:t>
            </a:r>
            <a:br>
              <a:rPr lang="hr-HR" b="1" dirty="0">
                <a:solidFill>
                  <a:srgbClr val="FF0000"/>
                </a:solidFill>
              </a:rPr>
            </a:b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58039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>
                <a:highlight>
                  <a:srgbClr val="FFFF00"/>
                </a:highlight>
              </a:rPr>
              <a:t>„Comptable“ javnost</a:t>
            </a:r>
          </a:p>
          <a:p>
            <a:pPr lvl="1"/>
            <a:r>
              <a:rPr lang="hr-HR"/>
              <a:t>Isključivo pravo (monopol) na upravljanje javnim novcem </a:t>
            </a:r>
          </a:p>
          <a:p>
            <a:pPr lvl="1"/>
            <a:r>
              <a:rPr lang="hr-HR"/>
              <a:t>primarna uloga je kontrola i izvršavanje </a:t>
            </a:r>
            <a:r>
              <a:rPr lang="hr-HR" i="1"/>
              <a:t>plaćanja</a:t>
            </a:r>
          </a:p>
          <a:p>
            <a:pPr lvl="1"/>
            <a:r>
              <a:rPr lang="hr-HR"/>
              <a:t>I knjigovodstveno evidentiranje prihoda i rashoda u knjigama</a:t>
            </a:r>
          </a:p>
          <a:p>
            <a:pPr lvl="1"/>
            <a:r>
              <a:rPr lang="hr-HR"/>
              <a:t>za </a:t>
            </a:r>
            <a:r>
              <a:rPr lang="hr-HR" i="1"/>
              <a:t>središnje</a:t>
            </a:r>
            <a:r>
              <a:rPr lang="hr-HR"/>
              <a:t> i </a:t>
            </a:r>
            <a:r>
              <a:rPr lang="hr-HR" i="1"/>
              <a:t>lokalne</a:t>
            </a:r>
            <a:r>
              <a:rPr lang="hr-HR"/>
              <a:t> proračune</a:t>
            </a:r>
          </a:p>
          <a:p>
            <a:pPr lvl="1"/>
            <a:r>
              <a:rPr lang="hr-HR"/>
              <a:t>Oko 4000 „comptable publics“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Status</a:t>
            </a:r>
            <a:r>
              <a:rPr lang="hr-HR"/>
              <a:t> </a:t>
            </a:r>
          </a:p>
          <a:p>
            <a:pPr lvl="1"/>
            <a:r>
              <a:rPr lang="hr-HR"/>
              <a:t>Imenuje ih Ministarstvo financija i njemu su odgovorni</a:t>
            </a:r>
          </a:p>
          <a:p>
            <a:pPr lvl="1"/>
            <a:r>
              <a:rPr lang="hr-HR"/>
              <a:t>Osposobljeni u posebnoj školi za upravljanje javnim financijama, nakon kandidiranja na sveučilišnoj razini, putem stručnih ispita</a:t>
            </a:r>
          </a:p>
          <a:p>
            <a:pPr lvl="1"/>
            <a:r>
              <a:rPr lang="hr-HR"/>
              <a:t>Dodijeljeni određenim „ordonnateurima” (službenik za obveze)</a:t>
            </a:r>
          </a:p>
          <a:p>
            <a:pPr lvl="1"/>
            <a:r>
              <a:rPr lang="hr-HR"/>
              <a:t>Novčana i osobna odgovornost</a:t>
            </a:r>
            <a:r>
              <a:rPr lang="hr-HR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hr-HR"/>
              <a:t>Registrirani pri Revizorskom sudu, dio pravosuđa</a:t>
            </a:r>
          </a:p>
          <a:p>
            <a:pPr lvl="1"/>
            <a:r>
              <a:rPr lang="hr-HR"/>
              <a:t>Zakletva pred Revizorskim sudom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2AEC1D-D0A9-5487-9570-DD80FCF2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0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1975432" cy="1690688"/>
          </a:xfrm>
        </p:spPr>
        <p:txBody>
          <a:bodyPr>
            <a:normAutofit/>
          </a:bodyPr>
          <a:lstStyle/>
          <a:p>
            <a:r>
              <a:rPr lang="hr-HR" b="1">
                <a:solidFill>
                  <a:srgbClr val="FF0000"/>
                </a:solidFill>
              </a:rPr>
              <a:t>II. OBVEZA, ključan korak procesa potrošnje</a:t>
            </a:r>
            <a:br>
              <a:rPr lang="hr-HR" b="1"/>
            </a:br>
            <a:endParaRPr lang="hr-HR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4100"/>
            <a:ext cx="12192000" cy="58809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/>
              <a:t>Obveza je pravni akt</a:t>
            </a:r>
            <a:r>
              <a:rPr lang="hr-HR"/>
              <a:t> – narudžbenica, ugovor, odluka – koji potpisuje „ordonnateur” i kojim se </a:t>
            </a:r>
            <a:r>
              <a:rPr lang="hr-HR" b="1"/>
              <a:t>pokreće postupak potrošnje</a:t>
            </a:r>
            <a:r>
              <a:rPr lang="hr-HR"/>
              <a:t> </a:t>
            </a:r>
            <a:r>
              <a:rPr lang="hr-HR" b="0"/>
              <a:t>koji će se obustaviti plaćanjem, pod uvjetom da je usluga ili roba isporučena</a:t>
            </a:r>
          </a:p>
          <a:p>
            <a:pPr lvl="1"/>
            <a:r>
              <a:rPr lang="hr-HR"/>
              <a:t>U smislu održivosti, kontrola plaćanja je prekasno djelovanje: obveza plaćanja već postoji  </a:t>
            </a:r>
          </a:p>
          <a:p>
            <a:pPr lvl="1"/>
            <a:r>
              <a:rPr lang="hr-HR"/>
              <a:t>Francuski parlament uveo je praćenja i kontrole obveza početkom XX. stoljeća</a:t>
            </a:r>
          </a:p>
          <a:p>
            <a:pPr lvl="1"/>
            <a:r>
              <a:rPr lang="hr-HR"/>
              <a:t>Ideja je bila spriječiti kašnjenja i ojačati proračunsku disciplinu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Operativne implikacije</a:t>
            </a:r>
          </a:p>
          <a:p>
            <a:pPr lvl="1"/>
            <a:r>
              <a:rPr lang="hr-HR"/>
              <a:t>Za svaku proračunsku liniju postoje dvije vrste odobrenih sredstava: </a:t>
            </a:r>
          </a:p>
          <a:p>
            <a:pPr lvl="2"/>
            <a:r>
              <a:rPr lang="hr-HR"/>
              <a:t>jedna odobrena sredstva za preuzimanje obveza (CE), odnosno ovlaštenje za izvršenje</a:t>
            </a:r>
          </a:p>
          <a:p>
            <a:pPr lvl="2"/>
            <a:r>
              <a:rPr lang="hr-HR"/>
              <a:t>jedna odobrena sredstva za plaćanje (CP), odnosno ovlaštenje za plaćanje</a:t>
            </a:r>
          </a:p>
          <a:p>
            <a:pPr lvl="2"/>
            <a:r>
              <a:rPr lang="hr-HR"/>
              <a:t>Za većinu tekućih rashoda CE=CP; ali za većinu kapitalnih rashoda CE je veći od CP</a:t>
            </a:r>
          </a:p>
          <a:p>
            <a:pPr lvl="1"/>
            <a:r>
              <a:rPr lang="hr-HR"/>
              <a:t>Za preuzimanje obveza odgovoran je ordonnateur (službenik za obveze) pod nadzorom proračunskog kontrolora </a:t>
            </a:r>
          </a:p>
          <a:p>
            <a:pPr lvl="1"/>
            <a:r>
              <a:rPr lang="hr-HR"/>
              <a:t>Potrebno je napomenuti da se obveza priznaje u proračunskom računovodstvu, ali ne i u obračunskom računovodstvu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193869-622C-1E6A-66BC-56C4128C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35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2083716" cy="1690688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FF0000"/>
                </a:solidFill>
              </a:rPr>
              <a:t>III. ODVOJENOST uloga „Ordonnateur/Comptable”: jedno od glavnih povijesnih načela</a:t>
            </a:r>
            <a:br>
              <a:rPr lang="hr-HR"/>
            </a:br>
            <a:endParaRPr lang="hr-H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7300"/>
            <a:ext cx="12192000" cy="5600699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/>
              <a:t>Primjenjivo u središnjim i lokalnim fiskalnim subjektima, kako za rashode tako i za prihode</a:t>
            </a:r>
          </a:p>
          <a:p>
            <a:r>
              <a:rPr lang="hr-HR" b="1" dirty="0">
                <a:highlight>
                  <a:srgbClr val="FFFF00"/>
                </a:highlight>
              </a:rPr>
              <a:t>Ordonnateur</a:t>
            </a:r>
            <a:r>
              <a:rPr lang="hr-HR" dirty="0">
                <a:highlight>
                  <a:srgbClr val="FFFF00"/>
                </a:highlight>
              </a:rPr>
              <a:t> </a:t>
            </a:r>
            <a:r>
              <a:rPr lang="hr-HR" sz="2100" b="0" i="1" dirty="0"/>
              <a:t>(službenik za obveze) </a:t>
            </a:r>
          </a:p>
          <a:p>
            <a:pPr lvl="1"/>
            <a:r>
              <a:rPr lang="hr-HR" dirty="0"/>
              <a:t>imenuju ga voditelji tih subjekata i njima je odgovoran </a:t>
            </a:r>
          </a:p>
          <a:p>
            <a:pPr lvl="1"/>
            <a:r>
              <a:rPr lang="hr-HR" dirty="0"/>
              <a:t>nema pristup gotovini, uz ograničenu iznimku knjiga blagajne („régies”)</a:t>
            </a:r>
          </a:p>
          <a:p>
            <a:r>
              <a:rPr lang="hr-HR" b="1" dirty="0">
                <a:highlight>
                  <a:srgbClr val="FFFF00"/>
                </a:highlight>
              </a:rPr>
              <a:t>Comptable Public </a:t>
            </a:r>
            <a:r>
              <a:rPr lang="hr-HR" sz="2100" b="0" i="1" dirty="0"/>
              <a:t>(javni računovođa) </a:t>
            </a:r>
          </a:p>
          <a:p>
            <a:pPr lvl="1"/>
            <a:r>
              <a:rPr lang="hr-HR" dirty="0"/>
              <a:t>imenuje ga Ministarstvo financija i njemu je odgovoran</a:t>
            </a:r>
          </a:p>
          <a:p>
            <a:pPr lvl="1"/>
            <a:r>
              <a:rPr lang="hr-HR" dirty="0"/>
              <a:t>Nema pravo miješati se u obvezu</a:t>
            </a:r>
          </a:p>
          <a:p>
            <a:r>
              <a:rPr lang="hr-HR" dirty="0"/>
              <a:t> </a:t>
            </a:r>
            <a:r>
              <a:rPr lang="hr-HR" b="1" dirty="0"/>
              <a:t>Ta je odvojenost strogo definirana i provedena</a:t>
            </a:r>
          </a:p>
          <a:p>
            <a:pPr lvl="1"/>
            <a:r>
              <a:rPr lang="hr-HR" dirty="0"/>
              <a:t>npr. bračni drug ordonnateura ne može biti </a:t>
            </a:r>
            <a:r>
              <a:rPr lang="hr-HR" dirty="0">
                <a:highlight>
                  <a:srgbClr val="FFFF00"/>
                </a:highlight>
              </a:rPr>
              <a:t>comptable public</a:t>
            </a:r>
            <a:r>
              <a:rPr lang="hr-HR" dirty="0"/>
              <a:t> (u istom subjektu)</a:t>
            </a:r>
          </a:p>
          <a:p>
            <a:r>
              <a:rPr lang="hr-HR" b="1" dirty="0"/>
              <a:t>Osnova ovog načela odvojenosti</a:t>
            </a:r>
          </a:p>
          <a:p>
            <a:pPr lvl="1"/>
            <a:r>
              <a:rPr lang="hr-HR" dirty="0"/>
              <a:t>Etička pravila</a:t>
            </a:r>
          </a:p>
          <a:p>
            <a:pPr lvl="1"/>
            <a:r>
              <a:rPr lang="hr-HR" dirty="0"/>
              <a:t>Specijalizirano područje zadataka</a:t>
            </a:r>
          </a:p>
          <a:p>
            <a:r>
              <a:rPr lang="hr-HR" b="1" dirty="0"/>
              <a:t>U današnje se vrijeme osporava iz više razloga</a:t>
            </a:r>
          </a:p>
          <a:p>
            <a:pPr lvl="1"/>
            <a:r>
              <a:rPr lang="hr-HR" dirty="0"/>
              <a:t>Kompjuterizacija </a:t>
            </a:r>
          </a:p>
          <a:p>
            <a:pPr lvl="1"/>
            <a:r>
              <a:rPr lang="hr-HR" dirty="0"/>
              <a:t>Učinak i produktivnost </a:t>
            </a:r>
          </a:p>
          <a:p>
            <a:pPr lvl="1"/>
            <a:r>
              <a:rPr lang="hr-HR" dirty="0"/>
              <a:t>Usmjerenost na klijenta</a:t>
            </a:r>
          </a:p>
          <a:p>
            <a:pPr lvl="1"/>
            <a:r>
              <a:rPr lang="hr-HR" dirty="0"/>
              <a:t>Obračunsko računovodstvo 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7CFDA3-6DE1-2B71-D1D7-5A66EFE8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9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FF0000"/>
                </a:solidFill>
              </a:rPr>
              <a:t>IV. CENTRALIZIRANA GOTOVINA za središnje i lokalne razine vlasti </a:t>
            </a:r>
            <a:br>
              <a:rPr lang="hr-HR" b="1"/>
            </a:br>
            <a:endParaRPr lang="hr-HR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998824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hr-HR" sz="3200" b="1" dirty="0"/>
              <a:t>CUT (Compte Unique du Trésor ili JRR) prilično je star aranžman;</a:t>
            </a:r>
          </a:p>
          <a:p>
            <a:pPr lvl="2"/>
            <a:r>
              <a:rPr lang="hr-HR" sz="2800" dirty="0"/>
              <a:t>Sav javni novac, središnji i lokalni, položen je i na CUT-u otvorenom u Središnjoj banci i tamo se njime upravlja, uz mnoge podračune;</a:t>
            </a:r>
          </a:p>
          <a:p>
            <a:pPr lvl="2"/>
            <a:r>
              <a:rPr lang="hr-HR" sz="2800" dirty="0"/>
              <a:t>Samo su </a:t>
            </a:r>
            <a:r>
              <a:rPr lang="hr-HR" sz="2800" dirty="0">
                <a:highlight>
                  <a:srgbClr val="FFFF00"/>
                </a:highlight>
              </a:rPr>
              <a:t>comptables publics</a:t>
            </a:r>
            <a:r>
              <a:rPr lang="hr-HR" sz="2800" dirty="0"/>
              <a:t> ovlašteni pristupiti CUT-u za isplate ili naplate;</a:t>
            </a:r>
          </a:p>
          <a:p>
            <a:pPr lvl="2"/>
            <a:r>
              <a:rPr lang="hr-HR" sz="2800" dirty="0"/>
              <a:t>Ne smije se upotrebljavati nijedna druga banka, uz vrlo rijetke iznimke;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200" b="1" dirty="0"/>
              <a:t>Objedinjavanje novca je opće pravilo  </a:t>
            </a:r>
          </a:p>
          <a:p>
            <a:pPr lvl="2"/>
            <a:r>
              <a:rPr lang="hr-HR" sz="2800" dirty="0"/>
              <a:t>poravnanje stanja na nulu svakog dana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2800" b="1" dirty="0">
                <a:highlight>
                  <a:srgbClr val="FFFF00"/>
                </a:highlight>
              </a:rPr>
              <a:t>Međutim, novac pod stavkom socijalnog osiguranja ostaje izvan CUT-a</a:t>
            </a:r>
            <a:r>
              <a:rPr lang="hr-HR" sz="2800" dirty="0"/>
              <a:t> </a:t>
            </a:r>
          </a:p>
          <a:p>
            <a:pPr lvl="2"/>
            <a:r>
              <a:rPr lang="hr-HR" sz="2800" dirty="0"/>
              <a:t>njime upravlja određena agencija za socijalno osiguranje</a:t>
            </a:r>
          </a:p>
          <a:p>
            <a:pPr lvl="2"/>
            <a:r>
              <a:rPr lang="hr-HR" sz="2800" dirty="0"/>
              <a:t>bankovni računi u Caisse des Depots (posebna javna banka)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3200" dirty="0"/>
              <a:t>Iako je takvo upravljanje gotovinom lokalnih razina vlasti dugo osporavano, čini se da je diskusija o tome sada zaključena: ostat će unutar CUT-a u Središnjoj banci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FCBAF0-9CE9-A0EB-4E64-D268BDAA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CDB58-B0C4-FF9F-2116-B59C69E1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52400" y="-225631"/>
            <a:ext cx="10357262" cy="22563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 dirty="0">
                <a:solidFill>
                  <a:srgbClr val="FF0000"/>
                </a:solidFill>
              </a:rPr>
              <a:t>OPĆI UVOD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RIZNICA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ZNAČAJKE FRANKOFONOG PFM-a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NEDAVNA POSTIGNUĆA I IZAZOVI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NOVI PRISTUPI I METODE KONTROLE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LEKCIJE I ZAKLJUČCI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16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/>
              <a:t>OPĆI UVOD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RIZNICA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ZNAČAJKE FRANKOFONOG PFM-a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>
                <a:solidFill>
                  <a:srgbClr val="FF0000"/>
                </a:solidFill>
              </a:rPr>
              <a:t>NEDAVNA POSTIGNUĆA I IZAZOVI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>
                <a:solidFill>
                  <a:srgbClr val="FF0000"/>
                </a:solidFill>
              </a:rPr>
              <a:t>Upravljanje gotovinskim sredstvima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>
                <a:solidFill>
                  <a:srgbClr val="FF0000"/>
                </a:solidFill>
              </a:rPr>
              <a:t>Proces potrošnje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>
                <a:solidFill>
                  <a:srgbClr val="FF0000"/>
                </a:solidFill>
              </a:rPr>
              <a:t>Računovodstvo</a:t>
            </a:r>
          </a:p>
          <a:p>
            <a:pPr marL="914400" lvl="2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NOVI PRISTUPI I METODE KONTROLE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LEKCIJE I ZAKLJUČCI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52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957929"/>
          </a:xfrm>
        </p:spPr>
        <p:txBody>
          <a:bodyPr>
            <a:normAutofit fontScale="90000"/>
          </a:bodyPr>
          <a:lstStyle/>
          <a:p>
            <a:br>
              <a:rPr lang="hr-HR"/>
            </a:br>
            <a:r>
              <a:rPr lang="hr-HR" sz="4000" i="1"/>
              <a:t>Nedavna postignuća i izazovi</a:t>
            </a:r>
            <a:r>
              <a:rPr lang="hr-HR" sz="4000"/>
              <a:t> </a:t>
            </a:r>
            <a:br>
              <a:rPr lang="hr-HR" sz="4000"/>
            </a:br>
            <a:r>
              <a:rPr lang="hr-HR" sz="4000"/>
              <a:t>I </a:t>
            </a:r>
            <a:r>
              <a:rPr lang="hr-HR"/>
              <a:t>UPRAVLJANJE GOTOVINOM</a:t>
            </a:r>
            <a:br>
              <a:rPr lang="hr-HR"/>
            </a:br>
            <a:endParaRPr lang="hr-H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1987"/>
            <a:ext cx="11189413" cy="579601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/>
              <a:t>Vodeća uloga agencije za upravljanje dugom:  Agence France Trésor </a:t>
            </a:r>
            <a:r>
              <a:rPr lang="hr-HR" b="0"/>
              <a:t>(50 zaposlenika)</a:t>
            </a:r>
          </a:p>
          <a:p>
            <a:pPr lvl="1"/>
            <a:r>
              <a:rPr lang="hr-HR"/>
              <a:t>AFT je pridružen upravi Direction General du Trésor Ministarstva gospodarstva</a:t>
            </a:r>
          </a:p>
          <a:p>
            <a:pPr lvl="1"/>
            <a:r>
              <a:rPr lang="hr-HR"/>
              <a:t>Blisko savjetovanje i svakodnevna suradnja s DGFIP-om</a:t>
            </a:r>
          </a:p>
          <a:p>
            <a:pPr lvl="1"/>
            <a:r>
              <a:rPr lang="hr-HR"/>
              <a:t>Zaduživanje za likvidnost </a:t>
            </a:r>
          </a:p>
          <a:p>
            <a:pPr lvl="1"/>
            <a:r>
              <a:rPr lang="hr-HR"/>
              <a:t>Jedan od najvećih izdavatelja vladinih obveznica 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Objedinjavanje gotovinskih sredstava </a:t>
            </a:r>
          </a:p>
          <a:p>
            <a:pPr lvl="1"/>
            <a:r>
              <a:rPr lang="hr-HR"/>
              <a:t>u CUT-u</a:t>
            </a:r>
            <a:r>
              <a:rPr lang="hr-HR" sz="1900"/>
              <a:t> (JRR)</a:t>
            </a:r>
            <a:r>
              <a:rPr lang="hr-HR"/>
              <a:t>, za gotovinu središnje i lokalne razine vlasti; obveza nedavno produljena</a:t>
            </a:r>
          </a:p>
          <a:p>
            <a:pPr lvl="1"/>
            <a:r>
              <a:rPr lang="hr-HR"/>
              <a:t>Račun otvoren u središnjoj banci, njime upravlja AFT</a:t>
            </a:r>
          </a:p>
          <a:p>
            <a:pPr lvl="1"/>
            <a:r>
              <a:rPr lang="hr-HR"/>
              <a:t>3000 podračuna; dnevni protok = 19 milijardi EUR</a:t>
            </a:r>
          </a:p>
          <a:p>
            <a:pPr lvl="1"/>
            <a:r>
              <a:rPr lang="hr-HR"/>
              <a:t>Dnevni automatski prijenosi; gotovinska rezerva 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Projekcije gotovinskih sredstava</a:t>
            </a:r>
          </a:p>
          <a:p>
            <a:pPr lvl="1"/>
            <a:r>
              <a:rPr lang="hr-HR"/>
              <a:t>Dobro upravljanje sezonalnošću; tekući gotovinski plan za 12 mjeseci </a:t>
            </a:r>
          </a:p>
          <a:p>
            <a:pPr lvl="1"/>
            <a:r>
              <a:rPr lang="hr-HR"/>
              <a:t>Rano upozorenje za transakcije vrijednosti veće od 1 milijuna EUR</a:t>
            </a:r>
          </a:p>
          <a:p>
            <a:pPr marL="0" indent="0">
              <a:buNone/>
            </a:pPr>
            <a:r>
              <a:rPr lang="hr-HR" i="1"/>
              <a:t>U kombinaciji sa snažnom kontrolom obveza, to je pogodno za potpuno eliminiranje zaostalih plaćanja</a:t>
            </a:r>
          </a:p>
          <a:p>
            <a:pPr marL="0" indent="0">
              <a:buNone/>
            </a:pPr>
            <a:r>
              <a:rPr lang="hr-HR" b="1"/>
              <a:t>4.     Problemi </a:t>
            </a:r>
          </a:p>
          <a:p>
            <a:pPr lvl="1"/>
            <a:r>
              <a:rPr lang="hr-HR"/>
              <a:t>Neke lokalne razine vlasti, one najveće, i dalje žele napustiti CUT</a:t>
            </a:r>
          </a:p>
          <a:p>
            <a:pPr lvl="1"/>
            <a:r>
              <a:rPr lang="hr-HR"/>
              <a:t>Socijalno osiguranje: gotovina se ne objedinjuje, ali dugom socijalnog osiguranja upravlja AFT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CA3038-4592-D191-EB15-23CAB99E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77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1886"/>
            <a:ext cx="10515600" cy="933677"/>
          </a:xfrm>
        </p:spPr>
        <p:txBody>
          <a:bodyPr>
            <a:normAutofit fontScale="90000"/>
          </a:bodyPr>
          <a:lstStyle/>
          <a:p>
            <a:r>
              <a:rPr lang="hr-HR" sz="4000" i="1"/>
              <a:t>Nedavna postignuća i izazovi </a:t>
            </a:r>
            <a:br>
              <a:rPr lang="hr-HR" sz="4000" i="1"/>
            </a:br>
            <a:r>
              <a:rPr lang="hr-HR"/>
              <a:t>II. PROCES PLAĆANJA</a:t>
            </a:r>
            <a:br>
              <a:rPr lang="hr-HR"/>
            </a:br>
            <a:endParaRPr lang="hr-H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8512"/>
            <a:ext cx="12192000" cy="578948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/>
              <a:t>Integracija IFMIS-a </a:t>
            </a:r>
          </a:p>
          <a:p>
            <a:pPr lvl="1"/>
            <a:r>
              <a:rPr lang="hr-HR" i="1"/>
              <a:t>de facto </a:t>
            </a:r>
            <a:r>
              <a:rPr lang="hr-HR"/>
              <a:t>briše odvojenost uloga „ordonnateur/comptable” koja se </a:t>
            </a:r>
            <a:r>
              <a:rPr lang="hr-HR" i="1"/>
              <a:t>de jure </a:t>
            </a:r>
            <a:r>
              <a:rPr lang="hr-HR"/>
              <a:t>još uvijek održava… za sada…</a:t>
            </a:r>
          </a:p>
          <a:p>
            <a:pPr lvl="1"/>
            <a:r>
              <a:rPr lang="hr-HR"/>
              <a:t>Pojednostavljeni postupak od obveze do plaćanja, uključujući kontrolne točke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Bolja suradnja između Riznice i subjekata potrošnje</a:t>
            </a:r>
          </a:p>
          <a:p>
            <a:pPr lvl="1"/>
            <a:r>
              <a:rPr lang="hr-HR"/>
              <a:t>Jedan </a:t>
            </a:r>
            <a:r>
              <a:rPr lang="hr-HR">
                <a:highlight>
                  <a:srgbClr val="FFFF00"/>
                </a:highlight>
              </a:rPr>
              <a:t>comptable public</a:t>
            </a:r>
            <a:r>
              <a:rPr lang="hr-HR"/>
              <a:t> po ministarstvu, na središnjoj razini, </a:t>
            </a:r>
          </a:p>
          <a:p>
            <a:pPr lvl="2"/>
            <a:r>
              <a:rPr lang="hr-HR"/>
              <a:t>blisko surađuje s proračunskim kontrolorom</a:t>
            </a:r>
          </a:p>
          <a:p>
            <a:pPr lvl="2"/>
            <a:r>
              <a:rPr lang="hr-HR"/>
              <a:t>Pod nadležnošću jednog od viših izvršnih direktora iz Ministarstva financija</a:t>
            </a:r>
          </a:p>
          <a:p>
            <a:pPr lvl="1"/>
            <a:r>
              <a:rPr lang="hr-HR"/>
              <a:t>Zajednički centri za upravljanje fakturama 	</a:t>
            </a:r>
          </a:p>
          <a:p>
            <a:pPr lvl="2"/>
            <a:r>
              <a:rPr lang="hr-HR"/>
              <a:t>Pod javnom odgovornošću </a:t>
            </a:r>
            <a:r>
              <a:rPr lang="hr-HR">
                <a:highlight>
                  <a:srgbClr val="FFFF00"/>
                </a:highlight>
              </a:rPr>
              <a:t>comptable public</a:t>
            </a:r>
          </a:p>
          <a:p>
            <a:pPr lvl="2"/>
            <a:r>
              <a:rPr lang="hr-HR"/>
              <a:t>S osobljem ordonnateura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Digitalizacija</a:t>
            </a:r>
          </a:p>
          <a:p>
            <a:pPr lvl="1"/>
            <a:r>
              <a:rPr lang="hr-HR"/>
              <a:t>ne koristi se papir</a:t>
            </a:r>
          </a:p>
          <a:p>
            <a:pPr lvl="1"/>
            <a:r>
              <a:rPr lang="hr-HR"/>
              <a:t>e-Plaćanja</a:t>
            </a:r>
          </a:p>
          <a:p>
            <a:pPr lvl="1"/>
            <a:r>
              <a:rPr lang="hr-HR"/>
              <a:t>Debitne kartice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548499-446F-AEF8-3324-9BA2019B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3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rmAutofit fontScale="90000"/>
          </a:bodyPr>
          <a:lstStyle/>
          <a:p>
            <a:r>
              <a:rPr lang="hr-HR" sz="4000" i="1"/>
              <a:t>Nedavna postignuća i izazovi </a:t>
            </a:r>
            <a:br>
              <a:rPr lang="hr-HR" sz="4000" i="1"/>
            </a:br>
            <a:r>
              <a:rPr lang="hr-HR"/>
              <a:t>III. RAČUNOVODSTVO</a:t>
            </a:r>
            <a:br>
              <a:rPr lang="hr-HR"/>
            </a:br>
            <a:endParaRPr lang="hr-H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6906"/>
            <a:ext cx="12192000" cy="575109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/>
              <a:t>Obračunsko računovodstvo</a:t>
            </a:r>
          </a:p>
          <a:p>
            <a:pPr lvl="1"/>
            <a:r>
              <a:rPr lang="hr-HR"/>
              <a:t>Uvedeno Organskim zakonom iz 2001. (LOLF)</a:t>
            </a:r>
          </a:p>
          <a:p>
            <a:pPr lvl="1"/>
            <a:r>
              <a:rPr lang="hr-HR"/>
              <a:t>Računovodstveni standardi na temelju IPSAS-a; 19 francuskih normi, po savjetu neovisnog odbora</a:t>
            </a:r>
          </a:p>
          <a:p>
            <a:pPr lvl="1"/>
            <a:r>
              <a:rPr lang="hr-HR"/>
              <a:t>Certifikaciju provodi Cour des Comptes samo za središnju vlast, uz smanjenje kvalifikacija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Pokriće</a:t>
            </a:r>
          </a:p>
          <a:p>
            <a:pPr lvl="1"/>
            <a:r>
              <a:rPr lang="hr-HR"/>
              <a:t>Središnja i lokalna vlast, odvojeno</a:t>
            </a:r>
          </a:p>
          <a:p>
            <a:pPr lvl="1"/>
            <a:r>
              <a:rPr lang="hr-HR"/>
              <a:t>Konsolidacija za središnju vlast između središnje uprave i njezinih agencija</a:t>
            </a:r>
          </a:p>
          <a:p>
            <a:pPr lvl="1"/>
            <a:r>
              <a:rPr lang="hr-HR"/>
              <a:t>Konsolidacija za svaku lokalnu razinu vlasti; nema opće konsolidacije za lokalnu vlast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Kašnjenja i vremenski okvir</a:t>
            </a:r>
          </a:p>
          <a:p>
            <a:pPr lvl="1"/>
            <a:r>
              <a:rPr lang="hr-HR"/>
              <a:t>Zatvaranje u roku od 4 mjeseca</a:t>
            </a:r>
          </a:p>
          <a:p>
            <a:pPr lvl="1"/>
            <a:r>
              <a:rPr lang="hr-HR"/>
              <a:t>Odobrenje (uključujući certifikaciju za središnju vlast) u roku od 6 mjeseci</a:t>
            </a:r>
          </a:p>
          <a:p>
            <a:pPr lvl="1"/>
            <a:r>
              <a:rPr lang="hr-HR"/>
              <a:t>za financijske izvještaje i izvještaje o izvršenju proračuna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Izvještavanje</a:t>
            </a:r>
            <a:r>
              <a:rPr lang="hr-HR"/>
              <a:t> </a:t>
            </a:r>
          </a:p>
          <a:p>
            <a:pPr lvl="1"/>
            <a:r>
              <a:rPr lang="hr-HR"/>
              <a:t>Godišnji financijski izvještaj</a:t>
            </a:r>
          </a:p>
          <a:p>
            <a:pPr lvl="1"/>
            <a:r>
              <a:rPr lang="hr-HR"/>
              <a:t>Mjesečna i godišnja proračunska izvješća</a:t>
            </a:r>
          </a:p>
          <a:p>
            <a:pPr lvl="1"/>
            <a:r>
              <a:rPr lang="hr-HR"/>
              <a:t>Do sada su čitanost i upotreba izvješća bile ograničene, kako na makro tako i na mikrorazini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2731FC-7A91-6216-3371-B21708DC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15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25"/>
            <a:ext cx="12019547" cy="6721475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/>
              <a:t>OPĆE PREDSTAVLJANJE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RIZNICA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FRANKOFONSKE ZNAČAJKE UPRAVLJANJA JAVNIM FINANCIJAMA ZA IZVRŠENJE PRORAČUNA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NEDAVNA POSTIGNUĆA I IZAZOVI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>
                <a:solidFill>
                  <a:srgbClr val="FF0000"/>
                </a:solidFill>
              </a:rPr>
              <a:t>NOVI PRISTUPI I METODE KONTROLE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>
                <a:solidFill>
                  <a:srgbClr val="FF0000"/>
                </a:solidFill>
              </a:rPr>
              <a:t>kontrola preuzetih obveza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>
                <a:solidFill>
                  <a:srgbClr val="FF0000"/>
                </a:solidFill>
              </a:rPr>
              <a:t>kontrola plaćanja</a:t>
            </a:r>
          </a:p>
          <a:p>
            <a:pPr marL="1485900" lvl="2" indent="-571500">
              <a:buFont typeface="+mj-lt"/>
              <a:buAutoNum type="romanUcPeriod"/>
            </a:pPr>
            <a:r>
              <a:rPr lang="hr-HR" sz="3200" b="1">
                <a:solidFill>
                  <a:srgbClr val="FF0000"/>
                </a:solidFill>
              </a:rPr>
              <a:t>kvaliteta računovodstva</a:t>
            </a:r>
          </a:p>
          <a:p>
            <a:pPr marL="914400" lvl="2" indent="0">
              <a:buNone/>
            </a:pPr>
            <a:endParaRPr lang="en-GB" sz="32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4000" b="1"/>
              <a:t>LEKCIJE I ZAKLJUČCI</a:t>
            </a:r>
          </a:p>
          <a:p>
            <a:pPr marL="1485900" lvl="2" indent="-571500">
              <a:buFont typeface="+mj-lt"/>
              <a:buAutoNum type="romanUcPeriod"/>
            </a:pP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28D35-8D40-3292-C22E-D30D7A10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49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55D99-B069-BCC5-6E6F-635F84F63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Razvoj kontrolnih pristupa i metoda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65DB37-CD83-7335-AA8D-4981EA783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094874"/>
            <a:ext cx="11257547" cy="57631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000" b="1" dirty="0"/>
              <a:t>Razlog</a:t>
            </a:r>
          </a:p>
          <a:p>
            <a:pPr lvl="1"/>
            <a:r>
              <a:rPr lang="hr-HR" sz="2600" dirty="0"/>
              <a:t>Višestruke, opterećujuće i preklapajuće kontrole procesa potrošnje</a:t>
            </a:r>
          </a:p>
          <a:p>
            <a:pPr lvl="1"/>
            <a:r>
              <a:rPr lang="hr-HR" sz="2600" dirty="0"/>
              <a:t>Kompjuterizacija</a:t>
            </a:r>
          </a:p>
          <a:p>
            <a:pPr lvl="1"/>
            <a:r>
              <a:rPr lang="hr-HR" sz="2600" dirty="0"/>
              <a:t>Bolja suradnja između različitih dionika uključenih u proces potrošnje</a:t>
            </a:r>
          </a:p>
          <a:p>
            <a:pPr lvl="1"/>
            <a:r>
              <a:rPr lang="hr-HR" sz="2600" dirty="0"/>
              <a:t>Dizajn planiranja proračuna prema učinku i obračunsko računovodstvo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000" b="1" dirty="0"/>
              <a:t>Novi pristupi</a:t>
            </a:r>
          </a:p>
          <a:p>
            <a:pPr lvl="1"/>
            <a:r>
              <a:rPr lang="hr-HR" sz="2600" i="1" dirty="0"/>
              <a:t>Selektivnost</a:t>
            </a:r>
            <a:r>
              <a:rPr lang="hr-HR" sz="2600" dirty="0"/>
              <a:t> umjesto </a:t>
            </a:r>
            <a:r>
              <a:rPr lang="hr-HR" sz="2600" i="1" dirty="0"/>
              <a:t>iscrpnosti</a:t>
            </a:r>
          </a:p>
          <a:p>
            <a:pPr lvl="1"/>
            <a:r>
              <a:rPr lang="hr-HR" sz="2600" i="1" dirty="0"/>
              <a:t>Ex post</a:t>
            </a:r>
            <a:r>
              <a:rPr lang="hr-HR" sz="2600" dirty="0"/>
              <a:t> umjesto </a:t>
            </a:r>
            <a:r>
              <a:rPr lang="hr-HR" sz="2600" i="1" dirty="0"/>
              <a:t>ex ante</a:t>
            </a:r>
          </a:p>
          <a:p>
            <a:pPr lvl="1"/>
            <a:r>
              <a:rPr lang="hr-HR" sz="2600" dirty="0"/>
              <a:t>U </a:t>
            </a:r>
            <a:r>
              <a:rPr lang="hr-HR" sz="2600" i="1" dirty="0"/>
              <a:t>sustavu</a:t>
            </a:r>
            <a:r>
              <a:rPr lang="hr-HR" sz="2600" dirty="0"/>
              <a:t> umjesto u </a:t>
            </a:r>
            <a:r>
              <a:rPr lang="hr-HR" sz="2600" i="1" dirty="0"/>
              <a:t>transakcijama</a:t>
            </a:r>
          </a:p>
          <a:p>
            <a:pPr lvl="1"/>
            <a:r>
              <a:rPr lang="hr-HR" sz="2600" i="1" dirty="0"/>
              <a:t>Pragmatizam</a:t>
            </a:r>
            <a:r>
              <a:rPr lang="hr-HR" sz="2600" dirty="0"/>
              <a:t> umjesto </a:t>
            </a:r>
            <a:r>
              <a:rPr lang="hr-HR" sz="2600" i="1" dirty="0"/>
              <a:t>formalizma</a:t>
            </a:r>
          </a:p>
          <a:p>
            <a:pPr lvl="1"/>
            <a:r>
              <a:rPr lang="hr-HR" sz="2600" i="1" dirty="0"/>
              <a:t>Povjerenje</a:t>
            </a:r>
            <a:r>
              <a:rPr lang="hr-HR" sz="2600" dirty="0"/>
              <a:t> i suradnja umjesto </a:t>
            </a:r>
            <a:r>
              <a:rPr lang="hr-HR" sz="2600" i="1" dirty="0"/>
              <a:t>nepovjerenja</a:t>
            </a:r>
            <a:r>
              <a:rPr lang="hr-HR" sz="2600" dirty="0"/>
              <a:t> i sporova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000" b="1" dirty="0"/>
              <a:t>Razvoj i promjene </a:t>
            </a:r>
          </a:p>
          <a:p>
            <a:pPr lvl="1"/>
            <a:r>
              <a:rPr lang="hr-HR" sz="2600" dirty="0"/>
              <a:t>kontrole obveza</a:t>
            </a:r>
          </a:p>
          <a:p>
            <a:pPr lvl="1"/>
            <a:r>
              <a:rPr lang="hr-HR" sz="2600" dirty="0"/>
              <a:t>kontrole plaćanja</a:t>
            </a:r>
          </a:p>
          <a:p>
            <a:pPr lvl="1"/>
            <a:r>
              <a:rPr lang="hr-HR" sz="2600" dirty="0"/>
              <a:t>kontrole računovodstva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7CDAAD-8709-4984-506A-6B50222F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4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D50B7-6E23-D101-9B23-0AD86600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I. Kontrole PREUZETIH OBVEZA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A71B-B0D3-80E5-B39B-1568B44D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8938"/>
            <a:ext cx="12192000" cy="561874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/>
              <a:t>U početku, od ranog XX. stoljeća: </a:t>
            </a:r>
            <a:r>
              <a:rPr lang="hr-HR" b="0"/>
              <a:t>za sprječavanje kašnjenja i jačanje proračunske discipline</a:t>
            </a:r>
          </a:p>
          <a:p>
            <a:pPr lvl="1"/>
            <a:r>
              <a:rPr lang="hr-HR"/>
              <a:t>ex ante kontrola obveza koju provodi ordonnateur u središnjim vladinim tijelima </a:t>
            </a:r>
          </a:p>
          <a:p>
            <a:pPr lvl="1"/>
            <a:r>
              <a:rPr lang="hr-HR"/>
              <a:t>provodi zastupnik Uprave za proračun Ministarstva financija;</a:t>
            </a:r>
          </a:p>
          <a:p>
            <a:pPr lvl="1"/>
            <a:r>
              <a:rPr lang="hr-HR"/>
              <a:t>usmjerena na provjeru i) dostatnih odobrenih sredstava, ii) odgovarajuće proračunske linije; </a:t>
            </a:r>
          </a:p>
          <a:p>
            <a:pPr lvl="1"/>
            <a:r>
              <a:rPr lang="hr-HR"/>
              <a:t>ograničena koordinacija s kontrolama plaćanja (vidjeti u nastavku)</a:t>
            </a:r>
          </a:p>
          <a:p>
            <a:pPr lvl="1"/>
            <a:r>
              <a:rPr lang="hr-HR"/>
              <a:t>Ime i prezime: </a:t>
            </a:r>
            <a:r>
              <a:rPr lang="hr-HR" i="1"/>
              <a:t>Kontrolor financija (FC)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Sada je u tijeku novi razvoj od 2001. (LOLF):</a:t>
            </a:r>
            <a:r>
              <a:rPr lang="hr-HR" sz="2400"/>
              <a:t>  </a:t>
            </a:r>
            <a:r>
              <a:rPr lang="hr-HR" b="0"/>
              <a:t>promicanje novog javnog upravljanja, posebno planiranja proračuna prema učincima</a:t>
            </a:r>
          </a:p>
          <a:p>
            <a:pPr lvl="1"/>
            <a:r>
              <a:rPr lang="hr-HR"/>
              <a:t>više globalizirane kontrole nad godišnjim planom rashoda </a:t>
            </a:r>
          </a:p>
          <a:p>
            <a:pPr lvl="1"/>
            <a:r>
              <a:rPr lang="hr-HR" i="1"/>
              <a:t>Kontrolor</a:t>
            </a:r>
            <a:r>
              <a:rPr lang="hr-HR"/>
              <a:t> sve više postaje </a:t>
            </a:r>
            <a:r>
              <a:rPr lang="hr-HR" i="1"/>
              <a:t>savjetnik</a:t>
            </a:r>
            <a:r>
              <a:rPr lang="hr-HR"/>
              <a:t> ordonnateura </a:t>
            </a:r>
          </a:p>
          <a:p>
            <a:pPr lvl="1"/>
            <a:r>
              <a:rPr lang="hr-HR"/>
              <a:t>Bolja koordinacija s kontrolama plaćanja: Proračunski kontrolor i </a:t>
            </a:r>
            <a:r>
              <a:rPr lang="hr-HR">
                <a:highlight>
                  <a:srgbClr val="FFFF00"/>
                </a:highlight>
              </a:rPr>
              <a:t>comptable public</a:t>
            </a:r>
            <a:r>
              <a:rPr lang="hr-HR"/>
              <a:t> pod istom su nadležnošću višeg predstavnika Ministarstva financija u svakom resornom ministarstvu</a:t>
            </a:r>
          </a:p>
          <a:p>
            <a:pPr lvl="1"/>
            <a:r>
              <a:rPr lang="hr-HR"/>
              <a:t>Novi naziv: </a:t>
            </a:r>
            <a:r>
              <a:rPr lang="hr-HR" i="1"/>
              <a:t>Kontrolor proračuna (BC)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F4ED49-42E6-0D92-C0B0-40AEB597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3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EF5EE-70A1-A1A3-A425-402020B0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hr-HR" b="1">
                <a:solidFill>
                  <a:srgbClr val="FF0000"/>
                </a:solidFill>
              </a:rPr>
              <a:t>II. Kontrola PLAĆANJA</a:t>
            </a:r>
            <a:br>
              <a:rPr lang="hr-HR"/>
            </a:br>
            <a:endParaRPr lang="hr-H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2DE584-C171-0499-518B-CBF58576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0653"/>
            <a:ext cx="11353800" cy="57390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/>
              <a:t>Povijesno je kontrola bila ex ante, iscrpna i sustavna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U području plaćanja</a:t>
            </a:r>
          </a:p>
          <a:p>
            <a:pPr lvl="1"/>
            <a:r>
              <a:rPr lang="hr-HR" dirty="0"/>
              <a:t>Prema nalogu za plaćanje koji izdaje ordonnateur </a:t>
            </a:r>
          </a:p>
          <a:p>
            <a:pPr lvl="1"/>
            <a:r>
              <a:rPr lang="hr-HR" dirty="0"/>
              <a:t>7 kontrolnih točaka</a:t>
            </a:r>
          </a:p>
          <a:p>
            <a:pPr lvl="1"/>
            <a:r>
              <a:rPr lang="hr-HR" dirty="0"/>
              <a:t>U području središnje i lokalne potrošnje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dirty="0"/>
              <a:t>provodi comptable public, agent Riznice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hr-HR" b="1" dirty="0"/>
              <a:t>Nedavno uvođenje dviju reformi</a:t>
            </a:r>
          </a:p>
          <a:p>
            <a:pPr lvl="1">
              <a:spcBef>
                <a:spcPts val="1000"/>
              </a:spcBef>
              <a:defRPr/>
            </a:pPr>
            <a:r>
              <a:rPr lang="hr-HR" dirty="0"/>
              <a:t>„Selektivna“ kontrola na temelju procjene rizika, koja kombinira povijest transakcija i kapacitet subjekta</a:t>
            </a:r>
          </a:p>
          <a:p>
            <a:pPr lvl="2">
              <a:spcBef>
                <a:spcPts val="1000"/>
              </a:spcBef>
              <a:defRPr/>
            </a:pPr>
            <a:r>
              <a:rPr lang="hr-HR" baseline="0" dirty="0"/>
              <a:t>U potpunosti dovršena 2012.</a:t>
            </a:r>
          </a:p>
          <a:p>
            <a:pPr lvl="2">
              <a:spcBef>
                <a:spcPts val="1000"/>
              </a:spcBef>
              <a:defRPr/>
            </a:pPr>
            <a:r>
              <a:rPr lang="hr-HR" dirty="0"/>
              <a:t>Velik uspjeh</a:t>
            </a:r>
            <a:r>
              <a:rPr lang="hr-HR" baseline="0" dirty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i="1" dirty="0"/>
              <a:t>Ugovorna kontrola</a:t>
            </a:r>
            <a:r>
              <a:rPr lang="hr-HR" dirty="0"/>
              <a:t>, na temelju sustavnog pristupa  </a:t>
            </a:r>
          </a:p>
          <a:p>
            <a:pPr lvl="2">
              <a:spcBef>
                <a:spcPts val="1000"/>
              </a:spcBef>
              <a:defRPr/>
            </a:pPr>
            <a:r>
              <a:rPr lang="hr-HR" dirty="0"/>
              <a:t>Kasnije s naglaskom na lokalnoj razini vlasti i uz partnerski pristup</a:t>
            </a:r>
          </a:p>
          <a:p>
            <a:pPr lvl="2">
              <a:spcBef>
                <a:spcPts val="1000"/>
              </a:spcBef>
              <a:defRPr/>
            </a:pPr>
            <a:r>
              <a:rPr lang="hr-HR" dirty="0"/>
              <a:t>Mješovit uspjeh: podrazumijeva potpunu reviziju procesa i sustava potrošnje subjekata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6380F1-089B-E359-148C-043224D3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951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351B3-05DA-8ED6-F092-384C99F9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Utjecaj na okvir odgovornosti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0B43B-DABC-C1FE-764D-AD66B77AA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0324"/>
            <a:ext cx="12192000" cy="59806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b="1"/>
              <a:t>Razlog</a:t>
            </a:r>
          </a:p>
          <a:p>
            <a:pPr lvl="1"/>
            <a:r>
              <a:rPr lang="hr-HR" sz="2800"/>
              <a:t>Za ublažavanje kontrola potrebni su jači okviri odgovornosti</a:t>
            </a:r>
          </a:p>
          <a:p>
            <a:pPr lvl="1"/>
            <a:r>
              <a:rPr lang="hr-HR" sz="2800"/>
              <a:t>Posebno u pogledu ex ante kontrola </a:t>
            </a:r>
          </a:p>
          <a:p>
            <a:pPr lvl="2"/>
            <a:r>
              <a:rPr lang="hr-HR" sz="2400"/>
              <a:t>ex post kontrole podrazumijevaju </a:t>
            </a:r>
            <a:r>
              <a:rPr lang="hr-HR" sz="2400" i="1"/>
              <a:t>sankcije</a:t>
            </a:r>
            <a:r>
              <a:rPr lang="hr-HR" sz="2400"/>
              <a:t> </a:t>
            </a:r>
          </a:p>
          <a:p>
            <a:pPr lvl="2"/>
            <a:r>
              <a:rPr lang="hr-HR" sz="2400"/>
              <a:t>monetarne ili nemonetarne </a:t>
            </a:r>
          </a:p>
          <a:p>
            <a:pPr lvl="2"/>
            <a:r>
              <a:rPr lang="hr-HR" sz="2400"/>
              <a:t>rukovodstvene, disciplinarne ili sudske</a:t>
            </a:r>
          </a:p>
          <a:p>
            <a:pPr lvl="1"/>
            <a:r>
              <a:rPr lang="hr-HR" sz="2800"/>
              <a:t>U kontekstu </a:t>
            </a:r>
            <a:r>
              <a:rPr lang="hr-HR" sz="2800" i="1"/>
              <a:t>planiranja proračuna prema učincima</a:t>
            </a:r>
            <a:r>
              <a:rPr lang="hr-HR" sz="2800"/>
              <a:t>,</a:t>
            </a:r>
            <a:r>
              <a:rPr lang="hr-HR" sz="2800" i="1"/>
              <a:t> </a:t>
            </a:r>
            <a:r>
              <a:rPr lang="hr-HR" sz="2800"/>
              <a:t>ublažavanje kontrola </a:t>
            </a:r>
            <a:r>
              <a:rPr lang="hr-HR" sz="2800" i="1"/>
              <a:t>ulaznih podataka</a:t>
            </a:r>
            <a:r>
              <a:rPr lang="hr-HR" sz="2800"/>
              <a:t> zahtijeva kontrole </a:t>
            </a:r>
            <a:r>
              <a:rPr lang="hr-HR" sz="2800" i="1"/>
              <a:t>izlaznih podataka</a:t>
            </a:r>
            <a:r>
              <a:rPr lang="hr-HR" sz="2800"/>
              <a:t>, uz niz poticaja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/>
              <a:t>Nedavni razvoj događaja </a:t>
            </a:r>
          </a:p>
          <a:p>
            <a:pPr lvl="1"/>
            <a:r>
              <a:rPr lang="hr-HR" sz="2800"/>
              <a:t>za </a:t>
            </a:r>
            <a:r>
              <a:rPr lang="hr-HR" sz="2800" i="1">
                <a:highlight>
                  <a:srgbClr val="FFFF00"/>
                </a:highlight>
              </a:rPr>
              <a:t>comptable public</a:t>
            </a:r>
            <a:r>
              <a:rPr lang="hr-HR" sz="2800"/>
              <a:t>, zastarjeli RPP (osobna novčana odgovornost) ukinut je 2022. </a:t>
            </a:r>
          </a:p>
          <a:p>
            <a:pPr lvl="1"/>
            <a:r>
              <a:rPr lang="hr-HR" sz="2800"/>
              <a:t>Umjesto toga uveden je jedinstveni sustav nadležnosti voditelja u javnom sektoru za uloge </a:t>
            </a:r>
            <a:r>
              <a:rPr lang="hr-HR" sz="2800" i="1"/>
              <a:t>ordonnateur</a:t>
            </a:r>
            <a:r>
              <a:rPr lang="hr-HR" sz="2800"/>
              <a:t> i </a:t>
            </a:r>
            <a:r>
              <a:rPr lang="hr-HR" sz="2800" i="1"/>
              <a:t>comptable public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D55F93-EE93-8DA2-6A4C-D1DD12DA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12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CEC0B-464A-FB7D-62AA-DD0AC114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62681"/>
          </a:xfrm>
        </p:spPr>
        <p:txBody>
          <a:bodyPr>
            <a:normAutofit/>
          </a:bodyPr>
          <a:lstStyle/>
          <a:p>
            <a:r>
              <a:rPr lang="hr-HR" i="1"/>
              <a:t> </a:t>
            </a:r>
            <a:r>
              <a:rPr lang="hr-HR" b="1">
                <a:solidFill>
                  <a:srgbClr val="FF0000"/>
                </a:solidFill>
              </a:rPr>
              <a:t>III. RAČUNOVODSTVENA kontrola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C9560-DC50-A8AE-965F-946E0198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809518"/>
            <a:ext cx="12047621" cy="609640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/>
              <a:t>Kontekst </a:t>
            </a:r>
          </a:p>
          <a:p>
            <a:pPr lvl="1"/>
            <a:r>
              <a:rPr lang="hr-HR"/>
              <a:t>obračunsko računovodstvo: specifičan izazov za frankofonski sustav upravljanja javnim financijama</a:t>
            </a:r>
          </a:p>
          <a:p>
            <a:pPr lvl="2"/>
            <a:r>
              <a:rPr lang="hr-HR"/>
              <a:t>to zaista dovodi u pitanje odvojenost uloga ordonnateur/comptable</a:t>
            </a:r>
          </a:p>
          <a:p>
            <a:pPr lvl="2"/>
            <a:r>
              <a:rPr lang="hr-HR"/>
              <a:t>U okruženju obračuna, ključni računovodstveni događaj – isporuka – nije izravno pod kontrolom comptablea</a:t>
            </a:r>
          </a:p>
          <a:p>
            <a:pPr lvl="1"/>
            <a:r>
              <a:rPr lang="hr-HR"/>
              <a:t>Certificiranje provodi Revizorski sud</a:t>
            </a:r>
          </a:p>
          <a:p>
            <a:pPr lvl="2"/>
            <a:r>
              <a:rPr lang="hr-HR"/>
              <a:t>Od 13 kvalifikacija u 2006. na 4 u 2021.   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Potreba za jamčenjem kvalitete računovodstva</a:t>
            </a:r>
          </a:p>
          <a:p>
            <a:pPr lvl="1"/>
            <a:r>
              <a:rPr lang="hr-HR"/>
              <a:t>Kriteriji kvalitete računovodstva definirani u određenom okviru (pravilnost, iskrenost, vjernost</a:t>
            </a:r>
            <a:r>
              <a:rPr lang="hr-HR" sz="1400"/>
              <a:t> itd.)</a:t>
            </a:r>
          </a:p>
          <a:p>
            <a:pPr lvl="1"/>
            <a:r>
              <a:rPr lang="hr-HR"/>
              <a:t>Mogućnost praćenja i revizije (ugrađeno u sustave IFMIS Chorus i Helios)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/>
              <a:t>Modaliteti</a:t>
            </a:r>
          </a:p>
          <a:p>
            <a:pPr lvl="1"/>
            <a:r>
              <a:rPr lang="hr-HR"/>
              <a:t>Definirani posebnom uredbom iz 2013. </a:t>
            </a:r>
          </a:p>
          <a:p>
            <a:pPr lvl="1"/>
            <a:r>
              <a:rPr lang="hr-HR"/>
              <a:t>Odbor za unutarnju računovodstvenu reviziju u svakom fiskalnom subjektu</a:t>
            </a:r>
          </a:p>
          <a:p>
            <a:pPr lvl="1"/>
            <a:r>
              <a:rPr lang="hr-HR"/>
              <a:t>Mapiranje računovodstvenih rizika i povezanog akcijskog plana</a:t>
            </a:r>
          </a:p>
          <a:p>
            <a:pPr lvl="1"/>
            <a:r>
              <a:rPr lang="hr-HR"/>
              <a:t>Stalna automatska kontrola unutar godine i kvartalno zatvaranje</a:t>
            </a:r>
          </a:p>
          <a:p>
            <a:pPr lvl="1"/>
            <a:r>
              <a:rPr lang="hr-HR"/>
              <a:t>U suradnji s Cour des Comptes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B4FCCC-430C-08B9-629F-BBC93217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7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EA63F-BA04-0E84-6080-DEBF339C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901"/>
            <a:ext cx="105156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FRANCUSKA</a:t>
            </a:r>
            <a:r>
              <a:rPr lang="hr-HR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E7CD0-8781-1916-6BC0-FF950EF9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6464"/>
            <a:ext cx="12103768" cy="5491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200"/>
              <a:t>68 </a:t>
            </a:r>
            <a:r>
              <a:rPr lang="hr-HR" sz="3200" baseline="0"/>
              <a:t>milijuna stanovnika, 550 000 km2</a:t>
            </a:r>
            <a:r>
              <a:rPr lang="hr-HR" sz="320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/>
              <a:t>Centralizirana</a:t>
            </a:r>
            <a:r>
              <a:rPr lang="hr-HR" sz="3200" b="1" baseline="0"/>
              <a:t> tradicija, </a:t>
            </a:r>
            <a:r>
              <a:rPr lang="hr-HR" sz="3200" baseline="0"/>
              <a:t>ublažena reformama decentralizacije od</a:t>
            </a:r>
            <a:r>
              <a:rPr lang="hr-HR" sz="3200"/>
              <a:t> 1983.</a:t>
            </a:r>
          </a:p>
          <a:p>
            <a:pPr lvl="1"/>
            <a:r>
              <a:rPr lang="hr-HR" sz="2800"/>
              <a:t>13 regija</a:t>
            </a:r>
          </a:p>
          <a:p>
            <a:pPr lvl="1"/>
            <a:r>
              <a:rPr lang="hr-HR" sz="2800"/>
              <a:t>104 okruga</a:t>
            </a:r>
          </a:p>
          <a:p>
            <a:pPr lvl="1"/>
            <a:r>
              <a:rPr lang="hr-HR" sz="2800" baseline="0"/>
              <a:t>35 000 općina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/>
              <a:t>Vrlo fiskalizirana zemlja</a:t>
            </a:r>
          </a:p>
          <a:p>
            <a:pPr lvl="1"/>
            <a:r>
              <a:rPr lang="hr-HR" sz="2800"/>
              <a:t>Porez/BDP			45 %</a:t>
            </a:r>
          </a:p>
          <a:p>
            <a:pPr lvl="1"/>
            <a:r>
              <a:rPr lang="hr-HR" sz="2800"/>
              <a:t>Potrošnja/BDP 		56 %</a:t>
            </a:r>
          </a:p>
          <a:p>
            <a:pPr lvl="1"/>
            <a:r>
              <a:rPr lang="hr-HR" sz="2800"/>
              <a:t>Dug/BDP		110 %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/>
              <a:t>Opća Vlada</a:t>
            </a:r>
            <a:r>
              <a:rPr lang="hr-HR" sz="3200"/>
              <a:t>= 1520 mlrd. EUR </a:t>
            </a:r>
          </a:p>
          <a:p>
            <a:pPr lvl="1"/>
            <a:r>
              <a:rPr lang="hr-HR" sz="2800"/>
              <a:t>Centralna vlada	39 %</a:t>
            </a:r>
          </a:p>
          <a:p>
            <a:pPr lvl="1"/>
            <a:r>
              <a:rPr lang="hr-HR" sz="2800"/>
              <a:t>Lokalna razina vlasti 	18 %</a:t>
            </a:r>
          </a:p>
          <a:p>
            <a:pPr lvl="1"/>
            <a:r>
              <a:rPr lang="hr-HR" sz="2800"/>
              <a:t>Socijalno osiguranje 		43 %</a:t>
            </a:r>
          </a:p>
          <a:p>
            <a:pPr lvl="1"/>
            <a:endParaRPr lang="en-GB" baseline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463593-6172-E69F-E306-004503A2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21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/>
              <a:t>OPĆI UVOD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RIZNICA 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ZNAČAJKE FRANKOFONOG PFM-a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NEDAVNA POSTIGNUĆA I IZAZOVI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/>
              <a:t>NOVI PRISTUPI I METODE KONTROLE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>
                <a:solidFill>
                  <a:srgbClr val="FF0000"/>
                </a:solidFill>
              </a:rPr>
              <a:t>LEKCIJE I ZAKLJUČCI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64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4188D-358E-1F62-2F98-901CFE39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32346"/>
            <a:ext cx="12031579" cy="1102688"/>
          </a:xfrm>
        </p:spPr>
        <p:txBody>
          <a:bodyPr>
            <a:noAutofit/>
          </a:bodyPr>
          <a:lstStyle/>
          <a:p>
            <a:r>
              <a:rPr lang="hr-HR" sz="3400" b="1" dirty="0">
                <a:solidFill>
                  <a:srgbClr val="FF0000"/>
                </a:solidFill>
              </a:rPr>
              <a:t>DECENTRALIZACIJA/DEVOLUCIJA procesa potrošnje u Francuskoj tijekom posljednja dva desetljeća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A734F8-66FE-8266-06A4-50E1E3139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912"/>
            <a:ext cx="12031578" cy="54978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/>
              <a:t>Decentralizacija/devolucija  </a:t>
            </a:r>
          </a:p>
          <a:p>
            <a:pPr lvl="1"/>
            <a:r>
              <a:rPr lang="hr-HR" dirty="0"/>
              <a:t>premjestiti zadatke potrošnje s MF-a/riznice na potrošače</a:t>
            </a:r>
          </a:p>
          <a:p>
            <a:pPr lvl="1"/>
            <a:r>
              <a:rPr lang="hr-HR" dirty="0"/>
              <a:t>Anglofona značajka PFM-a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Jučer </a:t>
            </a:r>
          </a:p>
          <a:p>
            <a:pPr lvl="1"/>
            <a:r>
              <a:rPr lang="hr-HR" dirty="0"/>
              <a:t>Sve je odradilo Ministarstvo financija/Riznica: </a:t>
            </a:r>
          </a:p>
          <a:p>
            <a:pPr lvl="2"/>
            <a:r>
              <a:rPr lang="hr-HR" dirty="0"/>
              <a:t>Izvršenje proračuna, od preuzimanja obveze do plaćanja, uključujući upravljanje gotovinskim sredstvima </a:t>
            </a:r>
          </a:p>
          <a:p>
            <a:pPr lvl="2"/>
            <a:r>
              <a:rPr lang="hr-HR" dirty="0"/>
              <a:t>Cjelokupno računovodstvo, od evidentiranja do izvješćivanja, kako za proračunska izvješća tako i za financijska izvješća</a:t>
            </a:r>
          </a:p>
          <a:p>
            <a:pPr lvl="1"/>
            <a:r>
              <a:rPr lang="hr-HR" dirty="0"/>
              <a:t>Potrošačke jedinice imale su ograničenu ulogu: </a:t>
            </a:r>
          </a:p>
          <a:p>
            <a:pPr lvl="2"/>
            <a:r>
              <a:rPr lang="hr-HR" dirty="0"/>
              <a:t>diskusija o njihovom proračunu</a:t>
            </a:r>
          </a:p>
          <a:p>
            <a:pPr lvl="2"/>
            <a:r>
              <a:rPr lang="hr-HR" dirty="0"/>
              <a:t>traženje preuzimanja obveze potrošnje od MF-a</a:t>
            </a:r>
          </a:p>
          <a:p>
            <a:pPr lvl="2"/>
            <a:r>
              <a:rPr lang="hr-HR" dirty="0"/>
              <a:t>prepoznavanje rezultata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Danas</a:t>
            </a:r>
          </a:p>
          <a:p>
            <a:pPr lvl="1"/>
            <a:r>
              <a:rPr lang="hr-HR" dirty="0"/>
              <a:t>MF </a:t>
            </a:r>
          </a:p>
          <a:p>
            <a:pPr lvl="2"/>
            <a:r>
              <a:rPr lang="hr-HR" dirty="0"/>
              <a:t>odustao od svoje uloge preuzimanja obveza, zadržavši samo labavu globalnu kontrolu nad njom</a:t>
            </a:r>
          </a:p>
          <a:p>
            <a:pPr lvl="2"/>
            <a:r>
              <a:rPr lang="hr-HR" dirty="0"/>
              <a:t>Podijela plaćanja i računovodstva (snimanje) s LM-om</a:t>
            </a:r>
          </a:p>
          <a:p>
            <a:pPr lvl="2"/>
            <a:r>
              <a:rPr lang="hr-HR" dirty="0"/>
              <a:t>Zadržavanje potpune kontrole nad gotovinskim sredstvima</a:t>
            </a:r>
          </a:p>
          <a:p>
            <a:pPr lvl="1"/>
            <a:r>
              <a:rPr lang="hr-HR" dirty="0"/>
              <a:t>Resorna ministarstva sve više uključena u izvršenje potrošnje, uključujući evidentiranje</a:t>
            </a:r>
          </a:p>
        </p:txBody>
      </p:sp>
    </p:spTree>
    <p:extLst>
      <p:ext uri="{BB962C8B-B14F-4D97-AF65-F5344CB8AC3E}">
        <p14:creationId xmlns:p14="http://schemas.microsoft.com/office/powerpoint/2010/main" val="1304507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95FA2-72AA-0BF6-B27E-235E49F8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58778"/>
          </a:xfrm>
        </p:spPr>
        <p:txBody>
          <a:bodyPr>
            <a:noAutofit/>
          </a:bodyPr>
          <a:lstStyle/>
          <a:p>
            <a:r>
              <a:rPr lang="hr-HR" sz="3400" b="1" dirty="0">
                <a:solidFill>
                  <a:srgbClr val="FF0000"/>
                </a:solidFill>
              </a:rPr>
              <a:t>DECENTRALIZACIJA/DEVOLUCIJA</a:t>
            </a:r>
            <a:br>
              <a:rPr lang="hr-HR" sz="3400" b="1" dirty="0">
                <a:solidFill>
                  <a:srgbClr val="FF0000"/>
                </a:solidFill>
              </a:rPr>
            </a:br>
            <a:r>
              <a:rPr lang="hr-HR" sz="3400" b="1" dirty="0">
                <a:solidFill>
                  <a:srgbClr val="FF0000"/>
                </a:solidFill>
              </a:rPr>
              <a:t>PROCESA POTROŠNJE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E1CE75-DC4C-35BD-845D-5B563BC0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8780"/>
            <a:ext cx="11959389" cy="57992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Neosporna strateška orijentacija</a:t>
            </a:r>
          </a:p>
          <a:p>
            <a:pPr lvl="1"/>
            <a:r>
              <a:rPr lang="hr-HR" sz="2800" dirty="0"/>
              <a:t>Usmjerenost na klijenta</a:t>
            </a:r>
          </a:p>
          <a:p>
            <a:pPr lvl="1"/>
            <a:r>
              <a:rPr lang="hr-HR" sz="2800" dirty="0"/>
              <a:t>Operativne jedinice bolje su pozicionirane za rješavanje operativnih pitanja</a:t>
            </a:r>
          </a:p>
          <a:p>
            <a:pPr lvl="1"/>
            <a:r>
              <a:rPr lang="hr-HR" sz="2800" dirty="0"/>
              <a:t>Upravljanje i motivacija rukovodstva i osoblja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 ...ali pod određenim uvjetima, i ...</a:t>
            </a:r>
          </a:p>
          <a:p>
            <a:pPr lvl="1"/>
            <a:r>
              <a:rPr lang="hr-HR" sz="2800" dirty="0"/>
              <a:t>Okvir odgovornosti: </a:t>
            </a:r>
          </a:p>
          <a:p>
            <a:pPr lvl="2"/>
            <a:r>
              <a:rPr lang="hr-HR" sz="2400" dirty="0"/>
              <a:t>jasna i sporazumna pravila; obostrano povjerenje; transparentnost; </a:t>
            </a:r>
          </a:p>
          <a:p>
            <a:pPr lvl="2"/>
            <a:r>
              <a:rPr lang="hr-HR" sz="2400" dirty="0"/>
              <a:t>poticaji i sankcije</a:t>
            </a:r>
          </a:p>
          <a:p>
            <a:pPr lvl="1"/>
            <a:r>
              <a:rPr lang="hr-HR" sz="2800" dirty="0"/>
              <a:t>Kapacitet: stručne vještine; trening;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...uz određena ograničenja i rizike</a:t>
            </a:r>
          </a:p>
          <a:p>
            <a:pPr lvl="1"/>
            <a:r>
              <a:rPr lang="hr-HR" sz="2800" dirty="0"/>
              <a:t>Loše upravljanje, uključujući moguća etička pitanja</a:t>
            </a:r>
          </a:p>
          <a:p>
            <a:pPr lvl="1"/>
            <a:r>
              <a:rPr lang="hr-HR" sz="2800" dirty="0"/>
              <a:t>Ekonomija razmjera; troškovi</a:t>
            </a:r>
          </a:p>
        </p:txBody>
      </p:sp>
    </p:spTree>
    <p:extLst>
      <p:ext uri="{BB962C8B-B14F-4D97-AF65-F5344CB8AC3E}">
        <p14:creationId xmlns:p14="http://schemas.microsoft.com/office/powerpoint/2010/main" val="897076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72CD3-64F0-473D-1ED3-99FBE12A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57988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Predloženi strateški „popis zadataka“ za francusko ministarstvo financija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E373B6-39D7-91BE-5772-A3FE1EAE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7990"/>
            <a:ext cx="12192000" cy="63887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/>
              <a:t>Iako je čvrsto i učinkovito, Ministarstvo financija trebalo bi eliminirati svoje trenutačne slabosti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I dalje prilično skupo unatoč velikim uštedama na radnim mjestima</a:t>
            </a:r>
          </a:p>
          <a:p>
            <a:pPr lvl="1"/>
            <a:r>
              <a:rPr lang="hr-HR" dirty="0"/>
              <a:t>Potrebna dubinska IT obnova</a:t>
            </a:r>
          </a:p>
          <a:p>
            <a:pPr lvl="1"/>
            <a:r>
              <a:rPr lang="hr-HR" dirty="0"/>
              <a:t>Kulturno je još uvijek previše vezana za svoju povijesnu ostavštinu i identitet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Svoje zadatke u pogledu plaćanja i iskustvo nastaviti prenositi na potrošačke jedinice</a:t>
            </a:r>
          </a:p>
          <a:p>
            <a:pPr lvl="1"/>
            <a:r>
              <a:rPr lang="hr-HR" i="1" dirty="0"/>
              <a:t>Savjetnik</a:t>
            </a:r>
            <a:r>
              <a:rPr lang="hr-HR" dirty="0"/>
              <a:t>, a ne kontrolor; </a:t>
            </a:r>
            <a:r>
              <a:rPr lang="hr-HR" i="1" dirty="0"/>
              <a:t>trener</a:t>
            </a:r>
            <a:r>
              <a:rPr lang="hr-HR" dirty="0"/>
              <a:t> i </a:t>
            </a:r>
            <a:r>
              <a:rPr lang="hr-HR" i="1" dirty="0"/>
              <a:t>tutor</a:t>
            </a:r>
            <a:r>
              <a:rPr lang="hr-HR" dirty="0"/>
              <a:t> osoblja potrošačkih jedinica</a:t>
            </a:r>
          </a:p>
          <a:p>
            <a:pPr lvl="1"/>
            <a:r>
              <a:rPr lang="hr-HR" dirty="0"/>
              <a:t>ali u uzimanju u obzir uvjeta i rizika</a:t>
            </a:r>
          </a:p>
          <a:p>
            <a:pPr lvl="1"/>
            <a:r>
              <a:rPr lang="hr-HR" dirty="0"/>
              <a:t>te u očuvanju središnjeg upravljanja gotovinskim sredstvima i njihova objedinjavanja 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Proširiti svoju ključnu ulogu u smislu fiskalne transparentnosti</a:t>
            </a:r>
          </a:p>
          <a:p>
            <a:pPr lvl="1"/>
            <a:r>
              <a:rPr lang="hr-HR" dirty="0"/>
              <a:t>Razviti izvještavanje izvan formalnih zahtjeva </a:t>
            </a:r>
          </a:p>
          <a:p>
            <a:pPr lvl="1"/>
            <a:r>
              <a:rPr lang="hr-HR" dirty="0"/>
              <a:t>Poboljšati narativne/analitičke dimenzije proračunskih i financijskih izvještaja</a:t>
            </a:r>
          </a:p>
          <a:p>
            <a:pPr lvl="1"/>
            <a:r>
              <a:rPr lang="hr-HR" dirty="0"/>
              <a:t>Oglašavati svoje računovodstvene rezultate različitim kategorijama korisnika, mikro i makro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Pridonijeti formuliranju makrofiskalne politike</a:t>
            </a:r>
          </a:p>
          <a:p>
            <a:pPr lvl="1"/>
            <a:r>
              <a:rPr lang="hr-HR" dirty="0"/>
              <a:t>Kreatorima politike staviti na raspolaganje svoje duboko poznavanje javne potrošnje</a:t>
            </a:r>
          </a:p>
          <a:p>
            <a:pPr lvl="1"/>
            <a:r>
              <a:rPr lang="hr-HR" dirty="0"/>
              <a:t>Izraditi analizu potrošnje kako bi se odvojila loša od dobre potrošnje</a:t>
            </a:r>
          </a:p>
          <a:p>
            <a:pPr lvl="1"/>
            <a:r>
              <a:rPr lang="hr-HR" dirty="0"/>
              <a:t>Savjetovati Upravu za proračun o pitanjima alokacije sredstava</a:t>
            </a:r>
          </a:p>
          <a:p>
            <a:pPr lvl="1"/>
            <a:r>
              <a:rPr lang="hr-HR" dirty="0"/>
              <a:t>Ulagati u mjerenje outputa (pokazatelja), izvan pukog računovodstva inputa</a:t>
            </a:r>
          </a:p>
        </p:txBody>
      </p:sp>
    </p:spTree>
    <p:extLst>
      <p:ext uri="{BB962C8B-B14F-4D97-AF65-F5344CB8AC3E}">
        <p14:creationId xmlns:p14="http://schemas.microsoft.com/office/powerpoint/2010/main" val="2593284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10CD6-182D-B59F-FAD3-8C475B20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6726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ZAKLJUČCI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E301EF-7019-27D9-0103-59A71DAB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1"/>
            <a:ext cx="12192000" cy="6172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Osporavaju se neka načela takozvanog francuskog modela</a:t>
            </a:r>
          </a:p>
          <a:p>
            <a:pPr lvl="1"/>
            <a:r>
              <a:rPr lang="hr-HR" sz="2800" dirty="0"/>
              <a:t> Nestaje odvojenost uloga „ordonnateur/comptable” </a:t>
            </a:r>
          </a:p>
          <a:p>
            <a:pPr lvl="1"/>
            <a:r>
              <a:rPr lang="hr-HR" sz="2800" dirty="0"/>
              <a:t>Blijedi središnja uloga i specifični status „comptable public”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Neke druge uloge usvajaju mnoge nefrankofonske zemlje</a:t>
            </a:r>
          </a:p>
          <a:p>
            <a:pPr lvl="1"/>
            <a:r>
              <a:rPr lang="hr-HR" sz="2800" dirty="0"/>
              <a:t>Obveza je sada široko prepoznata kao ključni korak u procesu potrošnje</a:t>
            </a:r>
          </a:p>
          <a:p>
            <a:pPr lvl="1"/>
            <a:r>
              <a:rPr lang="hr-HR" sz="2800" dirty="0"/>
              <a:t>Centralizirano objedinjavanje gotovine strateški je cilj u većini zemalja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b="1" dirty="0"/>
              <a:t>Promatrajte druge i učite iz njihovih uspjeha, kao i iz neuspjeha</a:t>
            </a:r>
          </a:p>
          <a:p>
            <a:pPr lvl="1"/>
            <a:r>
              <a:rPr lang="hr-HR" sz="2800" dirty="0"/>
              <a:t>Uzmite u obzir vlastite potrebe i ograničenja</a:t>
            </a:r>
          </a:p>
          <a:p>
            <a:pPr lvl="1"/>
            <a:r>
              <a:rPr lang="hr-HR" sz="2800" dirty="0"/>
              <a:t>Čuvajte se „mode“ i prolaznih noviteta</a:t>
            </a:r>
          </a:p>
          <a:p>
            <a:pPr lvl="1"/>
            <a:r>
              <a:rPr lang="hr-HR" sz="2800" dirty="0"/>
              <a:t>Budite pragmatični: ciljajte na poželjnost, ali i na izvedivost planiranih promjena </a:t>
            </a:r>
          </a:p>
          <a:p>
            <a:pPr lvl="1"/>
            <a:r>
              <a:rPr lang="hr-HR" sz="2800" dirty="0"/>
              <a:t>Razmišljajte u velikim razmjerima, napredujte malim koracima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F1048B-D0DD-DD84-5D95-0444CCDB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41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0A514F-6D70-B7FD-E3E4-148BE72EE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4800"/>
              <a:t>Hvala na pažnji!</a:t>
            </a:r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hr-HR" sz="6000" b="1"/>
              <a:t>PITANJA SU DOBRODOŠLA</a:t>
            </a:r>
          </a:p>
          <a:p>
            <a:pPr marL="0" indent="0" algn="ctr">
              <a:buNone/>
            </a:pPr>
            <a:endParaRPr lang="en-GB" sz="6000" b="1" dirty="0"/>
          </a:p>
          <a:p>
            <a:pPr marL="0" indent="0" algn="ctr">
              <a:buNone/>
            </a:pPr>
            <a:r>
              <a:rPr lang="hr-HR" sz="3200" b="0" i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benoitchevauchez@gmail.</a:t>
            </a:r>
            <a:r>
              <a:rPr lang="hr-HR" sz="3200" b="0" i="1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</a:p>
          <a:p>
            <a:pPr marL="0" indent="0" algn="ctr">
              <a:buNone/>
            </a:pPr>
            <a:r>
              <a:rPr lang="hr-HR" sz="3200" b="0" i="1">
                <a:solidFill>
                  <a:srgbClr val="0070C0"/>
                </a:solidFill>
              </a:rPr>
              <a:t>+33 6 6711 4442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DC9BB7-24FB-5B93-7B66-6921DCF5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5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015A7-7240-8340-6B80-84270B77A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331700" cy="1325563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SPAJANJE UPRAVE ZA NAPLATU POREZA I RIZNICE U 2008.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BE56C-8C01-0513-23E5-7BEF21CF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1353800" cy="55324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/>
              <a:t>Razlog:</a:t>
            </a:r>
          </a:p>
          <a:p>
            <a:pPr lvl="1"/>
            <a:r>
              <a:rPr lang="hr-HR" dirty="0"/>
              <a:t>Dvije povijesne široke mreže lokalnih ureda: </a:t>
            </a:r>
          </a:p>
          <a:p>
            <a:pPr lvl="2"/>
            <a:r>
              <a:rPr lang="hr-HR" dirty="0"/>
              <a:t>DGI zadužen za procjenu svih poreza, izravnih i neizravnih; i prikupljanje neizravnih poreza</a:t>
            </a:r>
          </a:p>
          <a:p>
            <a:pPr lvl="2"/>
            <a:r>
              <a:rPr lang="hr-HR" dirty="0"/>
              <a:t>DGCP zadužen za naplatu izravnih poreza i plaćanje svih rashoda</a:t>
            </a:r>
          </a:p>
          <a:p>
            <a:pPr lvl="1"/>
            <a:r>
              <a:rPr lang="hr-HR" dirty="0"/>
              <a:t>Stoga dolazi do dupliciranja, složenosti i troškova</a:t>
            </a:r>
          </a:p>
          <a:p>
            <a:pPr lvl="1"/>
            <a:r>
              <a:rPr lang="hr-HR" dirty="0"/>
              <a:t>Osim toga, to zbunjuje porezne obveznike</a:t>
            </a:r>
          </a:p>
          <a:p>
            <a:pPr lvl="1"/>
            <a:r>
              <a:rPr lang="hr-HR" dirty="0"/>
              <a:t>Mnoga izvješća, pokušaji i štrajkovi već godinama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Naposljetku, 2008. donesena je i provedena odluka o potpunom spajanju</a:t>
            </a:r>
          </a:p>
          <a:p>
            <a:pPr lvl="1"/>
            <a:r>
              <a:rPr lang="hr-HR" dirty="0">
                <a:highlight>
                  <a:srgbClr val="FFFF00"/>
                </a:highlight>
              </a:rPr>
              <a:t>Direction Generale des Finances Publiques (DGFIP) </a:t>
            </a:r>
          </a:p>
          <a:p>
            <a:pPr lvl="1"/>
            <a:r>
              <a:rPr lang="hr-HR" dirty="0"/>
              <a:t>Uspješna reforma koja je otvorila put značajnim uštedama za radna mjesta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/>
              <a:t>Veliki događaj u povijesti francuske fiskalne uprave</a:t>
            </a:r>
          </a:p>
          <a:p>
            <a:pPr lvl="1"/>
            <a:r>
              <a:rPr lang="hr-HR" dirty="0"/>
              <a:t>Društvena i kulturna trauma za osoblje Riznice</a:t>
            </a:r>
          </a:p>
          <a:p>
            <a:pPr lvl="1"/>
            <a:r>
              <a:rPr lang="hr-HR" dirty="0"/>
              <a:t>Riznica je na određeni način izgubila svoj identitet: sama je riječ nestala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30D7BC-C9A9-5524-C6C4-6C2521AA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4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our le trésor public : &quot;Elle n'existe pas&quot; - midilibre.fr">
            <a:extLst>
              <a:ext uri="{FF2B5EF4-FFF2-40B4-BE49-F238E27FC236}">
                <a16:creationId xmlns:a16="http://schemas.microsoft.com/office/drawing/2014/main" id="{18478E68-5533-D391-92BB-6E1FF57F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20" y="1848604"/>
            <a:ext cx="4672360" cy="44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02D5296C-6434-F354-D960-0B8DEC2E0C15}"/>
                  </a:ext>
                </a:extLst>
              </p14:cNvPr>
              <p14:cNvContentPartPr/>
              <p14:nvPr/>
            </p14:nvContentPartPr>
            <p14:xfrm>
              <a:off x="5750981" y="817996"/>
              <a:ext cx="360" cy="3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02D5296C-6434-F354-D960-0B8DEC2E0C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32981" y="799996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e 18">
            <a:extLst>
              <a:ext uri="{FF2B5EF4-FFF2-40B4-BE49-F238E27FC236}">
                <a16:creationId xmlns:a16="http://schemas.microsoft.com/office/drawing/2014/main" id="{613395D7-6722-D74B-C067-D68709D558C4}"/>
              </a:ext>
            </a:extLst>
          </p:cNvPr>
          <p:cNvGrpSpPr/>
          <p:nvPr/>
        </p:nvGrpSpPr>
        <p:grpSpPr>
          <a:xfrm>
            <a:off x="4692221" y="635116"/>
            <a:ext cx="1359720" cy="833400"/>
            <a:chOff x="4692221" y="635116"/>
            <a:chExt cx="1359720" cy="83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6CF50C98-BA99-C110-FA34-126ED5D3C7AD}"/>
                    </a:ext>
                  </a:extLst>
                </p14:cNvPr>
                <p14:cNvContentPartPr/>
                <p14:nvPr/>
              </p14:nvContentPartPr>
              <p14:xfrm>
                <a:off x="5955461" y="1455916"/>
                <a:ext cx="360" cy="36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6CF50C98-BA99-C110-FA34-126ED5D3C7A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37821" y="143791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9292517F-6F7C-4557-B750-FE93D3681CB9}"/>
                    </a:ext>
                  </a:extLst>
                </p14:cNvPr>
                <p14:cNvContentPartPr/>
                <p14:nvPr/>
              </p14:nvContentPartPr>
              <p14:xfrm>
                <a:off x="5955461" y="1455916"/>
                <a:ext cx="360" cy="36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9292517F-6F7C-4557-B750-FE93D3681CB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37821" y="143791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AECDE719-17C7-C087-4C3F-5F90A928D713}"/>
                    </a:ext>
                  </a:extLst>
                </p14:cNvPr>
                <p14:cNvContentPartPr/>
                <p14:nvPr/>
              </p14:nvContentPartPr>
              <p14:xfrm>
                <a:off x="4692221" y="635116"/>
                <a:ext cx="360" cy="2160"/>
              </p14:xfrm>
            </p:contentPart>
          </mc:Choice>
          <mc:Fallback xmlns=""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AECDE719-17C7-C087-4C3F-5F90A928D71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674221" y="617476"/>
                  <a:ext cx="360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9EFB38E5-9594-2AE3-5761-875ACEBB6A38}"/>
                    </a:ext>
                  </a:extLst>
                </p14:cNvPr>
                <p14:cNvContentPartPr/>
                <p14:nvPr/>
              </p14:nvContentPartPr>
              <p14:xfrm>
                <a:off x="6051581" y="1468156"/>
                <a:ext cx="360" cy="36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9EFB38E5-9594-2AE3-5761-875ACEBB6A3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033941" y="14501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EBEB577-FE6C-B9C9-27F1-1CE949F3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3A07BB7-3E4C-810E-B03C-AA0135D93452}"/>
                  </a:ext>
                </a:extLst>
              </p14:cNvPr>
              <p14:cNvContentPartPr/>
              <p14:nvPr/>
            </p14:nvContentPartPr>
            <p14:xfrm>
              <a:off x="155136" y="1333793"/>
              <a:ext cx="5302213" cy="5380317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3A07BB7-3E4C-810E-B03C-AA0135D9345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2134" y="1270800"/>
                <a:ext cx="5427856" cy="550594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re 1">
            <a:extLst>
              <a:ext uri="{FF2B5EF4-FFF2-40B4-BE49-F238E27FC236}">
                <a16:creationId xmlns:a16="http://schemas.microsoft.com/office/drawing/2014/main" id="{39746796-96CE-73FC-28FB-425DE43D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1" y="76868"/>
            <a:ext cx="12043418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U tisućama francuskih gradova i sela centri za javne financije zamijenili su urede javne riznice</a:t>
            </a:r>
          </a:p>
        </p:txBody>
      </p:sp>
      <p:pic>
        <p:nvPicPr>
          <p:cNvPr id="5" name="Picture 2" descr="Le Trésor Public (Toutes Les Infos COMPLÈTES): Le Politiste">
            <a:extLst>
              <a:ext uri="{FF2B5EF4-FFF2-40B4-BE49-F238E27FC236}">
                <a16:creationId xmlns:a16="http://schemas.microsoft.com/office/drawing/2014/main" id="{357D1562-F024-17CA-C8D1-337D0F27F6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81" y="1893062"/>
            <a:ext cx="5531430" cy="44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28">
            <a:extLst>
              <a:ext uri="{FF2B5EF4-FFF2-40B4-BE49-F238E27FC236}">
                <a16:creationId xmlns:a16="http://schemas.microsoft.com/office/drawing/2014/main" id="{7E78D615-C1F5-8453-3B46-6B9DCB3EE30D}"/>
              </a:ext>
            </a:extLst>
          </p:cNvPr>
          <p:cNvCxnSpPr>
            <a:cxnSpLocks/>
          </p:cNvCxnSpPr>
          <p:nvPr/>
        </p:nvCxnSpPr>
        <p:spPr>
          <a:xfrm flipH="1" flipV="1">
            <a:off x="5679592" y="2087024"/>
            <a:ext cx="5776448" cy="443893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24">
            <a:extLst>
              <a:ext uri="{FF2B5EF4-FFF2-40B4-BE49-F238E27FC236}">
                <a16:creationId xmlns:a16="http://schemas.microsoft.com/office/drawing/2014/main" id="{E9E225DE-07AD-4E18-3917-B8ADA7B09783}"/>
              </a:ext>
            </a:extLst>
          </p:cNvPr>
          <p:cNvCxnSpPr>
            <a:cxnSpLocks/>
          </p:cNvCxnSpPr>
          <p:nvPr/>
        </p:nvCxnSpPr>
        <p:spPr>
          <a:xfrm flipV="1">
            <a:off x="5679592" y="1888934"/>
            <a:ext cx="5051576" cy="466550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98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"/>
            <a:ext cx="12822148" cy="6337299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OPĆI UVOD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>
                <a:solidFill>
                  <a:srgbClr val="FF0000"/>
                </a:solidFill>
              </a:rPr>
              <a:t>RIZNICA  </a:t>
            </a:r>
          </a:p>
          <a:p>
            <a:pPr marL="1771650" lvl="2" indent="-857250">
              <a:buFont typeface="+mj-lt"/>
              <a:buAutoNum type="romanUcPeriod"/>
            </a:pPr>
            <a:r>
              <a:rPr lang="hr-HR" sz="4000" b="1" dirty="0">
                <a:solidFill>
                  <a:srgbClr val="FF0000"/>
                </a:solidFill>
              </a:rPr>
              <a:t>organizacija</a:t>
            </a:r>
          </a:p>
          <a:p>
            <a:pPr marL="1771650" lvl="2" indent="-857250">
              <a:buFont typeface="+mj-lt"/>
              <a:buAutoNum type="romanUcPeriod"/>
            </a:pPr>
            <a:r>
              <a:rPr lang="hr-HR" sz="4000" b="1" dirty="0">
                <a:solidFill>
                  <a:srgbClr val="FF0000"/>
                </a:solidFill>
              </a:rPr>
              <a:t>funkcije</a:t>
            </a:r>
          </a:p>
          <a:p>
            <a:pPr marL="1771650" lvl="2" indent="-857250">
              <a:buFont typeface="+mj-lt"/>
              <a:buAutoNum type="romanUcPeriod"/>
            </a:pPr>
            <a:r>
              <a:rPr lang="hr-HR" sz="4000" b="1" dirty="0">
                <a:solidFill>
                  <a:srgbClr val="FF0000"/>
                </a:solidFill>
              </a:rPr>
              <a:t>sredstva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ZNAČAJKE FRANKOFONOG PFM-a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NEDAVNA POSTIGNUĆA I IZAZOVI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NOVI PRISTUPI I METODE KONTROLE</a:t>
            </a: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hr-HR" sz="4000" b="1" dirty="0"/>
              <a:t>LEKCIJE I ZAKLJUČCI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8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E160A-03B8-F765-4248-F4643B4D3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27415"/>
          </a:xfrm>
        </p:spPr>
        <p:txBody>
          <a:bodyPr/>
          <a:lstStyle/>
          <a:p>
            <a:r>
              <a:rPr lang="hr-HR" b="1">
                <a:solidFill>
                  <a:srgbClr val="FF0000"/>
                </a:solidFill>
              </a:rPr>
              <a:t>Organogram DGFIP-a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E932EC0-5C51-0FB1-69B2-3BBCD5700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17054"/>
              </p:ext>
            </p:extLst>
          </p:nvPr>
        </p:nvGraphicFramePr>
        <p:xfrm>
          <a:off x="-84221" y="1027416"/>
          <a:ext cx="12276221" cy="5830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C305523-163C-5DF1-1BDD-20FB816F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4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DBA0C-CCFB-2FB7-2C35-7F82CBAA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9E4CE97-05C2-8558-CF4F-AFD2B9F09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525" y="-1252115"/>
            <a:ext cx="12205352" cy="6857999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3E27100-4B92-C4CA-1C8F-D6003D29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FCA3196F-A189-4204-8D47-8D648E9C2D73}"/>
                  </a:ext>
                </a:extLst>
              </p14:cNvPr>
              <p14:cNvContentPartPr/>
              <p14:nvPr/>
            </p14:nvContentPartPr>
            <p14:xfrm>
              <a:off x="3869726" y="1272549"/>
              <a:ext cx="1802880" cy="382248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FCA3196F-A189-4204-8D47-8D648E9C2D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61086" y="1263549"/>
                <a:ext cx="1820520" cy="38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394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98706-5048-D9D8-0713-44000359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0"/>
            <a:ext cx="5806367" cy="4215740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rgbClr val="FF0000"/>
                </a:solidFill>
              </a:rPr>
            </a:br>
            <a:r>
              <a:rPr lang="hr-HR" sz="4000" b="1" dirty="0">
                <a:solidFill>
                  <a:srgbClr val="FF0000"/>
                </a:solidFill>
              </a:rPr>
              <a:t>Nekadašnji „Trésor Public”,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hr-HR" sz="4000" b="1" dirty="0">
                <a:solidFill>
                  <a:srgbClr val="FF0000"/>
                </a:solidFill>
              </a:rPr>
              <a:t>sada samo 2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hr-HR" sz="4000" b="1" dirty="0">
                <a:solidFill>
                  <a:srgbClr val="FF0000"/>
                </a:solidFill>
              </a:rPr>
              <a:t>službe DGFIP-a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7DA9418-DFFF-F773-4854-09ABEA981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921" y="27152"/>
            <a:ext cx="4933147" cy="6803696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196FE8-6D69-17A2-DA5D-9C379334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29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2819</Words>
  <Application>Microsoft Office PowerPoint</Application>
  <PresentationFormat>Widescreen</PresentationFormat>
  <Paragraphs>468</Paragraphs>
  <Slides>35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Thème Office</vt:lpstr>
      <vt:lpstr>PowerPoint Presentation</vt:lpstr>
      <vt:lpstr>PowerPoint Presentation</vt:lpstr>
      <vt:lpstr>FRANCUSKA </vt:lpstr>
      <vt:lpstr>SPAJANJE UPRAVE ZA NAPLATU POREZA I RIZNICE U 2008.</vt:lpstr>
      <vt:lpstr>U tisućama francuskih gradova i sela centri za javne financije zamijenili su urede javne riznice</vt:lpstr>
      <vt:lpstr>PowerPoint Presentation</vt:lpstr>
      <vt:lpstr>Organogram DGFIP-a</vt:lpstr>
      <vt:lpstr>PowerPoint Presentation</vt:lpstr>
      <vt:lpstr> Nekadašnji „Trésor Public”,  sada samo 2  službe DGFIP-a </vt:lpstr>
      <vt:lpstr>I. ORGANIZACIJA</vt:lpstr>
      <vt:lpstr>II. FUNKCIJE </vt:lpstr>
      <vt:lpstr>II. RESURSI</vt:lpstr>
      <vt:lpstr>IT SUSTAVI</vt:lpstr>
      <vt:lpstr>PRAVNI OKVIR</vt:lpstr>
      <vt:lpstr>PowerPoint Presentation</vt:lpstr>
      <vt:lpstr>1. Ključna uloga i specifičan status „COMPTABLE PUBLIC“ </vt:lpstr>
      <vt:lpstr>II. OBVEZA, ključan korak procesa potrošnje </vt:lpstr>
      <vt:lpstr>III. ODVOJENOST uloga „Ordonnateur/Comptable”: jedno od glavnih povijesnih načela </vt:lpstr>
      <vt:lpstr>IV. CENTRALIZIRANA GOTOVINA za središnje i lokalne razine vlasti  </vt:lpstr>
      <vt:lpstr>PowerPoint Presentation</vt:lpstr>
      <vt:lpstr> Nedavna postignuća i izazovi  I UPRAVLJANJE GOTOVINOM </vt:lpstr>
      <vt:lpstr>Nedavna postignuća i izazovi  II. PROCES PLAĆANJA </vt:lpstr>
      <vt:lpstr>Nedavna postignuća i izazovi  III. RAČUNOVODSTVO </vt:lpstr>
      <vt:lpstr>PowerPoint Presentation</vt:lpstr>
      <vt:lpstr>Razvoj kontrolnih pristupa i metoda</vt:lpstr>
      <vt:lpstr>I. Kontrole PREUZETIH OBVEZA</vt:lpstr>
      <vt:lpstr>II. Kontrola PLAĆANJA </vt:lpstr>
      <vt:lpstr>Utjecaj na okvir odgovornosti</vt:lpstr>
      <vt:lpstr> III. RAČUNOVODSTVENA kontrola</vt:lpstr>
      <vt:lpstr>PowerPoint Presentation</vt:lpstr>
      <vt:lpstr>DECENTRALIZACIJA/DEVOLUCIJA procesa potrošnje u Francuskoj tijekom posljednja dva desetljeća</vt:lpstr>
      <vt:lpstr>DECENTRALIZACIJA/DEVOLUCIJA PROCESA POTROŠNJE</vt:lpstr>
      <vt:lpstr>Predloženi strateški „popis zadataka“ za francusko ministarstvo financija</vt:lpstr>
      <vt:lpstr>ZAKLJUČCI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Chevauchez</dc:creator>
  <cp:lastModifiedBy>Yelena Slizhevskaya</cp:lastModifiedBy>
  <cp:revision>20</cp:revision>
  <dcterms:created xsi:type="dcterms:W3CDTF">2023-04-23T16:59:22Z</dcterms:created>
  <dcterms:modified xsi:type="dcterms:W3CDTF">2023-05-20T22:05:29Z</dcterms:modified>
</cp:coreProperties>
</file>