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7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36" r:id="rId2"/>
    <p:sldId id="303" r:id="rId3"/>
    <p:sldId id="257" r:id="rId4"/>
    <p:sldId id="289" r:id="rId5"/>
    <p:sldId id="282" r:id="rId6"/>
    <p:sldId id="343" r:id="rId7"/>
    <p:sldId id="275" r:id="rId8"/>
    <p:sldId id="337" r:id="rId9"/>
    <p:sldId id="287" r:id="rId10"/>
    <p:sldId id="286" r:id="rId11"/>
    <p:sldId id="265" r:id="rId12"/>
    <p:sldId id="264" r:id="rId13"/>
    <p:sldId id="281" r:id="rId14"/>
    <p:sldId id="285" r:id="rId15"/>
    <p:sldId id="344" r:id="rId16"/>
    <p:sldId id="308" r:id="rId17"/>
    <p:sldId id="306" r:id="rId18"/>
    <p:sldId id="307" r:id="rId19"/>
    <p:sldId id="283" r:id="rId20"/>
    <p:sldId id="345" r:id="rId21"/>
    <p:sldId id="269" r:id="rId22"/>
    <p:sldId id="268" r:id="rId23"/>
    <p:sldId id="270" r:id="rId24"/>
    <p:sldId id="314" r:id="rId25"/>
    <p:sldId id="278" r:id="rId26"/>
    <p:sldId id="279" r:id="rId27"/>
    <p:sldId id="277" r:id="rId28"/>
    <p:sldId id="298" r:id="rId29"/>
    <p:sldId id="280" r:id="rId30"/>
    <p:sldId id="346" r:id="rId31"/>
    <p:sldId id="340" r:id="rId32"/>
    <p:sldId id="341" r:id="rId33"/>
    <p:sldId id="342" r:id="rId34"/>
    <p:sldId id="271" r:id="rId35"/>
    <p:sldId id="291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43" autoAdjust="0"/>
  </p:normalViewPr>
  <p:slideViewPr>
    <p:cSldViewPr snapToGrid="0">
      <p:cViewPr varScale="1">
        <p:scale>
          <a:sx n="63" d="100"/>
          <a:sy n="63" d="100"/>
        </p:scale>
        <p:origin x="72" y="136"/>
      </p:cViewPr>
      <p:guideLst/>
    </p:cSldViewPr>
  </p:slideViewPr>
  <p:outlineViewPr>
    <p:cViewPr>
      <p:scale>
        <a:sx n="33" d="100"/>
        <a:sy n="33" d="100"/>
      </p:scale>
      <p:origin x="0" y="-5701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8B64BC-DA24-4A03-BA7A-C382E16D8D7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B569407-E1D1-4125-A5B7-44AE47A32762}">
      <dgm:prSet phldrT="[Texte]"/>
      <dgm:spPr/>
      <dgm:t>
        <a:bodyPr/>
        <a:lstStyle/>
        <a:p>
          <a:r>
            <a:rPr lang="en-GB" dirty="0"/>
            <a:t>DGFIP</a:t>
          </a:r>
        </a:p>
        <a:p>
          <a:r>
            <a:rPr lang="en-GB" dirty="0"/>
            <a:t>General Directorate of Public Finances</a:t>
          </a:r>
        </a:p>
      </dgm:t>
    </dgm:pt>
    <dgm:pt modelId="{EAD65FCC-65FA-4DEA-9A91-1D43E9C4275B}" type="parTrans" cxnId="{9CEBAA3A-A458-4B45-BDCE-E7DB3EB857D3}">
      <dgm:prSet/>
      <dgm:spPr/>
      <dgm:t>
        <a:bodyPr/>
        <a:lstStyle/>
        <a:p>
          <a:endParaRPr lang="en-GB"/>
        </a:p>
      </dgm:t>
    </dgm:pt>
    <dgm:pt modelId="{52DC1CFB-9FF1-4814-B27C-6F7851D4BC3B}" type="sibTrans" cxnId="{9CEBAA3A-A458-4B45-BDCE-E7DB3EB857D3}">
      <dgm:prSet/>
      <dgm:spPr/>
      <dgm:t>
        <a:bodyPr/>
        <a:lstStyle/>
        <a:p>
          <a:endParaRPr lang="en-GB"/>
        </a:p>
      </dgm:t>
    </dgm:pt>
    <dgm:pt modelId="{82DBC9DC-FE56-4B2E-A1BB-C4B14D723982}">
      <dgm:prSet phldrT="[Texte]" custT="1"/>
      <dgm:spPr/>
      <dgm:t>
        <a:bodyPr/>
        <a:lstStyle/>
        <a:p>
          <a:pPr marL="0"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TAX Administration</a:t>
          </a:r>
        </a:p>
        <a:p>
          <a:pPr marL="0"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i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Ex DG Impots</a:t>
          </a:r>
        </a:p>
        <a:p>
          <a:pPr marL="0"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i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DGI</a:t>
          </a:r>
        </a:p>
      </dgm:t>
    </dgm:pt>
    <dgm:pt modelId="{8C71B865-01CC-432E-B4D1-192DEDCDA32F}" type="parTrans" cxnId="{2B620DD1-13C2-4DC4-B53F-29A2F2B26110}">
      <dgm:prSet/>
      <dgm:spPr/>
      <dgm:t>
        <a:bodyPr/>
        <a:lstStyle/>
        <a:p>
          <a:endParaRPr lang="en-GB"/>
        </a:p>
      </dgm:t>
    </dgm:pt>
    <dgm:pt modelId="{008C5E3C-FA48-4485-846C-7935B4882CCB}" type="sibTrans" cxnId="{2B620DD1-13C2-4DC4-B53F-29A2F2B26110}">
      <dgm:prSet/>
      <dgm:spPr/>
      <dgm:t>
        <a:bodyPr/>
        <a:lstStyle/>
        <a:p>
          <a:endParaRPr lang="en-GB"/>
        </a:p>
      </dgm:t>
    </dgm:pt>
    <dgm:pt modelId="{B134F163-A5B9-4774-87B1-00A9D89438FE}">
      <dgm:prSet phldrT="[Texte]" custT="1"/>
      <dgm:spPr/>
      <dgm:t>
        <a:bodyPr/>
        <a:lstStyle/>
        <a:p>
          <a:r>
            <a:rPr lang="en-GB" sz="3400" dirty="0"/>
            <a:t>TREASURY</a:t>
          </a:r>
        </a:p>
        <a:p>
          <a:r>
            <a:rPr lang="en-GB" sz="2800" i="1" dirty="0"/>
            <a:t>ex DG public accounting</a:t>
          </a:r>
        </a:p>
        <a:p>
          <a:r>
            <a:rPr lang="en-GB" sz="2800" i="1" dirty="0"/>
            <a:t>DGCP</a:t>
          </a:r>
        </a:p>
      </dgm:t>
    </dgm:pt>
    <dgm:pt modelId="{4F3AD56B-1FF6-492A-8142-F777BA1C8DA8}" type="parTrans" cxnId="{A02CE975-B560-4956-BB7C-46E365A036E3}">
      <dgm:prSet/>
      <dgm:spPr/>
      <dgm:t>
        <a:bodyPr/>
        <a:lstStyle/>
        <a:p>
          <a:endParaRPr lang="en-GB"/>
        </a:p>
      </dgm:t>
    </dgm:pt>
    <dgm:pt modelId="{7A67A57B-F317-46FC-A12C-7180759729B4}" type="sibTrans" cxnId="{A02CE975-B560-4956-BB7C-46E365A036E3}">
      <dgm:prSet/>
      <dgm:spPr/>
      <dgm:t>
        <a:bodyPr/>
        <a:lstStyle/>
        <a:p>
          <a:endParaRPr lang="en-GB"/>
        </a:p>
      </dgm:t>
    </dgm:pt>
    <dgm:pt modelId="{61A2F3E6-E79A-4726-89DD-0D8391763435}">
      <dgm:prSet phldrT="[Texte]" custT="1"/>
      <dgm:spPr/>
      <dgm:t>
        <a:bodyPr/>
        <a:lstStyle/>
        <a:p>
          <a:r>
            <a:rPr lang="en-GB" sz="3400" dirty="0"/>
            <a:t>SUPPORT services</a:t>
          </a:r>
        </a:p>
        <a:p>
          <a:r>
            <a:rPr lang="en-GB" sz="3200" dirty="0"/>
            <a:t>HR, Budget, IT</a:t>
          </a:r>
        </a:p>
      </dgm:t>
    </dgm:pt>
    <dgm:pt modelId="{F15FF001-D8F0-4300-99B6-9D130626854E}" type="parTrans" cxnId="{10BD2B1A-B5A6-4A4F-BE76-A9FB8F902D59}">
      <dgm:prSet/>
      <dgm:spPr/>
      <dgm:t>
        <a:bodyPr/>
        <a:lstStyle/>
        <a:p>
          <a:endParaRPr lang="en-GB"/>
        </a:p>
      </dgm:t>
    </dgm:pt>
    <dgm:pt modelId="{3D6FF1B2-DB7B-49F4-A309-C9FC73AF93CF}" type="sibTrans" cxnId="{10BD2B1A-B5A6-4A4F-BE76-A9FB8F902D59}">
      <dgm:prSet/>
      <dgm:spPr/>
      <dgm:t>
        <a:bodyPr/>
        <a:lstStyle/>
        <a:p>
          <a:endParaRPr lang="en-GB"/>
        </a:p>
      </dgm:t>
    </dgm:pt>
    <dgm:pt modelId="{C125F156-242D-4BB9-9F99-024EA1F371B4}" type="pres">
      <dgm:prSet presAssocID="{958B64BC-DA24-4A03-BA7A-C382E16D8D7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FFBCD32-D0EB-4532-AA34-6C0D4B686FD1}" type="pres">
      <dgm:prSet presAssocID="{EB569407-E1D1-4125-A5B7-44AE47A32762}" presName="hierRoot1" presStyleCnt="0">
        <dgm:presLayoutVars>
          <dgm:hierBranch val="init"/>
        </dgm:presLayoutVars>
      </dgm:prSet>
      <dgm:spPr/>
    </dgm:pt>
    <dgm:pt modelId="{F94CD145-00F1-4FFF-8D25-3B05D8B2A906}" type="pres">
      <dgm:prSet presAssocID="{EB569407-E1D1-4125-A5B7-44AE47A32762}" presName="rootComposite1" presStyleCnt="0"/>
      <dgm:spPr/>
    </dgm:pt>
    <dgm:pt modelId="{27F47363-4DC7-484B-BF7A-00ECC2593828}" type="pres">
      <dgm:prSet presAssocID="{EB569407-E1D1-4125-A5B7-44AE47A32762}" presName="rootText1" presStyleLbl="node0" presStyleIdx="0" presStyleCnt="1">
        <dgm:presLayoutVars>
          <dgm:chPref val="3"/>
        </dgm:presLayoutVars>
      </dgm:prSet>
      <dgm:spPr/>
    </dgm:pt>
    <dgm:pt modelId="{2A6D08D4-E15B-427F-923F-F50579874623}" type="pres">
      <dgm:prSet presAssocID="{EB569407-E1D1-4125-A5B7-44AE47A32762}" presName="rootConnector1" presStyleLbl="node1" presStyleIdx="0" presStyleCnt="0"/>
      <dgm:spPr/>
    </dgm:pt>
    <dgm:pt modelId="{32F7C196-3AA7-41BA-BBBC-7D14D591D740}" type="pres">
      <dgm:prSet presAssocID="{EB569407-E1D1-4125-A5B7-44AE47A32762}" presName="hierChild2" presStyleCnt="0"/>
      <dgm:spPr/>
    </dgm:pt>
    <dgm:pt modelId="{56EEDE8F-BD1E-4F03-8A65-E8FBE3879CA8}" type="pres">
      <dgm:prSet presAssocID="{8C71B865-01CC-432E-B4D1-192DEDCDA32F}" presName="Name37" presStyleLbl="parChTrans1D2" presStyleIdx="0" presStyleCnt="3"/>
      <dgm:spPr/>
    </dgm:pt>
    <dgm:pt modelId="{93923EBA-3D31-449D-B4C4-9CAABC1BB29C}" type="pres">
      <dgm:prSet presAssocID="{82DBC9DC-FE56-4B2E-A1BB-C4B14D723982}" presName="hierRoot2" presStyleCnt="0">
        <dgm:presLayoutVars>
          <dgm:hierBranch val="init"/>
        </dgm:presLayoutVars>
      </dgm:prSet>
      <dgm:spPr/>
    </dgm:pt>
    <dgm:pt modelId="{A1615914-836F-4036-A2AC-D64BCAC8E38D}" type="pres">
      <dgm:prSet presAssocID="{82DBC9DC-FE56-4B2E-A1BB-C4B14D723982}" presName="rootComposite" presStyleCnt="0"/>
      <dgm:spPr/>
    </dgm:pt>
    <dgm:pt modelId="{09CD8026-2502-4656-93C9-8E92CECEFD1B}" type="pres">
      <dgm:prSet presAssocID="{82DBC9DC-FE56-4B2E-A1BB-C4B14D723982}" presName="rootText" presStyleLbl="node2" presStyleIdx="0" presStyleCnt="3">
        <dgm:presLayoutVars>
          <dgm:chPref val="3"/>
        </dgm:presLayoutVars>
      </dgm:prSet>
      <dgm:spPr/>
    </dgm:pt>
    <dgm:pt modelId="{0A67B202-949E-4500-BFBC-E9AAAB5B3E1B}" type="pres">
      <dgm:prSet presAssocID="{82DBC9DC-FE56-4B2E-A1BB-C4B14D723982}" presName="rootConnector" presStyleLbl="node2" presStyleIdx="0" presStyleCnt="3"/>
      <dgm:spPr/>
    </dgm:pt>
    <dgm:pt modelId="{4FD63E8D-7894-43FD-BA61-B794CF4CCD45}" type="pres">
      <dgm:prSet presAssocID="{82DBC9DC-FE56-4B2E-A1BB-C4B14D723982}" presName="hierChild4" presStyleCnt="0"/>
      <dgm:spPr/>
    </dgm:pt>
    <dgm:pt modelId="{0577AB1B-31CA-48D1-B27D-4B376C3B0A61}" type="pres">
      <dgm:prSet presAssocID="{82DBC9DC-FE56-4B2E-A1BB-C4B14D723982}" presName="hierChild5" presStyleCnt="0"/>
      <dgm:spPr/>
    </dgm:pt>
    <dgm:pt modelId="{AA8A0CB8-79BD-4AD7-A05A-43DC2F90C745}" type="pres">
      <dgm:prSet presAssocID="{4F3AD56B-1FF6-492A-8142-F777BA1C8DA8}" presName="Name37" presStyleLbl="parChTrans1D2" presStyleIdx="1" presStyleCnt="3"/>
      <dgm:spPr/>
    </dgm:pt>
    <dgm:pt modelId="{1AB32867-BCAC-4394-A7D4-D745027361FF}" type="pres">
      <dgm:prSet presAssocID="{B134F163-A5B9-4774-87B1-00A9D89438FE}" presName="hierRoot2" presStyleCnt="0">
        <dgm:presLayoutVars>
          <dgm:hierBranch val="init"/>
        </dgm:presLayoutVars>
      </dgm:prSet>
      <dgm:spPr/>
    </dgm:pt>
    <dgm:pt modelId="{B301A21C-A6BF-4BFE-9705-18ED81AAA17F}" type="pres">
      <dgm:prSet presAssocID="{B134F163-A5B9-4774-87B1-00A9D89438FE}" presName="rootComposite" presStyleCnt="0"/>
      <dgm:spPr/>
    </dgm:pt>
    <dgm:pt modelId="{3C3E42D2-C899-42B5-8A51-3CB85D472ECB}" type="pres">
      <dgm:prSet presAssocID="{B134F163-A5B9-4774-87B1-00A9D89438FE}" presName="rootText" presStyleLbl="node2" presStyleIdx="1" presStyleCnt="3">
        <dgm:presLayoutVars>
          <dgm:chPref val="3"/>
        </dgm:presLayoutVars>
      </dgm:prSet>
      <dgm:spPr/>
    </dgm:pt>
    <dgm:pt modelId="{67BF2D9E-C88C-4C91-8E47-CDFCF0BE707D}" type="pres">
      <dgm:prSet presAssocID="{B134F163-A5B9-4774-87B1-00A9D89438FE}" presName="rootConnector" presStyleLbl="node2" presStyleIdx="1" presStyleCnt="3"/>
      <dgm:spPr/>
    </dgm:pt>
    <dgm:pt modelId="{C3CF8CCA-6223-429E-BB20-21CD9DF5325E}" type="pres">
      <dgm:prSet presAssocID="{B134F163-A5B9-4774-87B1-00A9D89438FE}" presName="hierChild4" presStyleCnt="0"/>
      <dgm:spPr/>
    </dgm:pt>
    <dgm:pt modelId="{7FB2EB27-E8B3-4608-93BD-8B09CF0AD266}" type="pres">
      <dgm:prSet presAssocID="{B134F163-A5B9-4774-87B1-00A9D89438FE}" presName="hierChild5" presStyleCnt="0"/>
      <dgm:spPr/>
    </dgm:pt>
    <dgm:pt modelId="{162CE6FE-EE30-42E7-83D6-371BD495D76A}" type="pres">
      <dgm:prSet presAssocID="{F15FF001-D8F0-4300-99B6-9D130626854E}" presName="Name37" presStyleLbl="parChTrans1D2" presStyleIdx="2" presStyleCnt="3"/>
      <dgm:spPr/>
    </dgm:pt>
    <dgm:pt modelId="{1D8D92B7-436D-49B0-BA54-414457DB0694}" type="pres">
      <dgm:prSet presAssocID="{61A2F3E6-E79A-4726-89DD-0D8391763435}" presName="hierRoot2" presStyleCnt="0">
        <dgm:presLayoutVars>
          <dgm:hierBranch val="init"/>
        </dgm:presLayoutVars>
      </dgm:prSet>
      <dgm:spPr/>
    </dgm:pt>
    <dgm:pt modelId="{3ECE3048-585D-4E41-85B9-067DDF549805}" type="pres">
      <dgm:prSet presAssocID="{61A2F3E6-E79A-4726-89DD-0D8391763435}" presName="rootComposite" presStyleCnt="0"/>
      <dgm:spPr/>
    </dgm:pt>
    <dgm:pt modelId="{93A68E44-F599-4946-822B-52533BEE1A2E}" type="pres">
      <dgm:prSet presAssocID="{61A2F3E6-E79A-4726-89DD-0D8391763435}" presName="rootText" presStyleLbl="node2" presStyleIdx="2" presStyleCnt="3">
        <dgm:presLayoutVars>
          <dgm:chPref val="3"/>
        </dgm:presLayoutVars>
      </dgm:prSet>
      <dgm:spPr/>
    </dgm:pt>
    <dgm:pt modelId="{B977F19D-F055-4277-A0AA-5A20015BAEC8}" type="pres">
      <dgm:prSet presAssocID="{61A2F3E6-E79A-4726-89DD-0D8391763435}" presName="rootConnector" presStyleLbl="node2" presStyleIdx="2" presStyleCnt="3"/>
      <dgm:spPr/>
    </dgm:pt>
    <dgm:pt modelId="{41422E15-EEFC-41D1-B51F-93DFE78F1D2D}" type="pres">
      <dgm:prSet presAssocID="{61A2F3E6-E79A-4726-89DD-0D8391763435}" presName="hierChild4" presStyleCnt="0"/>
      <dgm:spPr/>
    </dgm:pt>
    <dgm:pt modelId="{1824AAB8-4649-434A-ABBD-67389F48985B}" type="pres">
      <dgm:prSet presAssocID="{61A2F3E6-E79A-4726-89DD-0D8391763435}" presName="hierChild5" presStyleCnt="0"/>
      <dgm:spPr/>
    </dgm:pt>
    <dgm:pt modelId="{2B44207D-1648-4AE8-89A8-CE42306F6F45}" type="pres">
      <dgm:prSet presAssocID="{EB569407-E1D1-4125-A5B7-44AE47A32762}" presName="hierChild3" presStyleCnt="0"/>
      <dgm:spPr/>
    </dgm:pt>
  </dgm:ptLst>
  <dgm:cxnLst>
    <dgm:cxn modelId="{10BD2B1A-B5A6-4A4F-BE76-A9FB8F902D59}" srcId="{EB569407-E1D1-4125-A5B7-44AE47A32762}" destId="{61A2F3E6-E79A-4726-89DD-0D8391763435}" srcOrd="2" destOrd="0" parTransId="{F15FF001-D8F0-4300-99B6-9D130626854E}" sibTransId="{3D6FF1B2-DB7B-49F4-A309-C9FC73AF93CF}"/>
    <dgm:cxn modelId="{36E99D22-1A1E-4B35-856D-165EA74F657C}" type="presOf" srcId="{B134F163-A5B9-4774-87B1-00A9D89438FE}" destId="{3C3E42D2-C899-42B5-8A51-3CB85D472ECB}" srcOrd="0" destOrd="0" presId="urn:microsoft.com/office/officeart/2005/8/layout/orgChart1"/>
    <dgm:cxn modelId="{9CEBAA3A-A458-4B45-BDCE-E7DB3EB857D3}" srcId="{958B64BC-DA24-4A03-BA7A-C382E16D8D7D}" destId="{EB569407-E1D1-4125-A5B7-44AE47A32762}" srcOrd="0" destOrd="0" parTransId="{EAD65FCC-65FA-4DEA-9A91-1D43E9C4275B}" sibTransId="{52DC1CFB-9FF1-4814-B27C-6F7851D4BC3B}"/>
    <dgm:cxn modelId="{E203E76D-573C-411F-8A44-6FA425A87E59}" type="presOf" srcId="{8C71B865-01CC-432E-B4D1-192DEDCDA32F}" destId="{56EEDE8F-BD1E-4F03-8A65-E8FBE3879CA8}" srcOrd="0" destOrd="0" presId="urn:microsoft.com/office/officeart/2005/8/layout/orgChart1"/>
    <dgm:cxn modelId="{3DFB7B6F-476C-44DA-93DE-2D84FF30566D}" type="presOf" srcId="{4F3AD56B-1FF6-492A-8142-F777BA1C8DA8}" destId="{AA8A0CB8-79BD-4AD7-A05A-43DC2F90C745}" srcOrd="0" destOrd="0" presId="urn:microsoft.com/office/officeart/2005/8/layout/orgChart1"/>
    <dgm:cxn modelId="{FE0D3653-7637-43B5-94B8-A54F067DAD1A}" type="presOf" srcId="{61A2F3E6-E79A-4726-89DD-0D8391763435}" destId="{93A68E44-F599-4946-822B-52533BEE1A2E}" srcOrd="0" destOrd="0" presId="urn:microsoft.com/office/officeart/2005/8/layout/orgChart1"/>
    <dgm:cxn modelId="{85A2B155-C2EC-4F1A-8E34-F237E54D5929}" type="presOf" srcId="{F15FF001-D8F0-4300-99B6-9D130626854E}" destId="{162CE6FE-EE30-42E7-83D6-371BD495D76A}" srcOrd="0" destOrd="0" presId="urn:microsoft.com/office/officeart/2005/8/layout/orgChart1"/>
    <dgm:cxn modelId="{A02CE975-B560-4956-BB7C-46E365A036E3}" srcId="{EB569407-E1D1-4125-A5B7-44AE47A32762}" destId="{B134F163-A5B9-4774-87B1-00A9D89438FE}" srcOrd="1" destOrd="0" parTransId="{4F3AD56B-1FF6-492A-8142-F777BA1C8DA8}" sibTransId="{7A67A57B-F317-46FC-A12C-7180759729B4}"/>
    <dgm:cxn modelId="{F8F98458-C7D3-4A88-9827-54F891FFC578}" type="presOf" srcId="{82DBC9DC-FE56-4B2E-A1BB-C4B14D723982}" destId="{0A67B202-949E-4500-BFBC-E9AAAB5B3E1B}" srcOrd="1" destOrd="0" presId="urn:microsoft.com/office/officeart/2005/8/layout/orgChart1"/>
    <dgm:cxn modelId="{142F23A1-FA2D-4F25-9368-CE062D128E79}" type="presOf" srcId="{EB569407-E1D1-4125-A5B7-44AE47A32762}" destId="{27F47363-4DC7-484B-BF7A-00ECC2593828}" srcOrd="0" destOrd="0" presId="urn:microsoft.com/office/officeart/2005/8/layout/orgChart1"/>
    <dgm:cxn modelId="{7C1843A1-AB56-4415-99D4-89DE9F42921B}" type="presOf" srcId="{958B64BC-DA24-4A03-BA7A-C382E16D8D7D}" destId="{C125F156-242D-4BB9-9F99-024EA1F371B4}" srcOrd="0" destOrd="0" presId="urn:microsoft.com/office/officeart/2005/8/layout/orgChart1"/>
    <dgm:cxn modelId="{6A83CEA6-0025-4EDF-914E-923EEC53F4C6}" type="presOf" srcId="{EB569407-E1D1-4125-A5B7-44AE47A32762}" destId="{2A6D08D4-E15B-427F-923F-F50579874623}" srcOrd="1" destOrd="0" presId="urn:microsoft.com/office/officeart/2005/8/layout/orgChart1"/>
    <dgm:cxn modelId="{779A37CF-1D3F-416A-81D8-A8275E7BF38F}" type="presOf" srcId="{61A2F3E6-E79A-4726-89DD-0D8391763435}" destId="{B977F19D-F055-4277-A0AA-5A20015BAEC8}" srcOrd="1" destOrd="0" presId="urn:microsoft.com/office/officeart/2005/8/layout/orgChart1"/>
    <dgm:cxn modelId="{2B620DD1-13C2-4DC4-B53F-29A2F2B26110}" srcId="{EB569407-E1D1-4125-A5B7-44AE47A32762}" destId="{82DBC9DC-FE56-4B2E-A1BB-C4B14D723982}" srcOrd="0" destOrd="0" parTransId="{8C71B865-01CC-432E-B4D1-192DEDCDA32F}" sibTransId="{008C5E3C-FA48-4485-846C-7935B4882CCB}"/>
    <dgm:cxn modelId="{2DFACDDD-243B-4AD0-82AD-4EE6463DEDB8}" type="presOf" srcId="{82DBC9DC-FE56-4B2E-A1BB-C4B14D723982}" destId="{09CD8026-2502-4656-93C9-8E92CECEFD1B}" srcOrd="0" destOrd="0" presId="urn:microsoft.com/office/officeart/2005/8/layout/orgChart1"/>
    <dgm:cxn modelId="{121A90EF-7924-47A0-BB52-0A41D7FF4A30}" type="presOf" srcId="{B134F163-A5B9-4774-87B1-00A9D89438FE}" destId="{67BF2D9E-C88C-4C91-8E47-CDFCF0BE707D}" srcOrd="1" destOrd="0" presId="urn:microsoft.com/office/officeart/2005/8/layout/orgChart1"/>
    <dgm:cxn modelId="{27AFE09E-467D-4AB9-8FA9-6195C4508111}" type="presParOf" srcId="{C125F156-242D-4BB9-9F99-024EA1F371B4}" destId="{5FFBCD32-D0EB-4532-AA34-6C0D4B686FD1}" srcOrd="0" destOrd="0" presId="urn:microsoft.com/office/officeart/2005/8/layout/orgChart1"/>
    <dgm:cxn modelId="{94C66F13-2711-4161-9D5E-39B798ED934C}" type="presParOf" srcId="{5FFBCD32-D0EB-4532-AA34-6C0D4B686FD1}" destId="{F94CD145-00F1-4FFF-8D25-3B05D8B2A906}" srcOrd="0" destOrd="0" presId="urn:microsoft.com/office/officeart/2005/8/layout/orgChart1"/>
    <dgm:cxn modelId="{4AD09196-9A02-48C3-A092-707A4916E334}" type="presParOf" srcId="{F94CD145-00F1-4FFF-8D25-3B05D8B2A906}" destId="{27F47363-4DC7-484B-BF7A-00ECC2593828}" srcOrd="0" destOrd="0" presId="urn:microsoft.com/office/officeart/2005/8/layout/orgChart1"/>
    <dgm:cxn modelId="{8B3C4540-43A8-4C2C-AC4D-E9F99C346F9D}" type="presParOf" srcId="{F94CD145-00F1-4FFF-8D25-3B05D8B2A906}" destId="{2A6D08D4-E15B-427F-923F-F50579874623}" srcOrd="1" destOrd="0" presId="urn:microsoft.com/office/officeart/2005/8/layout/orgChart1"/>
    <dgm:cxn modelId="{6C6C523E-3A3A-49C3-BEAF-F15067808E32}" type="presParOf" srcId="{5FFBCD32-D0EB-4532-AA34-6C0D4B686FD1}" destId="{32F7C196-3AA7-41BA-BBBC-7D14D591D740}" srcOrd="1" destOrd="0" presId="urn:microsoft.com/office/officeart/2005/8/layout/orgChart1"/>
    <dgm:cxn modelId="{4B61C317-1E79-4654-8F8D-FC925763C0CB}" type="presParOf" srcId="{32F7C196-3AA7-41BA-BBBC-7D14D591D740}" destId="{56EEDE8F-BD1E-4F03-8A65-E8FBE3879CA8}" srcOrd="0" destOrd="0" presId="urn:microsoft.com/office/officeart/2005/8/layout/orgChart1"/>
    <dgm:cxn modelId="{33CFBAAC-21E7-4317-8713-E8366EA5C7F6}" type="presParOf" srcId="{32F7C196-3AA7-41BA-BBBC-7D14D591D740}" destId="{93923EBA-3D31-449D-B4C4-9CAABC1BB29C}" srcOrd="1" destOrd="0" presId="urn:microsoft.com/office/officeart/2005/8/layout/orgChart1"/>
    <dgm:cxn modelId="{E0826362-8C53-4B9A-A9FC-DB6593DD15ED}" type="presParOf" srcId="{93923EBA-3D31-449D-B4C4-9CAABC1BB29C}" destId="{A1615914-836F-4036-A2AC-D64BCAC8E38D}" srcOrd="0" destOrd="0" presId="urn:microsoft.com/office/officeart/2005/8/layout/orgChart1"/>
    <dgm:cxn modelId="{4B0DDE9C-D24C-4EAB-AECD-CE23F98C7A54}" type="presParOf" srcId="{A1615914-836F-4036-A2AC-D64BCAC8E38D}" destId="{09CD8026-2502-4656-93C9-8E92CECEFD1B}" srcOrd="0" destOrd="0" presId="urn:microsoft.com/office/officeart/2005/8/layout/orgChart1"/>
    <dgm:cxn modelId="{A8CE9BFD-727E-4330-A656-7081DD4B0768}" type="presParOf" srcId="{A1615914-836F-4036-A2AC-D64BCAC8E38D}" destId="{0A67B202-949E-4500-BFBC-E9AAAB5B3E1B}" srcOrd="1" destOrd="0" presId="urn:microsoft.com/office/officeart/2005/8/layout/orgChart1"/>
    <dgm:cxn modelId="{B0049BA7-145F-4BAD-903D-177400BA4839}" type="presParOf" srcId="{93923EBA-3D31-449D-B4C4-9CAABC1BB29C}" destId="{4FD63E8D-7894-43FD-BA61-B794CF4CCD45}" srcOrd="1" destOrd="0" presId="urn:microsoft.com/office/officeart/2005/8/layout/orgChart1"/>
    <dgm:cxn modelId="{F607493C-BA04-4E27-9A37-0FF5F788A07E}" type="presParOf" srcId="{93923EBA-3D31-449D-B4C4-9CAABC1BB29C}" destId="{0577AB1B-31CA-48D1-B27D-4B376C3B0A61}" srcOrd="2" destOrd="0" presId="urn:microsoft.com/office/officeart/2005/8/layout/orgChart1"/>
    <dgm:cxn modelId="{AED616B3-D829-4A7B-919E-9B5C5C259981}" type="presParOf" srcId="{32F7C196-3AA7-41BA-BBBC-7D14D591D740}" destId="{AA8A0CB8-79BD-4AD7-A05A-43DC2F90C745}" srcOrd="2" destOrd="0" presId="urn:microsoft.com/office/officeart/2005/8/layout/orgChart1"/>
    <dgm:cxn modelId="{B722CAF8-82C7-4D2F-9AB3-654297B8A326}" type="presParOf" srcId="{32F7C196-3AA7-41BA-BBBC-7D14D591D740}" destId="{1AB32867-BCAC-4394-A7D4-D745027361FF}" srcOrd="3" destOrd="0" presId="urn:microsoft.com/office/officeart/2005/8/layout/orgChart1"/>
    <dgm:cxn modelId="{15214F58-1417-45F1-A275-A9BE496F3824}" type="presParOf" srcId="{1AB32867-BCAC-4394-A7D4-D745027361FF}" destId="{B301A21C-A6BF-4BFE-9705-18ED81AAA17F}" srcOrd="0" destOrd="0" presId="urn:microsoft.com/office/officeart/2005/8/layout/orgChart1"/>
    <dgm:cxn modelId="{8CFDED00-FD6B-42C5-BBD5-5741A6413DE7}" type="presParOf" srcId="{B301A21C-A6BF-4BFE-9705-18ED81AAA17F}" destId="{3C3E42D2-C899-42B5-8A51-3CB85D472ECB}" srcOrd="0" destOrd="0" presId="urn:microsoft.com/office/officeart/2005/8/layout/orgChart1"/>
    <dgm:cxn modelId="{FB06D0B3-56E1-4C86-B615-0C882E84C0B1}" type="presParOf" srcId="{B301A21C-A6BF-4BFE-9705-18ED81AAA17F}" destId="{67BF2D9E-C88C-4C91-8E47-CDFCF0BE707D}" srcOrd="1" destOrd="0" presId="urn:microsoft.com/office/officeart/2005/8/layout/orgChart1"/>
    <dgm:cxn modelId="{4CEC6B56-9176-4A54-BB4A-28E355848D35}" type="presParOf" srcId="{1AB32867-BCAC-4394-A7D4-D745027361FF}" destId="{C3CF8CCA-6223-429E-BB20-21CD9DF5325E}" srcOrd="1" destOrd="0" presId="urn:microsoft.com/office/officeart/2005/8/layout/orgChart1"/>
    <dgm:cxn modelId="{703A71AE-3BC1-4FDE-A9D9-0DC3CFF6B416}" type="presParOf" srcId="{1AB32867-BCAC-4394-A7D4-D745027361FF}" destId="{7FB2EB27-E8B3-4608-93BD-8B09CF0AD266}" srcOrd="2" destOrd="0" presId="urn:microsoft.com/office/officeart/2005/8/layout/orgChart1"/>
    <dgm:cxn modelId="{DC137911-DC83-4758-90DF-12542916C128}" type="presParOf" srcId="{32F7C196-3AA7-41BA-BBBC-7D14D591D740}" destId="{162CE6FE-EE30-42E7-83D6-371BD495D76A}" srcOrd="4" destOrd="0" presId="urn:microsoft.com/office/officeart/2005/8/layout/orgChart1"/>
    <dgm:cxn modelId="{88DA4A9D-DB44-4B95-A4C9-E9299E330EF6}" type="presParOf" srcId="{32F7C196-3AA7-41BA-BBBC-7D14D591D740}" destId="{1D8D92B7-436D-49B0-BA54-414457DB0694}" srcOrd="5" destOrd="0" presId="urn:microsoft.com/office/officeart/2005/8/layout/orgChart1"/>
    <dgm:cxn modelId="{39071C14-E915-4779-8D78-31D9551713E3}" type="presParOf" srcId="{1D8D92B7-436D-49B0-BA54-414457DB0694}" destId="{3ECE3048-585D-4E41-85B9-067DDF549805}" srcOrd="0" destOrd="0" presId="urn:microsoft.com/office/officeart/2005/8/layout/orgChart1"/>
    <dgm:cxn modelId="{DA5CA16C-C962-4784-89C6-E4C029F1898A}" type="presParOf" srcId="{3ECE3048-585D-4E41-85B9-067DDF549805}" destId="{93A68E44-F599-4946-822B-52533BEE1A2E}" srcOrd="0" destOrd="0" presId="urn:microsoft.com/office/officeart/2005/8/layout/orgChart1"/>
    <dgm:cxn modelId="{C32A9897-904D-4C3A-9E8F-0C569FE20EBA}" type="presParOf" srcId="{3ECE3048-585D-4E41-85B9-067DDF549805}" destId="{B977F19D-F055-4277-A0AA-5A20015BAEC8}" srcOrd="1" destOrd="0" presId="urn:microsoft.com/office/officeart/2005/8/layout/orgChart1"/>
    <dgm:cxn modelId="{4E97B565-DAAD-4409-97F4-6C8B5E8BB1EC}" type="presParOf" srcId="{1D8D92B7-436D-49B0-BA54-414457DB0694}" destId="{41422E15-EEFC-41D1-B51F-93DFE78F1D2D}" srcOrd="1" destOrd="0" presId="urn:microsoft.com/office/officeart/2005/8/layout/orgChart1"/>
    <dgm:cxn modelId="{4BF91913-0FE6-4C99-AF57-32B289CA1752}" type="presParOf" srcId="{1D8D92B7-436D-49B0-BA54-414457DB0694}" destId="{1824AAB8-4649-434A-ABBD-67389F48985B}" srcOrd="2" destOrd="0" presId="urn:microsoft.com/office/officeart/2005/8/layout/orgChart1"/>
    <dgm:cxn modelId="{09A0EE83-49DE-4E0C-8576-50D308ECB52E}" type="presParOf" srcId="{5FFBCD32-D0EB-4532-AA34-6C0D4B686FD1}" destId="{2B44207D-1648-4AE8-89A8-CE42306F6F4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2CE6FE-EE30-42E7-83D6-371BD495D76A}">
      <dsp:nvSpPr>
        <dsp:cNvPr id="0" name=""/>
        <dsp:cNvSpPr/>
      </dsp:nvSpPr>
      <dsp:spPr>
        <a:xfrm>
          <a:off x="6138110" y="2538440"/>
          <a:ext cx="4342758" cy="753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6850"/>
              </a:lnTo>
              <a:lnTo>
                <a:pt x="4342758" y="376850"/>
              </a:lnTo>
              <a:lnTo>
                <a:pt x="4342758" y="7537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8A0CB8-79BD-4AD7-A05A-43DC2F90C745}">
      <dsp:nvSpPr>
        <dsp:cNvPr id="0" name=""/>
        <dsp:cNvSpPr/>
      </dsp:nvSpPr>
      <dsp:spPr>
        <a:xfrm>
          <a:off x="6092390" y="2538440"/>
          <a:ext cx="91440" cy="7537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537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EEDE8F-BD1E-4F03-8A65-E8FBE3879CA8}">
      <dsp:nvSpPr>
        <dsp:cNvPr id="0" name=""/>
        <dsp:cNvSpPr/>
      </dsp:nvSpPr>
      <dsp:spPr>
        <a:xfrm>
          <a:off x="1795352" y="2538440"/>
          <a:ext cx="4342758" cy="753701"/>
        </a:xfrm>
        <a:custGeom>
          <a:avLst/>
          <a:gdLst/>
          <a:ahLst/>
          <a:cxnLst/>
          <a:rect l="0" t="0" r="0" b="0"/>
          <a:pathLst>
            <a:path>
              <a:moveTo>
                <a:pt x="4342758" y="0"/>
              </a:moveTo>
              <a:lnTo>
                <a:pt x="4342758" y="376850"/>
              </a:lnTo>
              <a:lnTo>
                <a:pt x="0" y="376850"/>
              </a:lnTo>
              <a:lnTo>
                <a:pt x="0" y="7537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F47363-4DC7-484B-BF7A-00ECC2593828}">
      <dsp:nvSpPr>
        <dsp:cNvPr id="0" name=""/>
        <dsp:cNvSpPr/>
      </dsp:nvSpPr>
      <dsp:spPr>
        <a:xfrm>
          <a:off x="4343582" y="743912"/>
          <a:ext cx="3589056" cy="17945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DGFIP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General Directorate of Public Finances</a:t>
          </a:r>
        </a:p>
      </dsp:txBody>
      <dsp:txXfrm>
        <a:off x="4343582" y="743912"/>
        <a:ext cx="3589056" cy="1794528"/>
      </dsp:txXfrm>
    </dsp:sp>
    <dsp:sp modelId="{09CD8026-2502-4656-93C9-8E92CECEFD1B}">
      <dsp:nvSpPr>
        <dsp:cNvPr id="0" name=""/>
        <dsp:cNvSpPr/>
      </dsp:nvSpPr>
      <dsp:spPr>
        <a:xfrm>
          <a:off x="824" y="3292142"/>
          <a:ext cx="3589056" cy="17945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TAX Administration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i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Ex DG Impots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i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DGI</a:t>
          </a:r>
        </a:p>
      </dsp:txBody>
      <dsp:txXfrm>
        <a:off x="824" y="3292142"/>
        <a:ext cx="3589056" cy="1794528"/>
      </dsp:txXfrm>
    </dsp:sp>
    <dsp:sp modelId="{3C3E42D2-C899-42B5-8A51-3CB85D472ECB}">
      <dsp:nvSpPr>
        <dsp:cNvPr id="0" name=""/>
        <dsp:cNvSpPr/>
      </dsp:nvSpPr>
      <dsp:spPr>
        <a:xfrm>
          <a:off x="4343582" y="3292142"/>
          <a:ext cx="3589056" cy="17945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TREASURY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i="1" kern="1200" dirty="0"/>
            <a:t>ex DG public accounting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i="1" kern="1200" dirty="0"/>
            <a:t>DGCP</a:t>
          </a:r>
        </a:p>
      </dsp:txBody>
      <dsp:txXfrm>
        <a:off x="4343582" y="3292142"/>
        <a:ext cx="3589056" cy="1794528"/>
      </dsp:txXfrm>
    </dsp:sp>
    <dsp:sp modelId="{93A68E44-F599-4946-822B-52533BEE1A2E}">
      <dsp:nvSpPr>
        <dsp:cNvPr id="0" name=""/>
        <dsp:cNvSpPr/>
      </dsp:nvSpPr>
      <dsp:spPr>
        <a:xfrm>
          <a:off x="8686340" y="3292142"/>
          <a:ext cx="3589056" cy="17945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SUPPORT services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HR, Budget, IT</a:t>
          </a:r>
        </a:p>
      </dsp:txBody>
      <dsp:txXfrm>
        <a:off x="8686340" y="3292142"/>
        <a:ext cx="3589056" cy="1794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5T20:14:01.367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5T20:14:04.685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5T20:14:05.135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 0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5T20:14:10.682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6 24575,'0'-5'0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5T20:14:12.564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 0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7T09:52:44.216"/>
    </inkml:context>
    <inkml:brush xml:id="br0">
      <inkml:brushProperty name="width" value="0.35" units="cm"/>
      <inkml:brushProperty name="height" value="0.35" units="cm"/>
      <inkml:brushProperty name="color" value="#008C3A"/>
    </inkml:brush>
  </inkml:definitions>
  <inkml:trace contextRef="#ctx0" brushRef="#br0">5703 73 24575,'-47'-1'0,"0"3"0,0 2 0,-48 10 0,48-3 0,1 2 0,0 2 0,1 2 0,-48 26 0,-325 183 0,205-103 0,6-3 0,162-97 0,-1-2 0,-84 26 0,-207 56 0,235-65 0,-120 61 0,-80 75 0,241-132 0,1 3 0,-90 87 0,-105 101 0,-152 142 0,300-270 0,30-31 0,-73 74 0,-87 98 0,-59 63 0,20 16 0,164-183 0,-42 54 0,19 13 0,-104 149 0,182-280 0,27-37 0,2 2 0,2 1 0,2 2 0,1 0 0,3 1 0,2 1 0,-22 94 0,21-49 0,-66 296 0,19-65 0,56-225 0,4 0 0,8 115 0,1-73 0,-2 1613 0,-2-901 0,18-604 0,0-42 0,-16-183 0,0 30 0,3 1 0,12 63 0,-9-86 0,49 206 0,41 175 0,-62-160 0,1 10 0,-2-108 0,19 105 0,-39-180 0,5-1 0,38 104 0,86 141 0,-98-235 0,-3 3 0,49 157 0,-8 79 0,-56-133 0,-24-148 0,3 1 0,1-1 0,23 76 0,-18-93 0,0-2 0,33 55 0,44 46 0,-84-122 0,8 12 0,-2 1 0,13 29 0,-16-31 0,1-1 0,0 0 0,1-1 0,15 20 0,2-5 0,93 120 0,-56-65 0,25 39 0,-67-88 0,2-1 0,1-2 0,1 0 0,53 51 0,156 107 0,-201-167 0,6 6 0,1-2 0,72 39 0,-52-39 0,-5-4 0,82 52 0,43 31 0,-53-34 0,-40-26 0,129 51 0,-166-77 0,19 8 0,1-4 0,1-2 0,140 25 0,76 9 0,-130-33 0,-14-4 0,-57 2 0,-1 3 0,150 70 0,45 2 0,-68-27 0,14 2 0,-195-63 0,282 93 0,-6-2 0,7-25 0,-244-64 0,75 12 0,195 57 0,56 63 0,87 8 0,-454-145 0,0-2 0,60 4 0,63-9 0,-72-2 0,412 15 0,169 9 0,-644-22 0,-1-1 0,1 0 0,-1-2 0,0 0 0,0-1 0,0 0 0,0-2 0,-1 0 0,1-1 0,-2 0 0,1-1 0,-1-1 0,0-1 0,16-14 0,-5 6 0,1 1 0,0 0 0,1 2 0,1 2 0,1 0 0,-1 2 0,60-14 0,363-77 0,-393 88 0,0-2 0,109-46 0,-16-14 0,166-111 0,-188 109 0,-62 39 0,-2-3 0,61-51 0,-45 33 0,-57 44 0,-1-1 0,32-31 0,26-25 0,-42 38 0,-27 25 0,1 0 0,0 0 0,1 2 0,0-1 0,22-7 0,82-26 0,28-2 0,-117 35 0,0 0 0,1 2 0,57-6 0,96 5 0,-146 7 0,319 1 0,-237 1 0,-97-1 0,-1-2 0,1-1 0,-1 0 0,26-9 0,86-32 0,-61 18 0,84-36 0,21-7 0,-31 17 0,207-106 0,-318 139 0,0-2 0,-1-2 0,-2-1 0,0-1 0,-2-2 0,0-2 0,-2 0 0,-2-2 0,45-63 0,-59 72 0,0 0 0,-1-1 0,-1-1 0,11-36 0,22-105 0,-28 100 0,-1-2 0,-3-1 0,4-111 0,-15-140 0,-3 152 0,-2 107 0,-1 1 0,-22-88 0,1 1 0,19 97 0,-3 1 0,-2 0 0,-28-72 0,30 91 0,1-1 0,1 1 0,2-1 0,1 0 0,-1-36 0,7-157 0,1 104 0,5 5 0,38-209 0,-1 28 0,-25 166 0,-9 75 0,2-64 0,-7 66 0,2 1 0,22-85 0,22-138 0,-27 135 0,-1-38 0,9-43 0,-25 190 0,83-319 0,-78 315 0,2 1 0,28-47 0,45-57 0,-64 102 0,25-37 0,66-106 0,-90 136 0,-3 0 0,24-67 0,21-100 0,-57 172 0,-2-1 0,-1 0 0,1-65 0,-8 59 0,0 20 0,1 0 0,1 1 0,1-1 0,8-38 0,-1 32 0,2 0 0,27-54 0,41-50 0,-43 75 0,32-71 0,-49 82 0,-2-1 0,-3-1 0,-2 0 0,-1 0 0,-3-1 0,-3-1 0,0-79 0,-7-61 0,14-270 0,-1 364 0,35-149 0,-25 170 0,30-122 0,-40 144 0,7-93 0,-16-207 0,-4 196 0,-1 122 0,0 1 0,-10-37 0,5 26 0,-6-17 0,-3 0 0,-27-65 0,11 33 0,-88-238 0,80 225 0,-4-47 0,-1-2 0,-137-243 0,171 376 0,-143-244 0,40 77 0,75 118 0,-4 2 0,-57-72 0,16 23 0,63 86 0,-2 1 0,-1 1 0,-31-31 0,-165-127 0,45 42 0,-31-31 0,136 124 0,-81-48 0,-351-187 0,458 267 0,-1 2 0,-2 2 0,0 2 0,-1 2 0,0 3 0,-76-12 0,-163-33 0,181 37 0,0 5 0,-123-3 0,40 5 0,-197-28 0,-87-32 0,374 55 0,-35-12 0,-210-79 0,169 49 0,-306-72 0,64 6 0,156 41 0,196 70 0,0 3 0,-1 3 0,-83-2 0,-15-2 0,-127-4 0,240 18 0,-395 15 0,-38 29 0,326-34 0,52-5 0,-12 9 0,-11 0 0,-61 5 0,-40 1 0,153-20 0,29-1 0,0 2 0,-67 11 0,38-2-455,-1-3 0,-112-4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7T10:06:30.0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470 245 24575,'2'47'0,"3"-1"0,16 72 0,3 29 0,-15 210 0,-10-315 0,2-14 0,2 0 0,9 43 0,-6-39 0,3 53 0,-8 375 0,-3-217 0,2-202 0,-3 0 0,-1 0 0,-2-1 0,-23 78 0,22-90 0,1 0 0,1 1 0,-1 51 0,4-48 0,-1 0 0,-11 51 0,-71 170 0,7-21 0,3 93 0,57-235 0,7-21 0,-3 124 0,3-21 0,-24 196 0,23-161 0,0 6 0,-8 130 0,20 2 0,2-126 0,1-158 0,13 75 0,-4-42 0,-1-7 0,7 99 0,5 19 0,-17-163 0,35 139 0,-24-115 0,-8-35 0,2 1 0,15 30 0,-10-28 0,12 44 0,-23-59 0,11 33 0,-2 1 0,-2 1 0,7 97 0,-14-78 0,20 94 0,4 44 0,-22-130 0,4 0 0,3-1 0,33 107 0,-23-112 0,-1-5 0,-4 1 0,15 94 0,-28-114 0,1 18 0,24 94 0,3-17 0,-22-98 0,10 24 0,33 94 0,-30-86 0,0 11 0,-18-62 0,1 0 0,1-1 0,16 36 0,59 80 0,-20-36 0,18 53 0,-69-135 0,1-1 0,1-1 0,2 0 0,20 23 0,84 81 0,-105-112 0,125 123 0,-119-121 0,0-2 0,1 0 0,1-1 0,30 13 0,-24-12 0,18 7 0,1-1 0,99 29 0,109 6 0,-194-47 0,88 1 0,65-10 0,-125-3 0,-72 2 0,0-2 0,0 0 0,0-1 0,-1-1 0,1-1 0,-1 0 0,0-2 0,0 0 0,-1-1 0,0 0 0,0-2 0,-1 0 0,0-1 0,-1 0 0,15-14 0,17-18 0,3-3 0,105-74 0,-116 92 0,-2-1 0,0-2 0,50-57 0,-69 67 0,-1-2 0,-2 0 0,0-1 0,22-48 0,4-6 0,66-109 0,-102 178 0,-1 0 0,-1 0 0,0 0 0,0 0 0,-1-1 0,0 1 0,0-1 0,0-17 0,-1 12 0,1 1 0,0-1 0,5-16 0,2 3 0,1 0 0,-2 0 0,8-48 0,16-134 0,-6 61 0,4-37 0,1-9 0,3-27 0,2-20 0,-27 199 0,2 1 0,1 1 0,30-65 0,-26 69 0,14-50 0,-19 52 0,28-59 0,-23 59 0,-2 0 0,11-45 0,0 2 0,6-17 0,18-48 0,36-116 0,-39 105 0,-28 90 0,14-94 0,-26 123 0,16-60 0,57-156 0,-45 154 0,28-129 0,36-126 0,-90 327 0,8-21 0,-2-1 0,7-51 0,-5-16 0,0-161 0,-12 168 0,4 0 0,28-132 0,-19 147 0,-5-1 0,2-146 0,-14 216 0,2 1 0,0-1 0,10-40 0,-5 20 0,-1-1 0,-3 1 0,-5-82 0,1 45 0,0-922 0,-1 966 0,-10-61 0,-3-18 0,13-358 0,4 245 0,-1 182 0,-3-58 0,-1 91 0,0 0 0,-1 1 0,-1-1 0,0 1 0,0 0 0,-1 1 0,-1-1 0,-9-12 0,-9-17 0,22 36 0,-5-11 0,0 1 0,1-1 0,-5-17 0,-12-33 0,15 42 0,1 0 0,-7-31 0,7 12 0,-2 1 0,-2 0 0,-33-77 0,-7 22 0,20 39 0,7 0 0,21 45 0,-2 0 0,1 0 0,-2 1 0,1 0 0,-11-12 0,-46-67 0,6 8 0,48 73 0,-1 1 0,0 0 0,0 1 0,-1 0 0,0 0 0,-1 1 0,-13-6 0,-36-24 0,17 0 0,36 29 0,0 0 0,-1 1 0,0 0 0,0 0 0,-1 1 0,0 0 0,0 1 0,0 0 0,-1 1 0,-16-6 0,-53-4 0,39 8 0,-70-20 0,89 20 0,1 1 0,-1 1 0,-40-1 0,31 3 0,-33-7 0,18 1 0,1 1 0,-47 1 0,-93 7 0,77 1 0,-416-2 0,499 1 0,0 2 0,-30 6 0,-15 2 0,-279 26 0,269-23 0,55-8 0,-50 4 0,-81-8 0,-25 1 0,138 0 0,-1 1 0,-47 13 0,-84 16 0,111-21 0,-20 3 0,-12 0 0,60-9 0,-43 4 0,-87 12 0,123-15 0,-21 7 0,36-8 0,-35 5 0,30-8 0,0 3 0,0 0 0,0 2 0,1 2 0,-45 19 0,59-19 0,1 1 0,0 1 0,1 1 0,0 0 0,1 1 0,-18 21 0,-12 10 0,-73 61-1365,98-86-5461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C3693-C656-40C3-903D-B0B3D961B93C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C40EE-633F-4C16-8D18-3EA0A7940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728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E81DE58-5716-4EAE-B481-0C7BBE8645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5E1B36BA-56C9-444E-8090-37788583EF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D49A56A-488B-42B8-BC48-79128528A0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E071FE-9F4F-43F2-90E8-3E9B042A45C2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1835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CC40EE-633F-4C16-8D18-3EA0A79404F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668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664B4-A038-4710-9605-06BA40A76EE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964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CC40EE-633F-4C16-8D18-3EA0A79404F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19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CC40EE-633F-4C16-8D18-3EA0A79404F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938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CC40EE-633F-4C16-8D18-3EA0A79404F1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80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CC40EE-633F-4C16-8D18-3EA0A79404F1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481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CC40EE-633F-4C16-8D18-3EA0A79404F1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018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CC40EE-633F-4C16-8D18-3EA0A79404F1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421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18A874-F7BF-CF73-6A70-28D5B86311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299BB8-6B77-9FBD-8267-FF56A3EA9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E2DD18-52B5-7F15-CCD2-71EF6B891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015CC8-6501-064B-4565-D6BDA1FA1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60AF1B-F041-4EF6-0EE1-9521E572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896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AFDAA0-FBEA-BDF1-DD36-7393B4B89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698AB84-4993-552E-3201-7E554868F6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8BE9A3-D75D-EAFA-989D-720293EC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CCCB8C-A88D-BDB7-FF78-28E1EF753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D0239F-98EB-2FFA-A8F5-675C380D3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995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40EF518-82FA-AFD4-92A1-9525659CA0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F521D3-F42E-A540-7DDB-1325B3DE9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30180C-070A-FDF4-79E6-94D6AB6A3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FB1733-37E3-C058-2593-D6EFFAE95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4C3C3C-C874-95A6-D769-0C0E5EB76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418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B5E963-BA8D-7177-4447-8D25C3CD5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0B9381-9730-5887-1BE5-836561C01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223FAE-D1B5-DCE5-C0EF-C43EE707A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A8C634-866E-F561-944E-8AED5AD81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265D69-10BB-8E76-E2EE-C2CD36DD0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1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C3E1E7-8406-2727-75C7-5E338726E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94F7F4-AFD9-56CE-FC70-B0F161EE0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709D5E-4DBC-7DCB-105A-EAB513F50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06C0A8-09BD-EF52-F783-E9D2408F9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B2DBFD-66C9-F55F-B9BA-1919AEB80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722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B5F9AE-5FFF-F0E8-C2F7-F8B38A3D6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45460E-1A71-334F-0214-E6A8E41A4D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5F0A1B4-3211-2F6E-E7D8-193369F98A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BCEE9A-8201-CD31-6407-7F24B53FF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F632B4A-CF49-1450-CAC9-66DFAEA38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7FCA19-7FFC-19EA-7D88-948EE353C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91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0D93BA-1F55-5827-D488-8C2DF6A9F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E54285-7A67-65DD-AFE7-BD67F93AC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6CAEE9A-F81B-BEB4-6B5D-5DACF03300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CFDDEE7-CA30-F48A-0E74-86EF351B5B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A872983-3C0A-4075-B600-B5F7087BB2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0CDAA10-D131-59FA-B225-57797B52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F6B5AE7-8962-9B82-CF66-CD34AEAF5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CE63B7D-DBD6-7FCC-494B-26DA6B115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4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CD70DF-E672-B8C7-6DD1-7D135E143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23C1B39-55A1-3196-31AB-A76FB70AB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BBF7B20-A6D1-A6E0-F331-77837520D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9D5EA72-7541-6293-CC6A-27542109A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08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9A2720F-1BCC-301F-F54B-DA7AEA150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A54E14C-9DDE-69E6-EA80-2DE236700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A423C89-C0E3-F753-0279-5DC428F4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02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C00785-3286-20C5-3D12-9098E7FE1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D57992-C3C0-6258-8C20-F6533CF83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6D9510D-0DDB-987D-C0DA-4459D95B4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3B4A25B-A8BD-9AD5-4F75-9BFF7EC6C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7A377A-081E-B1E1-39DE-26E4B1111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C62837-FB13-E58D-17F3-C90445A01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10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93BC3C-6DDA-35A2-7FC0-4751E45B1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E14A735-94B4-CE24-AA55-E032FBDEA4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7648394-26D6-8A54-A705-7EE1453AB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ABBBD2-AC0D-ED15-FB24-3DC90EE64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6F42EF-08DD-95B3-B85D-86A2563C2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015F9D-8870-4DD3-E04E-EA49C5B0C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37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3909208-65C8-7ADE-98A2-891485B04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E51D97B-3FAB-5E55-9DB4-C907A1AAA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D0C3C2-F088-14B1-2209-B5102AE191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C9EB2-EEAD-4F60-B07D-DCC36024B389}" type="datetimeFigureOut">
              <a:rPr lang="en-GB" smtClean="0"/>
              <a:t>20/05/2023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C3D176-2882-0565-884E-F199165F5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844B16-3C59-7B8E-F1BF-2668991817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A133-829A-4AA4-AC74-42F6460439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mailto:benoitchevauchez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customXml" Target="../ink/ink4.xml"/><Relationship Id="rId3" Type="http://schemas.openxmlformats.org/officeDocument/2006/relationships/image" Target="../media/image2.jpeg"/><Relationship Id="rId12" Type="http://schemas.openxmlformats.org/officeDocument/2006/relationships/customXml" Target="../ink/ink3.xml"/><Relationship Id="rId1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6" Type="http://schemas.openxmlformats.org/officeDocument/2006/relationships/customXml" Target="../ink/ink6.xml"/><Relationship Id="rId1" Type="http://schemas.openxmlformats.org/officeDocument/2006/relationships/slideLayout" Target="../slideLayouts/slideLayout2.xml"/><Relationship Id="rId11" Type="http://schemas.openxmlformats.org/officeDocument/2006/relationships/customXml" Target="../ink/ink2.xml"/><Relationship Id="rId5" Type="http://schemas.openxmlformats.org/officeDocument/2006/relationships/customXml" Target="../ink/ink1.xml"/><Relationship Id="rId15" Type="http://schemas.openxmlformats.org/officeDocument/2006/relationships/customXml" Target="../ink/ink5.xml"/><Relationship Id="rId10" Type="http://schemas.openxmlformats.org/officeDocument/2006/relationships/image" Target="../media/image5.png"/><Relationship Id="rId4" Type="http://schemas.openxmlformats.org/officeDocument/2006/relationships/image" Target="../media/image3.jpeg"/><Relationship Id="rId1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392E03-9C3B-4BED-8145-D7F5A6972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1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bs-Latn-BA" sz="4400" b="1" dirty="0">
                <a:solidFill>
                  <a:srgbClr val="C00000"/>
                </a:solidFill>
              </a:rPr>
              <a:t> </a:t>
            </a:r>
            <a:endParaRPr lang="en-US" dirty="0"/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0A846D1C-4D34-422A-AB57-1623F7D30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42071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06D23B3B-B00F-4167-82F0-8E3080C3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C0696-35EC-4ED9-9338-679E99A76DFC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4102" name="TextBox 6">
            <a:extLst>
              <a:ext uri="{FF2B5EF4-FFF2-40B4-BE49-F238E27FC236}">
                <a16:creationId xmlns:a16="http://schemas.microsoft.com/office/drawing/2014/main" id="{3706F680-8173-4884-9241-E3A0CC9AA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624" y="4869160"/>
            <a:ext cx="759301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Benoit CHEVAUCHEZ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May 24, 2023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004C97"/>
                </a:solidFill>
                <a:latin typeface="Arial" panose="020B0604020202020204" pitchFamily="34" charset="0"/>
              </a:rPr>
              <a:t>PEMPAL, Almaty</a:t>
            </a:r>
            <a:endParaRPr lang="en-US" altLang="en-US" sz="2400" i="1" dirty="0">
              <a:solidFill>
                <a:srgbClr val="004C97"/>
              </a:solidFill>
              <a:latin typeface="Arial" panose="020B0604020202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3F8E707-FDBD-4B53-8F18-2F8ED28E0D3D}"/>
              </a:ext>
            </a:extLst>
          </p:cNvPr>
          <p:cNvSpPr/>
          <p:nvPr/>
        </p:nvSpPr>
        <p:spPr>
          <a:xfrm>
            <a:off x="2135560" y="692695"/>
            <a:ext cx="8352928" cy="4027585"/>
          </a:xfrm>
          <a:prstGeom prst="round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dirty="0"/>
              <a:t>THE FRENCH TREASURY</a:t>
            </a:r>
            <a:br>
              <a:rPr lang="en-GB" sz="5400" dirty="0"/>
            </a:br>
            <a:r>
              <a:rPr lang="en-GB" sz="5400" dirty="0"/>
              <a:t>a francophone pattern</a:t>
            </a:r>
            <a:endParaRPr lang="en-US" sz="3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9A934-1688-2F61-67AC-0DA8B7603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8255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I ORGANIZATION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2B5890-41DB-C38D-865E-4AC1701CA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43817"/>
            <a:ext cx="12039600" cy="54959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200" dirty="0"/>
              <a:t>Within the DGFIP of the MoF</a:t>
            </a:r>
          </a:p>
          <a:p>
            <a:r>
              <a:rPr lang="en-GB" sz="3200" b="1" i="1" dirty="0"/>
              <a:t>Central headquarter </a:t>
            </a:r>
            <a:r>
              <a:rPr lang="en-GB" sz="3200" b="1" dirty="0"/>
              <a:t>in Paris: two services</a:t>
            </a:r>
          </a:p>
          <a:p>
            <a:pPr lvl="1"/>
            <a:r>
              <a:rPr lang="en-GB" sz="2800" i="1" dirty="0"/>
              <a:t>Central</a:t>
            </a:r>
            <a:r>
              <a:rPr lang="en-GB" sz="2800" dirty="0"/>
              <a:t> Government Finances Service</a:t>
            </a:r>
          </a:p>
          <a:p>
            <a:pPr lvl="1"/>
            <a:r>
              <a:rPr lang="en-GB" sz="2800" i="1" dirty="0"/>
              <a:t>Local</a:t>
            </a:r>
            <a:r>
              <a:rPr lang="en-GB" sz="2800" dirty="0"/>
              <a:t> Governments Finances Service</a:t>
            </a:r>
          </a:p>
          <a:p>
            <a:pPr lvl="1"/>
            <a:r>
              <a:rPr lang="en-GB" sz="2800" dirty="0"/>
              <a:t>Both located in the “</a:t>
            </a:r>
            <a:r>
              <a:rPr lang="en-GB" sz="2800" dirty="0" err="1">
                <a:highlight>
                  <a:srgbClr val="FFFF00"/>
                </a:highlight>
              </a:rPr>
              <a:t>Bercy</a:t>
            </a:r>
            <a:r>
              <a:rPr lang="en-GB" sz="2800" dirty="0"/>
              <a:t>” building, hosting also the main DGFIP partners such as:</a:t>
            </a:r>
          </a:p>
          <a:p>
            <a:pPr lvl="2"/>
            <a:r>
              <a:rPr lang="en-GB" sz="2400" dirty="0"/>
              <a:t>Budget directorate</a:t>
            </a:r>
          </a:p>
          <a:p>
            <a:pPr lvl="2"/>
            <a:r>
              <a:rPr lang="en-GB" sz="2400" dirty="0">
                <a:highlight>
                  <a:srgbClr val="FFFF00"/>
                </a:highlight>
              </a:rPr>
              <a:t>Agence France Trésor</a:t>
            </a:r>
          </a:p>
          <a:p>
            <a:pPr marL="457200" lvl="1" indent="0">
              <a:buNone/>
            </a:pPr>
            <a:r>
              <a:rPr lang="en-GB" sz="2800" dirty="0"/>
              <a:t> </a:t>
            </a:r>
          </a:p>
          <a:p>
            <a:r>
              <a:rPr lang="en-GB" sz="3200" b="1" i="1" dirty="0"/>
              <a:t>Local offices </a:t>
            </a:r>
            <a:r>
              <a:rPr lang="en-GB" sz="3200" b="1" dirty="0"/>
              <a:t>all over the country</a:t>
            </a:r>
          </a:p>
          <a:p>
            <a:pPr lvl="1"/>
            <a:r>
              <a:rPr lang="en-GB" sz="2800" dirty="0"/>
              <a:t>In charge of both </a:t>
            </a:r>
            <a:r>
              <a:rPr lang="en-GB" sz="2800" i="1" dirty="0"/>
              <a:t>central</a:t>
            </a:r>
            <a:r>
              <a:rPr lang="en-GB" sz="2800" dirty="0"/>
              <a:t> and </a:t>
            </a:r>
            <a:r>
              <a:rPr lang="en-GB" sz="2800" i="1" dirty="0"/>
              <a:t>local</a:t>
            </a:r>
            <a:r>
              <a:rPr lang="en-GB" sz="2800" dirty="0"/>
              <a:t> governments budget execution</a:t>
            </a:r>
          </a:p>
          <a:p>
            <a:pPr lvl="1"/>
            <a:r>
              <a:rPr lang="en-GB" sz="2800" dirty="0"/>
              <a:t>Mostly at the level of departments (104) and sub-departments levels</a:t>
            </a:r>
          </a:p>
          <a:p>
            <a:pPr lvl="1"/>
            <a:r>
              <a:rPr lang="en-GB" sz="2800" dirty="0"/>
              <a:t>but close to nothing at “</a:t>
            </a:r>
            <a:r>
              <a:rPr lang="en-GB" sz="2800" dirty="0">
                <a:highlight>
                  <a:srgbClr val="FFFF00"/>
                </a:highlight>
              </a:rPr>
              <a:t>Region</a:t>
            </a:r>
            <a:r>
              <a:rPr lang="en-GB" sz="2800" dirty="0"/>
              <a:t>” level, a specificity in France administration</a:t>
            </a:r>
          </a:p>
          <a:p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9D0F944-2AF6-91D5-3967-1206579EC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188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352237-D5C1-DBCE-76BD-7FF1FAAB1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1125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II FUNCTIONS</a:t>
            </a:r>
            <a:br>
              <a:rPr lang="en-GB" dirty="0"/>
            </a:br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A211EA-5905-4447-CB16-8FF4A54E9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43174"/>
            <a:ext cx="12332367" cy="5712430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GB" sz="4000" b="1" baseline="0" dirty="0"/>
              <a:t>core historical functions</a:t>
            </a:r>
          </a:p>
          <a:p>
            <a:pPr lvl="1"/>
            <a:r>
              <a:rPr lang="en-GB" sz="3200" baseline="0" dirty="0"/>
              <a:t>Cash management 			</a:t>
            </a:r>
            <a:r>
              <a:rPr lang="en-GB" sz="2800" i="1" dirty="0"/>
              <a:t>C</a:t>
            </a:r>
            <a:r>
              <a:rPr lang="en-GB" sz="2800" i="1" baseline="0" dirty="0"/>
              <a:t>entral</a:t>
            </a:r>
            <a:r>
              <a:rPr lang="en-GB" sz="2800" baseline="0" dirty="0"/>
              <a:t> and </a:t>
            </a:r>
            <a:r>
              <a:rPr lang="en-GB" sz="2800" i="1" baseline="0" dirty="0"/>
              <a:t>Local</a:t>
            </a:r>
            <a:r>
              <a:rPr lang="en-GB" sz="2800" baseline="0" dirty="0"/>
              <a:t> governments 								            (CG and LG)  </a:t>
            </a:r>
            <a:endParaRPr lang="en-GB" sz="2800" i="1" baseline="0" dirty="0"/>
          </a:p>
          <a:p>
            <a:pPr lvl="1"/>
            <a:r>
              <a:rPr lang="en-GB" sz="3200" baseline="0" dirty="0"/>
              <a:t>Payment processing			 </a:t>
            </a:r>
            <a:r>
              <a:rPr lang="en-GB" sz="2800" i="1" dirty="0"/>
              <a:t>CG and LG</a:t>
            </a:r>
          </a:p>
          <a:p>
            <a:pPr lvl="1"/>
            <a:endParaRPr lang="en-GB" sz="3200" baseline="0" dirty="0"/>
          </a:p>
          <a:p>
            <a:pPr lvl="1"/>
            <a:r>
              <a:rPr lang="en-GB" sz="3200" dirty="0"/>
              <a:t>Accounting and reporting 	</a:t>
            </a:r>
            <a:r>
              <a:rPr lang="en-GB" sz="3200" i="1" dirty="0"/>
              <a:t>           </a:t>
            </a:r>
            <a:r>
              <a:rPr lang="en-GB" sz="2800" i="1" dirty="0"/>
              <a:t>CG and LG </a:t>
            </a:r>
            <a:r>
              <a:rPr lang="en-GB" sz="3200" dirty="0"/>
              <a:t>	</a:t>
            </a:r>
          </a:p>
          <a:p>
            <a:pPr marL="457200" lvl="1" indent="0">
              <a:buNone/>
            </a:pPr>
            <a:endParaRPr lang="en-GB" sz="3200" dirty="0"/>
          </a:p>
          <a:p>
            <a:pPr marL="457200" lvl="1" indent="0">
              <a:buNone/>
            </a:pPr>
            <a:r>
              <a:rPr lang="en-GB" sz="3600" b="1" dirty="0"/>
              <a:t>2. </a:t>
            </a:r>
            <a:r>
              <a:rPr lang="en-GB" sz="4000" b="1" dirty="0"/>
              <a:t>recently added functions</a:t>
            </a:r>
          </a:p>
          <a:p>
            <a:pPr lvl="1"/>
            <a:r>
              <a:rPr lang="en-GB" sz="3200" dirty="0"/>
              <a:t>Pension management  (granting and paying)     CG</a:t>
            </a:r>
            <a:endParaRPr lang="en-GB" sz="3200" baseline="0" dirty="0"/>
          </a:p>
          <a:p>
            <a:pPr lvl="1"/>
            <a:r>
              <a:rPr lang="en-GB" sz="3200" dirty="0"/>
              <a:t>Properties’ management  </a:t>
            </a:r>
            <a:r>
              <a:rPr lang="en-GB" sz="2800" b="1" dirty="0"/>
              <a:t>				   </a:t>
            </a:r>
            <a:r>
              <a:rPr lang="en-GB" sz="2800" dirty="0"/>
              <a:t>CG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8B5867F-E2BC-F671-BED3-F03626873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463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AE9AC5-7F8F-54AC-C4CB-7E8236674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1041400"/>
          </a:xfrm>
        </p:spPr>
        <p:txBody>
          <a:bodyPr/>
          <a:lstStyle/>
          <a:p>
            <a:pPr lvl="0"/>
            <a:r>
              <a:rPr lang="en-GB" b="1" dirty="0">
                <a:solidFill>
                  <a:srgbClr val="FF0000"/>
                </a:solidFill>
              </a:rPr>
              <a:t>II RESOURCES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F6969F-AD35-CA16-5EDF-EDFBE26F1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1160979"/>
            <a:ext cx="12574284" cy="6207161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Staff positions</a:t>
            </a:r>
            <a:r>
              <a:rPr lang="en-GB" sz="4000" dirty="0"/>
              <a:t>= 28000 ( + </a:t>
            </a:r>
            <a:r>
              <a:rPr lang="en-GB" sz="4000" i="1" dirty="0"/>
              <a:t>support</a:t>
            </a:r>
            <a:r>
              <a:rPr lang="en-GB" sz="4000" dirty="0"/>
              <a:t>)= </a:t>
            </a:r>
            <a:r>
              <a:rPr lang="en-GB" sz="4000" i="1" dirty="0"/>
              <a:t>412 </a:t>
            </a:r>
            <a:r>
              <a:rPr lang="en-GB" sz="2400" i="1" dirty="0"/>
              <a:t>per million inhabitants</a:t>
            </a:r>
            <a:endParaRPr lang="en-GB" sz="4000" i="1" dirty="0"/>
          </a:p>
          <a:p>
            <a:pPr lvl="1"/>
            <a:r>
              <a:rPr lang="en-GB" sz="3600" dirty="0"/>
              <a:t>Central Headquarter (Paris) 2%   </a:t>
            </a:r>
          </a:p>
          <a:p>
            <a:pPr lvl="1"/>
            <a:r>
              <a:rPr lang="en-GB" sz="3600" dirty="0"/>
              <a:t>Local offices 82%, mostly at “departement” level   </a:t>
            </a:r>
          </a:p>
          <a:p>
            <a:pPr lvl="1"/>
            <a:r>
              <a:rPr lang="en-GB" sz="3600" dirty="0"/>
              <a:t>Others 16%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Staff categories</a:t>
            </a:r>
          </a:p>
          <a:p>
            <a:pPr lvl="1"/>
            <a:r>
              <a:rPr lang="en-GB" sz="3600" dirty="0"/>
              <a:t>“A” university level  33%</a:t>
            </a:r>
          </a:p>
          <a:p>
            <a:pPr lvl="1"/>
            <a:r>
              <a:rPr lang="en-GB" sz="3600" dirty="0"/>
              <a:t>“B” secondary education level  41%</a:t>
            </a:r>
          </a:p>
          <a:p>
            <a:pPr lvl="1"/>
            <a:r>
              <a:rPr lang="en-GB" sz="3600" dirty="0"/>
              <a:t>“C” below  25%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Budget</a:t>
            </a:r>
            <a:r>
              <a:rPr lang="en-GB" sz="4000" dirty="0"/>
              <a:t> = 2000 Mio € (+ </a:t>
            </a:r>
            <a:r>
              <a:rPr lang="en-GB" sz="4000" i="1" dirty="0"/>
              <a:t>support</a:t>
            </a:r>
            <a:r>
              <a:rPr lang="en-GB" sz="4000" dirty="0"/>
              <a:t>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E7791AF-5A13-5037-7BA5-37B935E20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314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9CB212-9C0B-B666-D492-EA5F88BEC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IT SYSTEMS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0B6D8B-63C5-22E9-14B2-DBECF16F3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239254"/>
            <a:ext cx="12192000" cy="5618746"/>
          </a:xfrm>
        </p:spPr>
        <p:txBody>
          <a:bodyPr>
            <a:normAutofit/>
          </a:bodyPr>
          <a:lstStyle/>
          <a:p>
            <a:r>
              <a:rPr lang="en-GB" b="1" dirty="0"/>
              <a:t>Two main IFMIS, developed mostly internally</a:t>
            </a:r>
          </a:p>
          <a:p>
            <a:pPr lvl="1"/>
            <a:r>
              <a:rPr lang="en-GB" b="1" i="1" dirty="0"/>
              <a:t>Chorus </a:t>
            </a:r>
            <a:r>
              <a:rPr lang="en-GB" b="1" dirty="0"/>
              <a:t>(CG), </a:t>
            </a:r>
            <a:r>
              <a:rPr lang="en-GB" dirty="0"/>
              <a:t>developed and managed by the</a:t>
            </a:r>
            <a:r>
              <a:rPr lang="en-GB" dirty="0">
                <a:highlight>
                  <a:srgbClr val="FFFF00"/>
                </a:highlight>
              </a:rPr>
              <a:t> AIFE</a:t>
            </a:r>
            <a:r>
              <a:rPr lang="en-GB" dirty="0"/>
              <a:t>, a MoF internal IT agency </a:t>
            </a:r>
            <a:r>
              <a:rPr lang="en-GB" sz="1600" dirty="0"/>
              <a:t>(150 staff, 73 m€/y)</a:t>
            </a:r>
            <a:endParaRPr lang="en-GB" dirty="0"/>
          </a:p>
          <a:p>
            <a:pPr lvl="2"/>
            <a:r>
              <a:rPr lang="en-GB" dirty="0"/>
              <a:t>Fully digitalized process, since 2020</a:t>
            </a:r>
          </a:p>
          <a:p>
            <a:pPr lvl="1"/>
            <a:r>
              <a:rPr lang="en-GB" b="1" i="1" dirty="0"/>
              <a:t>Helios</a:t>
            </a:r>
            <a:r>
              <a:rPr lang="en-GB" b="1" dirty="0"/>
              <a:t> (LG), </a:t>
            </a:r>
            <a:r>
              <a:rPr lang="en-GB" dirty="0"/>
              <a:t>developed and managed by the </a:t>
            </a:r>
            <a:r>
              <a:rPr lang="en-GB" dirty="0">
                <a:highlight>
                  <a:srgbClr val="FFFF00"/>
                </a:highlight>
              </a:rPr>
              <a:t>DGFIP</a:t>
            </a:r>
            <a:r>
              <a:rPr lang="en-GB" dirty="0"/>
              <a:t> IT support service (30 m€/y) </a:t>
            </a:r>
          </a:p>
          <a:p>
            <a:pPr lvl="2"/>
            <a:r>
              <a:rPr lang="en-GB" dirty="0"/>
              <a:t>Fully digitalized process, since 2019</a:t>
            </a:r>
          </a:p>
          <a:p>
            <a:r>
              <a:rPr lang="en-GB" b="1" dirty="0"/>
              <a:t>Satisfying performance</a:t>
            </a:r>
          </a:p>
          <a:p>
            <a:pPr lvl="1"/>
            <a:r>
              <a:rPr lang="en-GB" dirty="0"/>
              <a:t>Availability rate</a:t>
            </a:r>
          </a:p>
          <a:p>
            <a:pPr lvl="1"/>
            <a:r>
              <a:rPr lang="en-GB" dirty="0"/>
              <a:t>No disruption</a:t>
            </a:r>
          </a:p>
          <a:p>
            <a:pPr lvl="1"/>
            <a:r>
              <a:rPr lang="en-GB" dirty="0"/>
              <a:t>User satisfaction</a:t>
            </a:r>
          </a:p>
          <a:p>
            <a:r>
              <a:rPr lang="en-GB" b="1" dirty="0"/>
              <a:t>Current challenges</a:t>
            </a:r>
          </a:p>
          <a:p>
            <a:pPr lvl="1"/>
            <a:r>
              <a:rPr lang="en-GB" dirty="0"/>
              <a:t>Ageing systems</a:t>
            </a:r>
          </a:p>
          <a:p>
            <a:pPr lvl="1"/>
            <a:r>
              <a:rPr lang="en-GB" dirty="0"/>
              <a:t>Complex organization and governance</a:t>
            </a:r>
          </a:p>
          <a:p>
            <a:pPr lvl="1"/>
            <a:r>
              <a:rPr lang="en-GB" dirty="0"/>
              <a:t>Meagre budgets, after a period of massive IT investments… with mixed results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3488CF-0C7E-A2CB-B2CA-352B33491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882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A7AE4E-1647-FE2F-8C16-8E8DE4DB1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LEGAL FRAMEWORK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75370D-63A2-540F-2A74-87096C2D9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81725"/>
            <a:ext cx="12192000" cy="5532437"/>
          </a:xfrm>
        </p:spPr>
        <p:txBody>
          <a:bodyPr>
            <a:normAutofit fontScale="850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GB" sz="3600" b="1" dirty="0"/>
              <a:t>ORGANIC LAW 2001 </a:t>
            </a:r>
            <a:r>
              <a:rPr lang="en-GB" sz="2600" dirty="0"/>
              <a:t>(LOLF)</a:t>
            </a:r>
          </a:p>
          <a:p>
            <a:pPr lvl="1"/>
            <a:r>
              <a:rPr lang="en-GB" sz="3200" dirty="0"/>
              <a:t>A by-constitutional law defining the main fiscal and budget principles</a:t>
            </a:r>
          </a:p>
          <a:p>
            <a:pPr lvl="1"/>
            <a:r>
              <a:rPr lang="en-GB" sz="3200" dirty="0"/>
              <a:t>That introduced </a:t>
            </a:r>
            <a:r>
              <a:rPr lang="en-GB" sz="3200" i="1" dirty="0"/>
              <a:t>performance budgeting </a:t>
            </a:r>
            <a:r>
              <a:rPr lang="en-GB" sz="3200" dirty="0"/>
              <a:t>and </a:t>
            </a:r>
            <a:r>
              <a:rPr lang="en-GB" sz="3200" i="1" dirty="0"/>
              <a:t>accrual accounting</a:t>
            </a:r>
            <a:r>
              <a:rPr lang="en-GB" sz="3000" i="1" dirty="0"/>
              <a:t>, </a:t>
            </a:r>
            <a:r>
              <a:rPr lang="en-GB" sz="3000" dirty="0"/>
              <a:t>inter alia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3600" b="1" dirty="0"/>
              <a:t>DECREE ON </a:t>
            </a:r>
            <a:r>
              <a:rPr lang="en-GB" sz="3600" b="1" dirty="0">
                <a:highlight>
                  <a:srgbClr val="FFFF00"/>
                </a:highlight>
              </a:rPr>
              <a:t>“GESTION BUDGÉTAIRE ET COMPTABLE PUBLIQUE</a:t>
            </a:r>
            <a:r>
              <a:rPr lang="en-GB" sz="3600" b="1" dirty="0"/>
              <a:t>” 2012</a:t>
            </a:r>
          </a:p>
          <a:p>
            <a:pPr marL="457200" lvl="1" indent="0">
              <a:buNone/>
            </a:pPr>
            <a:r>
              <a:rPr lang="en-GB" sz="3200" i="1" dirty="0"/>
              <a:t>Dubbed the </a:t>
            </a:r>
            <a:r>
              <a:rPr lang="en-GB" sz="3200" i="1" dirty="0">
                <a:highlight>
                  <a:srgbClr val="FFFF00"/>
                </a:highlight>
              </a:rPr>
              <a:t>“GBCP</a:t>
            </a:r>
            <a:r>
              <a:rPr lang="en-GB" sz="3200" i="1" dirty="0"/>
              <a:t>” (Public Budget and Accounting Management) and applicable to both </a:t>
            </a:r>
            <a:r>
              <a:rPr lang="en-GB" sz="3200" dirty="0"/>
              <a:t>Central</a:t>
            </a:r>
            <a:r>
              <a:rPr lang="en-GB" sz="3200" i="1" dirty="0"/>
              <a:t> and </a:t>
            </a:r>
            <a:r>
              <a:rPr lang="en-GB" sz="3200" dirty="0"/>
              <a:t>Local</a:t>
            </a:r>
            <a:r>
              <a:rPr lang="en-GB" sz="3200" i="1" dirty="0"/>
              <a:t> governments</a:t>
            </a:r>
          </a:p>
          <a:p>
            <a:pPr lvl="1"/>
            <a:r>
              <a:rPr lang="en-GB" sz="3200" dirty="0"/>
              <a:t>Budget execution</a:t>
            </a:r>
          </a:p>
          <a:p>
            <a:pPr lvl="1"/>
            <a:r>
              <a:rPr lang="en-GB" sz="3200" dirty="0"/>
              <a:t>Spending and revenue collection process</a:t>
            </a:r>
          </a:p>
          <a:p>
            <a:pPr lvl="1"/>
            <a:r>
              <a:rPr lang="en-GB" sz="3200" dirty="0"/>
              <a:t>Accounting and reporting processes</a:t>
            </a:r>
          </a:p>
          <a:p>
            <a:pPr lvl="1"/>
            <a:r>
              <a:rPr lang="en-GB" sz="3200" dirty="0"/>
              <a:t>Cash management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3600" dirty="0"/>
              <a:t>Detailed “accounting rules”, both for </a:t>
            </a:r>
            <a:r>
              <a:rPr lang="en-GB" sz="3600" i="1" dirty="0"/>
              <a:t>accrual</a:t>
            </a:r>
            <a:r>
              <a:rPr lang="en-GB" sz="3600" dirty="0"/>
              <a:t> and </a:t>
            </a:r>
            <a:r>
              <a:rPr lang="en-GB" sz="3600" i="1" dirty="0"/>
              <a:t>budget</a:t>
            </a:r>
            <a:r>
              <a:rPr lang="en-GB" sz="3600" dirty="0"/>
              <a:t> accounting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3600" dirty="0"/>
              <a:t>“Financial Jurisdictions Code”, on accountability issues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4C7D935-F0C2-6D3C-81F5-CCCAC97FF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12512"/>
            <a:ext cx="2743200" cy="365125"/>
          </a:xfrm>
        </p:spPr>
        <p:txBody>
          <a:bodyPr/>
          <a:lstStyle/>
          <a:p>
            <a:fld id="{D6EEA3FD-D81A-40C9-93D6-2C998A0AD546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7512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CDB58-B0C4-FF9F-2116-B59C69E1C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0515600" cy="13255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833F62-1891-B5BF-6817-7316236C5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04800"/>
            <a:ext cx="12822148" cy="6337299"/>
          </a:xfrm>
        </p:spPr>
        <p:txBody>
          <a:bodyPr>
            <a:normAutofit fontScale="70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GENERAL INTRODUCTION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The</a:t>
            </a:r>
            <a:r>
              <a:rPr lang="en-GB" sz="4000" dirty="0"/>
              <a:t> </a:t>
            </a:r>
            <a:r>
              <a:rPr lang="en-GB" sz="4000" b="1" dirty="0"/>
              <a:t>“TREASURY” 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>
                <a:solidFill>
                  <a:srgbClr val="FF0000"/>
                </a:solidFill>
              </a:rPr>
              <a:t>FRANCOPHONE PFM FEATURES for budget execution</a:t>
            </a:r>
          </a:p>
          <a:p>
            <a:pPr marL="1485900" lvl="2" indent="-571500">
              <a:buFont typeface="+mj-lt"/>
              <a:buAutoNum type="romanUcPeriod"/>
            </a:pPr>
            <a:r>
              <a:rPr lang="en-GB" sz="3200" b="1" i="1" dirty="0">
                <a:solidFill>
                  <a:srgbClr val="FF0000"/>
                </a:solidFill>
              </a:rPr>
              <a:t> Role and status of the “</a:t>
            </a:r>
            <a:r>
              <a:rPr lang="en-GB" sz="3200" b="1" i="1" dirty="0" err="1">
                <a:solidFill>
                  <a:srgbClr val="FF0000"/>
                </a:solidFill>
                <a:highlight>
                  <a:srgbClr val="FFFF00"/>
                </a:highlight>
              </a:rPr>
              <a:t>comptable</a:t>
            </a:r>
            <a:r>
              <a:rPr lang="en-GB" sz="3200" b="1" i="1" dirty="0">
                <a:solidFill>
                  <a:srgbClr val="FF0000"/>
                </a:solidFill>
                <a:highlight>
                  <a:srgbClr val="FFFF00"/>
                </a:highlight>
              </a:rPr>
              <a:t> public</a:t>
            </a:r>
            <a:r>
              <a:rPr lang="en-GB" sz="3200" b="1" i="1" dirty="0">
                <a:solidFill>
                  <a:srgbClr val="FF0000"/>
                </a:solidFill>
              </a:rPr>
              <a:t>”</a:t>
            </a:r>
          </a:p>
          <a:p>
            <a:pPr marL="1485900" lvl="2" indent="-571500">
              <a:buFont typeface="+mj-lt"/>
              <a:buAutoNum type="romanUcPeriod"/>
            </a:pPr>
            <a:r>
              <a:rPr lang="en-GB" sz="3200" b="1" i="1" dirty="0">
                <a:solidFill>
                  <a:srgbClr val="FF0000"/>
                </a:solidFill>
              </a:rPr>
              <a:t>Commitment the key step of the spending process</a:t>
            </a:r>
          </a:p>
          <a:p>
            <a:pPr marL="1485900" lvl="2" indent="-571500">
              <a:buFont typeface="+mj-lt"/>
              <a:buAutoNum type="romanUcPeriod"/>
            </a:pPr>
            <a:r>
              <a:rPr lang="en-GB" sz="3200" b="1" i="1" dirty="0">
                <a:solidFill>
                  <a:srgbClr val="FF0000"/>
                </a:solidFill>
                <a:highlight>
                  <a:srgbClr val="FFFF00"/>
                </a:highlight>
              </a:rPr>
              <a:t>Separation Ordonnateur/</a:t>
            </a:r>
            <a:r>
              <a:rPr lang="en-GB" sz="3200" b="1" i="1" dirty="0" err="1">
                <a:solidFill>
                  <a:srgbClr val="FF0000"/>
                </a:solidFill>
                <a:highlight>
                  <a:srgbClr val="FFFF00"/>
                </a:highlight>
              </a:rPr>
              <a:t>comptable</a:t>
            </a:r>
            <a:endParaRPr lang="en-GB" sz="3200" b="1" i="1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1485900" lvl="2" indent="-571500">
              <a:buFont typeface="+mj-lt"/>
              <a:buAutoNum type="romanUcPeriod"/>
            </a:pPr>
            <a:r>
              <a:rPr lang="en-GB" sz="3200" b="1" i="1" dirty="0">
                <a:solidFill>
                  <a:srgbClr val="FF0000"/>
                </a:solidFill>
              </a:rPr>
              <a:t>Centralised cash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RECENT ACHIEVEMENTS AND CHALLENGES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NEW ‘CONTROL’ APPROACHES AND METHODS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LESSONS AND CONCLUSIONS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4F5AD04-2513-2B11-DB02-5BA4F288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895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9A7378-B7E1-7D5C-E13F-AE0067793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36525"/>
            <a:ext cx="12965986" cy="1323975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I</a:t>
            </a:r>
            <a:r>
              <a:rPr lang="en-GB" b="1" dirty="0"/>
              <a:t> </a:t>
            </a:r>
            <a:r>
              <a:rPr lang="en-GB" sz="3600" dirty="0">
                <a:solidFill>
                  <a:srgbClr val="FF0000"/>
                </a:solidFill>
              </a:rPr>
              <a:t>k</a:t>
            </a:r>
            <a:r>
              <a:rPr lang="en-GB" sz="3600" b="1" dirty="0">
                <a:solidFill>
                  <a:srgbClr val="FF0000"/>
                </a:solidFill>
              </a:rPr>
              <a:t>ey role and specific status of the </a:t>
            </a:r>
            <a:r>
              <a:rPr lang="en-GB" b="1" dirty="0">
                <a:solidFill>
                  <a:srgbClr val="FF0000"/>
                </a:solidFill>
              </a:rPr>
              <a:t>“</a:t>
            </a:r>
            <a:r>
              <a:rPr lang="en-GB" b="1" dirty="0">
                <a:solidFill>
                  <a:srgbClr val="FF0000"/>
                </a:solidFill>
                <a:highlight>
                  <a:srgbClr val="FFFF00"/>
                </a:highlight>
              </a:rPr>
              <a:t>COMPTABLE PUBLIC</a:t>
            </a:r>
            <a:r>
              <a:rPr lang="en-GB" b="1" dirty="0">
                <a:solidFill>
                  <a:srgbClr val="FF0000"/>
                </a:solidFill>
              </a:rPr>
              <a:t>”</a:t>
            </a:r>
            <a:br>
              <a:rPr lang="en-GB" b="1" dirty="0">
                <a:solidFill>
                  <a:srgbClr val="FF0000"/>
                </a:solidFill>
              </a:rPr>
            </a:br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C33291-8945-D1AA-AD00-39EAA802D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43000"/>
            <a:ext cx="12192000" cy="58039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 err="1">
                <a:highlight>
                  <a:srgbClr val="FFFF00"/>
                </a:highlight>
              </a:rPr>
              <a:t>Comptable</a:t>
            </a:r>
            <a:r>
              <a:rPr lang="en-GB" b="1" dirty="0">
                <a:highlight>
                  <a:srgbClr val="FFFF00"/>
                </a:highlight>
              </a:rPr>
              <a:t> Public</a:t>
            </a:r>
            <a:endParaRPr lang="en-GB" dirty="0">
              <a:highlight>
                <a:srgbClr val="FFFF00"/>
              </a:highlight>
            </a:endParaRPr>
          </a:p>
          <a:p>
            <a:pPr lvl="1"/>
            <a:r>
              <a:rPr lang="en-GB" dirty="0"/>
              <a:t>Exclusive right (monopoly) to manage public moneys </a:t>
            </a:r>
          </a:p>
          <a:p>
            <a:pPr lvl="1"/>
            <a:r>
              <a:rPr lang="en-GB" dirty="0"/>
              <a:t>primary role is to control and execute </a:t>
            </a:r>
            <a:r>
              <a:rPr lang="en-GB" i="1" dirty="0"/>
              <a:t>payments</a:t>
            </a:r>
            <a:endParaRPr lang="en-GB" dirty="0"/>
          </a:p>
          <a:p>
            <a:pPr lvl="1"/>
            <a:r>
              <a:rPr lang="en-GB" dirty="0"/>
              <a:t>And to record revenue and expenditure transactions in the accounting books</a:t>
            </a:r>
          </a:p>
          <a:p>
            <a:pPr lvl="1"/>
            <a:r>
              <a:rPr lang="en-GB" dirty="0"/>
              <a:t>of both </a:t>
            </a:r>
            <a:r>
              <a:rPr lang="en-GB" i="1" dirty="0"/>
              <a:t>Central</a:t>
            </a:r>
            <a:r>
              <a:rPr lang="en-GB" dirty="0"/>
              <a:t> and </a:t>
            </a:r>
            <a:r>
              <a:rPr lang="en-GB" i="1" dirty="0"/>
              <a:t>Local</a:t>
            </a:r>
            <a:r>
              <a:rPr lang="en-GB" dirty="0"/>
              <a:t> budgets</a:t>
            </a:r>
          </a:p>
          <a:p>
            <a:pPr lvl="1"/>
            <a:r>
              <a:rPr lang="en-GB" dirty="0"/>
              <a:t>About 4000 “</a:t>
            </a:r>
            <a:r>
              <a:rPr lang="en-GB" dirty="0" err="1">
                <a:highlight>
                  <a:srgbClr val="FFFF00"/>
                </a:highlight>
              </a:rPr>
              <a:t>comptables</a:t>
            </a:r>
            <a:r>
              <a:rPr lang="en-GB" dirty="0">
                <a:highlight>
                  <a:srgbClr val="FFFF00"/>
                </a:highlight>
              </a:rPr>
              <a:t> publics</a:t>
            </a:r>
            <a:r>
              <a:rPr lang="en-GB" dirty="0"/>
              <a:t>”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Status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Appointed by and reporting to MoF</a:t>
            </a:r>
          </a:p>
          <a:p>
            <a:pPr lvl="1"/>
            <a:r>
              <a:rPr lang="en-GB" dirty="0"/>
              <a:t>Trained in a specific PFM school, after recruitment at University level, via competitive exam</a:t>
            </a:r>
          </a:p>
          <a:p>
            <a:pPr lvl="1"/>
            <a:r>
              <a:rPr lang="en-GB" dirty="0"/>
              <a:t>Assigned to specified “</a:t>
            </a:r>
            <a:r>
              <a:rPr lang="en-GB" dirty="0">
                <a:highlight>
                  <a:srgbClr val="FFFF00"/>
                </a:highlight>
              </a:rPr>
              <a:t>ordonnateurs</a:t>
            </a:r>
            <a:r>
              <a:rPr lang="en-GB" dirty="0"/>
              <a:t>” (commitment officers)</a:t>
            </a:r>
          </a:p>
          <a:p>
            <a:pPr lvl="1"/>
            <a:r>
              <a:rPr lang="en-GB" dirty="0"/>
              <a:t>Pecuniary and personal responsibility </a:t>
            </a:r>
            <a:r>
              <a:rPr lang="en-GB" dirty="0">
                <a:highlight>
                  <a:srgbClr val="FFFF00"/>
                </a:highlight>
              </a:rPr>
              <a:t>(RPP) </a:t>
            </a:r>
          </a:p>
          <a:p>
            <a:pPr lvl="1"/>
            <a:r>
              <a:rPr lang="en-GB" dirty="0"/>
              <a:t>Submitted to the Court of Accounts, part of the judiciary</a:t>
            </a:r>
          </a:p>
          <a:p>
            <a:pPr lvl="1"/>
            <a:r>
              <a:rPr lang="en-GB" dirty="0"/>
              <a:t>Swearing in Court of Accounts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32AEC1D-D0A9-5487-9570-DD80FCF27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202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9A7378-B7E1-7D5C-E13F-AE0067793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84" y="1"/>
            <a:ext cx="11975432" cy="1690688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II COMMITMENT, the key step of the spending process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C33291-8945-D1AA-AD00-39EAA802D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4100"/>
            <a:ext cx="12192000" cy="588095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/>
              <a:t>The commitment is the legal act </a:t>
            </a:r>
            <a:r>
              <a:rPr lang="en-GB" dirty="0"/>
              <a:t>– a purchase order, a contract, a decision – signed by the ordonnateur, </a:t>
            </a:r>
            <a:r>
              <a:rPr lang="en-GB" b="1" dirty="0"/>
              <a:t>initiating the spending </a:t>
            </a:r>
            <a:r>
              <a:rPr lang="en-GB" dirty="0"/>
              <a:t>process </a:t>
            </a:r>
            <a:r>
              <a:rPr lang="en-GB" b="0" dirty="0"/>
              <a:t>that will be terminated by a payment, provided the service or good is delivered</a:t>
            </a:r>
          </a:p>
          <a:p>
            <a:pPr lvl="1"/>
            <a:r>
              <a:rPr lang="en-GB" dirty="0"/>
              <a:t>In terms of sustainability, controlling the payment is too late: obligation to pay already exist  </a:t>
            </a:r>
            <a:endParaRPr lang="en-GB" b="1" dirty="0"/>
          </a:p>
          <a:p>
            <a:pPr lvl="1"/>
            <a:r>
              <a:rPr lang="en-GB" dirty="0"/>
              <a:t>Tracking and controlling commitment was imposed by the French Parliament at the beginning of the </a:t>
            </a:r>
            <a:r>
              <a:rPr lang="en-GB" dirty="0" err="1"/>
              <a:t>XXth</a:t>
            </a:r>
            <a:r>
              <a:rPr lang="en-GB" dirty="0"/>
              <a:t> century</a:t>
            </a:r>
          </a:p>
          <a:p>
            <a:pPr lvl="1"/>
            <a:r>
              <a:rPr lang="en-GB" dirty="0"/>
              <a:t>The idea was to prevent arrears and strengthen budget discipline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Operational implications</a:t>
            </a:r>
          </a:p>
          <a:p>
            <a:pPr lvl="1"/>
            <a:r>
              <a:rPr lang="en-GB" dirty="0"/>
              <a:t>For each budget line, there are two appropriations: </a:t>
            </a:r>
          </a:p>
          <a:p>
            <a:pPr lvl="2"/>
            <a:r>
              <a:rPr lang="en-GB" dirty="0"/>
              <a:t>one commitment appropriation CE, </a:t>
            </a:r>
            <a:r>
              <a:rPr lang="en-GB" dirty="0" err="1"/>
              <a:t>ie</a:t>
            </a:r>
            <a:r>
              <a:rPr lang="en-GB" dirty="0"/>
              <a:t> an authorization to commit</a:t>
            </a:r>
          </a:p>
          <a:p>
            <a:pPr lvl="2"/>
            <a:r>
              <a:rPr lang="en-GB" dirty="0"/>
              <a:t>one payment appropriation CP, </a:t>
            </a:r>
            <a:r>
              <a:rPr lang="en-GB" dirty="0" err="1"/>
              <a:t>ie</a:t>
            </a:r>
            <a:r>
              <a:rPr lang="en-GB" dirty="0"/>
              <a:t> an authorization to pay</a:t>
            </a:r>
          </a:p>
          <a:p>
            <a:pPr lvl="2"/>
            <a:r>
              <a:rPr lang="en-GB" dirty="0"/>
              <a:t>For most current expenditures CE=CP; but for most capital expenditures, CE is larger than CP</a:t>
            </a:r>
          </a:p>
          <a:p>
            <a:pPr lvl="1"/>
            <a:r>
              <a:rPr lang="en-GB" dirty="0"/>
              <a:t>Commitment is the responsibility of the </a:t>
            </a:r>
            <a:r>
              <a:rPr lang="en-GB" dirty="0">
                <a:highlight>
                  <a:srgbClr val="FFFF00"/>
                </a:highlight>
              </a:rPr>
              <a:t>‘ordonnateur</a:t>
            </a:r>
            <a:r>
              <a:rPr lang="en-GB" dirty="0"/>
              <a:t>’ (Commitment officer) under the control of the Budget Controller </a:t>
            </a:r>
          </a:p>
          <a:p>
            <a:pPr lvl="1"/>
            <a:r>
              <a:rPr lang="en-GB" dirty="0"/>
              <a:t>Note the commitment is recognized in the budgetary accounting but not in the accrual accounting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D193869-622C-1E6A-66BC-56C4128C9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135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9A7378-B7E1-7D5C-E13F-AE0067793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84" y="1"/>
            <a:ext cx="12083716" cy="1690688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III SEPARATION “Ordonnateur/</a:t>
            </a:r>
            <a:r>
              <a:rPr lang="en-GB" b="1" dirty="0" err="1">
                <a:solidFill>
                  <a:srgbClr val="FF0000"/>
                </a:solidFill>
              </a:rPr>
              <a:t>Comptable</a:t>
            </a:r>
            <a:r>
              <a:rPr lang="en-GB" b="1" dirty="0">
                <a:solidFill>
                  <a:srgbClr val="FF0000"/>
                </a:solidFill>
              </a:rPr>
              <a:t>”: a major historic principle</a:t>
            </a:r>
            <a:br>
              <a:rPr lang="en-GB" dirty="0"/>
            </a:br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C33291-8945-D1AA-AD00-39EAA802D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57300"/>
            <a:ext cx="12192000" cy="5600699"/>
          </a:xfrm>
        </p:spPr>
        <p:txBody>
          <a:bodyPr>
            <a:normAutofit fontScale="85000" lnSpcReduction="20000"/>
          </a:bodyPr>
          <a:lstStyle/>
          <a:p>
            <a:r>
              <a:rPr lang="en-GB" b="1" dirty="0"/>
              <a:t>Applicable in Central and Local fiscal entities, for both spending and revenue</a:t>
            </a:r>
          </a:p>
          <a:p>
            <a:r>
              <a:rPr lang="en-GB" b="1" dirty="0">
                <a:highlight>
                  <a:srgbClr val="FFFF00"/>
                </a:highlight>
              </a:rPr>
              <a:t>Ordonnateur</a:t>
            </a:r>
            <a:r>
              <a:rPr lang="en-GB" b="1" dirty="0"/>
              <a:t> </a:t>
            </a:r>
            <a:r>
              <a:rPr lang="en-GB" sz="2100" b="0" i="1" dirty="0"/>
              <a:t>(Commitment Officer) </a:t>
            </a:r>
            <a:endParaRPr lang="en-GB" b="0" i="1" dirty="0"/>
          </a:p>
          <a:p>
            <a:pPr lvl="1"/>
            <a:r>
              <a:rPr lang="en-GB" dirty="0"/>
              <a:t>is appointed by and reports to the head of these entities </a:t>
            </a:r>
          </a:p>
          <a:p>
            <a:pPr lvl="1"/>
            <a:r>
              <a:rPr lang="en-GB" dirty="0"/>
              <a:t>he has no access to cash, with the limited exception of </a:t>
            </a:r>
            <a:r>
              <a:rPr lang="en-GB" dirty="0" err="1"/>
              <a:t>imprest</a:t>
            </a:r>
            <a:r>
              <a:rPr lang="en-GB" dirty="0"/>
              <a:t> accounts (“</a:t>
            </a:r>
            <a:r>
              <a:rPr lang="en-GB" dirty="0" err="1">
                <a:highlight>
                  <a:srgbClr val="FFFF00"/>
                </a:highlight>
              </a:rPr>
              <a:t>régies</a:t>
            </a:r>
            <a:r>
              <a:rPr lang="en-GB" dirty="0"/>
              <a:t>”)</a:t>
            </a:r>
          </a:p>
          <a:p>
            <a:r>
              <a:rPr lang="en-GB" b="1" dirty="0" err="1">
                <a:highlight>
                  <a:srgbClr val="FFFF00"/>
                </a:highlight>
              </a:rPr>
              <a:t>Comptable</a:t>
            </a:r>
            <a:r>
              <a:rPr lang="en-GB" b="1" dirty="0">
                <a:highlight>
                  <a:srgbClr val="FFFF00"/>
                </a:highlight>
              </a:rPr>
              <a:t> Public </a:t>
            </a:r>
            <a:r>
              <a:rPr lang="en-GB" sz="2100" b="0" i="1" dirty="0"/>
              <a:t>(Public Accountant) </a:t>
            </a:r>
          </a:p>
          <a:p>
            <a:pPr lvl="1"/>
            <a:r>
              <a:rPr lang="en-GB" dirty="0"/>
              <a:t>is appointed by and reports to the MoF</a:t>
            </a:r>
          </a:p>
          <a:p>
            <a:pPr lvl="1"/>
            <a:r>
              <a:rPr lang="en-GB" dirty="0"/>
              <a:t>He has no right to interfere with the commitment</a:t>
            </a:r>
          </a:p>
          <a:p>
            <a:r>
              <a:rPr lang="en-GB" dirty="0"/>
              <a:t> </a:t>
            </a:r>
            <a:r>
              <a:rPr lang="en-GB" b="1" dirty="0"/>
              <a:t>This separation is strictly defined and enforced</a:t>
            </a:r>
          </a:p>
          <a:p>
            <a:pPr lvl="1"/>
            <a:r>
              <a:rPr lang="en-GB" dirty="0"/>
              <a:t>e.g. the spouse of an ordonnateur cannot be </a:t>
            </a:r>
            <a:r>
              <a:rPr lang="en-GB" dirty="0" err="1">
                <a:highlight>
                  <a:srgbClr val="FFFF00"/>
                </a:highlight>
              </a:rPr>
              <a:t>comptable</a:t>
            </a:r>
            <a:r>
              <a:rPr lang="en-GB" dirty="0">
                <a:highlight>
                  <a:srgbClr val="FFFF00"/>
                </a:highlight>
              </a:rPr>
              <a:t> public </a:t>
            </a:r>
            <a:r>
              <a:rPr lang="en-GB" dirty="0"/>
              <a:t>(in the same entity)</a:t>
            </a:r>
          </a:p>
          <a:p>
            <a:r>
              <a:rPr lang="en-GB" b="1" dirty="0"/>
              <a:t>Rational of this separation principle</a:t>
            </a:r>
          </a:p>
          <a:p>
            <a:pPr lvl="1"/>
            <a:r>
              <a:rPr lang="en-GB" dirty="0"/>
              <a:t>Ethics</a:t>
            </a:r>
          </a:p>
          <a:p>
            <a:pPr lvl="1"/>
            <a:r>
              <a:rPr lang="en-GB" dirty="0"/>
              <a:t>Tasks specialisation</a:t>
            </a:r>
          </a:p>
          <a:p>
            <a:r>
              <a:rPr lang="en-GB" b="1" dirty="0"/>
              <a:t>Today challenged for several reasons</a:t>
            </a:r>
          </a:p>
          <a:p>
            <a:pPr lvl="1"/>
            <a:r>
              <a:rPr lang="en-GB" dirty="0"/>
              <a:t>Computerization </a:t>
            </a:r>
          </a:p>
          <a:p>
            <a:pPr lvl="1"/>
            <a:r>
              <a:rPr lang="en-GB" dirty="0"/>
              <a:t>Performance and productivity </a:t>
            </a:r>
          </a:p>
          <a:p>
            <a:pPr lvl="1"/>
            <a:r>
              <a:rPr lang="en-GB" dirty="0"/>
              <a:t>Client orientation</a:t>
            </a:r>
          </a:p>
          <a:p>
            <a:pPr lvl="1"/>
            <a:r>
              <a:rPr lang="en-GB" dirty="0"/>
              <a:t>Accrual accounting </a:t>
            </a:r>
          </a:p>
          <a:p>
            <a:pPr lvl="1"/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A7CFDA3-6DE1-2B71-D1D7-5A66EFE86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193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9A7378-B7E1-7D5C-E13F-AE0067793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84" y="1"/>
            <a:ext cx="12192000" cy="1690688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IV CENTRALIZED CASH for </a:t>
            </a:r>
            <a:r>
              <a:rPr lang="en-GB" b="1" i="1" dirty="0">
                <a:solidFill>
                  <a:srgbClr val="FF0000"/>
                </a:solidFill>
              </a:rPr>
              <a:t>central</a:t>
            </a:r>
            <a:r>
              <a:rPr lang="en-GB" b="1" dirty="0">
                <a:solidFill>
                  <a:srgbClr val="FF0000"/>
                </a:solidFill>
              </a:rPr>
              <a:t> and </a:t>
            </a:r>
            <a:r>
              <a:rPr lang="en-GB" b="1" i="1" dirty="0">
                <a:solidFill>
                  <a:srgbClr val="FF0000"/>
                </a:solidFill>
              </a:rPr>
              <a:t>local</a:t>
            </a:r>
            <a:r>
              <a:rPr lang="en-GB" b="1" dirty="0">
                <a:solidFill>
                  <a:srgbClr val="FF0000"/>
                </a:solidFill>
              </a:rPr>
              <a:t> governments </a:t>
            </a:r>
            <a:br>
              <a:rPr lang="en-GB" b="1" dirty="0"/>
            </a:br>
            <a:endParaRPr lang="en-GB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C33291-8945-D1AA-AD00-39EAA802D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28700"/>
            <a:ext cx="12192000" cy="5998824"/>
          </a:xfrm>
        </p:spPr>
        <p:txBody>
          <a:bodyPr>
            <a:normAutofit fontScale="92500"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GB" sz="3200" b="1" dirty="0"/>
              <a:t>The </a:t>
            </a:r>
            <a:r>
              <a:rPr lang="en-GB" sz="3200" b="1" dirty="0">
                <a:highlight>
                  <a:srgbClr val="FFFF00"/>
                </a:highlight>
              </a:rPr>
              <a:t>CUT (</a:t>
            </a:r>
            <a:r>
              <a:rPr lang="en-GB" sz="3200" b="1" dirty="0" err="1">
                <a:highlight>
                  <a:srgbClr val="FFFF00"/>
                </a:highlight>
              </a:rPr>
              <a:t>Compte</a:t>
            </a:r>
            <a:r>
              <a:rPr lang="en-GB" sz="3200" b="1" dirty="0">
                <a:highlight>
                  <a:srgbClr val="FFFF00"/>
                </a:highlight>
              </a:rPr>
              <a:t> Unique du Trésor </a:t>
            </a:r>
            <a:r>
              <a:rPr lang="en-GB" sz="3200" b="1" dirty="0"/>
              <a:t>or TSA) is a quite old arrangement</a:t>
            </a:r>
          </a:p>
          <a:p>
            <a:pPr lvl="2"/>
            <a:r>
              <a:rPr lang="en-GB" sz="2800" dirty="0"/>
              <a:t>All public moneys, central and local, are deposited and managed in the CUT open in the Central Bank, with many subaccounts;</a:t>
            </a:r>
          </a:p>
          <a:p>
            <a:pPr lvl="2"/>
            <a:r>
              <a:rPr lang="en-GB" sz="2800" dirty="0"/>
              <a:t>Only the </a:t>
            </a:r>
            <a:r>
              <a:rPr lang="en-GB" sz="2800" dirty="0" err="1">
                <a:highlight>
                  <a:srgbClr val="FFFF00"/>
                </a:highlight>
              </a:rPr>
              <a:t>comptables</a:t>
            </a:r>
            <a:r>
              <a:rPr lang="en-GB" sz="2800" dirty="0">
                <a:highlight>
                  <a:srgbClr val="FFFF00"/>
                </a:highlight>
              </a:rPr>
              <a:t> publics </a:t>
            </a:r>
            <a:r>
              <a:rPr lang="en-GB" sz="2800" dirty="0"/>
              <a:t>are authorized to access the CUT for disbursement or collection;</a:t>
            </a:r>
          </a:p>
          <a:p>
            <a:pPr lvl="2"/>
            <a:r>
              <a:rPr lang="en-GB" sz="2800" dirty="0"/>
              <a:t>No other bank can be used, with very limited exceptions;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3200" b="1" dirty="0"/>
              <a:t>Cash pooling is the general rule  </a:t>
            </a:r>
          </a:p>
          <a:p>
            <a:pPr lvl="2"/>
            <a:r>
              <a:rPr lang="en-GB" sz="2800" dirty="0"/>
              <a:t>zeroing every day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3200" b="1" dirty="0"/>
              <a:t>However, Social Security cash remains out of the </a:t>
            </a:r>
            <a:r>
              <a:rPr lang="en-GB" sz="3200" b="1" dirty="0">
                <a:highlight>
                  <a:srgbClr val="FFFF00"/>
                </a:highlight>
              </a:rPr>
              <a:t>CUT</a:t>
            </a:r>
            <a:r>
              <a:rPr lang="en-GB" sz="3200" dirty="0"/>
              <a:t> </a:t>
            </a:r>
          </a:p>
          <a:p>
            <a:pPr lvl="2"/>
            <a:r>
              <a:rPr lang="en-GB" sz="2800" dirty="0"/>
              <a:t>managed by a specific SS agency</a:t>
            </a:r>
          </a:p>
          <a:p>
            <a:pPr lvl="2"/>
            <a:r>
              <a:rPr lang="en-GB" sz="2800" dirty="0"/>
              <a:t>bank accounts at the </a:t>
            </a:r>
            <a:r>
              <a:rPr lang="en-GB" sz="2800" dirty="0">
                <a:highlight>
                  <a:srgbClr val="FFFF00"/>
                </a:highlight>
              </a:rPr>
              <a:t>Caisse des Depots </a:t>
            </a:r>
            <a:r>
              <a:rPr lang="en-GB" sz="2800" dirty="0"/>
              <a:t>(a Special Public Bank)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3200" b="1" dirty="0"/>
              <a:t>Long disputed, </a:t>
            </a:r>
            <a:r>
              <a:rPr lang="en-GB" sz="3200" dirty="0"/>
              <a:t>the debate on the cash management of local governments seems now settled: it will remain within the </a:t>
            </a:r>
            <a:r>
              <a:rPr lang="en-GB" sz="3200" dirty="0">
                <a:highlight>
                  <a:srgbClr val="FFFF00"/>
                </a:highlight>
              </a:rPr>
              <a:t>CUT</a:t>
            </a:r>
            <a:r>
              <a:rPr lang="en-GB" sz="3200" dirty="0"/>
              <a:t> at the Central Bank</a:t>
            </a:r>
          </a:p>
          <a:p>
            <a:pPr lvl="1"/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FCBAF0-9CE9-A0EB-4E64-D268BDAAA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91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CDB58-B0C4-FF9F-2116-B59C69E1C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0515600" cy="13255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833F62-1891-B5BF-6817-7316236C5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04800"/>
            <a:ext cx="12822148" cy="6337299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GB" sz="4000" b="1" dirty="0">
                <a:solidFill>
                  <a:srgbClr val="FF0000"/>
                </a:solidFill>
              </a:rPr>
              <a:t>GENERAL INTRODUCTION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The</a:t>
            </a:r>
            <a:r>
              <a:rPr lang="en-GB" sz="4000" dirty="0"/>
              <a:t> </a:t>
            </a:r>
            <a:r>
              <a:rPr lang="en-GB" sz="4000" b="1" dirty="0"/>
              <a:t>“TREASURY” 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FRANCOPHONE PFM FEATURES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RECENT ACHIEVEMENTS AND CHALLENGES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NEW ‘CONTROL’ APPROACHES AND METHODS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LESSONS AND CONCLUSIONS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4F5AD04-2513-2B11-DB02-5BA4F288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2168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CDB58-B0C4-FF9F-2116-B59C69E1C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0515600" cy="13255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833F62-1891-B5BF-6817-7316236C5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04800"/>
            <a:ext cx="12822148" cy="6337299"/>
          </a:xfrm>
        </p:spPr>
        <p:txBody>
          <a:bodyPr>
            <a:normAutofit fontScale="85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GENERAL INTRODUCTION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The</a:t>
            </a:r>
            <a:r>
              <a:rPr lang="en-GB" sz="4000" dirty="0"/>
              <a:t> </a:t>
            </a:r>
            <a:r>
              <a:rPr lang="en-GB" sz="4000" b="1" dirty="0"/>
              <a:t>“TREASURY” 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FRANCOPHONE PFM FEATURES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>
                <a:solidFill>
                  <a:srgbClr val="FF0000"/>
                </a:solidFill>
              </a:rPr>
              <a:t>RECENT ACHIEVEMENTS AND CHALLENGES</a:t>
            </a:r>
          </a:p>
          <a:p>
            <a:pPr marL="1485900" lvl="2" indent="-571500">
              <a:buFont typeface="+mj-lt"/>
              <a:buAutoNum type="romanUcPeriod"/>
            </a:pPr>
            <a:r>
              <a:rPr lang="en-GB" sz="3200" b="1" dirty="0">
                <a:solidFill>
                  <a:srgbClr val="FF0000"/>
                </a:solidFill>
              </a:rPr>
              <a:t>Cash management</a:t>
            </a:r>
          </a:p>
          <a:p>
            <a:pPr marL="1485900" lvl="2" indent="-571500">
              <a:buFont typeface="+mj-lt"/>
              <a:buAutoNum type="romanUcPeriod"/>
            </a:pPr>
            <a:r>
              <a:rPr lang="en-GB" sz="3200" b="1" dirty="0">
                <a:solidFill>
                  <a:srgbClr val="FF0000"/>
                </a:solidFill>
              </a:rPr>
              <a:t>Spending process</a:t>
            </a:r>
          </a:p>
          <a:p>
            <a:pPr marL="1485900" lvl="2" indent="-571500">
              <a:buFont typeface="+mj-lt"/>
              <a:buAutoNum type="romanUcPeriod"/>
            </a:pPr>
            <a:r>
              <a:rPr lang="en-GB" sz="3200" b="1" dirty="0">
                <a:solidFill>
                  <a:srgbClr val="FF0000"/>
                </a:solidFill>
              </a:rPr>
              <a:t>Accounting</a:t>
            </a:r>
          </a:p>
          <a:p>
            <a:pPr marL="914400" lvl="2" indent="0">
              <a:buNone/>
            </a:pPr>
            <a:endParaRPr lang="en-GB" sz="3200" b="1" dirty="0">
              <a:solidFill>
                <a:srgbClr val="FF0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NEW ‘CONTROL’ APPROACHES AND METHODS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LESSONS AND CONCLUSIONS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4F5AD04-2513-2B11-DB02-5BA4F288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9523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B82D83-0458-9EBA-8711-4D4E89B93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957929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sz="4000" i="1" dirty="0"/>
              <a:t>Recent achievements and challenges </a:t>
            </a:r>
            <a:br>
              <a:rPr lang="en-GB" i="1" dirty="0"/>
            </a:br>
            <a:r>
              <a:rPr lang="en-GB" b="1" dirty="0">
                <a:solidFill>
                  <a:srgbClr val="FF0000"/>
                </a:solidFill>
              </a:rPr>
              <a:t>I CASH MANAGEMENT</a:t>
            </a:r>
            <a:br>
              <a:rPr lang="en-GB" dirty="0"/>
            </a:br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09894E-E5A2-4EE2-4535-3FFE884E2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1987"/>
            <a:ext cx="11189413" cy="579601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/>
              <a:t>Leading role to the debt management agency</a:t>
            </a:r>
            <a:r>
              <a:rPr lang="en-GB" dirty="0"/>
              <a:t>:  </a:t>
            </a:r>
            <a:r>
              <a:rPr lang="en-GB" dirty="0">
                <a:highlight>
                  <a:srgbClr val="FFFF00"/>
                </a:highlight>
              </a:rPr>
              <a:t>Agence France Trésor </a:t>
            </a:r>
            <a:r>
              <a:rPr lang="en-GB" b="0" dirty="0"/>
              <a:t>(50 staff)</a:t>
            </a:r>
          </a:p>
          <a:p>
            <a:pPr lvl="1"/>
            <a:r>
              <a:rPr lang="en-GB" dirty="0">
                <a:highlight>
                  <a:srgbClr val="FFFF00"/>
                </a:highlight>
              </a:rPr>
              <a:t>AFT</a:t>
            </a:r>
            <a:r>
              <a:rPr lang="en-GB" dirty="0"/>
              <a:t> is attached to </a:t>
            </a:r>
            <a:r>
              <a:rPr lang="en-GB" dirty="0">
                <a:highlight>
                  <a:srgbClr val="FFFF00"/>
                </a:highlight>
              </a:rPr>
              <a:t>Direction General du Trésor </a:t>
            </a:r>
            <a:r>
              <a:rPr lang="en-GB" dirty="0"/>
              <a:t>of the Ministry of Economy</a:t>
            </a:r>
          </a:p>
          <a:p>
            <a:pPr lvl="1"/>
            <a:r>
              <a:rPr lang="en-GB" dirty="0"/>
              <a:t>In narrow consultation and daily cooperation with the </a:t>
            </a:r>
            <a:r>
              <a:rPr lang="en-GB" dirty="0">
                <a:highlight>
                  <a:srgbClr val="FFFF00"/>
                </a:highlight>
              </a:rPr>
              <a:t>DGFIP</a:t>
            </a:r>
          </a:p>
          <a:p>
            <a:pPr lvl="1"/>
            <a:r>
              <a:rPr lang="en-GB" dirty="0"/>
              <a:t>Borrowing for liquidity </a:t>
            </a:r>
          </a:p>
          <a:p>
            <a:pPr lvl="1"/>
            <a:r>
              <a:rPr lang="en-GB" dirty="0"/>
              <a:t>One of the largest issuer of Government bonds 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Cash pooling </a:t>
            </a:r>
          </a:p>
          <a:p>
            <a:pPr lvl="1"/>
            <a:r>
              <a:rPr lang="en-GB" dirty="0"/>
              <a:t>in the </a:t>
            </a:r>
            <a:r>
              <a:rPr lang="en-GB" dirty="0">
                <a:highlight>
                  <a:srgbClr val="FFFF00"/>
                </a:highlight>
              </a:rPr>
              <a:t>CUT</a:t>
            </a:r>
            <a:r>
              <a:rPr lang="en-GB" dirty="0"/>
              <a:t> </a:t>
            </a:r>
            <a:r>
              <a:rPr lang="en-GB" sz="1900" dirty="0"/>
              <a:t>(TSA), </a:t>
            </a:r>
            <a:r>
              <a:rPr lang="en-GB" dirty="0"/>
              <a:t>for Central and Local cash; obligation recently extended</a:t>
            </a:r>
          </a:p>
          <a:p>
            <a:pPr lvl="1"/>
            <a:r>
              <a:rPr lang="en-GB" dirty="0"/>
              <a:t>Open in the Central Bank and managed by </a:t>
            </a:r>
            <a:r>
              <a:rPr lang="en-GB" dirty="0">
                <a:highlight>
                  <a:srgbClr val="FFFF00"/>
                </a:highlight>
              </a:rPr>
              <a:t>AFT</a:t>
            </a:r>
          </a:p>
          <a:p>
            <a:pPr lvl="1"/>
            <a:r>
              <a:rPr lang="en-GB" dirty="0"/>
              <a:t>3000 subaccounts; daily flow= 19 Billion €</a:t>
            </a:r>
          </a:p>
          <a:p>
            <a:pPr lvl="1"/>
            <a:r>
              <a:rPr lang="en-GB" dirty="0"/>
              <a:t>Daily sweeping; cash buffer 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Cash forecasting</a:t>
            </a:r>
          </a:p>
          <a:p>
            <a:pPr lvl="1"/>
            <a:r>
              <a:rPr lang="en-GB" dirty="0"/>
              <a:t>Good command of seasonality; 12 months rolling cash plan </a:t>
            </a:r>
          </a:p>
          <a:p>
            <a:pPr lvl="1"/>
            <a:r>
              <a:rPr lang="en-GB" dirty="0"/>
              <a:t>Early warning for &gt;1 million € transactions</a:t>
            </a:r>
          </a:p>
          <a:p>
            <a:pPr marL="0" indent="0">
              <a:buNone/>
            </a:pPr>
            <a:r>
              <a:rPr lang="en-GB" i="1" dirty="0"/>
              <a:t>Combined with strong commitment control, this is conducive to arrears full elimination</a:t>
            </a:r>
          </a:p>
          <a:p>
            <a:pPr marL="0" indent="0">
              <a:buNone/>
            </a:pPr>
            <a:r>
              <a:rPr lang="en-GB" b="1" dirty="0"/>
              <a:t>4.     Issues </a:t>
            </a:r>
          </a:p>
          <a:p>
            <a:pPr lvl="1"/>
            <a:r>
              <a:rPr lang="en-GB" dirty="0"/>
              <a:t>Some Local governments, the largest ones, still whish to leave the </a:t>
            </a:r>
            <a:r>
              <a:rPr lang="en-GB" dirty="0">
                <a:highlight>
                  <a:srgbClr val="FFFF00"/>
                </a:highlight>
              </a:rPr>
              <a:t>CUT</a:t>
            </a:r>
          </a:p>
          <a:p>
            <a:pPr lvl="1"/>
            <a:r>
              <a:rPr lang="en-GB" dirty="0"/>
              <a:t>Social Security: cash is not pooled; but SS debt is managed by </a:t>
            </a:r>
            <a:r>
              <a:rPr lang="en-GB" dirty="0">
                <a:highlight>
                  <a:srgbClr val="FFFF00"/>
                </a:highlight>
              </a:rPr>
              <a:t>AFT</a:t>
            </a:r>
          </a:p>
          <a:p>
            <a:pPr lvl="1"/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2CA3038-4592-D191-EB15-23CAB99E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0771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B82D83-0458-9EBA-8711-4D4E89B93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91886"/>
            <a:ext cx="10515600" cy="933677"/>
          </a:xfrm>
        </p:spPr>
        <p:txBody>
          <a:bodyPr>
            <a:normAutofit fontScale="90000"/>
          </a:bodyPr>
          <a:lstStyle/>
          <a:p>
            <a:r>
              <a:rPr lang="en-GB" sz="4000" i="1" dirty="0"/>
              <a:t>Recent achievements and challenges</a:t>
            </a:r>
            <a:br>
              <a:rPr lang="en-GB" dirty="0"/>
            </a:br>
            <a:r>
              <a:rPr lang="en-GB" b="1" dirty="0">
                <a:solidFill>
                  <a:srgbClr val="FF0000"/>
                </a:solidFill>
              </a:rPr>
              <a:t>II PAYEMENT PROCESS</a:t>
            </a:r>
            <a:br>
              <a:rPr lang="en-GB" dirty="0"/>
            </a:br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09894E-E5A2-4EE2-4535-3FFE884E2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8512"/>
            <a:ext cx="12192000" cy="578948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/>
              <a:t>IFMIS integration </a:t>
            </a:r>
          </a:p>
          <a:p>
            <a:pPr lvl="1"/>
            <a:r>
              <a:rPr lang="en-GB" i="1" dirty="0"/>
              <a:t>de facto </a:t>
            </a:r>
            <a:r>
              <a:rPr lang="en-GB" dirty="0"/>
              <a:t>erases the </a:t>
            </a:r>
            <a:r>
              <a:rPr lang="en-GB" dirty="0">
                <a:highlight>
                  <a:srgbClr val="FFFF00"/>
                </a:highlight>
              </a:rPr>
              <a:t>“separation ordonnateur/</a:t>
            </a:r>
            <a:r>
              <a:rPr lang="en-GB" dirty="0" err="1">
                <a:highlight>
                  <a:srgbClr val="FFFF00"/>
                </a:highlight>
              </a:rPr>
              <a:t>comptable</a:t>
            </a:r>
            <a:r>
              <a:rPr lang="en-GB" dirty="0">
                <a:highlight>
                  <a:srgbClr val="FFFF00"/>
                </a:highlight>
              </a:rPr>
              <a:t>”, </a:t>
            </a:r>
            <a:r>
              <a:rPr lang="en-GB" dirty="0"/>
              <a:t>that </a:t>
            </a:r>
            <a:r>
              <a:rPr lang="en-GB" i="1" dirty="0"/>
              <a:t>de jure </a:t>
            </a:r>
            <a:r>
              <a:rPr lang="en-GB" dirty="0"/>
              <a:t>still resists… so far…</a:t>
            </a:r>
          </a:p>
          <a:p>
            <a:pPr lvl="1"/>
            <a:r>
              <a:rPr lang="en-GB" dirty="0"/>
              <a:t>Streamlined process from commitment to payment, including control points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Better collaboration between Treasury and spending entities</a:t>
            </a:r>
          </a:p>
          <a:p>
            <a:pPr lvl="1"/>
            <a:r>
              <a:rPr lang="en-GB" dirty="0"/>
              <a:t>One </a:t>
            </a:r>
            <a:r>
              <a:rPr lang="en-GB" dirty="0" err="1">
                <a:highlight>
                  <a:srgbClr val="FFFF00"/>
                </a:highlight>
              </a:rPr>
              <a:t>comptable</a:t>
            </a:r>
            <a:r>
              <a:rPr lang="en-GB" dirty="0">
                <a:highlight>
                  <a:srgbClr val="FFFF00"/>
                </a:highlight>
              </a:rPr>
              <a:t> public </a:t>
            </a:r>
            <a:r>
              <a:rPr lang="en-GB" dirty="0"/>
              <a:t>per ministry, at central level, </a:t>
            </a:r>
          </a:p>
          <a:p>
            <a:pPr lvl="2"/>
            <a:r>
              <a:rPr lang="en-GB" dirty="0"/>
              <a:t>working in close collaboration with the Budget Controller</a:t>
            </a:r>
          </a:p>
          <a:p>
            <a:pPr lvl="2"/>
            <a:r>
              <a:rPr lang="en-GB" dirty="0"/>
              <a:t>Under the authority of a senior MoF executive</a:t>
            </a:r>
          </a:p>
          <a:p>
            <a:pPr lvl="1"/>
            <a:r>
              <a:rPr lang="en-GB" dirty="0"/>
              <a:t>Common invoice management centers 	</a:t>
            </a:r>
          </a:p>
          <a:p>
            <a:pPr lvl="2"/>
            <a:r>
              <a:rPr lang="en-GB" dirty="0"/>
              <a:t>Under </a:t>
            </a:r>
            <a:r>
              <a:rPr lang="en-GB" dirty="0" err="1">
                <a:highlight>
                  <a:srgbClr val="FFFF00"/>
                </a:highlight>
              </a:rPr>
              <a:t>comptable</a:t>
            </a:r>
            <a:r>
              <a:rPr lang="en-GB" dirty="0">
                <a:highlight>
                  <a:srgbClr val="FFFF00"/>
                </a:highlight>
              </a:rPr>
              <a:t> public </a:t>
            </a:r>
            <a:r>
              <a:rPr lang="en-GB" dirty="0"/>
              <a:t>responsibility</a:t>
            </a:r>
          </a:p>
          <a:p>
            <a:pPr lvl="2"/>
            <a:r>
              <a:rPr lang="en-GB" dirty="0"/>
              <a:t>With ordonnateur staff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Digitalization</a:t>
            </a:r>
          </a:p>
          <a:p>
            <a:pPr lvl="1"/>
            <a:r>
              <a:rPr lang="en-GB" dirty="0"/>
              <a:t>no more paper</a:t>
            </a:r>
          </a:p>
          <a:p>
            <a:pPr lvl="1"/>
            <a:r>
              <a:rPr lang="en-GB" dirty="0"/>
              <a:t>E-payments</a:t>
            </a:r>
          </a:p>
          <a:p>
            <a:pPr lvl="1"/>
            <a:r>
              <a:rPr lang="en-GB" dirty="0"/>
              <a:t>Debit cards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2548499-446F-AEF8-3324-9BA2019B5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932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B82D83-0458-9EBA-8711-4D4E89B93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690688"/>
          </a:xfrm>
        </p:spPr>
        <p:txBody>
          <a:bodyPr>
            <a:normAutofit fontScale="90000"/>
          </a:bodyPr>
          <a:lstStyle/>
          <a:p>
            <a:r>
              <a:rPr lang="en-GB" sz="4000" i="1" dirty="0"/>
              <a:t>Recent achievements and challenges</a:t>
            </a:r>
            <a:br>
              <a:rPr lang="en-GB" dirty="0"/>
            </a:br>
            <a:r>
              <a:rPr lang="en-GB" b="1" dirty="0">
                <a:solidFill>
                  <a:srgbClr val="FF0000"/>
                </a:solidFill>
              </a:rPr>
              <a:t>III ACCOUNTING</a:t>
            </a:r>
            <a:br>
              <a:rPr lang="en-GB" dirty="0"/>
            </a:br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09894E-E5A2-4EE2-4535-3FFE884E2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06906"/>
            <a:ext cx="12192000" cy="575109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/>
              <a:t>Accrual accounting</a:t>
            </a:r>
          </a:p>
          <a:p>
            <a:pPr lvl="1"/>
            <a:r>
              <a:rPr lang="en-GB" dirty="0"/>
              <a:t>Introduced by the 2001 organic law (</a:t>
            </a:r>
            <a:r>
              <a:rPr lang="en-GB" dirty="0">
                <a:highlight>
                  <a:srgbClr val="FFFF00"/>
                </a:highlight>
              </a:rPr>
              <a:t>LOLF)</a:t>
            </a:r>
          </a:p>
          <a:p>
            <a:pPr lvl="1"/>
            <a:r>
              <a:rPr lang="en-GB" dirty="0"/>
              <a:t>Accounting standards IPSAS inspired; 19 French norms, upon advise of an independent committee</a:t>
            </a:r>
          </a:p>
          <a:p>
            <a:pPr lvl="1"/>
            <a:r>
              <a:rPr lang="en-GB" dirty="0"/>
              <a:t>Certification by the </a:t>
            </a:r>
            <a:r>
              <a:rPr lang="en-GB" dirty="0" err="1">
                <a:highlight>
                  <a:srgbClr val="FFFF00"/>
                </a:highlight>
              </a:rPr>
              <a:t>Cour</a:t>
            </a:r>
            <a:r>
              <a:rPr lang="en-GB" dirty="0">
                <a:highlight>
                  <a:srgbClr val="FFFF00"/>
                </a:highlight>
              </a:rPr>
              <a:t> des </a:t>
            </a:r>
            <a:r>
              <a:rPr lang="en-GB" dirty="0" err="1">
                <a:highlight>
                  <a:srgbClr val="FFFF00"/>
                </a:highlight>
              </a:rPr>
              <a:t>Comptes</a:t>
            </a:r>
            <a:r>
              <a:rPr lang="en-GB" dirty="0"/>
              <a:t> for the CG only, with diminishing “qualifications”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Coverage</a:t>
            </a:r>
          </a:p>
          <a:p>
            <a:pPr lvl="1"/>
            <a:r>
              <a:rPr lang="en-GB" dirty="0"/>
              <a:t>CG and LG, separately</a:t>
            </a:r>
          </a:p>
          <a:p>
            <a:pPr lvl="1"/>
            <a:r>
              <a:rPr lang="en-GB" dirty="0"/>
              <a:t>Consolidation for CG between central administration and its agencies</a:t>
            </a:r>
          </a:p>
          <a:p>
            <a:pPr lvl="1"/>
            <a:r>
              <a:rPr lang="en-GB" dirty="0"/>
              <a:t>Consolidation for each LG; no general LG consolidation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Delays and timeline</a:t>
            </a:r>
          </a:p>
          <a:p>
            <a:pPr lvl="1"/>
            <a:r>
              <a:rPr lang="en-GB" dirty="0"/>
              <a:t>Closing within 4 months</a:t>
            </a:r>
          </a:p>
          <a:p>
            <a:pPr lvl="1"/>
            <a:r>
              <a:rPr lang="en-GB" dirty="0"/>
              <a:t>Approval (including certification for CG) within 6 months</a:t>
            </a:r>
          </a:p>
          <a:p>
            <a:pPr lvl="1"/>
            <a:r>
              <a:rPr lang="en-GB" dirty="0"/>
              <a:t>Of both Financial Statements and Budget Execution reports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Reporting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Annual fiscal statement</a:t>
            </a:r>
          </a:p>
          <a:p>
            <a:pPr lvl="1"/>
            <a:r>
              <a:rPr lang="en-GB" dirty="0"/>
              <a:t>Monthly and annual budget reports</a:t>
            </a:r>
          </a:p>
          <a:p>
            <a:pPr lvl="1"/>
            <a:r>
              <a:rPr lang="en-GB" dirty="0"/>
              <a:t>So far, limited readership and use, at both macro and micro levels</a:t>
            </a:r>
          </a:p>
          <a:p>
            <a:pPr lvl="1"/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12731FC-7A91-6216-3371-B21708DC9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8151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CDB58-B0C4-FF9F-2116-B59C69E1C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833F62-1891-B5BF-6817-7316236C5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6525"/>
            <a:ext cx="12019547" cy="6721475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GENERAL PRESENTATION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The “TREASURY” 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FRANCOPHONE PFM FEATURES FOR BUDGET EXECUTION 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RECENT ACHIEVEMENTS AND CHALLENGES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>
                <a:solidFill>
                  <a:srgbClr val="FF0000"/>
                </a:solidFill>
              </a:rPr>
              <a:t>NEW ‘CONTROL’ APPROACHES AND METHODS</a:t>
            </a:r>
          </a:p>
          <a:p>
            <a:pPr marL="1485900" lvl="2" indent="-571500">
              <a:buFont typeface="+mj-lt"/>
              <a:buAutoNum type="romanUcPeriod"/>
            </a:pPr>
            <a:r>
              <a:rPr lang="en-GB" sz="3200" b="1" dirty="0">
                <a:solidFill>
                  <a:srgbClr val="FF0000"/>
                </a:solidFill>
              </a:rPr>
              <a:t>commitment control</a:t>
            </a:r>
          </a:p>
          <a:p>
            <a:pPr marL="1485900" lvl="2" indent="-571500">
              <a:buFont typeface="+mj-lt"/>
              <a:buAutoNum type="romanUcPeriod"/>
            </a:pPr>
            <a:r>
              <a:rPr lang="en-GB" sz="3200" b="1" dirty="0">
                <a:solidFill>
                  <a:srgbClr val="FF0000"/>
                </a:solidFill>
              </a:rPr>
              <a:t>payment control</a:t>
            </a:r>
          </a:p>
          <a:p>
            <a:pPr marL="1485900" lvl="2" indent="-571500">
              <a:buFont typeface="+mj-lt"/>
              <a:buAutoNum type="romanUcPeriod"/>
            </a:pPr>
            <a:r>
              <a:rPr lang="en-GB" sz="3200" b="1" dirty="0">
                <a:solidFill>
                  <a:srgbClr val="FF0000"/>
                </a:solidFill>
              </a:rPr>
              <a:t>accounting quality</a:t>
            </a:r>
          </a:p>
          <a:p>
            <a:pPr marL="914400" lvl="2" indent="0">
              <a:buNone/>
            </a:pPr>
            <a:endParaRPr lang="en-GB" sz="32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4000" b="1" dirty="0"/>
              <a:t>LESSONS AND CONCLUSIONS</a:t>
            </a:r>
          </a:p>
          <a:p>
            <a:pPr marL="1485900" lvl="2" indent="-571500">
              <a:buFont typeface="+mj-lt"/>
              <a:buAutoNum type="romanUcPeriod"/>
            </a:pPr>
            <a:endParaRPr lang="en-GB" sz="3200" b="1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DF28D35-8D40-3292-C22E-D30D7A10D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3497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E55D99-B069-BCC5-6E6F-635F84F63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Evolution of control approaches and methods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65DB37-CD83-7335-AA8D-4981EA783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53" y="1094874"/>
            <a:ext cx="11257547" cy="576312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000" b="1" dirty="0"/>
              <a:t>Rational</a:t>
            </a:r>
          </a:p>
          <a:p>
            <a:pPr lvl="1"/>
            <a:r>
              <a:rPr lang="en-GB" sz="2600" dirty="0"/>
              <a:t>Multiple, cumbersome and overlapping controls on the spending process</a:t>
            </a:r>
          </a:p>
          <a:p>
            <a:pPr lvl="1"/>
            <a:r>
              <a:rPr lang="en-GB" sz="2600" dirty="0"/>
              <a:t>Computerization</a:t>
            </a:r>
          </a:p>
          <a:p>
            <a:pPr lvl="1"/>
            <a:r>
              <a:rPr lang="en-GB" sz="2600" dirty="0"/>
              <a:t>Better collaboration between different players involved in the spending process</a:t>
            </a:r>
          </a:p>
          <a:p>
            <a:pPr lvl="1"/>
            <a:r>
              <a:rPr lang="en-GB" sz="2600" dirty="0"/>
              <a:t>Development of performance budgeting  and accrual accounting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b="1" dirty="0"/>
              <a:t>New approaches</a:t>
            </a:r>
          </a:p>
          <a:p>
            <a:pPr lvl="1"/>
            <a:r>
              <a:rPr lang="en-GB" sz="2600" i="1" dirty="0"/>
              <a:t>Selectivity</a:t>
            </a:r>
            <a:r>
              <a:rPr lang="en-GB" sz="2600" dirty="0"/>
              <a:t> rather than </a:t>
            </a:r>
            <a:r>
              <a:rPr lang="en-GB" sz="2600" i="1" dirty="0"/>
              <a:t>exhaustiveness</a:t>
            </a:r>
          </a:p>
          <a:p>
            <a:pPr lvl="1"/>
            <a:r>
              <a:rPr lang="en-GB" sz="2600" i="1" dirty="0"/>
              <a:t>Ex-post</a:t>
            </a:r>
            <a:r>
              <a:rPr lang="en-GB" sz="2600" dirty="0"/>
              <a:t> rather than </a:t>
            </a:r>
            <a:r>
              <a:rPr lang="en-GB" sz="2600" i="1" dirty="0"/>
              <a:t>ex-ant</a:t>
            </a:r>
            <a:r>
              <a:rPr lang="en-GB" sz="2600" dirty="0"/>
              <a:t>e</a:t>
            </a:r>
          </a:p>
          <a:p>
            <a:pPr lvl="1"/>
            <a:r>
              <a:rPr lang="en-GB" sz="2600" dirty="0"/>
              <a:t>On “</a:t>
            </a:r>
            <a:r>
              <a:rPr lang="en-GB" sz="2600" i="1" dirty="0"/>
              <a:t>system</a:t>
            </a:r>
            <a:r>
              <a:rPr lang="en-GB" sz="2600" dirty="0"/>
              <a:t>” rather than on “</a:t>
            </a:r>
            <a:r>
              <a:rPr lang="en-GB" sz="2600" i="1" dirty="0"/>
              <a:t>transactions</a:t>
            </a:r>
            <a:r>
              <a:rPr lang="en-GB" sz="2600" dirty="0"/>
              <a:t>”</a:t>
            </a:r>
          </a:p>
          <a:p>
            <a:pPr lvl="1"/>
            <a:r>
              <a:rPr lang="en-GB" sz="2600" i="1" dirty="0"/>
              <a:t>Pragmatism</a:t>
            </a:r>
            <a:r>
              <a:rPr lang="en-GB" sz="2600" dirty="0"/>
              <a:t> rather than </a:t>
            </a:r>
            <a:r>
              <a:rPr lang="en-GB" sz="2600" i="1" dirty="0"/>
              <a:t>formalism</a:t>
            </a:r>
          </a:p>
          <a:p>
            <a:pPr lvl="1"/>
            <a:r>
              <a:rPr lang="en-GB" sz="2600" i="1" dirty="0"/>
              <a:t>Confidence</a:t>
            </a:r>
            <a:r>
              <a:rPr lang="en-GB" sz="2600" dirty="0"/>
              <a:t> and collaboration rather than </a:t>
            </a:r>
            <a:r>
              <a:rPr lang="en-GB" sz="2600" i="1" dirty="0"/>
              <a:t>distrust</a:t>
            </a:r>
            <a:r>
              <a:rPr lang="en-GB" sz="2600" dirty="0"/>
              <a:t> and disputes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000" b="1" dirty="0"/>
              <a:t>Evolution and changes on </a:t>
            </a:r>
          </a:p>
          <a:p>
            <a:pPr lvl="1"/>
            <a:r>
              <a:rPr lang="en-GB" sz="2600" dirty="0"/>
              <a:t>Control of commitment</a:t>
            </a:r>
          </a:p>
          <a:p>
            <a:pPr lvl="1"/>
            <a:r>
              <a:rPr lang="en-GB" sz="2600" dirty="0"/>
              <a:t>Control of payment</a:t>
            </a:r>
          </a:p>
          <a:p>
            <a:pPr lvl="1"/>
            <a:r>
              <a:rPr lang="en-GB" sz="2600" dirty="0"/>
              <a:t>Control of accounting</a:t>
            </a:r>
          </a:p>
          <a:p>
            <a:pPr marL="457200" lvl="1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27CDAAD-8709-4984-506A-6B50222F9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2464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CD50B7-6E23-D101-9B23-0AD866000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I COMMITMENT control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F5A71B-B0D3-80E5-B39B-1568B44D3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18938"/>
            <a:ext cx="12192000" cy="561874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/>
              <a:t>Initially, since  the early </a:t>
            </a:r>
            <a:r>
              <a:rPr lang="en-GB" b="1" dirty="0" err="1"/>
              <a:t>XX</a:t>
            </a:r>
            <a:r>
              <a:rPr lang="en-GB" sz="1800" b="1" dirty="0" err="1"/>
              <a:t>th</a:t>
            </a:r>
            <a:r>
              <a:rPr lang="en-GB" b="1" dirty="0"/>
              <a:t> century: </a:t>
            </a:r>
            <a:r>
              <a:rPr lang="en-GB" b="0" dirty="0"/>
              <a:t>to prevent arrears and strengthen budget discipline</a:t>
            </a:r>
          </a:p>
          <a:p>
            <a:pPr lvl="1"/>
            <a:r>
              <a:rPr lang="en-GB" dirty="0"/>
              <a:t>ex-ante control of commitments by the “ordonnateur”, in Central Government entities </a:t>
            </a:r>
          </a:p>
          <a:p>
            <a:pPr lvl="1"/>
            <a:r>
              <a:rPr lang="en-GB" dirty="0"/>
              <a:t>by an agent of the MoF Budget directorate</a:t>
            </a:r>
          </a:p>
          <a:p>
            <a:pPr lvl="1"/>
            <a:r>
              <a:rPr lang="en-GB" dirty="0"/>
              <a:t>aimed at verifying </a:t>
            </a:r>
            <a:r>
              <a:rPr lang="en-GB" dirty="0" err="1"/>
              <a:t>i</a:t>
            </a:r>
            <a:r>
              <a:rPr lang="en-GB" dirty="0"/>
              <a:t>)sufficient appropriation, ii)on the right budget line </a:t>
            </a:r>
          </a:p>
          <a:p>
            <a:pPr lvl="1"/>
            <a:r>
              <a:rPr lang="en-GB" dirty="0"/>
              <a:t>limited coordination with payment controls (see below)</a:t>
            </a:r>
          </a:p>
          <a:p>
            <a:pPr lvl="1"/>
            <a:r>
              <a:rPr lang="en-GB" dirty="0"/>
              <a:t>Name : </a:t>
            </a:r>
            <a:r>
              <a:rPr lang="en-GB" i="1" dirty="0"/>
              <a:t>Financial  Controller (FC)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Now, an evolution started in 2001 </a:t>
            </a:r>
            <a:r>
              <a:rPr lang="en-GB" sz="2400" dirty="0">
                <a:highlight>
                  <a:srgbClr val="FFFF00"/>
                </a:highlight>
              </a:rPr>
              <a:t>(LOLF</a:t>
            </a:r>
            <a:r>
              <a:rPr lang="en-GB" sz="2400" dirty="0"/>
              <a:t>):  </a:t>
            </a:r>
            <a:r>
              <a:rPr lang="en-GB" b="0" dirty="0"/>
              <a:t>to promote new public management, especially performance budgeting</a:t>
            </a:r>
          </a:p>
          <a:p>
            <a:pPr lvl="1"/>
            <a:r>
              <a:rPr lang="en-GB" dirty="0"/>
              <a:t>more globalised control on “annual expenditure plan” </a:t>
            </a:r>
          </a:p>
          <a:p>
            <a:pPr lvl="1"/>
            <a:r>
              <a:rPr lang="en-GB" dirty="0"/>
              <a:t>The </a:t>
            </a:r>
            <a:r>
              <a:rPr lang="en-GB" i="1" dirty="0"/>
              <a:t>controller</a:t>
            </a:r>
            <a:r>
              <a:rPr lang="en-GB" dirty="0"/>
              <a:t> is becoming more an </a:t>
            </a:r>
            <a:r>
              <a:rPr lang="en-GB" i="1" dirty="0"/>
              <a:t>advisor</a:t>
            </a:r>
            <a:r>
              <a:rPr lang="en-GB" dirty="0"/>
              <a:t> to the </a:t>
            </a:r>
            <a:r>
              <a:rPr lang="en-GB" dirty="0">
                <a:highlight>
                  <a:srgbClr val="FFFF00"/>
                </a:highlight>
              </a:rPr>
              <a:t>ordonnateur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Better coordination with payment controls: “BC” and “ </a:t>
            </a:r>
            <a:r>
              <a:rPr lang="en-GB" dirty="0" err="1">
                <a:highlight>
                  <a:srgbClr val="FFFF00"/>
                </a:highlight>
              </a:rPr>
              <a:t>comptable</a:t>
            </a:r>
            <a:r>
              <a:rPr lang="en-GB" dirty="0">
                <a:highlight>
                  <a:srgbClr val="FFFF00"/>
                </a:highlight>
              </a:rPr>
              <a:t> public</a:t>
            </a:r>
            <a:r>
              <a:rPr lang="en-GB" dirty="0"/>
              <a:t>” are under the same authority of a senior MoF representative in each line ministry</a:t>
            </a:r>
          </a:p>
          <a:p>
            <a:pPr lvl="1"/>
            <a:r>
              <a:rPr lang="en-GB" dirty="0"/>
              <a:t>New name: </a:t>
            </a:r>
            <a:r>
              <a:rPr lang="en-GB" i="1" dirty="0"/>
              <a:t>Budget Controller (BC)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4F4ED49-42E6-0D92-C0B0-40AEB597F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9384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4EF5EE-70A1-A1A3-A425-402020B03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II PAYMENT control</a:t>
            </a:r>
            <a:br>
              <a:rPr lang="en-GB" dirty="0"/>
            </a:br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2DE584-C171-0499-518B-CBF58576D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10653"/>
            <a:ext cx="11353800" cy="57390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/>
              <a:t>Historically, ex-ante, exhaustive and systematic control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On the payment stage</a:t>
            </a:r>
          </a:p>
          <a:p>
            <a:pPr lvl="1"/>
            <a:r>
              <a:rPr lang="en-GB" dirty="0"/>
              <a:t>On the “order to pay” issued by the “</a:t>
            </a:r>
            <a:r>
              <a:rPr lang="en-GB" dirty="0">
                <a:highlight>
                  <a:srgbClr val="FFFF00"/>
                </a:highlight>
              </a:rPr>
              <a:t>ordonnateur</a:t>
            </a:r>
            <a:r>
              <a:rPr lang="en-GB" dirty="0"/>
              <a:t>” </a:t>
            </a:r>
          </a:p>
          <a:p>
            <a:pPr lvl="1"/>
            <a:r>
              <a:rPr lang="en-GB" dirty="0"/>
              <a:t>7 control points</a:t>
            </a:r>
          </a:p>
          <a:p>
            <a:pPr lvl="1"/>
            <a:r>
              <a:rPr lang="en-GB" dirty="0"/>
              <a:t>On both Central and Local spending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By the </a:t>
            </a:r>
            <a:r>
              <a:rPr lang="en-GB" dirty="0">
                <a:highlight>
                  <a:srgbClr val="FFFF00"/>
                </a:highlight>
              </a:rPr>
              <a:t>“ </a:t>
            </a:r>
            <a:r>
              <a:rPr lang="en-GB" dirty="0" err="1">
                <a:highlight>
                  <a:srgbClr val="FFFF00"/>
                </a:highlight>
              </a:rPr>
              <a:t>comptable</a:t>
            </a:r>
            <a:r>
              <a:rPr lang="en-GB" dirty="0">
                <a:highlight>
                  <a:srgbClr val="FFFF00"/>
                </a:highlight>
              </a:rPr>
              <a:t> public</a:t>
            </a:r>
            <a:r>
              <a:rPr lang="en-GB" dirty="0"/>
              <a:t>”, a Treasury agent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b="1" dirty="0"/>
              <a:t>Recent development of two reforms</a:t>
            </a:r>
          </a:p>
          <a:p>
            <a:pPr lvl="1">
              <a:spcBef>
                <a:spcPts val="1000"/>
              </a:spcBef>
              <a:defRPr/>
            </a:pPr>
            <a:r>
              <a:rPr lang="en-GB" dirty="0"/>
              <a:t>“</a:t>
            </a:r>
            <a:r>
              <a:rPr lang="en-GB" i="1" dirty="0"/>
              <a:t>Selective</a:t>
            </a:r>
            <a:r>
              <a:rPr lang="en-GB" dirty="0"/>
              <a:t>” control based on risk assessment, combining transaction history and entity capacity</a:t>
            </a:r>
          </a:p>
          <a:p>
            <a:pPr lvl="2">
              <a:spcBef>
                <a:spcPts val="1000"/>
              </a:spcBef>
              <a:defRPr/>
            </a:pPr>
            <a:r>
              <a:rPr lang="en-GB" baseline="0" dirty="0"/>
              <a:t>Fully developed in 2012</a:t>
            </a:r>
          </a:p>
          <a:p>
            <a:pPr lvl="2">
              <a:spcBef>
                <a:spcPts val="1000"/>
              </a:spcBef>
              <a:defRPr/>
            </a:pPr>
            <a:r>
              <a:rPr lang="en-GB" dirty="0"/>
              <a:t>Large success</a:t>
            </a:r>
            <a:r>
              <a:rPr lang="en-GB" baseline="0" dirty="0"/>
              <a:t>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“</a:t>
            </a:r>
            <a:r>
              <a:rPr lang="en-GB" i="1" dirty="0"/>
              <a:t>Contractual</a:t>
            </a:r>
            <a:r>
              <a:rPr lang="en-GB" dirty="0"/>
              <a:t>” control , following a system approach  </a:t>
            </a:r>
          </a:p>
          <a:p>
            <a:pPr lvl="2">
              <a:spcBef>
                <a:spcPts val="1000"/>
              </a:spcBef>
              <a:defRPr/>
            </a:pPr>
            <a:r>
              <a:rPr lang="en-GB" dirty="0"/>
              <a:t>Later on, with a focus on the  local government and with a partnership approach</a:t>
            </a:r>
          </a:p>
          <a:p>
            <a:pPr lvl="2">
              <a:spcBef>
                <a:spcPts val="1000"/>
              </a:spcBef>
              <a:defRPr/>
            </a:pPr>
            <a:r>
              <a:rPr lang="en-GB" dirty="0"/>
              <a:t>Mixed success: implies a  full audit of the entity spending processes and systems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06380F1-089B-E359-148C-043224D34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9518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B351B3-05DA-8ED6-F092-384C99F92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Impacts on </a:t>
            </a:r>
            <a:r>
              <a:rPr lang="en-GB" b="1" i="1" dirty="0">
                <a:solidFill>
                  <a:srgbClr val="FF0000"/>
                </a:solidFill>
              </a:rPr>
              <a:t>accountability </a:t>
            </a:r>
            <a:r>
              <a:rPr lang="en-GB" b="1" dirty="0">
                <a:solidFill>
                  <a:srgbClr val="FF0000"/>
                </a:solidFill>
              </a:rPr>
              <a:t>framework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E0B43B-DABC-C1FE-764D-AD66B77AA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0324"/>
            <a:ext cx="12192000" cy="598067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200" b="1" dirty="0"/>
              <a:t>Rational</a:t>
            </a:r>
          </a:p>
          <a:p>
            <a:pPr lvl="1"/>
            <a:r>
              <a:rPr lang="en-GB" sz="2800" dirty="0"/>
              <a:t>Relaxation of controls requires stronger accountability frameworks</a:t>
            </a:r>
          </a:p>
          <a:p>
            <a:pPr lvl="1"/>
            <a:r>
              <a:rPr lang="en-GB" sz="2800" dirty="0"/>
              <a:t>Especially, as it comes to ex-ante controls </a:t>
            </a:r>
          </a:p>
          <a:p>
            <a:pPr lvl="2"/>
            <a:r>
              <a:rPr lang="en-GB" sz="2400" dirty="0"/>
              <a:t>ex post controls implies </a:t>
            </a:r>
            <a:r>
              <a:rPr lang="en-GB" sz="2400" i="1" dirty="0"/>
              <a:t>sanctions</a:t>
            </a:r>
            <a:r>
              <a:rPr lang="en-GB" sz="2400" dirty="0"/>
              <a:t> </a:t>
            </a:r>
          </a:p>
          <a:p>
            <a:pPr lvl="2"/>
            <a:r>
              <a:rPr lang="en-GB" sz="2400" dirty="0"/>
              <a:t>monetary or not </a:t>
            </a:r>
          </a:p>
          <a:p>
            <a:pPr lvl="2"/>
            <a:r>
              <a:rPr lang="en-GB" sz="2400" dirty="0"/>
              <a:t>managerial, disciplinary or judicial</a:t>
            </a:r>
          </a:p>
          <a:p>
            <a:pPr lvl="1"/>
            <a:r>
              <a:rPr lang="en-GB" sz="2800" dirty="0"/>
              <a:t>In </a:t>
            </a:r>
            <a:r>
              <a:rPr lang="en-GB" sz="2800" i="1" dirty="0"/>
              <a:t>performance budgeting </a:t>
            </a:r>
            <a:r>
              <a:rPr lang="en-GB" sz="2800" dirty="0"/>
              <a:t>context,</a:t>
            </a:r>
            <a:r>
              <a:rPr lang="en-GB" sz="2800" i="1" dirty="0"/>
              <a:t> </a:t>
            </a:r>
            <a:r>
              <a:rPr lang="en-GB" sz="2800" dirty="0"/>
              <a:t>relaxation of controls on </a:t>
            </a:r>
            <a:r>
              <a:rPr lang="en-GB" sz="2800" i="1" dirty="0"/>
              <a:t>inputs</a:t>
            </a:r>
            <a:r>
              <a:rPr lang="en-GB" sz="2800" dirty="0"/>
              <a:t> requires controls on </a:t>
            </a:r>
            <a:r>
              <a:rPr lang="en-GB" sz="2800" i="1" dirty="0"/>
              <a:t>outputs, </a:t>
            </a:r>
            <a:r>
              <a:rPr lang="en-GB" sz="2800" dirty="0"/>
              <a:t>supported by a set of incentives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/>
              <a:t>Recent developments </a:t>
            </a:r>
          </a:p>
          <a:p>
            <a:pPr lvl="1"/>
            <a:r>
              <a:rPr lang="en-GB" sz="2800" dirty="0"/>
              <a:t>for the </a:t>
            </a:r>
            <a:r>
              <a:rPr lang="en-GB" sz="2800" i="1" dirty="0" err="1">
                <a:highlight>
                  <a:srgbClr val="FFFF00"/>
                </a:highlight>
              </a:rPr>
              <a:t>comptable</a:t>
            </a:r>
            <a:r>
              <a:rPr lang="en-GB" sz="2800" i="1" dirty="0">
                <a:highlight>
                  <a:srgbClr val="FFFF00"/>
                </a:highlight>
              </a:rPr>
              <a:t> public</a:t>
            </a:r>
            <a:r>
              <a:rPr lang="en-GB" sz="2800" dirty="0"/>
              <a:t>, the antiquated </a:t>
            </a:r>
            <a:r>
              <a:rPr lang="en-GB" sz="2800" dirty="0">
                <a:highlight>
                  <a:srgbClr val="FFFF00"/>
                </a:highlight>
              </a:rPr>
              <a:t>RPP</a:t>
            </a:r>
            <a:r>
              <a:rPr lang="en-GB" sz="2800" dirty="0"/>
              <a:t> (Pecuniary Personal Responsibility) was suppressed in 2022 </a:t>
            </a:r>
          </a:p>
          <a:p>
            <a:pPr lvl="1"/>
            <a:r>
              <a:rPr lang="en-GB" sz="2800" dirty="0"/>
              <a:t>Instead, but for both </a:t>
            </a:r>
            <a:r>
              <a:rPr lang="en-GB" sz="2800" i="1" dirty="0">
                <a:highlight>
                  <a:srgbClr val="FFFF00"/>
                </a:highlight>
              </a:rPr>
              <a:t>ordonnateur</a:t>
            </a:r>
            <a:r>
              <a:rPr lang="en-GB" sz="2800" i="1" dirty="0"/>
              <a:t> </a:t>
            </a:r>
            <a:r>
              <a:rPr lang="en-GB" sz="2800" dirty="0"/>
              <a:t>and</a:t>
            </a:r>
            <a:r>
              <a:rPr lang="en-GB" sz="2800" i="1" dirty="0"/>
              <a:t> </a:t>
            </a:r>
            <a:r>
              <a:rPr lang="en-GB" sz="2800" i="1" dirty="0" err="1">
                <a:highlight>
                  <a:srgbClr val="FFFF00"/>
                </a:highlight>
              </a:rPr>
              <a:t>comptable</a:t>
            </a:r>
            <a:r>
              <a:rPr lang="en-GB" sz="2800" dirty="0"/>
              <a:t>, a </a:t>
            </a:r>
            <a:r>
              <a:rPr lang="en-GB" sz="2800" i="1" dirty="0"/>
              <a:t>unified jurisdictional system of liability </a:t>
            </a:r>
            <a:r>
              <a:rPr lang="en-GB" sz="2800" dirty="0"/>
              <a:t>for public managers was put in place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2D55F93-EE93-8DA2-6A4C-D1DD12DA6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6120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ECEC0B-464A-FB7D-62AA-DD0AC1140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062681"/>
          </a:xfrm>
        </p:spPr>
        <p:txBody>
          <a:bodyPr>
            <a:normAutofit/>
          </a:bodyPr>
          <a:lstStyle/>
          <a:p>
            <a:r>
              <a:rPr lang="en-GB" i="1" dirty="0"/>
              <a:t> </a:t>
            </a:r>
            <a:r>
              <a:rPr lang="en-GB" b="1" dirty="0">
                <a:solidFill>
                  <a:srgbClr val="FF0000"/>
                </a:solidFill>
              </a:rPr>
              <a:t>III ACCOUNTING control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BC9560-DC50-A8AE-965F-946E0198E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79" y="809518"/>
            <a:ext cx="12047621" cy="609640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/>
              <a:t>Context </a:t>
            </a:r>
          </a:p>
          <a:p>
            <a:pPr lvl="1"/>
            <a:r>
              <a:rPr lang="en-GB" dirty="0"/>
              <a:t>Accrual accounting: a specific challenge for francophone PFM system</a:t>
            </a:r>
          </a:p>
          <a:p>
            <a:pPr lvl="2"/>
            <a:r>
              <a:rPr lang="en-GB" dirty="0"/>
              <a:t>indeed it challenges the </a:t>
            </a:r>
            <a:r>
              <a:rPr lang="en-GB" dirty="0" err="1">
                <a:highlight>
                  <a:srgbClr val="FFFF00"/>
                </a:highlight>
              </a:rPr>
              <a:t>ordonateur</a:t>
            </a:r>
            <a:r>
              <a:rPr lang="en-GB" dirty="0">
                <a:highlight>
                  <a:srgbClr val="FFFF00"/>
                </a:highlight>
              </a:rPr>
              <a:t>/</a:t>
            </a:r>
            <a:r>
              <a:rPr lang="en-GB" dirty="0" err="1">
                <a:highlight>
                  <a:srgbClr val="FFFF00"/>
                </a:highlight>
              </a:rPr>
              <a:t>comptable</a:t>
            </a:r>
            <a:r>
              <a:rPr lang="en-GB" dirty="0">
                <a:highlight>
                  <a:srgbClr val="FFFF00"/>
                </a:highlight>
              </a:rPr>
              <a:t> separation</a:t>
            </a:r>
          </a:p>
          <a:p>
            <a:pPr lvl="2"/>
            <a:r>
              <a:rPr lang="en-GB" dirty="0"/>
              <a:t>In accrual environment, the key accounting event –delivery – is not directly under the control of the </a:t>
            </a:r>
            <a:r>
              <a:rPr lang="en-GB" dirty="0" err="1">
                <a:highlight>
                  <a:srgbClr val="FFFF00"/>
                </a:highlight>
              </a:rPr>
              <a:t>comptable</a:t>
            </a:r>
            <a:endParaRPr lang="en-GB" dirty="0">
              <a:highlight>
                <a:srgbClr val="FFFF00"/>
              </a:highlight>
            </a:endParaRPr>
          </a:p>
          <a:p>
            <a:pPr lvl="1"/>
            <a:r>
              <a:rPr lang="en-GB" dirty="0"/>
              <a:t>Certification by the Court of Account</a:t>
            </a:r>
          </a:p>
          <a:p>
            <a:pPr lvl="2"/>
            <a:r>
              <a:rPr lang="en-GB" dirty="0"/>
              <a:t>From 13 “qualifications” in 2006 to 4 in 2021   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A need to guarantee the accounting quality</a:t>
            </a:r>
          </a:p>
          <a:p>
            <a:pPr lvl="1"/>
            <a:r>
              <a:rPr lang="en-GB" dirty="0"/>
              <a:t>Accounting quality criteria defined in a specific framework (regularity, sincerity, fidelity </a:t>
            </a:r>
            <a:r>
              <a:rPr lang="en-GB" sz="1400" dirty="0"/>
              <a:t>etc…)</a:t>
            </a:r>
          </a:p>
          <a:p>
            <a:pPr lvl="1"/>
            <a:r>
              <a:rPr lang="en-GB" dirty="0"/>
              <a:t>Trackability and auditability, embedded in IFMIS Chorus and Helios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Modalities</a:t>
            </a:r>
          </a:p>
          <a:p>
            <a:pPr lvl="1"/>
            <a:r>
              <a:rPr lang="en-GB" dirty="0"/>
              <a:t>Defined in a specific 2013 regulation </a:t>
            </a:r>
          </a:p>
          <a:p>
            <a:pPr lvl="1"/>
            <a:r>
              <a:rPr lang="en-GB" dirty="0"/>
              <a:t>Internal accounting audit committee in each fiscal entity</a:t>
            </a:r>
          </a:p>
          <a:p>
            <a:pPr lvl="1"/>
            <a:r>
              <a:rPr lang="en-GB" dirty="0"/>
              <a:t>Mapping of accounting risks and related action plan</a:t>
            </a:r>
          </a:p>
          <a:p>
            <a:pPr lvl="1"/>
            <a:r>
              <a:rPr lang="en-GB" dirty="0"/>
              <a:t>In-year permanent auto-control and quarterly closing</a:t>
            </a:r>
          </a:p>
          <a:p>
            <a:pPr lvl="1"/>
            <a:r>
              <a:rPr lang="en-GB" dirty="0"/>
              <a:t>In collaboration with the </a:t>
            </a:r>
            <a:r>
              <a:rPr lang="en-GB" dirty="0" err="1">
                <a:highlight>
                  <a:srgbClr val="FFFF00"/>
                </a:highlight>
              </a:rPr>
              <a:t>Cour</a:t>
            </a:r>
            <a:r>
              <a:rPr lang="en-GB" dirty="0">
                <a:highlight>
                  <a:srgbClr val="FFFF00"/>
                </a:highlight>
              </a:rPr>
              <a:t> des </a:t>
            </a:r>
            <a:r>
              <a:rPr lang="en-GB" dirty="0" err="1">
                <a:highlight>
                  <a:srgbClr val="FFFF00"/>
                </a:highlight>
              </a:rPr>
              <a:t>Comptes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DB4FCCC-430C-08B9-629F-BBC932177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672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AEA63F-BA04-0E84-6080-DEBF339CA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901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FRANCE</a:t>
            </a:r>
            <a:r>
              <a:rPr lang="en-GB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5E7CD0-8781-1916-6BC0-FF950EF98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66464"/>
            <a:ext cx="12103768" cy="54915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200" dirty="0"/>
              <a:t>68</a:t>
            </a:r>
            <a:r>
              <a:rPr lang="en-GB" sz="3200" baseline="0" dirty="0"/>
              <a:t> million inhabitants, 550 000 km2</a:t>
            </a:r>
            <a:r>
              <a:rPr lang="en-GB" sz="32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/>
              <a:t>Centralised</a:t>
            </a:r>
            <a:r>
              <a:rPr lang="en-GB" sz="3200" b="1" baseline="0" dirty="0"/>
              <a:t> tradition, </a:t>
            </a:r>
            <a:r>
              <a:rPr lang="en-GB" sz="3200" baseline="0" dirty="0"/>
              <a:t>mitigated by “decentralisation” reforms since</a:t>
            </a:r>
            <a:r>
              <a:rPr lang="en-GB" sz="3200" dirty="0"/>
              <a:t> 1983</a:t>
            </a:r>
            <a:endParaRPr lang="en-GB" sz="3200" baseline="0" dirty="0"/>
          </a:p>
          <a:p>
            <a:pPr lvl="1"/>
            <a:r>
              <a:rPr lang="en-GB" sz="2800" dirty="0"/>
              <a:t>13 regions</a:t>
            </a:r>
          </a:p>
          <a:p>
            <a:pPr lvl="1"/>
            <a:r>
              <a:rPr lang="en-GB" sz="2800" dirty="0"/>
              <a:t>104 departments</a:t>
            </a:r>
          </a:p>
          <a:p>
            <a:pPr lvl="1"/>
            <a:r>
              <a:rPr lang="en-GB" sz="2800" baseline="0" dirty="0"/>
              <a:t>35 000 communes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/>
              <a:t>A heavily fiscalised country</a:t>
            </a:r>
          </a:p>
          <a:p>
            <a:pPr lvl="1"/>
            <a:r>
              <a:rPr lang="en-GB" sz="2800" dirty="0"/>
              <a:t>Tax/GDP			45%</a:t>
            </a:r>
          </a:p>
          <a:p>
            <a:pPr lvl="1"/>
            <a:r>
              <a:rPr lang="en-GB" sz="2800" dirty="0"/>
              <a:t>Spending/GDP 		56%</a:t>
            </a:r>
          </a:p>
          <a:p>
            <a:pPr lvl="1"/>
            <a:r>
              <a:rPr lang="en-GB" sz="2800" dirty="0"/>
              <a:t>Debt/GDP		110%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/>
              <a:t>General government</a:t>
            </a:r>
            <a:r>
              <a:rPr lang="en-GB" sz="3200" dirty="0"/>
              <a:t>= 1520 billion € </a:t>
            </a:r>
          </a:p>
          <a:p>
            <a:pPr lvl="1"/>
            <a:r>
              <a:rPr lang="en-GB" sz="2800" i="1" dirty="0"/>
              <a:t>Central</a:t>
            </a:r>
            <a:r>
              <a:rPr lang="en-GB" sz="2800" dirty="0"/>
              <a:t> government	39 %</a:t>
            </a:r>
          </a:p>
          <a:p>
            <a:pPr lvl="1"/>
            <a:r>
              <a:rPr lang="en-GB" sz="2800" i="1" dirty="0"/>
              <a:t>Local</a:t>
            </a:r>
            <a:r>
              <a:rPr lang="en-GB" sz="2800" dirty="0"/>
              <a:t> government 	18 %</a:t>
            </a:r>
          </a:p>
          <a:p>
            <a:pPr lvl="1"/>
            <a:r>
              <a:rPr lang="en-GB" sz="2800" i="1" dirty="0"/>
              <a:t>Social</a:t>
            </a:r>
            <a:r>
              <a:rPr lang="en-GB" sz="2800" dirty="0"/>
              <a:t> Security 		43 %</a:t>
            </a:r>
          </a:p>
          <a:p>
            <a:pPr lvl="1"/>
            <a:endParaRPr lang="en-GB" baseline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463593-6172-E69F-E306-004503A2D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8217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CDB58-B0C4-FF9F-2116-B59C69E1C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0515600" cy="13255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833F62-1891-B5BF-6817-7316236C5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04800"/>
            <a:ext cx="12822148" cy="6337299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GENERAL INTRODUCTION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The</a:t>
            </a:r>
            <a:r>
              <a:rPr lang="en-GB" sz="4000" dirty="0"/>
              <a:t> </a:t>
            </a:r>
            <a:r>
              <a:rPr lang="en-GB" sz="4000" b="1" dirty="0"/>
              <a:t>“TREASURY” 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FRANCOPHONE PFM FEATURES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RECENT ACHIEVEMENTS AND CHALLENGES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NEW ‘CONTROL’ APPROACHES AND METHODS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>
                <a:solidFill>
                  <a:srgbClr val="FF0000"/>
                </a:solidFill>
              </a:rPr>
              <a:t>LESSONS AND CONCLUSIONS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4F5AD04-2513-2B11-DB02-5BA4F288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7649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74188D-358E-1F62-2F98-901CFE39B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32346"/>
            <a:ext cx="12031579" cy="709865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DECENTRALIZATION/DEVOLUTION of the spending process </a:t>
            </a:r>
            <a:r>
              <a:rPr lang="en-GB" b="1" i="1" dirty="0">
                <a:solidFill>
                  <a:srgbClr val="FF0000"/>
                </a:solidFill>
              </a:rPr>
              <a:t>in France during the two last decades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A734F8-66FE-8266-06A4-50E1E3139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34716"/>
            <a:ext cx="12031578" cy="580502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/>
              <a:t>Decentralization/devolution  </a:t>
            </a:r>
          </a:p>
          <a:p>
            <a:pPr lvl="1"/>
            <a:r>
              <a:rPr lang="en-GB" dirty="0"/>
              <a:t>to move spending tasks from MoF/Treasury to spending entities</a:t>
            </a:r>
          </a:p>
          <a:p>
            <a:pPr lvl="1"/>
            <a:r>
              <a:rPr lang="en-GB" dirty="0"/>
              <a:t>An anglophone PFM feature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Yesterday </a:t>
            </a:r>
          </a:p>
          <a:p>
            <a:pPr lvl="1"/>
            <a:r>
              <a:rPr lang="en-GB" dirty="0"/>
              <a:t>Everything was done by the MoF/Treasury: </a:t>
            </a:r>
          </a:p>
          <a:p>
            <a:pPr lvl="2"/>
            <a:r>
              <a:rPr lang="en-GB" dirty="0"/>
              <a:t>Budget execution, from commitment to payment, including cash management </a:t>
            </a:r>
          </a:p>
          <a:p>
            <a:pPr lvl="2"/>
            <a:r>
              <a:rPr lang="en-GB" dirty="0"/>
              <a:t>The whole accounting, from recording to reporting, for both budget reports and financial statements</a:t>
            </a:r>
          </a:p>
          <a:p>
            <a:pPr lvl="1"/>
            <a:r>
              <a:rPr lang="en-GB" dirty="0"/>
              <a:t>Spending entities had a limited role: </a:t>
            </a:r>
          </a:p>
          <a:p>
            <a:pPr lvl="2"/>
            <a:r>
              <a:rPr lang="en-GB" dirty="0"/>
              <a:t>discussing their budget</a:t>
            </a:r>
          </a:p>
          <a:p>
            <a:pPr lvl="2"/>
            <a:r>
              <a:rPr lang="en-GB" dirty="0"/>
              <a:t>requesting spending commitment to MoF</a:t>
            </a:r>
          </a:p>
          <a:p>
            <a:pPr lvl="2"/>
            <a:r>
              <a:rPr lang="en-GB" dirty="0"/>
              <a:t>recognizing the delivery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Today</a:t>
            </a:r>
          </a:p>
          <a:p>
            <a:pPr lvl="1"/>
            <a:r>
              <a:rPr lang="en-GB" dirty="0"/>
              <a:t>MoF </a:t>
            </a:r>
          </a:p>
          <a:p>
            <a:pPr lvl="2"/>
            <a:r>
              <a:rPr lang="en-GB" dirty="0"/>
              <a:t>gave up its role on commitment, keeping just a loose global control on it</a:t>
            </a:r>
          </a:p>
          <a:p>
            <a:pPr lvl="2"/>
            <a:r>
              <a:rPr lang="en-GB" dirty="0"/>
              <a:t>Share payment and accounting (recording) with LM</a:t>
            </a:r>
          </a:p>
          <a:p>
            <a:pPr lvl="2"/>
            <a:r>
              <a:rPr lang="en-GB" dirty="0"/>
              <a:t>Keep entire control of cash</a:t>
            </a:r>
          </a:p>
          <a:p>
            <a:pPr lvl="1"/>
            <a:r>
              <a:rPr lang="en-GB" dirty="0"/>
              <a:t>Line ministries more and more involved in spending execution, including recording</a:t>
            </a:r>
          </a:p>
        </p:txBody>
      </p:sp>
    </p:spTree>
    <p:extLst>
      <p:ext uri="{BB962C8B-B14F-4D97-AF65-F5344CB8AC3E}">
        <p14:creationId xmlns:p14="http://schemas.microsoft.com/office/powerpoint/2010/main" val="13045078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595FA2-72AA-0BF6-B27E-235E49F81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"/>
            <a:ext cx="12192001" cy="1058778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DECENTRALIZATION/DEVOLUTION</a:t>
            </a:r>
            <a:br>
              <a:rPr lang="en-GB" b="1" dirty="0">
                <a:solidFill>
                  <a:srgbClr val="FF0000"/>
                </a:solidFill>
              </a:rPr>
            </a:br>
            <a:r>
              <a:rPr lang="en-GB" b="1" dirty="0">
                <a:solidFill>
                  <a:srgbClr val="FF0000"/>
                </a:solidFill>
              </a:rPr>
              <a:t>OF THE SPENDING PROCESS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E1CE75-DC4C-35BD-845D-5B563BC0E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058780"/>
            <a:ext cx="11959389" cy="579922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200" b="1" dirty="0"/>
              <a:t>An undisputable strategic orientation</a:t>
            </a:r>
          </a:p>
          <a:p>
            <a:pPr lvl="1"/>
            <a:r>
              <a:rPr lang="en-GB" sz="2800" dirty="0"/>
              <a:t>“Client” orientation</a:t>
            </a:r>
          </a:p>
          <a:p>
            <a:pPr lvl="1"/>
            <a:r>
              <a:rPr lang="en-GB" sz="2800" dirty="0"/>
              <a:t>Operational units are better placed to address operational issues</a:t>
            </a:r>
          </a:p>
          <a:p>
            <a:pPr lvl="1"/>
            <a:r>
              <a:rPr lang="en-GB" sz="2800" dirty="0"/>
              <a:t>Management and staff ownership and motivation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/>
              <a:t> …but at certain conditions, and …</a:t>
            </a:r>
          </a:p>
          <a:p>
            <a:pPr lvl="1"/>
            <a:r>
              <a:rPr lang="en-GB" sz="2800" dirty="0"/>
              <a:t>Accountability framework: </a:t>
            </a:r>
          </a:p>
          <a:p>
            <a:pPr lvl="2"/>
            <a:r>
              <a:rPr lang="en-GB" sz="2400" dirty="0"/>
              <a:t>clear and consensual rules; mutual trust; transparency; </a:t>
            </a:r>
          </a:p>
          <a:p>
            <a:pPr lvl="2"/>
            <a:r>
              <a:rPr lang="en-GB" sz="2400" dirty="0"/>
              <a:t>incentives and sanctions</a:t>
            </a:r>
          </a:p>
          <a:p>
            <a:pPr lvl="1"/>
            <a:r>
              <a:rPr lang="en-GB" sz="2800" dirty="0"/>
              <a:t>Capacity: professional skills; training;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/>
              <a:t>…with some limits and risks</a:t>
            </a:r>
          </a:p>
          <a:p>
            <a:pPr lvl="1"/>
            <a:r>
              <a:rPr lang="en-GB" sz="2800" dirty="0"/>
              <a:t>Mismanagement, including possible ethics issues</a:t>
            </a:r>
          </a:p>
          <a:p>
            <a:pPr lvl="1"/>
            <a:r>
              <a:rPr lang="en-GB" sz="2800" dirty="0"/>
              <a:t>Economies of scale; costs</a:t>
            </a:r>
          </a:p>
        </p:txBody>
      </p:sp>
    </p:spTree>
    <p:extLst>
      <p:ext uri="{BB962C8B-B14F-4D97-AF65-F5344CB8AC3E}">
        <p14:creationId xmlns:p14="http://schemas.microsoft.com/office/powerpoint/2010/main" val="8970768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572CD3-64F0-473D-1ED3-99FBE12A6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757988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Suggested strategic “to-do-list” for French Treasury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E373B6-39D7-91BE-5772-A3FE1EAED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57989"/>
            <a:ext cx="12192000" cy="638876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/>
              <a:t>While solid and effective, the Treasury should address its current weaknesses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Still rather costly despite large ‘posts’ savings</a:t>
            </a:r>
          </a:p>
          <a:p>
            <a:pPr lvl="1"/>
            <a:r>
              <a:rPr lang="en-GB" dirty="0"/>
              <a:t>A deep IT renovation is needed</a:t>
            </a:r>
          </a:p>
          <a:p>
            <a:pPr lvl="1"/>
            <a:r>
              <a:rPr lang="en-GB" dirty="0"/>
              <a:t>Culturally, still too attached to his historic legacy and identity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To continue transferring its payment tasks and experience to spending units</a:t>
            </a:r>
          </a:p>
          <a:p>
            <a:pPr lvl="1"/>
            <a:r>
              <a:rPr lang="en-GB" i="1" dirty="0"/>
              <a:t>Advisor</a:t>
            </a:r>
            <a:r>
              <a:rPr lang="en-GB" dirty="0"/>
              <a:t> rather than controller; </a:t>
            </a:r>
            <a:r>
              <a:rPr lang="en-GB" i="1" dirty="0"/>
              <a:t>trainer</a:t>
            </a:r>
            <a:r>
              <a:rPr lang="en-GB" dirty="0"/>
              <a:t> and </a:t>
            </a:r>
            <a:r>
              <a:rPr lang="en-GB" i="1" dirty="0"/>
              <a:t>tutor</a:t>
            </a:r>
            <a:r>
              <a:rPr lang="en-GB" dirty="0"/>
              <a:t> of spending units staff</a:t>
            </a:r>
          </a:p>
          <a:p>
            <a:pPr lvl="1"/>
            <a:r>
              <a:rPr lang="en-GB" dirty="0"/>
              <a:t>but in taking into account conditions and risks</a:t>
            </a:r>
          </a:p>
          <a:p>
            <a:pPr lvl="1"/>
            <a:r>
              <a:rPr lang="en-GB" dirty="0"/>
              <a:t>and in preserving central cash management and pooling 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To expand its key role in terms of fiscal transparency</a:t>
            </a:r>
          </a:p>
          <a:p>
            <a:pPr lvl="1"/>
            <a:r>
              <a:rPr lang="en-GB" dirty="0"/>
              <a:t>To develop reporting beyond formal demands </a:t>
            </a:r>
          </a:p>
          <a:p>
            <a:pPr lvl="1"/>
            <a:r>
              <a:rPr lang="en-GB" dirty="0"/>
              <a:t>To improve the narrative/analytical dimensions of budget and financial reports</a:t>
            </a:r>
          </a:p>
          <a:p>
            <a:pPr lvl="1"/>
            <a:r>
              <a:rPr lang="en-GB" dirty="0"/>
              <a:t>To market its accounting outputs to different categories of users, micro as well as macro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To contribute to the macro fiscal policy formulation</a:t>
            </a:r>
          </a:p>
          <a:p>
            <a:pPr lvl="1"/>
            <a:r>
              <a:rPr lang="en-GB" dirty="0"/>
              <a:t>To put at policy makers’ disposal their deep knowledge of public spendings</a:t>
            </a:r>
          </a:p>
          <a:p>
            <a:pPr lvl="1"/>
            <a:r>
              <a:rPr lang="en-GB" dirty="0"/>
              <a:t>To develop spending analysis to sort out </a:t>
            </a:r>
            <a:r>
              <a:rPr lang="en-GB" i="1" dirty="0"/>
              <a:t>bad</a:t>
            </a:r>
            <a:r>
              <a:rPr lang="en-GB" dirty="0"/>
              <a:t> from </a:t>
            </a:r>
            <a:r>
              <a:rPr lang="en-GB" i="1" dirty="0"/>
              <a:t>good</a:t>
            </a:r>
            <a:r>
              <a:rPr lang="en-GB" dirty="0"/>
              <a:t> spending</a:t>
            </a:r>
          </a:p>
          <a:p>
            <a:pPr lvl="1"/>
            <a:r>
              <a:rPr lang="en-GB" dirty="0"/>
              <a:t>To advise Budget Directorate on allocation issues</a:t>
            </a:r>
          </a:p>
          <a:p>
            <a:pPr lvl="1"/>
            <a:r>
              <a:rPr lang="en-GB" dirty="0"/>
              <a:t>To invest in </a:t>
            </a:r>
            <a:r>
              <a:rPr lang="en-GB" i="1" dirty="0"/>
              <a:t>output</a:t>
            </a:r>
            <a:r>
              <a:rPr lang="en-GB" dirty="0"/>
              <a:t> measurement (indicators), beyond mere </a:t>
            </a:r>
            <a:r>
              <a:rPr lang="en-GB" i="1" dirty="0"/>
              <a:t>input</a:t>
            </a:r>
            <a:r>
              <a:rPr lang="en-GB" dirty="0"/>
              <a:t> accounting</a:t>
            </a:r>
          </a:p>
        </p:txBody>
      </p:sp>
    </p:spTree>
    <p:extLst>
      <p:ext uri="{BB962C8B-B14F-4D97-AF65-F5344CB8AC3E}">
        <p14:creationId xmlns:p14="http://schemas.microsoft.com/office/powerpoint/2010/main" val="25932846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510CD6-182D-B59F-FAD3-8C475B207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76726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CONCLUSIONS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E301EF-7019-27D9-0103-59A71DAB4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85801"/>
            <a:ext cx="12192000" cy="61721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200" b="1" dirty="0"/>
              <a:t>Some tenets of the so called French ‘model’  are challenged</a:t>
            </a:r>
          </a:p>
          <a:p>
            <a:pPr lvl="1"/>
            <a:r>
              <a:rPr lang="en-GB" sz="2800" dirty="0"/>
              <a:t> the “Separation ordonnateur/</a:t>
            </a:r>
            <a:r>
              <a:rPr lang="en-GB" sz="2800" dirty="0" err="1"/>
              <a:t>comptable</a:t>
            </a:r>
            <a:r>
              <a:rPr lang="en-GB" sz="2800" dirty="0"/>
              <a:t>” is disappearing </a:t>
            </a:r>
          </a:p>
          <a:p>
            <a:pPr lvl="1"/>
            <a:r>
              <a:rPr lang="en-GB" sz="2800" dirty="0"/>
              <a:t>The central role and specific status of the “</a:t>
            </a:r>
            <a:r>
              <a:rPr lang="en-GB" sz="2800" dirty="0" err="1"/>
              <a:t>comptable</a:t>
            </a:r>
            <a:r>
              <a:rPr lang="en-GB" sz="2800" dirty="0"/>
              <a:t> public” is fading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/>
              <a:t>While some others are adopted by many non Francophone countries</a:t>
            </a:r>
          </a:p>
          <a:p>
            <a:pPr lvl="1"/>
            <a:r>
              <a:rPr lang="en-GB" sz="2800" dirty="0"/>
              <a:t>Commitment is now widely recognized as the key step of the spending process</a:t>
            </a:r>
          </a:p>
          <a:p>
            <a:pPr lvl="1"/>
            <a:r>
              <a:rPr lang="en-GB" sz="2800" dirty="0"/>
              <a:t>Centralized cash pooling is a strategic objectives in most countries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/>
              <a:t>Look at the others and learn from their successes as well as their failures</a:t>
            </a:r>
          </a:p>
          <a:p>
            <a:pPr lvl="1"/>
            <a:r>
              <a:rPr lang="en-GB" sz="2800" dirty="0"/>
              <a:t>Take into account your own needs and constraints</a:t>
            </a:r>
          </a:p>
          <a:p>
            <a:pPr lvl="1"/>
            <a:r>
              <a:rPr lang="en-GB" sz="2800" dirty="0"/>
              <a:t>Beware of fashion and ephemeral novelties</a:t>
            </a:r>
          </a:p>
          <a:p>
            <a:pPr lvl="1"/>
            <a:r>
              <a:rPr lang="en-GB" sz="2800" dirty="0"/>
              <a:t>Be pragmatic: aim at desirability but also at feasibility of planned changes </a:t>
            </a:r>
          </a:p>
          <a:p>
            <a:pPr lvl="1"/>
            <a:r>
              <a:rPr lang="en-GB" sz="2800" dirty="0"/>
              <a:t>Think big, advance by small steps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FF1048B-D0DD-DD84-5D95-0444CCDB3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3410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1EF3EC-1958-15AF-7B85-DCB0A1C07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0A514F-6D70-B7FD-E3E4-148BE72EE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4800" dirty="0"/>
              <a:t>Many thanks for your attention</a:t>
            </a:r>
          </a:p>
          <a:p>
            <a:pPr marL="0" indent="0" algn="ctr">
              <a:buNone/>
            </a:pPr>
            <a:endParaRPr lang="en-GB" sz="4800" dirty="0"/>
          </a:p>
          <a:p>
            <a:pPr marL="0" indent="0" algn="ctr">
              <a:buNone/>
            </a:pPr>
            <a:endParaRPr lang="en-GB" sz="4800" dirty="0"/>
          </a:p>
          <a:p>
            <a:pPr marL="0" indent="0" algn="ctr">
              <a:buNone/>
            </a:pPr>
            <a:r>
              <a:rPr lang="en-GB" sz="6000" b="1" dirty="0"/>
              <a:t>QUESTIONS ARE WELCOMED</a:t>
            </a:r>
          </a:p>
          <a:p>
            <a:pPr marL="0" indent="0" algn="ctr">
              <a:buNone/>
            </a:pPr>
            <a:endParaRPr lang="en-GB" sz="6000" b="1" dirty="0"/>
          </a:p>
          <a:p>
            <a:pPr marL="0" indent="0" algn="ctr">
              <a:buNone/>
            </a:pPr>
            <a:r>
              <a:rPr lang="en-GB" sz="3200" b="0" i="1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benoitchevauchez@gmail.</a:t>
            </a:r>
            <a:r>
              <a:rPr lang="en-GB" sz="3200" b="0" i="1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</a:t>
            </a:r>
            <a:endParaRPr lang="en-GB" sz="3200" b="0" i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GB" sz="3200" b="0" i="1" dirty="0">
                <a:solidFill>
                  <a:srgbClr val="0070C0"/>
                </a:solidFill>
              </a:rPr>
              <a:t>+33 6 6711 4442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ADC9BB7-24FB-5B93-7B66-6921DCF5E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454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E015A7-7240-8340-6B80-84270B77A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331700" cy="1325563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THE MERGER TAX COLLECTION /TREASURY IN 2008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ABE56C-8C01-0513-23E5-7BEF21CF5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1353800" cy="55324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/>
              <a:t>Rational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Two historical vast networks of local offices : </a:t>
            </a:r>
          </a:p>
          <a:p>
            <a:pPr lvl="2"/>
            <a:r>
              <a:rPr lang="en-GB" dirty="0">
                <a:highlight>
                  <a:srgbClr val="FFFF00"/>
                </a:highlight>
              </a:rPr>
              <a:t>DGI </a:t>
            </a:r>
            <a:r>
              <a:rPr lang="en-GB" dirty="0"/>
              <a:t> in charge of assessing all taxes, direct and indirect; and collecting indirect taxes</a:t>
            </a:r>
          </a:p>
          <a:p>
            <a:pPr lvl="2"/>
            <a:r>
              <a:rPr lang="en-GB" dirty="0">
                <a:highlight>
                  <a:srgbClr val="FFFF00"/>
                </a:highlight>
              </a:rPr>
              <a:t>DGCP</a:t>
            </a:r>
            <a:r>
              <a:rPr lang="en-GB" dirty="0"/>
              <a:t> in charge of collecting direct taxes and paying all expenditures</a:t>
            </a:r>
          </a:p>
          <a:p>
            <a:pPr lvl="1"/>
            <a:r>
              <a:rPr lang="en-GB" dirty="0"/>
              <a:t>Hence duplications, complexities and  costs</a:t>
            </a:r>
          </a:p>
          <a:p>
            <a:pPr lvl="1"/>
            <a:r>
              <a:rPr lang="en-GB" dirty="0"/>
              <a:t>Also, confusion for the tax payers</a:t>
            </a:r>
          </a:p>
          <a:p>
            <a:pPr lvl="1"/>
            <a:r>
              <a:rPr lang="en-GB" dirty="0"/>
              <a:t>Many reports, attempts and strikes, for years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Finally, a full merger </a:t>
            </a:r>
            <a:r>
              <a:rPr lang="en-GB" dirty="0"/>
              <a:t>decided and implemented in 2008</a:t>
            </a:r>
          </a:p>
          <a:p>
            <a:pPr lvl="1"/>
            <a:r>
              <a:rPr lang="en-GB" dirty="0">
                <a:highlight>
                  <a:srgbClr val="FFFF00"/>
                </a:highlight>
              </a:rPr>
              <a:t>The Direction Generale des Finances </a:t>
            </a:r>
            <a:r>
              <a:rPr lang="en-GB" dirty="0" err="1">
                <a:highlight>
                  <a:srgbClr val="FFFF00"/>
                </a:highlight>
              </a:rPr>
              <a:t>Publiques</a:t>
            </a:r>
            <a:r>
              <a:rPr lang="en-GB" dirty="0">
                <a:highlight>
                  <a:srgbClr val="FFFF00"/>
                </a:highlight>
              </a:rPr>
              <a:t> (DGFIP) </a:t>
            </a:r>
          </a:p>
          <a:p>
            <a:pPr lvl="1"/>
            <a:r>
              <a:rPr lang="en-GB" dirty="0"/>
              <a:t>A successful reform that paved the way of substantial ‘posts’ savings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/>
              <a:t>A major event in the history of the French fiscal administration</a:t>
            </a:r>
          </a:p>
          <a:p>
            <a:pPr lvl="1"/>
            <a:r>
              <a:rPr lang="en-GB" dirty="0"/>
              <a:t>A social  and cultural trauma for the ‘’Treasury” staff</a:t>
            </a:r>
          </a:p>
          <a:p>
            <a:pPr lvl="1"/>
            <a:r>
              <a:rPr lang="en-GB" dirty="0"/>
              <a:t>The “Treasury” has somehow lost its own identity: the word itself has disappeared</a:t>
            </a:r>
          </a:p>
          <a:p>
            <a:pPr lvl="1"/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330D7BC-C9A9-5524-C6C4-6C2521AAF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847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746796-96CE-73FC-28FB-425DE43DF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21" y="76868"/>
            <a:ext cx="12043418" cy="1325563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In thousands French cities and villages…”Public Finances Centers” replaced the “Public Treasury” offices</a:t>
            </a:r>
          </a:p>
        </p:txBody>
      </p:sp>
      <p:pic>
        <p:nvPicPr>
          <p:cNvPr id="1026" name="Picture 2" descr="Le Trésor Public (Toutes Les Infos COMPLÈTES): Le Politiste">
            <a:extLst>
              <a:ext uri="{FF2B5EF4-FFF2-40B4-BE49-F238E27FC236}">
                <a16:creationId xmlns:a16="http://schemas.microsoft.com/office/drawing/2014/main" id="{AA770127-023A-85C5-60FE-1B88AF20B3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981" y="2087024"/>
            <a:ext cx="5531430" cy="4438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our le trésor public : &quot;Elle n'existe pas&quot; - midilibre.fr">
            <a:extLst>
              <a:ext uri="{FF2B5EF4-FFF2-40B4-BE49-F238E27FC236}">
                <a16:creationId xmlns:a16="http://schemas.microsoft.com/office/drawing/2014/main" id="{18478E68-5533-D391-92BB-6E1FF57F8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55" y="1873405"/>
            <a:ext cx="4672360" cy="4438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02D5296C-6434-F354-D960-0B8DEC2E0C15}"/>
                  </a:ext>
                </a:extLst>
              </p14:cNvPr>
              <p14:cNvContentPartPr/>
              <p14:nvPr/>
            </p14:nvContentPartPr>
            <p14:xfrm>
              <a:off x="5750981" y="817996"/>
              <a:ext cx="360" cy="360"/>
            </p14:xfrm>
          </p:contentPart>
        </mc:Choice>
        <mc:Fallback xmlns=""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02D5296C-6434-F354-D960-0B8DEC2E0C1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732981" y="799996"/>
                <a:ext cx="36000" cy="3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Groupe 18">
            <a:extLst>
              <a:ext uri="{FF2B5EF4-FFF2-40B4-BE49-F238E27FC236}">
                <a16:creationId xmlns:a16="http://schemas.microsoft.com/office/drawing/2014/main" id="{613395D7-6722-D74B-C067-D68709D558C4}"/>
              </a:ext>
            </a:extLst>
          </p:cNvPr>
          <p:cNvGrpSpPr/>
          <p:nvPr/>
        </p:nvGrpSpPr>
        <p:grpSpPr>
          <a:xfrm>
            <a:off x="4692221" y="635116"/>
            <a:ext cx="1359720" cy="833400"/>
            <a:chOff x="4692221" y="635116"/>
            <a:chExt cx="1359720" cy="833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3" name="Encre 12">
                  <a:extLst>
                    <a:ext uri="{FF2B5EF4-FFF2-40B4-BE49-F238E27FC236}">
                      <a16:creationId xmlns:a16="http://schemas.microsoft.com/office/drawing/2014/main" id="{6CF50C98-BA99-C110-FA34-126ED5D3C7AD}"/>
                    </a:ext>
                  </a:extLst>
                </p14:cNvPr>
                <p14:cNvContentPartPr/>
                <p14:nvPr/>
              </p14:nvContentPartPr>
              <p14:xfrm>
                <a:off x="5955461" y="1455916"/>
                <a:ext cx="360" cy="360"/>
              </p14:xfrm>
            </p:contentPart>
          </mc:Choice>
          <mc:Fallback xmlns="">
            <p:pic>
              <p:nvPicPr>
                <p:cNvPr id="13" name="Encre 12">
                  <a:extLst>
                    <a:ext uri="{FF2B5EF4-FFF2-40B4-BE49-F238E27FC236}">
                      <a16:creationId xmlns:a16="http://schemas.microsoft.com/office/drawing/2014/main" id="{6CF50C98-BA99-C110-FA34-126ED5D3C7A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937821" y="1437916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4" name="Encre 13">
                  <a:extLst>
                    <a:ext uri="{FF2B5EF4-FFF2-40B4-BE49-F238E27FC236}">
                      <a16:creationId xmlns:a16="http://schemas.microsoft.com/office/drawing/2014/main" id="{9292517F-6F7C-4557-B750-FE93D3681CB9}"/>
                    </a:ext>
                  </a:extLst>
                </p14:cNvPr>
                <p14:cNvContentPartPr/>
                <p14:nvPr/>
              </p14:nvContentPartPr>
              <p14:xfrm>
                <a:off x="5955461" y="1455916"/>
                <a:ext cx="360" cy="360"/>
              </p14:xfrm>
            </p:contentPart>
          </mc:Choice>
          <mc:Fallback xmlns="">
            <p:pic>
              <p:nvPicPr>
                <p:cNvPr id="14" name="Encre 13">
                  <a:extLst>
                    <a:ext uri="{FF2B5EF4-FFF2-40B4-BE49-F238E27FC236}">
                      <a16:creationId xmlns:a16="http://schemas.microsoft.com/office/drawing/2014/main" id="{9292517F-6F7C-4557-B750-FE93D3681CB9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937821" y="1437916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6" name="Encre 15">
                  <a:extLst>
                    <a:ext uri="{FF2B5EF4-FFF2-40B4-BE49-F238E27FC236}">
                      <a16:creationId xmlns:a16="http://schemas.microsoft.com/office/drawing/2014/main" id="{AECDE719-17C7-C087-4C3F-5F90A928D713}"/>
                    </a:ext>
                  </a:extLst>
                </p14:cNvPr>
                <p14:cNvContentPartPr/>
                <p14:nvPr/>
              </p14:nvContentPartPr>
              <p14:xfrm>
                <a:off x="4692221" y="635116"/>
                <a:ext cx="360" cy="2160"/>
              </p14:xfrm>
            </p:contentPart>
          </mc:Choice>
          <mc:Fallback xmlns="">
            <p:pic>
              <p:nvPicPr>
                <p:cNvPr id="16" name="Encre 15">
                  <a:extLst>
                    <a:ext uri="{FF2B5EF4-FFF2-40B4-BE49-F238E27FC236}">
                      <a16:creationId xmlns:a16="http://schemas.microsoft.com/office/drawing/2014/main" id="{AECDE719-17C7-C087-4C3F-5F90A928D713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4674221" y="617476"/>
                  <a:ext cx="3600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7" name="Encre 16">
                  <a:extLst>
                    <a:ext uri="{FF2B5EF4-FFF2-40B4-BE49-F238E27FC236}">
                      <a16:creationId xmlns:a16="http://schemas.microsoft.com/office/drawing/2014/main" id="{9EFB38E5-9594-2AE3-5761-875ACEBB6A38}"/>
                    </a:ext>
                  </a:extLst>
                </p14:cNvPr>
                <p14:cNvContentPartPr/>
                <p14:nvPr/>
              </p14:nvContentPartPr>
              <p14:xfrm>
                <a:off x="6051581" y="1468156"/>
                <a:ext cx="360" cy="360"/>
              </p14:xfrm>
            </p:contentPart>
          </mc:Choice>
          <mc:Fallback xmlns="">
            <p:pic>
              <p:nvPicPr>
                <p:cNvPr id="17" name="Encre 16">
                  <a:extLst>
                    <a:ext uri="{FF2B5EF4-FFF2-40B4-BE49-F238E27FC236}">
                      <a16:creationId xmlns:a16="http://schemas.microsoft.com/office/drawing/2014/main" id="{9EFB38E5-9594-2AE3-5761-875ACEBB6A38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033941" y="1450156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EBEB577-FE6C-B9C9-27F1-1CE949F3B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5</a:t>
            </a:fld>
            <a:endParaRPr lang="en-GB"/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DB8F1C9A-860B-8472-24B8-5437E963E3EA}"/>
              </a:ext>
            </a:extLst>
          </p:cNvPr>
          <p:cNvCxnSpPr>
            <a:cxnSpLocks/>
          </p:cNvCxnSpPr>
          <p:nvPr/>
        </p:nvCxnSpPr>
        <p:spPr>
          <a:xfrm>
            <a:off x="7159414" y="3355160"/>
            <a:ext cx="2319724" cy="21933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4E89B263-DEB3-E320-B048-9F94C621AC3F}"/>
              </a:ext>
            </a:extLst>
          </p:cNvPr>
          <p:cNvCxnSpPr>
            <a:cxnSpLocks/>
          </p:cNvCxnSpPr>
          <p:nvPr/>
        </p:nvCxnSpPr>
        <p:spPr>
          <a:xfrm flipV="1">
            <a:off x="5679592" y="1888934"/>
            <a:ext cx="5051576" cy="4665507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A5B7BBF3-18F3-3BBF-E4B3-6DEED224B7EE}"/>
              </a:ext>
            </a:extLst>
          </p:cNvPr>
          <p:cNvCxnSpPr>
            <a:cxnSpLocks/>
          </p:cNvCxnSpPr>
          <p:nvPr/>
        </p:nvCxnSpPr>
        <p:spPr>
          <a:xfrm flipH="1" flipV="1">
            <a:off x="5679592" y="2087024"/>
            <a:ext cx="5776448" cy="4438932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7" name="Encre 36">
                <a:extLst>
                  <a:ext uri="{FF2B5EF4-FFF2-40B4-BE49-F238E27FC236}">
                    <a16:creationId xmlns:a16="http://schemas.microsoft.com/office/drawing/2014/main" id="{B041FDF8-01A0-E56E-4A18-BDD20E257086}"/>
                  </a:ext>
                </a:extLst>
              </p14:cNvPr>
              <p14:cNvContentPartPr/>
              <p14:nvPr/>
            </p14:nvContentPartPr>
            <p14:xfrm>
              <a:off x="22758" y="1382896"/>
              <a:ext cx="5711760" cy="5796720"/>
            </p14:xfrm>
          </p:contentPart>
        </mc:Choice>
        <mc:Fallback xmlns="">
          <p:pic>
            <p:nvPicPr>
              <p:cNvPr id="37" name="Encre 36">
                <a:extLst>
                  <a:ext uri="{FF2B5EF4-FFF2-40B4-BE49-F238E27FC236}">
                    <a16:creationId xmlns:a16="http://schemas.microsoft.com/office/drawing/2014/main" id="{B041FDF8-01A0-E56E-4A18-BDD20E257086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-40242" y="1320256"/>
                <a:ext cx="5837400" cy="5922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06982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CDB58-B0C4-FF9F-2116-B59C69E1C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0515600" cy="13255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E833F62-1891-B5BF-6817-7316236C5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04800"/>
            <a:ext cx="12822148" cy="6337299"/>
          </a:xfrm>
        </p:spPr>
        <p:txBody>
          <a:bodyPr>
            <a:normAutofit fontScale="77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GENERAL INTRODUCTION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>
                <a:solidFill>
                  <a:srgbClr val="FF0000"/>
                </a:solidFill>
              </a:rPr>
              <a:t>The</a:t>
            </a:r>
            <a:r>
              <a:rPr lang="en-GB" sz="4000" dirty="0">
                <a:solidFill>
                  <a:srgbClr val="FF0000"/>
                </a:solidFill>
              </a:rPr>
              <a:t> </a:t>
            </a:r>
            <a:r>
              <a:rPr lang="en-GB" sz="4000" b="1" dirty="0">
                <a:solidFill>
                  <a:srgbClr val="FF0000"/>
                </a:solidFill>
              </a:rPr>
              <a:t>“TREASURY”  </a:t>
            </a:r>
          </a:p>
          <a:p>
            <a:pPr marL="1771650" lvl="2" indent="-857250">
              <a:buFont typeface="+mj-lt"/>
              <a:buAutoNum type="romanUcPeriod"/>
            </a:pPr>
            <a:r>
              <a:rPr lang="en-GB" sz="4000" b="1" dirty="0">
                <a:solidFill>
                  <a:srgbClr val="FF0000"/>
                </a:solidFill>
              </a:rPr>
              <a:t>organization</a:t>
            </a:r>
          </a:p>
          <a:p>
            <a:pPr marL="1771650" lvl="2" indent="-857250">
              <a:buFont typeface="+mj-lt"/>
              <a:buAutoNum type="romanUcPeriod"/>
            </a:pPr>
            <a:r>
              <a:rPr lang="en-GB" sz="4000" b="1" dirty="0">
                <a:solidFill>
                  <a:srgbClr val="FF0000"/>
                </a:solidFill>
              </a:rPr>
              <a:t>functions</a:t>
            </a:r>
          </a:p>
          <a:p>
            <a:pPr marL="1771650" lvl="2" indent="-857250">
              <a:buFont typeface="+mj-lt"/>
              <a:buAutoNum type="romanUcPeriod"/>
            </a:pPr>
            <a:r>
              <a:rPr lang="en-GB" sz="4000" b="1" dirty="0">
                <a:solidFill>
                  <a:srgbClr val="FF0000"/>
                </a:solidFill>
              </a:rPr>
              <a:t>resources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FRANCOPHONE PFM FEATURES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RECENT ACHIEVEMENTS AND CHALLENGES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NEW ‘CONTROL’ APPROACHES AND METHODS</a:t>
            </a:r>
          </a:p>
          <a:p>
            <a:pPr marL="742950" indent="-742950">
              <a:buFont typeface="+mj-lt"/>
              <a:buAutoNum type="arabicPeriod"/>
            </a:pPr>
            <a:endParaRPr lang="en-GB" sz="4000" b="1" dirty="0"/>
          </a:p>
          <a:p>
            <a:pPr marL="742950" indent="-742950">
              <a:buFont typeface="+mj-lt"/>
              <a:buAutoNum type="arabicPeriod"/>
            </a:pPr>
            <a:r>
              <a:rPr lang="en-GB" sz="4000" b="1" dirty="0"/>
              <a:t>LESSONS AND CONCLUSIONS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4F5AD04-2513-2B11-DB02-5BA4F288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89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6E160A-03B8-F765-4248-F4643B4D3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027415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DGFIP Organogram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FE932EC0-5C51-0FB1-69B2-3BBCD57003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896345"/>
              </p:ext>
            </p:extLst>
          </p:nvPr>
        </p:nvGraphicFramePr>
        <p:xfrm>
          <a:off x="-84221" y="1027416"/>
          <a:ext cx="12276221" cy="5830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C305523-163C-5DF1-1BDD-20FB816F2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542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CDBA0C-CCFB-2FB7-2C35-7F82CBAA3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79E4CE97-05C2-8558-CF4F-AFD2B9F092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85525" y="-1252115"/>
            <a:ext cx="12205352" cy="6857999"/>
          </a:xfr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3E27100-4B92-C4CA-1C8F-D6003D29A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8</a:t>
            </a:fld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cre 3">
                <a:extLst>
                  <a:ext uri="{FF2B5EF4-FFF2-40B4-BE49-F238E27FC236}">
                    <a16:creationId xmlns:a16="http://schemas.microsoft.com/office/drawing/2014/main" id="{FCA3196F-A189-4204-8D47-8D648E9C2D73}"/>
                  </a:ext>
                </a:extLst>
              </p14:cNvPr>
              <p14:cNvContentPartPr/>
              <p14:nvPr/>
            </p14:nvContentPartPr>
            <p14:xfrm>
              <a:off x="3869726" y="1272549"/>
              <a:ext cx="1802880" cy="3822480"/>
            </p14:xfrm>
          </p:contentPart>
        </mc:Choice>
        <mc:Fallback xmlns="">
          <p:pic>
            <p:nvPicPr>
              <p:cNvPr id="4" name="Encre 3">
                <a:extLst>
                  <a:ext uri="{FF2B5EF4-FFF2-40B4-BE49-F238E27FC236}">
                    <a16:creationId xmlns:a16="http://schemas.microsoft.com/office/drawing/2014/main" id="{FCA3196F-A189-4204-8D47-8D648E9C2D7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61086" y="1263549"/>
                <a:ext cx="1820520" cy="3840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93947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898706-5048-D9D8-0713-440003593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19" y="0"/>
            <a:ext cx="12120081" cy="976045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Former “Trésor Public”, now just 2 ‘Services’ of DGFIP 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57DA9418-DFFF-F773-4854-09ABEA9818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800" y="1257299"/>
            <a:ext cx="6657654" cy="9182101"/>
          </a:xfr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1196FE8-6D69-17A2-DA5D-9C379334A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EA3FD-D81A-40C9-93D6-2C998A0AD54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429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2944</Words>
  <Application>Microsoft Office PowerPoint</Application>
  <PresentationFormat>Widescreen</PresentationFormat>
  <Paragraphs>468</Paragraphs>
  <Slides>35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Thème Office</vt:lpstr>
      <vt:lpstr>PowerPoint Presentation</vt:lpstr>
      <vt:lpstr>PowerPoint Presentation</vt:lpstr>
      <vt:lpstr>FRANCE </vt:lpstr>
      <vt:lpstr>THE MERGER TAX COLLECTION /TREASURY IN 2008</vt:lpstr>
      <vt:lpstr>In thousands French cities and villages…”Public Finances Centers” replaced the “Public Treasury” offices</vt:lpstr>
      <vt:lpstr>PowerPoint Presentation</vt:lpstr>
      <vt:lpstr>DGFIP Organogram</vt:lpstr>
      <vt:lpstr>PowerPoint Presentation</vt:lpstr>
      <vt:lpstr>Former “Trésor Public”, now just 2 ‘Services’ of DGFIP </vt:lpstr>
      <vt:lpstr>I ORGANIZATION</vt:lpstr>
      <vt:lpstr>II FUNCTIONS </vt:lpstr>
      <vt:lpstr>II RESOURCES</vt:lpstr>
      <vt:lpstr>IT SYSTEMS</vt:lpstr>
      <vt:lpstr>LEGAL FRAMEWORK</vt:lpstr>
      <vt:lpstr>PowerPoint Presentation</vt:lpstr>
      <vt:lpstr>I key role and specific status of the “COMPTABLE PUBLIC” </vt:lpstr>
      <vt:lpstr>II COMMITMENT, the key step of the spending process </vt:lpstr>
      <vt:lpstr>III SEPARATION “Ordonnateur/Comptable”: a major historic principle </vt:lpstr>
      <vt:lpstr>IV CENTRALIZED CASH for central and local governments  </vt:lpstr>
      <vt:lpstr>PowerPoint Presentation</vt:lpstr>
      <vt:lpstr> Recent achievements and challenges  I CASH MANAGEMENT </vt:lpstr>
      <vt:lpstr>Recent achievements and challenges II PAYEMENT PROCESS </vt:lpstr>
      <vt:lpstr>Recent achievements and challenges III ACCOUNTING </vt:lpstr>
      <vt:lpstr>PowerPoint Presentation</vt:lpstr>
      <vt:lpstr>Evolution of control approaches and methods</vt:lpstr>
      <vt:lpstr>I COMMITMENT control</vt:lpstr>
      <vt:lpstr>II PAYMENT control </vt:lpstr>
      <vt:lpstr>Impacts on accountability framework</vt:lpstr>
      <vt:lpstr> III ACCOUNTING control</vt:lpstr>
      <vt:lpstr>PowerPoint Presentation</vt:lpstr>
      <vt:lpstr>DECENTRALIZATION/DEVOLUTION of the spending process in France during the two last decades</vt:lpstr>
      <vt:lpstr>DECENTRALIZATION/DEVOLUTION OF THE SPENDING PROCESS</vt:lpstr>
      <vt:lpstr>Suggested strategic “to-do-list” for French Treasury</vt:lpstr>
      <vt:lpstr>CONCLUSIONS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Benoit Chevauchez</dc:creator>
  <cp:lastModifiedBy>Yelena Slizhevskaya</cp:lastModifiedBy>
  <cp:revision>20</cp:revision>
  <dcterms:created xsi:type="dcterms:W3CDTF">2023-04-23T16:59:22Z</dcterms:created>
  <dcterms:modified xsi:type="dcterms:W3CDTF">2023-05-20T22:09:11Z</dcterms:modified>
</cp:coreProperties>
</file>