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36" r:id="rId2"/>
    <p:sldId id="303" r:id="rId3"/>
    <p:sldId id="257" r:id="rId4"/>
    <p:sldId id="289" r:id="rId5"/>
    <p:sldId id="282" r:id="rId6"/>
    <p:sldId id="338" r:id="rId7"/>
    <p:sldId id="275" r:id="rId8"/>
    <p:sldId id="288" r:id="rId9"/>
    <p:sldId id="287" r:id="rId10"/>
    <p:sldId id="286" r:id="rId11"/>
    <p:sldId id="265" r:id="rId12"/>
    <p:sldId id="264" r:id="rId13"/>
    <p:sldId id="281" r:id="rId14"/>
    <p:sldId id="285" r:id="rId15"/>
    <p:sldId id="311" r:id="rId16"/>
    <p:sldId id="308" r:id="rId17"/>
    <p:sldId id="306" r:id="rId18"/>
    <p:sldId id="307" r:id="rId19"/>
    <p:sldId id="283" r:id="rId20"/>
    <p:sldId id="312" r:id="rId21"/>
    <p:sldId id="269" r:id="rId22"/>
    <p:sldId id="268" r:id="rId23"/>
    <p:sldId id="270" r:id="rId24"/>
    <p:sldId id="314" r:id="rId25"/>
    <p:sldId id="278" r:id="rId26"/>
    <p:sldId id="279" r:id="rId27"/>
    <p:sldId id="277" r:id="rId28"/>
    <p:sldId id="341" r:id="rId29"/>
    <p:sldId id="342" r:id="rId30"/>
    <p:sldId id="345" r:id="rId31"/>
    <p:sldId id="351" r:id="rId32"/>
    <p:sldId id="352" r:id="rId33"/>
    <p:sldId id="350" r:id="rId34"/>
    <p:sldId id="271" r:id="rId35"/>
    <p:sldId id="29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2ECC31-4AAE-4E27-9103-FCF8D7D8ABF8}" v="1" dt="2023-05-23T05:54:50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6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8B64BC-DA24-4A03-BA7A-C382E16D8D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B569407-E1D1-4125-A5B7-44AE47A32762}">
      <dgm:prSet phldrT="[Texte]"/>
      <dgm:spPr/>
      <dgm:t>
        <a:bodyPr/>
        <a:lstStyle/>
        <a:p>
          <a:r>
            <a:rPr lang="en-GB" dirty="0"/>
            <a:t>DGFIP</a:t>
          </a:r>
        </a:p>
        <a:p>
          <a:r>
            <a:rPr lang="ru-RU" dirty="0"/>
            <a:t>Главное управление государственных финансов</a:t>
          </a:r>
          <a:endParaRPr lang="en-GB" dirty="0"/>
        </a:p>
      </dgm:t>
    </dgm:pt>
    <dgm:pt modelId="{EAD65FCC-65FA-4DEA-9A91-1D43E9C4275B}" type="parTrans" cxnId="{9CEBAA3A-A458-4B45-BDCE-E7DB3EB857D3}">
      <dgm:prSet/>
      <dgm:spPr/>
      <dgm:t>
        <a:bodyPr/>
        <a:lstStyle/>
        <a:p>
          <a:endParaRPr lang="en-GB"/>
        </a:p>
      </dgm:t>
    </dgm:pt>
    <dgm:pt modelId="{52DC1CFB-9FF1-4814-B27C-6F7851D4BC3B}" type="sibTrans" cxnId="{9CEBAA3A-A458-4B45-BDCE-E7DB3EB857D3}">
      <dgm:prSet/>
      <dgm:spPr/>
      <dgm:t>
        <a:bodyPr/>
        <a:lstStyle/>
        <a:p>
          <a:endParaRPr lang="en-GB"/>
        </a:p>
      </dgm:t>
    </dgm:pt>
    <dgm:pt modelId="{82DBC9DC-FE56-4B2E-A1BB-C4B14D723982}">
      <dgm:prSet phldrT="[Texte]" custT="1"/>
      <dgm:spPr/>
      <dgm:t>
        <a:bodyPr/>
        <a:lstStyle/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Налоговое управление 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(бывшее</a:t>
          </a:r>
          <a:r>
            <a:rPr lang="en-GB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DG </a:t>
          </a:r>
          <a:r>
            <a:rPr lang="en-GB" sz="2000" i="1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Impots</a:t>
          </a:r>
          <a:r>
            <a:rPr lang="ru-RU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,</a:t>
          </a:r>
          <a:endParaRPr lang="en-GB" sz="2000" i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DGI</a:t>
          </a:r>
          <a:r>
            <a:rPr lang="ru-RU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)</a:t>
          </a:r>
          <a:endParaRPr lang="en-GB" sz="2000" i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8C71B865-01CC-432E-B4D1-192DEDCDA32F}" type="parTrans" cxnId="{2B620DD1-13C2-4DC4-B53F-29A2F2B26110}">
      <dgm:prSet/>
      <dgm:spPr/>
      <dgm:t>
        <a:bodyPr/>
        <a:lstStyle/>
        <a:p>
          <a:endParaRPr lang="en-GB"/>
        </a:p>
      </dgm:t>
    </dgm:pt>
    <dgm:pt modelId="{008C5E3C-FA48-4485-846C-7935B4882CCB}" type="sibTrans" cxnId="{2B620DD1-13C2-4DC4-B53F-29A2F2B26110}">
      <dgm:prSet/>
      <dgm:spPr/>
      <dgm:t>
        <a:bodyPr/>
        <a:lstStyle/>
        <a:p>
          <a:endParaRPr lang="en-GB"/>
        </a:p>
      </dgm:t>
    </dgm:pt>
    <dgm:pt modelId="{B134F163-A5B9-4774-87B1-00A9D89438FE}">
      <dgm:prSet phldrT="[Texte]" custT="1"/>
      <dgm:spPr/>
      <dgm:t>
        <a:bodyPr/>
        <a:lstStyle/>
        <a:p>
          <a:r>
            <a:rPr lang="ru-RU" sz="3400" dirty="0"/>
            <a:t>КАЗНАЧЕЙСТВО</a:t>
          </a:r>
          <a:endParaRPr lang="en-GB" sz="3400" dirty="0"/>
        </a:p>
        <a:p>
          <a:r>
            <a:rPr lang="ru-RU" sz="2000" i="1" dirty="0"/>
            <a:t>(бывшее Главное управление по бухучету в государственном секторе, </a:t>
          </a:r>
          <a:r>
            <a:rPr lang="en-GB" sz="2800" i="1" dirty="0"/>
            <a:t>DGCP</a:t>
          </a:r>
          <a:r>
            <a:rPr lang="ru-RU" sz="2800" i="1" dirty="0"/>
            <a:t>)</a:t>
          </a:r>
          <a:endParaRPr lang="en-GB" sz="2800" i="1" dirty="0"/>
        </a:p>
      </dgm:t>
    </dgm:pt>
    <dgm:pt modelId="{4F3AD56B-1FF6-492A-8142-F777BA1C8DA8}" type="parTrans" cxnId="{A02CE975-B560-4956-BB7C-46E365A036E3}">
      <dgm:prSet/>
      <dgm:spPr/>
      <dgm:t>
        <a:bodyPr/>
        <a:lstStyle/>
        <a:p>
          <a:endParaRPr lang="en-GB"/>
        </a:p>
      </dgm:t>
    </dgm:pt>
    <dgm:pt modelId="{7A67A57B-F317-46FC-A12C-7180759729B4}" type="sibTrans" cxnId="{A02CE975-B560-4956-BB7C-46E365A036E3}">
      <dgm:prSet/>
      <dgm:spPr/>
      <dgm:t>
        <a:bodyPr/>
        <a:lstStyle/>
        <a:p>
          <a:endParaRPr lang="en-GB"/>
        </a:p>
      </dgm:t>
    </dgm:pt>
    <dgm:pt modelId="{61A2F3E6-E79A-4726-89DD-0D8391763435}">
      <dgm:prSet phldrT="[Texte]" custT="1"/>
      <dgm:spPr/>
      <dgm:t>
        <a:bodyPr/>
        <a:lstStyle/>
        <a:p>
          <a:r>
            <a:rPr lang="ru-RU" sz="2800" dirty="0"/>
            <a:t>ВСПОМОГАТЕЛЬНЫЕ</a:t>
          </a:r>
          <a:r>
            <a:rPr lang="ru-RU" sz="3400" dirty="0"/>
            <a:t> службы</a:t>
          </a:r>
          <a:endParaRPr lang="en-GB" sz="3400" dirty="0"/>
        </a:p>
        <a:p>
          <a:r>
            <a:rPr lang="ru-RU" sz="3200" dirty="0"/>
            <a:t>(кадры, бюджет, ИТ)</a:t>
          </a:r>
          <a:endParaRPr lang="en-GB" sz="3200" dirty="0"/>
        </a:p>
      </dgm:t>
    </dgm:pt>
    <dgm:pt modelId="{F15FF001-D8F0-4300-99B6-9D130626854E}" type="parTrans" cxnId="{10BD2B1A-B5A6-4A4F-BE76-A9FB8F902D59}">
      <dgm:prSet/>
      <dgm:spPr/>
      <dgm:t>
        <a:bodyPr/>
        <a:lstStyle/>
        <a:p>
          <a:endParaRPr lang="en-GB"/>
        </a:p>
      </dgm:t>
    </dgm:pt>
    <dgm:pt modelId="{3D6FF1B2-DB7B-49F4-A309-C9FC73AF93CF}" type="sibTrans" cxnId="{10BD2B1A-B5A6-4A4F-BE76-A9FB8F902D59}">
      <dgm:prSet/>
      <dgm:spPr/>
      <dgm:t>
        <a:bodyPr/>
        <a:lstStyle/>
        <a:p>
          <a:endParaRPr lang="en-GB"/>
        </a:p>
      </dgm:t>
    </dgm:pt>
    <dgm:pt modelId="{C125F156-242D-4BB9-9F99-024EA1F371B4}" type="pres">
      <dgm:prSet presAssocID="{958B64BC-DA24-4A03-BA7A-C382E16D8D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BCD32-D0EB-4532-AA34-6C0D4B686FD1}" type="pres">
      <dgm:prSet presAssocID="{EB569407-E1D1-4125-A5B7-44AE47A32762}" presName="hierRoot1" presStyleCnt="0">
        <dgm:presLayoutVars>
          <dgm:hierBranch val="init"/>
        </dgm:presLayoutVars>
      </dgm:prSet>
      <dgm:spPr/>
    </dgm:pt>
    <dgm:pt modelId="{F94CD145-00F1-4FFF-8D25-3B05D8B2A906}" type="pres">
      <dgm:prSet presAssocID="{EB569407-E1D1-4125-A5B7-44AE47A32762}" presName="rootComposite1" presStyleCnt="0"/>
      <dgm:spPr/>
    </dgm:pt>
    <dgm:pt modelId="{27F47363-4DC7-484B-BF7A-00ECC2593828}" type="pres">
      <dgm:prSet presAssocID="{EB569407-E1D1-4125-A5B7-44AE47A32762}" presName="rootText1" presStyleLbl="node0" presStyleIdx="0" presStyleCnt="1" custLinFactNeighborY="-22235">
        <dgm:presLayoutVars>
          <dgm:chPref val="3"/>
        </dgm:presLayoutVars>
      </dgm:prSet>
      <dgm:spPr/>
    </dgm:pt>
    <dgm:pt modelId="{2A6D08D4-E15B-427F-923F-F50579874623}" type="pres">
      <dgm:prSet presAssocID="{EB569407-E1D1-4125-A5B7-44AE47A32762}" presName="rootConnector1" presStyleLbl="node1" presStyleIdx="0" presStyleCnt="0"/>
      <dgm:spPr/>
    </dgm:pt>
    <dgm:pt modelId="{32F7C196-3AA7-41BA-BBBC-7D14D591D740}" type="pres">
      <dgm:prSet presAssocID="{EB569407-E1D1-4125-A5B7-44AE47A32762}" presName="hierChild2" presStyleCnt="0"/>
      <dgm:spPr/>
    </dgm:pt>
    <dgm:pt modelId="{56EEDE8F-BD1E-4F03-8A65-E8FBE3879CA8}" type="pres">
      <dgm:prSet presAssocID="{8C71B865-01CC-432E-B4D1-192DEDCDA32F}" presName="Name37" presStyleLbl="parChTrans1D2" presStyleIdx="0" presStyleCnt="3"/>
      <dgm:spPr/>
    </dgm:pt>
    <dgm:pt modelId="{93923EBA-3D31-449D-B4C4-9CAABC1BB29C}" type="pres">
      <dgm:prSet presAssocID="{82DBC9DC-FE56-4B2E-A1BB-C4B14D723982}" presName="hierRoot2" presStyleCnt="0">
        <dgm:presLayoutVars>
          <dgm:hierBranch val="init"/>
        </dgm:presLayoutVars>
      </dgm:prSet>
      <dgm:spPr/>
    </dgm:pt>
    <dgm:pt modelId="{A1615914-836F-4036-A2AC-D64BCAC8E38D}" type="pres">
      <dgm:prSet presAssocID="{82DBC9DC-FE56-4B2E-A1BB-C4B14D723982}" presName="rootComposite" presStyleCnt="0"/>
      <dgm:spPr/>
    </dgm:pt>
    <dgm:pt modelId="{09CD8026-2502-4656-93C9-8E92CECEFD1B}" type="pres">
      <dgm:prSet presAssocID="{82DBC9DC-FE56-4B2E-A1BB-C4B14D723982}" presName="rootText" presStyleLbl="node2" presStyleIdx="0" presStyleCnt="3" custLinFactNeighborX="2324" custLinFactNeighborY="-14823">
        <dgm:presLayoutVars>
          <dgm:chPref val="3"/>
        </dgm:presLayoutVars>
      </dgm:prSet>
      <dgm:spPr/>
    </dgm:pt>
    <dgm:pt modelId="{0A67B202-949E-4500-BFBC-E9AAAB5B3E1B}" type="pres">
      <dgm:prSet presAssocID="{82DBC9DC-FE56-4B2E-A1BB-C4B14D723982}" presName="rootConnector" presStyleLbl="node2" presStyleIdx="0" presStyleCnt="3"/>
      <dgm:spPr/>
    </dgm:pt>
    <dgm:pt modelId="{4FD63E8D-7894-43FD-BA61-B794CF4CCD45}" type="pres">
      <dgm:prSet presAssocID="{82DBC9DC-FE56-4B2E-A1BB-C4B14D723982}" presName="hierChild4" presStyleCnt="0"/>
      <dgm:spPr/>
    </dgm:pt>
    <dgm:pt modelId="{0577AB1B-31CA-48D1-B27D-4B376C3B0A61}" type="pres">
      <dgm:prSet presAssocID="{82DBC9DC-FE56-4B2E-A1BB-C4B14D723982}" presName="hierChild5" presStyleCnt="0"/>
      <dgm:spPr/>
    </dgm:pt>
    <dgm:pt modelId="{AA8A0CB8-79BD-4AD7-A05A-43DC2F90C745}" type="pres">
      <dgm:prSet presAssocID="{4F3AD56B-1FF6-492A-8142-F777BA1C8DA8}" presName="Name37" presStyleLbl="parChTrans1D2" presStyleIdx="1" presStyleCnt="3"/>
      <dgm:spPr/>
    </dgm:pt>
    <dgm:pt modelId="{1AB32867-BCAC-4394-A7D4-D745027361FF}" type="pres">
      <dgm:prSet presAssocID="{B134F163-A5B9-4774-87B1-00A9D89438FE}" presName="hierRoot2" presStyleCnt="0">
        <dgm:presLayoutVars>
          <dgm:hierBranch val="init"/>
        </dgm:presLayoutVars>
      </dgm:prSet>
      <dgm:spPr/>
    </dgm:pt>
    <dgm:pt modelId="{B301A21C-A6BF-4BFE-9705-18ED81AAA17F}" type="pres">
      <dgm:prSet presAssocID="{B134F163-A5B9-4774-87B1-00A9D89438FE}" presName="rootComposite" presStyleCnt="0"/>
      <dgm:spPr/>
    </dgm:pt>
    <dgm:pt modelId="{3C3E42D2-C899-42B5-8A51-3CB85D472ECB}" type="pres">
      <dgm:prSet presAssocID="{B134F163-A5B9-4774-87B1-00A9D89438FE}" presName="rootText" presStyleLbl="node2" presStyleIdx="1" presStyleCnt="3" custLinFactNeighborY="-18529">
        <dgm:presLayoutVars>
          <dgm:chPref val="3"/>
        </dgm:presLayoutVars>
      </dgm:prSet>
      <dgm:spPr/>
    </dgm:pt>
    <dgm:pt modelId="{67BF2D9E-C88C-4C91-8E47-CDFCF0BE707D}" type="pres">
      <dgm:prSet presAssocID="{B134F163-A5B9-4774-87B1-00A9D89438FE}" presName="rootConnector" presStyleLbl="node2" presStyleIdx="1" presStyleCnt="3"/>
      <dgm:spPr/>
    </dgm:pt>
    <dgm:pt modelId="{C3CF8CCA-6223-429E-BB20-21CD9DF5325E}" type="pres">
      <dgm:prSet presAssocID="{B134F163-A5B9-4774-87B1-00A9D89438FE}" presName="hierChild4" presStyleCnt="0"/>
      <dgm:spPr/>
    </dgm:pt>
    <dgm:pt modelId="{7FB2EB27-E8B3-4608-93BD-8B09CF0AD266}" type="pres">
      <dgm:prSet presAssocID="{B134F163-A5B9-4774-87B1-00A9D89438FE}" presName="hierChild5" presStyleCnt="0"/>
      <dgm:spPr/>
    </dgm:pt>
    <dgm:pt modelId="{162CE6FE-EE30-42E7-83D6-371BD495D76A}" type="pres">
      <dgm:prSet presAssocID="{F15FF001-D8F0-4300-99B6-9D130626854E}" presName="Name37" presStyleLbl="parChTrans1D2" presStyleIdx="2" presStyleCnt="3"/>
      <dgm:spPr/>
    </dgm:pt>
    <dgm:pt modelId="{1D8D92B7-436D-49B0-BA54-414457DB0694}" type="pres">
      <dgm:prSet presAssocID="{61A2F3E6-E79A-4726-89DD-0D8391763435}" presName="hierRoot2" presStyleCnt="0">
        <dgm:presLayoutVars>
          <dgm:hierBranch val="init"/>
        </dgm:presLayoutVars>
      </dgm:prSet>
      <dgm:spPr/>
    </dgm:pt>
    <dgm:pt modelId="{3ECE3048-585D-4E41-85B9-067DDF549805}" type="pres">
      <dgm:prSet presAssocID="{61A2F3E6-E79A-4726-89DD-0D8391763435}" presName="rootComposite" presStyleCnt="0"/>
      <dgm:spPr/>
    </dgm:pt>
    <dgm:pt modelId="{93A68E44-F599-4946-822B-52533BEE1A2E}" type="pres">
      <dgm:prSet presAssocID="{61A2F3E6-E79A-4726-89DD-0D8391763435}" presName="rootText" presStyleLbl="node2" presStyleIdx="2" presStyleCnt="3" custLinFactNeighborX="23" custLinFactNeighborY="-14823">
        <dgm:presLayoutVars>
          <dgm:chPref val="3"/>
        </dgm:presLayoutVars>
      </dgm:prSet>
      <dgm:spPr/>
    </dgm:pt>
    <dgm:pt modelId="{B977F19D-F055-4277-A0AA-5A20015BAEC8}" type="pres">
      <dgm:prSet presAssocID="{61A2F3E6-E79A-4726-89DD-0D8391763435}" presName="rootConnector" presStyleLbl="node2" presStyleIdx="2" presStyleCnt="3"/>
      <dgm:spPr/>
    </dgm:pt>
    <dgm:pt modelId="{41422E15-EEFC-41D1-B51F-93DFE78F1D2D}" type="pres">
      <dgm:prSet presAssocID="{61A2F3E6-E79A-4726-89DD-0D8391763435}" presName="hierChild4" presStyleCnt="0"/>
      <dgm:spPr/>
    </dgm:pt>
    <dgm:pt modelId="{1824AAB8-4649-434A-ABBD-67389F48985B}" type="pres">
      <dgm:prSet presAssocID="{61A2F3E6-E79A-4726-89DD-0D8391763435}" presName="hierChild5" presStyleCnt="0"/>
      <dgm:spPr/>
    </dgm:pt>
    <dgm:pt modelId="{2B44207D-1648-4AE8-89A8-CE42306F6F45}" type="pres">
      <dgm:prSet presAssocID="{EB569407-E1D1-4125-A5B7-44AE47A32762}" presName="hierChild3" presStyleCnt="0"/>
      <dgm:spPr/>
    </dgm:pt>
  </dgm:ptLst>
  <dgm:cxnLst>
    <dgm:cxn modelId="{10BD2B1A-B5A6-4A4F-BE76-A9FB8F902D59}" srcId="{EB569407-E1D1-4125-A5B7-44AE47A32762}" destId="{61A2F3E6-E79A-4726-89DD-0D8391763435}" srcOrd="2" destOrd="0" parTransId="{F15FF001-D8F0-4300-99B6-9D130626854E}" sibTransId="{3D6FF1B2-DB7B-49F4-A309-C9FC73AF93CF}"/>
    <dgm:cxn modelId="{36E99D22-1A1E-4B35-856D-165EA74F657C}" type="presOf" srcId="{B134F163-A5B9-4774-87B1-00A9D89438FE}" destId="{3C3E42D2-C899-42B5-8A51-3CB85D472ECB}" srcOrd="0" destOrd="0" presId="urn:microsoft.com/office/officeart/2005/8/layout/orgChart1"/>
    <dgm:cxn modelId="{9CEBAA3A-A458-4B45-BDCE-E7DB3EB857D3}" srcId="{958B64BC-DA24-4A03-BA7A-C382E16D8D7D}" destId="{EB569407-E1D1-4125-A5B7-44AE47A32762}" srcOrd="0" destOrd="0" parTransId="{EAD65FCC-65FA-4DEA-9A91-1D43E9C4275B}" sibTransId="{52DC1CFB-9FF1-4814-B27C-6F7851D4BC3B}"/>
    <dgm:cxn modelId="{E203E76D-573C-411F-8A44-6FA425A87E59}" type="presOf" srcId="{8C71B865-01CC-432E-B4D1-192DEDCDA32F}" destId="{56EEDE8F-BD1E-4F03-8A65-E8FBE3879CA8}" srcOrd="0" destOrd="0" presId="urn:microsoft.com/office/officeart/2005/8/layout/orgChart1"/>
    <dgm:cxn modelId="{3DFB7B6F-476C-44DA-93DE-2D84FF30566D}" type="presOf" srcId="{4F3AD56B-1FF6-492A-8142-F777BA1C8DA8}" destId="{AA8A0CB8-79BD-4AD7-A05A-43DC2F90C745}" srcOrd="0" destOrd="0" presId="urn:microsoft.com/office/officeart/2005/8/layout/orgChart1"/>
    <dgm:cxn modelId="{FE0D3653-7637-43B5-94B8-A54F067DAD1A}" type="presOf" srcId="{61A2F3E6-E79A-4726-89DD-0D8391763435}" destId="{93A68E44-F599-4946-822B-52533BEE1A2E}" srcOrd="0" destOrd="0" presId="urn:microsoft.com/office/officeart/2005/8/layout/orgChart1"/>
    <dgm:cxn modelId="{85A2B155-C2EC-4F1A-8E34-F237E54D5929}" type="presOf" srcId="{F15FF001-D8F0-4300-99B6-9D130626854E}" destId="{162CE6FE-EE30-42E7-83D6-371BD495D76A}" srcOrd="0" destOrd="0" presId="urn:microsoft.com/office/officeart/2005/8/layout/orgChart1"/>
    <dgm:cxn modelId="{A02CE975-B560-4956-BB7C-46E365A036E3}" srcId="{EB569407-E1D1-4125-A5B7-44AE47A32762}" destId="{B134F163-A5B9-4774-87B1-00A9D89438FE}" srcOrd="1" destOrd="0" parTransId="{4F3AD56B-1FF6-492A-8142-F777BA1C8DA8}" sibTransId="{7A67A57B-F317-46FC-A12C-7180759729B4}"/>
    <dgm:cxn modelId="{F8F98458-C7D3-4A88-9827-54F891FFC578}" type="presOf" srcId="{82DBC9DC-FE56-4B2E-A1BB-C4B14D723982}" destId="{0A67B202-949E-4500-BFBC-E9AAAB5B3E1B}" srcOrd="1" destOrd="0" presId="urn:microsoft.com/office/officeart/2005/8/layout/orgChart1"/>
    <dgm:cxn modelId="{142F23A1-FA2D-4F25-9368-CE062D128E79}" type="presOf" srcId="{EB569407-E1D1-4125-A5B7-44AE47A32762}" destId="{27F47363-4DC7-484B-BF7A-00ECC2593828}" srcOrd="0" destOrd="0" presId="urn:microsoft.com/office/officeart/2005/8/layout/orgChart1"/>
    <dgm:cxn modelId="{7C1843A1-AB56-4415-99D4-89DE9F42921B}" type="presOf" srcId="{958B64BC-DA24-4A03-BA7A-C382E16D8D7D}" destId="{C125F156-242D-4BB9-9F99-024EA1F371B4}" srcOrd="0" destOrd="0" presId="urn:microsoft.com/office/officeart/2005/8/layout/orgChart1"/>
    <dgm:cxn modelId="{6A83CEA6-0025-4EDF-914E-923EEC53F4C6}" type="presOf" srcId="{EB569407-E1D1-4125-A5B7-44AE47A32762}" destId="{2A6D08D4-E15B-427F-923F-F50579874623}" srcOrd="1" destOrd="0" presId="urn:microsoft.com/office/officeart/2005/8/layout/orgChart1"/>
    <dgm:cxn modelId="{779A37CF-1D3F-416A-81D8-A8275E7BF38F}" type="presOf" srcId="{61A2F3E6-E79A-4726-89DD-0D8391763435}" destId="{B977F19D-F055-4277-A0AA-5A20015BAEC8}" srcOrd="1" destOrd="0" presId="urn:microsoft.com/office/officeart/2005/8/layout/orgChart1"/>
    <dgm:cxn modelId="{2B620DD1-13C2-4DC4-B53F-29A2F2B26110}" srcId="{EB569407-E1D1-4125-A5B7-44AE47A32762}" destId="{82DBC9DC-FE56-4B2E-A1BB-C4B14D723982}" srcOrd="0" destOrd="0" parTransId="{8C71B865-01CC-432E-B4D1-192DEDCDA32F}" sibTransId="{008C5E3C-FA48-4485-846C-7935B4882CCB}"/>
    <dgm:cxn modelId="{2DFACDDD-243B-4AD0-82AD-4EE6463DEDB8}" type="presOf" srcId="{82DBC9DC-FE56-4B2E-A1BB-C4B14D723982}" destId="{09CD8026-2502-4656-93C9-8E92CECEFD1B}" srcOrd="0" destOrd="0" presId="urn:microsoft.com/office/officeart/2005/8/layout/orgChart1"/>
    <dgm:cxn modelId="{121A90EF-7924-47A0-BB52-0A41D7FF4A30}" type="presOf" srcId="{B134F163-A5B9-4774-87B1-00A9D89438FE}" destId="{67BF2D9E-C88C-4C91-8E47-CDFCF0BE707D}" srcOrd="1" destOrd="0" presId="urn:microsoft.com/office/officeart/2005/8/layout/orgChart1"/>
    <dgm:cxn modelId="{27AFE09E-467D-4AB9-8FA9-6195C4508111}" type="presParOf" srcId="{C125F156-242D-4BB9-9F99-024EA1F371B4}" destId="{5FFBCD32-D0EB-4532-AA34-6C0D4B686FD1}" srcOrd="0" destOrd="0" presId="urn:microsoft.com/office/officeart/2005/8/layout/orgChart1"/>
    <dgm:cxn modelId="{94C66F13-2711-4161-9D5E-39B798ED934C}" type="presParOf" srcId="{5FFBCD32-D0EB-4532-AA34-6C0D4B686FD1}" destId="{F94CD145-00F1-4FFF-8D25-3B05D8B2A906}" srcOrd="0" destOrd="0" presId="urn:microsoft.com/office/officeart/2005/8/layout/orgChart1"/>
    <dgm:cxn modelId="{4AD09196-9A02-48C3-A092-707A4916E334}" type="presParOf" srcId="{F94CD145-00F1-4FFF-8D25-3B05D8B2A906}" destId="{27F47363-4DC7-484B-BF7A-00ECC2593828}" srcOrd="0" destOrd="0" presId="urn:microsoft.com/office/officeart/2005/8/layout/orgChart1"/>
    <dgm:cxn modelId="{8B3C4540-43A8-4C2C-AC4D-E9F99C346F9D}" type="presParOf" srcId="{F94CD145-00F1-4FFF-8D25-3B05D8B2A906}" destId="{2A6D08D4-E15B-427F-923F-F50579874623}" srcOrd="1" destOrd="0" presId="urn:microsoft.com/office/officeart/2005/8/layout/orgChart1"/>
    <dgm:cxn modelId="{6C6C523E-3A3A-49C3-BEAF-F15067808E32}" type="presParOf" srcId="{5FFBCD32-D0EB-4532-AA34-6C0D4B686FD1}" destId="{32F7C196-3AA7-41BA-BBBC-7D14D591D740}" srcOrd="1" destOrd="0" presId="urn:microsoft.com/office/officeart/2005/8/layout/orgChart1"/>
    <dgm:cxn modelId="{4B61C317-1E79-4654-8F8D-FC925763C0CB}" type="presParOf" srcId="{32F7C196-3AA7-41BA-BBBC-7D14D591D740}" destId="{56EEDE8F-BD1E-4F03-8A65-E8FBE3879CA8}" srcOrd="0" destOrd="0" presId="urn:microsoft.com/office/officeart/2005/8/layout/orgChart1"/>
    <dgm:cxn modelId="{33CFBAAC-21E7-4317-8713-E8366EA5C7F6}" type="presParOf" srcId="{32F7C196-3AA7-41BA-BBBC-7D14D591D740}" destId="{93923EBA-3D31-449D-B4C4-9CAABC1BB29C}" srcOrd="1" destOrd="0" presId="urn:microsoft.com/office/officeart/2005/8/layout/orgChart1"/>
    <dgm:cxn modelId="{E0826362-8C53-4B9A-A9FC-DB6593DD15ED}" type="presParOf" srcId="{93923EBA-3D31-449D-B4C4-9CAABC1BB29C}" destId="{A1615914-836F-4036-A2AC-D64BCAC8E38D}" srcOrd="0" destOrd="0" presId="urn:microsoft.com/office/officeart/2005/8/layout/orgChart1"/>
    <dgm:cxn modelId="{4B0DDE9C-D24C-4EAB-AECD-CE23F98C7A54}" type="presParOf" srcId="{A1615914-836F-4036-A2AC-D64BCAC8E38D}" destId="{09CD8026-2502-4656-93C9-8E92CECEFD1B}" srcOrd="0" destOrd="0" presId="urn:microsoft.com/office/officeart/2005/8/layout/orgChart1"/>
    <dgm:cxn modelId="{A8CE9BFD-727E-4330-A656-7081DD4B0768}" type="presParOf" srcId="{A1615914-836F-4036-A2AC-D64BCAC8E38D}" destId="{0A67B202-949E-4500-BFBC-E9AAAB5B3E1B}" srcOrd="1" destOrd="0" presId="urn:microsoft.com/office/officeart/2005/8/layout/orgChart1"/>
    <dgm:cxn modelId="{B0049BA7-145F-4BAD-903D-177400BA4839}" type="presParOf" srcId="{93923EBA-3D31-449D-B4C4-9CAABC1BB29C}" destId="{4FD63E8D-7894-43FD-BA61-B794CF4CCD45}" srcOrd="1" destOrd="0" presId="urn:microsoft.com/office/officeart/2005/8/layout/orgChart1"/>
    <dgm:cxn modelId="{F607493C-BA04-4E27-9A37-0FF5F788A07E}" type="presParOf" srcId="{93923EBA-3D31-449D-B4C4-9CAABC1BB29C}" destId="{0577AB1B-31CA-48D1-B27D-4B376C3B0A61}" srcOrd="2" destOrd="0" presId="urn:microsoft.com/office/officeart/2005/8/layout/orgChart1"/>
    <dgm:cxn modelId="{AED616B3-D829-4A7B-919E-9B5C5C259981}" type="presParOf" srcId="{32F7C196-3AA7-41BA-BBBC-7D14D591D740}" destId="{AA8A0CB8-79BD-4AD7-A05A-43DC2F90C745}" srcOrd="2" destOrd="0" presId="urn:microsoft.com/office/officeart/2005/8/layout/orgChart1"/>
    <dgm:cxn modelId="{B722CAF8-82C7-4D2F-9AB3-654297B8A326}" type="presParOf" srcId="{32F7C196-3AA7-41BA-BBBC-7D14D591D740}" destId="{1AB32867-BCAC-4394-A7D4-D745027361FF}" srcOrd="3" destOrd="0" presId="urn:microsoft.com/office/officeart/2005/8/layout/orgChart1"/>
    <dgm:cxn modelId="{15214F58-1417-45F1-A275-A9BE496F3824}" type="presParOf" srcId="{1AB32867-BCAC-4394-A7D4-D745027361FF}" destId="{B301A21C-A6BF-4BFE-9705-18ED81AAA17F}" srcOrd="0" destOrd="0" presId="urn:microsoft.com/office/officeart/2005/8/layout/orgChart1"/>
    <dgm:cxn modelId="{8CFDED00-FD6B-42C5-BBD5-5741A6413DE7}" type="presParOf" srcId="{B301A21C-A6BF-4BFE-9705-18ED81AAA17F}" destId="{3C3E42D2-C899-42B5-8A51-3CB85D472ECB}" srcOrd="0" destOrd="0" presId="urn:microsoft.com/office/officeart/2005/8/layout/orgChart1"/>
    <dgm:cxn modelId="{FB06D0B3-56E1-4C86-B615-0C882E84C0B1}" type="presParOf" srcId="{B301A21C-A6BF-4BFE-9705-18ED81AAA17F}" destId="{67BF2D9E-C88C-4C91-8E47-CDFCF0BE707D}" srcOrd="1" destOrd="0" presId="urn:microsoft.com/office/officeart/2005/8/layout/orgChart1"/>
    <dgm:cxn modelId="{4CEC6B56-9176-4A54-BB4A-28E355848D35}" type="presParOf" srcId="{1AB32867-BCAC-4394-A7D4-D745027361FF}" destId="{C3CF8CCA-6223-429E-BB20-21CD9DF5325E}" srcOrd="1" destOrd="0" presId="urn:microsoft.com/office/officeart/2005/8/layout/orgChart1"/>
    <dgm:cxn modelId="{703A71AE-3BC1-4FDE-A9D9-0DC3CFF6B416}" type="presParOf" srcId="{1AB32867-BCAC-4394-A7D4-D745027361FF}" destId="{7FB2EB27-E8B3-4608-93BD-8B09CF0AD266}" srcOrd="2" destOrd="0" presId="urn:microsoft.com/office/officeart/2005/8/layout/orgChart1"/>
    <dgm:cxn modelId="{DC137911-DC83-4758-90DF-12542916C128}" type="presParOf" srcId="{32F7C196-3AA7-41BA-BBBC-7D14D591D740}" destId="{162CE6FE-EE30-42E7-83D6-371BD495D76A}" srcOrd="4" destOrd="0" presId="urn:microsoft.com/office/officeart/2005/8/layout/orgChart1"/>
    <dgm:cxn modelId="{88DA4A9D-DB44-4B95-A4C9-E9299E330EF6}" type="presParOf" srcId="{32F7C196-3AA7-41BA-BBBC-7D14D591D740}" destId="{1D8D92B7-436D-49B0-BA54-414457DB0694}" srcOrd="5" destOrd="0" presId="urn:microsoft.com/office/officeart/2005/8/layout/orgChart1"/>
    <dgm:cxn modelId="{39071C14-E915-4779-8D78-31D9551713E3}" type="presParOf" srcId="{1D8D92B7-436D-49B0-BA54-414457DB0694}" destId="{3ECE3048-585D-4E41-85B9-067DDF549805}" srcOrd="0" destOrd="0" presId="urn:microsoft.com/office/officeart/2005/8/layout/orgChart1"/>
    <dgm:cxn modelId="{DA5CA16C-C962-4784-89C6-E4C029F1898A}" type="presParOf" srcId="{3ECE3048-585D-4E41-85B9-067DDF549805}" destId="{93A68E44-F599-4946-822B-52533BEE1A2E}" srcOrd="0" destOrd="0" presId="urn:microsoft.com/office/officeart/2005/8/layout/orgChart1"/>
    <dgm:cxn modelId="{C32A9897-904D-4C3A-9E8F-0C569FE20EBA}" type="presParOf" srcId="{3ECE3048-585D-4E41-85B9-067DDF549805}" destId="{B977F19D-F055-4277-A0AA-5A20015BAEC8}" srcOrd="1" destOrd="0" presId="urn:microsoft.com/office/officeart/2005/8/layout/orgChart1"/>
    <dgm:cxn modelId="{4E97B565-DAAD-4409-97F4-6C8B5E8BB1EC}" type="presParOf" srcId="{1D8D92B7-436D-49B0-BA54-414457DB0694}" destId="{41422E15-EEFC-41D1-B51F-93DFE78F1D2D}" srcOrd="1" destOrd="0" presId="urn:microsoft.com/office/officeart/2005/8/layout/orgChart1"/>
    <dgm:cxn modelId="{4BF91913-0FE6-4C99-AF57-32B289CA1752}" type="presParOf" srcId="{1D8D92B7-436D-49B0-BA54-414457DB0694}" destId="{1824AAB8-4649-434A-ABBD-67389F48985B}" srcOrd="2" destOrd="0" presId="urn:microsoft.com/office/officeart/2005/8/layout/orgChart1"/>
    <dgm:cxn modelId="{09A0EE83-49DE-4E0C-8576-50D308ECB52E}" type="presParOf" srcId="{5FFBCD32-D0EB-4532-AA34-6C0D4B686FD1}" destId="{2B44207D-1648-4AE8-89A8-CE42306F6F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CE6FE-EE30-42E7-83D6-371BD495D76A}">
      <dsp:nvSpPr>
        <dsp:cNvPr id="0" name=""/>
        <dsp:cNvSpPr/>
      </dsp:nvSpPr>
      <dsp:spPr>
        <a:xfrm>
          <a:off x="6138110" y="3176837"/>
          <a:ext cx="4343582" cy="8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861"/>
              </a:lnTo>
              <a:lnTo>
                <a:pt x="4343582" y="509861"/>
              </a:lnTo>
              <a:lnTo>
                <a:pt x="4343582" y="8867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A0CB8-79BD-4AD7-A05A-43DC2F90C745}">
      <dsp:nvSpPr>
        <dsp:cNvPr id="0" name=""/>
        <dsp:cNvSpPr/>
      </dsp:nvSpPr>
      <dsp:spPr>
        <a:xfrm>
          <a:off x="6092390" y="3176837"/>
          <a:ext cx="91440" cy="820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202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EDE8F-BD1E-4F03-8A65-E8FBE3879CA8}">
      <dsp:nvSpPr>
        <dsp:cNvPr id="0" name=""/>
        <dsp:cNvSpPr/>
      </dsp:nvSpPr>
      <dsp:spPr>
        <a:xfrm>
          <a:off x="1878762" y="3176837"/>
          <a:ext cx="4259348" cy="886712"/>
        </a:xfrm>
        <a:custGeom>
          <a:avLst/>
          <a:gdLst/>
          <a:ahLst/>
          <a:cxnLst/>
          <a:rect l="0" t="0" r="0" b="0"/>
          <a:pathLst>
            <a:path>
              <a:moveTo>
                <a:pt x="4259348" y="0"/>
              </a:moveTo>
              <a:lnTo>
                <a:pt x="4259348" y="509861"/>
              </a:lnTo>
              <a:lnTo>
                <a:pt x="0" y="509861"/>
              </a:lnTo>
              <a:lnTo>
                <a:pt x="0" y="8867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47363-4DC7-484B-BF7A-00ECC2593828}">
      <dsp:nvSpPr>
        <dsp:cNvPr id="0" name=""/>
        <dsp:cNvSpPr/>
      </dsp:nvSpPr>
      <dsp:spPr>
        <a:xfrm>
          <a:off x="4343582" y="1382309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DGFIP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Главное управление государственных финансов</a:t>
          </a:r>
          <a:endParaRPr lang="en-GB" sz="2800" kern="1200" dirty="0"/>
        </a:p>
      </dsp:txBody>
      <dsp:txXfrm>
        <a:off x="4343582" y="1382309"/>
        <a:ext cx="3589056" cy="1794528"/>
      </dsp:txXfrm>
    </dsp:sp>
    <dsp:sp modelId="{09CD8026-2502-4656-93C9-8E92CECEFD1B}">
      <dsp:nvSpPr>
        <dsp:cNvPr id="0" name=""/>
        <dsp:cNvSpPr/>
      </dsp:nvSpPr>
      <dsp:spPr>
        <a:xfrm>
          <a:off x="84233" y="4063550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Налоговое управление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(бывшее</a:t>
          </a:r>
          <a:r>
            <a:rPr lang="en-GB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DG </a:t>
          </a:r>
          <a:r>
            <a:rPr lang="en-GB" sz="2000" i="1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Impots</a:t>
          </a:r>
          <a:r>
            <a:rPr lang="ru-RU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,</a:t>
          </a:r>
          <a:endParaRPr lang="en-GB" sz="2000" i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DGI</a:t>
          </a:r>
          <a:r>
            <a:rPr lang="ru-RU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)</a:t>
          </a:r>
          <a:endParaRPr lang="en-GB" sz="2000" i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84233" y="4063550"/>
        <a:ext cx="3589056" cy="1794528"/>
      </dsp:txXfrm>
    </dsp:sp>
    <dsp:sp modelId="{3C3E42D2-C899-42B5-8A51-3CB85D472ECB}">
      <dsp:nvSpPr>
        <dsp:cNvPr id="0" name=""/>
        <dsp:cNvSpPr/>
      </dsp:nvSpPr>
      <dsp:spPr>
        <a:xfrm>
          <a:off x="4343582" y="3997044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КАЗНАЧЕЙСТВО</a:t>
          </a:r>
          <a:endParaRPr lang="en-GB" sz="3400" kern="1200" dirty="0"/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i="1" kern="1200" dirty="0"/>
            <a:t>(бывшее Главное управление по бухучету в государственном секторе, </a:t>
          </a:r>
          <a:r>
            <a:rPr lang="en-GB" sz="2800" i="1" kern="1200" dirty="0"/>
            <a:t>DGCP</a:t>
          </a:r>
          <a:r>
            <a:rPr lang="ru-RU" sz="2800" i="1" kern="1200" dirty="0"/>
            <a:t>)</a:t>
          </a:r>
          <a:endParaRPr lang="en-GB" sz="2800" i="1" kern="1200" dirty="0"/>
        </a:p>
      </dsp:txBody>
      <dsp:txXfrm>
        <a:off x="4343582" y="3997044"/>
        <a:ext cx="3589056" cy="1794528"/>
      </dsp:txXfrm>
    </dsp:sp>
    <dsp:sp modelId="{93A68E44-F599-4946-822B-52533BEE1A2E}">
      <dsp:nvSpPr>
        <dsp:cNvPr id="0" name=""/>
        <dsp:cNvSpPr/>
      </dsp:nvSpPr>
      <dsp:spPr>
        <a:xfrm>
          <a:off x="8687164" y="4063550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ВСПОМОГАТЕЛЬНЫЕ</a:t>
          </a:r>
          <a:r>
            <a:rPr lang="ru-RU" sz="3400" kern="1200" dirty="0"/>
            <a:t> службы</a:t>
          </a:r>
          <a:endParaRPr lang="en-GB" sz="34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(кадры, бюджет, ИТ)</a:t>
          </a:r>
          <a:endParaRPr lang="en-GB" sz="3200" kern="1200" dirty="0"/>
        </a:p>
      </dsp:txBody>
      <dsp:txXfrm>
        <a:off x="8687164" y="4063550"/>
        <a:ext cx="3589056" cy="1794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1.36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4.68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5.13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10.68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6 24575,'0'-5'0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12.56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7T09:52:44.216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5558 308 24575,'-43'-1'0,"-1"3"0,0 2 0,-45 9 0,46-3 0,0 2 0,0 2 0,1 2 0,-45 24 0,-303 171 0,192-96 0,5-4 0,151-89 0,-1-3 0,-78 25 0,-193 52 0,218-60 0,-111 56 0,-74 70 0,224-123 0,1 3 0,-84 82 0,-98 93 0,-141 132 0,279-251 0,28-29 0,-68 69 0,-80 92 0,-56 58 0,18 15 0,154-171 0,-40 51 0,18 12 0,-97 139 0,170-262 0,25-33 0,2 1 0,2 1 0,2 2 0,0 0 0,4 0 0,1 2 0,-21 87 0,21-45 0,-63 276 0,19-61 0,52-210 0,3 1 0,8 106 0,1-67 0,-2 1503 0,-2-840 0,17-562 0,-1-40 0,-14-171 0,0 28 0,3 2 0,11 58 0,-9-81 0,47 193 0,37 163 0,-57-149 0,0 10 0,-1-102 0,17 99 0,-36-169 0,5 0 0,35 96 0,81 132 0,-92-219 0,-3 3 0,46 146 0,-8 74 0,-52-124 0,-22-138 0,3 1 0,0-2 0,22 72 0,-17-87 0,0-2 0,31 52 0,41 42 0,-78-114 0,7 12 0,-2 1 0,13 26 0,-16-28 0,2-1 0,-1 0 0,1-1 0,15 18 0,1-4 0,87 112 0,-53-61 0,24 37 0,-62-83 0,1 0 0,2-2 0,0-1 0,49 49 0,147 99 0,-189-156 0,7 6 0,0-2 0,67 36 0,-48-36 0,-5-3 0,77 47 0,40 30 0,-50-32 0,-37-24 0,120 47 0,-154-71 0,17 7 0,1-4 0,2-2 0,129 24 0,72 8 0,-122-31 0,-13-3 0,-52 1 0,-2 4 0,140 64 0,42 3 0,-64-26 0,14 2 0,-182-59 0,263 87 0,-6-2 0,7-23 0,-228-60 0,70 12 0,182 52 0,52 60 0,81 6 0,-423-134 0,0-3 0,56 5 0,59-9 0,-68-2 0,385 14 0,157 9 0,-600-21 0,-1-1 0,1 0 0,-2-2 0,1 0 0,0-1 0,0 1 0,0-3 0,-1 1 0,1-2 0,-2 0 0,1 0 0,-1-1 0,0-2 0,14-12 0,-3 5 0,0 1 0,0 0 0,1 2 0,1 2 0,1 0 0,-1 2 0,56-13 0,339-72 0,-367 81 0,0 0 0,101-44 0,-14-13 0,155-103 0,-176 101 0,-58 36 0,-1-2 0,56-47 0,-41 30 0,-54 41 0,-1-1 0,30-29 0,25-23 0,-40 35 0,-25 24 0,1 0 0,0-1 0,1 3 0,0-1 0,21-7 0,76-25 0,26-1 0,-109 33 0,0 0 0,1 1 0,53-5 0,89 5 0,-135 6 0,297 1 0,-221 1 0,-91-1 0,0-2 0,0-1 0,-1 0 0,25-8 0,80-30 0,-57 17 0,79-34 0,19-6 0,-29 15 0,193-98 0,-297 129 0,1-2 0,-1-1 0,-3-1 0,1-2 0,-2-1 0,0-2 0,-2 0 0,-2-2 0,42-59 0,-55 68 0,0-1 0,0 0 0,-2-1 0,10-34 0,21-98 0,-26 93 0,-1-1 0,-2-2 0,2-103 0,-13-130 0,-2 141 0,-3 100 0,-1 1 0,-20-82 0,1 1 0,17 90 0,-2 2 0,-2-1 0,-27-67 0,29 85 0,1-1 0,0 1 0,3-1 0,0 0 0,-1-33 0,7-147 0,1 97 0,5 4 0,35-194 0,-1 26 0,-24 155 0,-7 70 0,1-61 0,-6 63 0,1 0 0,21-78 0,21-130 0,-26 127 0,-1-36 0,9-41 0,-23 178 0,77-297 0,-73 293 0,2 2 0,26-45 0,42-53 0,-59 96 0,22-36 0,63-98 0,-85 127 0,-2 0 0,22-62 0,19-94 0,-52 160 0,-3 0 0,0-1 0,0-60 0,-7 55 0,0 19 0,1-1 0,1 2 0,1-1 0,8-36 0,-2 30 0,2 0 0,26-50 0,37-47 0,-39 70 0,29-67 0,-45 78 0,-2-2 0,-3-1 0,-2 1 0,-1-1 0,-2 0 0,-4-2 0,1-73 0,-7-57 0,13-252 0,0 340 0,32-140 0,-24 160 0,29-115 0,-38 135 0,7-87 0,-15-193 0,-4 183 0,-1 113 0,0 2 0,-9-36 0,5 26 0,-7-17 0,-1 0 0,-26-60 0,10 30 0,-82-221 0,75 209 0,-4-43 0,-1-2 0,-128-227 0,160 350 0,-133-226 0,36 71 0,71 110 0,-4 1 0,-53-66 0,15 21 0,58 81 0,-1 0 0,-2 1 0,-28-28 0,-154-119 0,42 39 0,-29-29 0,127 116 0,-76-45 0,-327-175 0,427 250 0,-1 1 0,-1 3 0,-1 1 0,-1 2 0,0 3 0,-70-11 0,-153-32 0,170 36 0,-1 4 0,-115-3 0,38 5 0,-184-26 0,-81-30 0,349 51 0,-33-11 0,-195-73 0,156 45 0,-284-67 0,59 6 0,146 37 0,182 66 0,1 3 0,-2 3 0,-76-2 0,-15-2 0,-119-4 0,225 17 0,-369 14 0,-35 27 0,304-32 0,48-4 0,-11 8 0,-10 0 0,-57 5 0,-38 0 0,144-18 0,26 0 0,0 0 0,-62 12 0,35-3-455,0-2 0,-105-5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C3693-C656-40C3-903D-B0B3D961B93C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C40EE-633F-4C16-8D18-3EA0A7940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2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664B4-A038-4710-9605-06BA40A76EE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96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18A874-F7BF-CF73-6A70-28D5B863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299BB8-6B77-9FBD-8267-FF56A3EA9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E2DD18-52B5-7F15-CCD2-71EF6B891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015CC8-6501-064B-4565-D6BDA1FA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60AF1B-F041-4EF6-0EE1-9521E5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9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FDAA0-FBEA-BDF1-DD36-7393B4B8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98AB84-4993-552E-3201-7E554868F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BE9A3-D75D-EAFA-989D-720293EC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CCCB8C-A88D-BDB7-FF78-28E1EF75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0239F-98EB-2FFA-A8F5-675C380D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9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0EF518-82FA-AFD4-92A1-9525659CA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F521D3-F42E-A540-7DDB-1325B3DE9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30180C-070A-FDF4-79E6-94D6AB6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FB1733-37E3-C058-2593-D6EFFAE9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4C3C3C-C874-95A6-D769-0C0E5EB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1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5E963-BA8D-7177-4447-8D25C3CD5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0B9381-9730-5887-1BE5-836561C0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223FAE-D1B5-DCE5-C0EF-C43EE707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A8C634-866E-F561-944E-8AED5AD8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265D69-10BB-8E76-E2EE-C2CD36DD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3E1E7-8406-2727-75C7-5E338726E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94F7F4-AFD9-56CE-FC70-B0F161EE0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709D5E-4DBC-7DCB-105A-EAB513F5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06C0A8-09BD-EF52-F783-E9D2408F9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B2DBFD-66C9-F55F-B9BA-1919AEB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72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5F9AE-5FFF-F0E8-C2F7-F8B38A3D6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45460E-1A71-334F-0214-E6A8E41A4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F0A1B4-3211-2F6E-E7D8-193369F98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BCEE9A-8201-CD31-6407-7F24B53F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632B4A-CF49-1450-CAC9-66DFAEA3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7FCA19-7FFC-19EA-7D88-948EE353C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91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D93BA-1F55-5827-D488-8C2DF6A9F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E54285-7A67-65DD-AFE7-BD67F93AC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CAEE9A-F81B-BEB4-6B5D-5DACF0330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FDDEE7-CA30-F48A-0E74-86EF351B5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872983-3C0A-4075-B600-B5F7087BB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CDAA10-D131-59FA-B225-57797B52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6B5AE7-8962-9B82-CF66-CD34AEAF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E63B7D-DBD6-7FCC-494B-26DA6B11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D70DF-E672-B8C7-6DD1-7D135E143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3C1B39-55A1-3196-31AB-A76FB70A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BF7B20-A6D1-A6E0-F331-77837520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D5EA72-7541-6293-CC6A-27542109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08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A2720F-1BCC-301F-F54B-DA7AEA15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A54E14C-9DDE-69E6-EA80-2DE236700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423C89-C0E3-F753-0279-5DC428F4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02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00785-3286-20C5-3D12-9098E7FE1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D57992-C3C0-6258-8C20-F6533CF83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D9510D-0DDB-987D-C0DA-4459D95B4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B4A25B-A8BD-9AD5-4F75-9BFF7EC6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7A377A-081E-B1E1-39DE-26E4B111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C62837-FB13-E58D-17F3-C90445A0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0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3BC3C-6DDA-35A2-7FC0-4751E45B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14A735-94B4-CE24-AA55-E032FBDEA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648394-26D6-8A54-A705-7EE1453AB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ABBBD2-AC0D-ED15-FB24-3DC90EE6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6F42EF-08DD-95B3-B85D-86A2563C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015F9D-8870-4DD3-E04E-EA49C5B0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7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909208-65C8-7ADE-98A2-891485B04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51D97B-3FAB-5E55-9DB4-C907A1AA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D0C3C2-F088-14B1-2209-B5102AE19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9EB2-EEAD-4F60-B07D-DCC36024B389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C3D176-2882-0565-884E-F199165F5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844B16-3C59-7B8E-F1BF-266899181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3" Type="http://schemas.openxmlformats.org/officeDocument/2006/relationships/image" Target="../media/image2.jpeg"/><Relationship Id="rId12" Type="http://schemas.openxmlformats.org/officeDocument/2006/relationships/customXml" Target="../ink/ink3.xml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11" Type="http://schemas.openxmlformats.org/officeDocument/2006/relationships/customXml" Target="../ink/ink2.xml"/><Relationship Id="rId5" Type="http://schemas.openxmlformats.org/officeDocument/2006/relationships/customXml" Target="../ink/ink1.xml"/><Relationship Id="rId15" Type="http://schemas.openxmlformats.org/officeDocument/2006/relationships/customXml" Target="../ink/ink5.xml"/><Relationship Id="rId10" Type="http://schemas.openxmlformats.org/officeDocument/2006/relationships/image" Target="../media/image5.png"/><Relationship Id="rId4" Type="http://schemas.openxmlformats.org/officeDocument/2006/relationships/image" Target="../media/image3.jpeg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Бенуа ШЕВОШЕ</a:t>
            </a: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24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мая</a:t>
            </a: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2023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г.</a:t>
            </a: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4C97"/>
                </a:solidFill>
                <a:latin typeface="Arial" panose="020B0604020202020204" pitchFamily="34" charset="0"/>
              </a:rPr>
              <a:t>PEMPAL, </a:t>
            </a:r>
            <a:r>
              <a:rPr lang="ru-RU" altLang="en-US" sz="2400" b="1" i="1" dirty="0">
                <a:solidFill>
                  <a:srgbClr val="004C97"/>
                </a:solidFill>
                <a:latin typeface="Arial" panose="020B0604020202020204" pitchFamily="34" charset="0"/>
              </a:rPr>
              <a:t>Алматы</a:t>
            </a:r>
            <a:endParaRPr lang="en-US" altLang="en-US" sz="2400" i="1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135560" y="692695"/>
            <a:ext cx="8352928" cy="4027585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/>
              <a:t>КАЗНАЧЕЙСТВО ФРАНЦИИ:</a:t>
            </a:r>
            <a:br>
              <a:rPr lang="en-GB" sz="5400" dirty="0"/>
            </a:br>
            <a:r>
              <a:rPr lang="ru-RU" sz="5400" dirty="0"/>
              <a:t>французская модель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A934-1688-2F61-67AC-0DA8B760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8255"/>
            <a:ext cx="10515600" cy="8753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 </a:t>
            </a:r>
            <a:r>
              <a:rPr lang="ru-RU" b="1" dirty="0">
                <a:solidFill>
                  <a:srgbClr val="FF0000"/>
                </a:solidFill>
              </a:rPr>
              <a:t>Организация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2B5890-41DB-C38D-865E-4AC1701CA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93619"/>
            <a:ext cx="12039600" cy="59461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/>
              <a:t>В структуре </a:t>
            </a:r>
            <a:r>
              <a:rPr lang="en-GB" sz="3200" dirty="0"/>
              <a:t>DGFIP</a:t>
            </a:r>
            <a:r>
              <a:rPr lang="ru-RU" sz="3200" dirty="0"/>
              <a:t> Министерства финансов</a:t>
            </a:r>
            <a:endParaRPr lang="en-GB" sz="3200" dirty="0"/>
          </a:p>
          <a:p>
            <a:r>
              <a:rPr lang="ru-RU" sz="3200" b="1" dirty="0"/>
              <a:t>Центральный аппарат в Париже</a:t>
            </a:r>
            <a:r>
              <a:rPr lang="en-GB" sz="3200" b="1" dirty="0"/>
              <a:t>: </a:t>
            </a:r>
            <a:r>
              <a:rPr lang="ru-RU" sz="3200" b="1" dirty="0"/>
              <a:t>две службы</a:t>
            </a:r>
            <a:endParaRPr lang="en-GB" sz="3200" b="1" dirty="0"/>
          </a:p>
          <a:p>
            <a:pPr lvl="1"/>
            <a:r>
              <a:rPr lang="ru-RU" sz="2800" dirty="0"/>
              <a:t>Служба финансов </a:t>
            </a:r>
            <a:r>
              <a:rPr lang="ru-RU" sz="2800" i="1" dirty="0"/>
              <a:t>центрального </a:t>
            </a:r>
            <a:r>
              <a:rPr lang="ru-RU" sz="2800" dirty="0"/>
              <a:t>правительства</a:t>
            </a:r>
            <a:endParaRPr lang="en-GB" sz="2800" dirty="0"/>
          </a:p>
          <a:p>
            <a:pPr lvl="1"/>
            <a:r>
              <a:rPr lang="ru-RU" sz="2800" dirty="0"/>
              <a:t>Служба финансов </a:t>
            </a:r>
            <a:r>
              <a:rPr lang="ru-RU" sz="2800" i="1" dirty="0"/>
              <a:t>местных </a:t>
            </a:r>
            <a:r>
              <a:rPr lang="ru-RU" sz="2800" dirty="0"/>
              <a:t>органов власти </a:t>
            </a:r>
            <a:endParaRPr lang="en-GB" sz="2800" dirty="0"/>
          </a:p>
          <a:p>
            <a:pPr lvl="1"/>
            <a:r>
              <a:rPr lang="ru-RU" sz="2800" dirty="0"/>
              <a:t>Обе расположены в здании «</a:t>
            </a:r>
            <a:r>
              <a:rPr lang="ru-RU" sz="2800" dirty="0" err="1"/>
              <a:t>Берси</a:t>
            </a:r>
            <a:r>
              <a:rPr lang="ru-RU" sz="2800" dirty="0"/>
              <a:t>», где также размещены основные партнеры</a:t>
            </a:r>
            <a:r>
              <a:rPr lang="en-GB" sz="2800" dirty="0"/>
              <a:t> DGFIP</a:t>
            </a:r>
            <a:r>
              <a:rPr lang="ru-RU" sz="2800" dirty="0"/>
              <a:t>, такие как</a:t>
            </a:r>
            <a:r>
              <a:rPr lang="en-GB" sz="2800" dirty="0"/>
              <a:t>:</a:t>
            </a:r>
          </a:p>
          <a:p>
            <a:pPr lvl="2"/>
            <a:r>
              <a:rPr lang="ru-RU" sz="2400" dirty="0"/>
              <a:t>Бюджетное управление</a:t>
            </a:r>
            <a:endParaRPr lang="en-GB" sz="2400" dirty="0"/>
          </a:p>
          <a:p>
            <a:pPr lvl="2"/>
            <a:r>
              <a:rPr lang="ru-RU" sz="2400" dirty="0"/>
              <a:t>Агентство по управлению долгом (</a:t>
            </a:r>
            <a:r>
              <a:rPr lang="en-GB" sz="2400" dirty="0" err="1"/>
              <a:t>Agence</a:t>
            </a:r>
            <a:r>
              <a:rPr lang="en-GB" sz="2400" dirty="0"/>
              <a:t> France </a:t>
            </a:r>
            <a:r>
              <a:rPr lang="en-GB" sz="2400" dirty="0" err="1"/>
              <a:t>Trésor</a:t>
            </a:r>
            <a:r>
              <a:rPr lang="ru-RU" sz="2400" dirty="0"/>
              <a:t>)</a:t>
            </a:r>
            <a:endParaRPr lang="en-GB" sz="2400" dirty="0"/>
          </a:p>
          <a:p>
            <a:pPr marL="457200" lvl="1" indent="0">
              <a:buNone/>
            </a:pPr>
            <a:r>
              <a:rPr lang="en-GB" sz="2800" dirty="0"/>
              <a:t> </a:t>
            </a:r>
          </a:p>
          <a:p>
            <a:r>
              <a:rPr lang="ru-RU" sz="3200" b="1" dirty="0"/>
              <a:t>Местные отделения</a:t>
            </a:r>
            <a:endParaRPr lang="en-GB" sz="3200" b="1" dirty="0"/>
          </a:p>
          <a:p>
            <a:pPr lvl="1"/>
            <a:r>
              <a:rPr lang="ru-RU" sz="2800" dirty="0"/>
              <a:t>Отвечают за исполнение бюджета </a:t>
            </a:r>
            <a:r>
              <a:rPr lang="ru-RU" sz="2800" i="1" dirty="0"/>
              <a:t>центральных</a:t>
            </a:r>
            <a:r>
              <a:rPr lang="ru-RU" sz="2800" dirty="0"/>
              <a:t> и </a:t>
            </a:r>
            <a:r>
              <a:rPr lang="ru-RU" sz="2800" i="1" dirty="0"/>
              <a:t>местных</a:t>
            </a:r>
            <a:r>
              <a:rPr lang="ru-RU" sz="2800" dirty="0"/>
              <a:t> органов власти</a:t>
            </a:r>
            <a:endParaRPr lang="en-GB" sz="2800" dirty="0"/>
          </a:p>
          <a:p>
            <a:pPr lvl="1"/>
            <a:r>
              <a:rPr lang="ru-RU" sz="2800" dirty="0"/>
              <a:t>В основном – на уровне департаментов </a:t>
            </a:r>
            <a:r>
              <a:rPr lang="en-GB" sz="2800" dirty="0"/>
              <a:t>(104)</a:t>
            </a:r>
            <a:r>
              <a:rPr lang="ru-RU" sz="2800" dirty="0"/>
              <a:t> и </a:t>
            </a:r>
            <a:r>
              <a:rPr lang="ru-RU" sz="2800" dirty="0" err="1"/>
              <a:t>суб</a:t>
            </a:r>
            <a:r>
              <a:rPr lang="ru-RU" sz="2800" dirty="0"/>
              <a:t>-департаментов</a:t>
            </a:r>
            <a:endParaRPr lang="en-GB" sz="2800" dirty="0"/>
          </a:p>
          <a:p>
            <a:pPr lvl="1"/>
            <a:r>
              <a:rPr lang="ru-RU" sz="2800" dirty="0"/>
              <a:t>Однако практически отсутствуют на уровне «региона» - специфика системы управления во Франции</a:t>
            </a:r>
            <a:endParaRPr lang="en-GB" sz="2800" dirty="0"/>
          </a:p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D0F944-2AF6-91D5-3967-1206579E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188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52237-D5C1-DBCE-76BD-7FF1FAAB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1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II </a:t>
            </a:r>
            <a:r>
              <a:rPr lang="ru-RU" b="1" dirty="0">
                <a:solidFill>
                  <a:srgbClr val="FF0000"/>
                </a:solidFill>
              </a:rPr>
              <a:t>Функции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211EA-5905-4447-CB16-8FF4A54E9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14153"/>
            <a:ext cx="11821887" cy="5206173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sz="3500" b="1" baseline="0" dirty="0"/>
              <a:t>1</a:t>
            </a:r>
            <a:r>
              <a:rPr lang="ru-RU" sz="3500" b="1" baseline="0" dirty="0"/>
              <a:t>. </a:t>
            </a:r>
            <a:r>
              <a:rPr lang="ru-RU" sz="3700" b="1" baseline="0" dirty="0"/>
              <a:t>Основные традиционные функции</a:t>
            </a:r>
            <a:endParaRPr lang="en-GB" sz="3700" b="1" baseline="0" dirty="0"/>
          </a:p>
          <a:p>
            <a:pPr lvl="1"/>
            <a:r>
              <a:rPr lang="ru-RU" sz="3200" baseline="0" dirty="0"/>
              <a:t>Управление ликвидностью</a:t>
            </a:r>
            <a:r>
              <a:rPr lang="en-GB" sz="3200" baseline="0" dirty="0"/>
              <a:t> </a:t>
            </a:r>
            <a:r>
              <a:rPr lang="ru-RU" sz="3500" baseline="0" dirty="0"/>
              <a:t>	</a:t>
            </a:r>
            <a:r>
              <a:rPr lang="ru-RU" sz="2800" i="1" dirty="0"/>
              <a:t>Центральные </a:t>
            </a:r>
            <a:r>
              <a:rPr lang="ru-RU" sz="2800" dirty="0"/>
              <a:t>и </a:t>
            </a:r>
            <a:r>
              <a:rPr lang="ru-RU" sz="2800" i="1" baseline="0" dirty="0"/>
              <a:t>местные</a:t>
            </a:r>
            <a:r>
              <a:rPr lang="en-GB" sz="2800" baseline="0" dirty="0"/>
              <a:t> </a:t>
            </a:r>
            <a:r>
              <a:rPr lang="ru-RU" sz="2800" dirty="0"/>
              <a:t>органы власти 								</a:t>
            </a:r>
            <a:r>
              <a:rPr lang="ru-RU" sz="2800" baseline="0" dirty="0"/>
              <a:t>(</a:t>
            </a:r>
            <a:r>
              <a:rPr lang="en-US" sz="2800" baseline="0" dirty="0"/>
              <a:t>CG </a:t>
            </a:r>
            <a:r>
              <a:rPr lang="ru-RU" sz="2800" baseline="0" dirty="0"/>
              <a:t>и</a:t>
            </a:r>
            <a:r>
              <a:rPr lang="en-US" sz="2800" baseline="0" dirty="0"/>
              <a:t> LG</a:t>
            </a:r>
            <a:r>
              <a:rPr lang="ru-RU" sz="2800" baseline="0" dirty="0"/>
              <a:t>)</a:t>
            </a:r>
            <a:r>
              <a:rPr lang="ru-RU" sz="2800" i="1" dirty="0"/>
              <a:t>									</a:t>
            </a:r>
            <a:endParaRPr lang="en-GB" sz="2800" i="1" baseline="0" dirty="0"/>
          </a:p>
          <a:p>
            <a:pPr lvl="1"/>
            <a:r>
              <a:rPr lang="ru-RU" sz="3200" baseline="0" dirty="0"/>
              <a:t>Обработка платежей</a:t>
            </a:r>
            <a:r>
              <a:rPr lang="en-GB" sz="3500" baseline="0" dirty="0"/>
              <a:t>		</a:t>
            </a:r>
            <a:r>
              <a:rPr lang="ru-RU" sz="2800" i="1" dirty="0"/>
              <a:t>Центральные и местные </a:t>
            </a:r>
            <a:r>
              <a:rPr lang="ru-RU" sz="2800" baseline="0" dirty="0"/>
              <a:t>органы</a:t>
            </a:r>
            <a:r>
              <a:rPr lang="ru-RU" sz="2800" dirty="0"/>
              <a:t> власти								</a:t>
            </a:r>
          </a:p>
          <a:p>
            <a:pPr lvl="1"/>
            <a:r>
              <a:rPr lang="ru-RU" sz="3200" dirty="0"/>
              <a:t>Бухучет и отчетность</a:t>
            </a:r>
            <a:r>
              <a:rPr lang="en-GB" sz="3200" dirty="0"/>
              <a:t> </a:t>
            </a:r>
            <a:r>
              <a:rPr lang="en-GB" sz="2800" dirty="0"/>
              <a:t>		</a:t>
            </a:r>
            <a:r>
              <a:rPr lang="ru-RU" sz="2800" i="1" dirty="0"/>
              <a:t>Центральные и местные </a:t>
            </a:r>
            <a:r>
              <a:rPr lang="ru-RU" sz="2800" dirty="0"/>
              <a:t>органы власти</a:t>
            </a:r>
          </a:p>
          <a:p>
            <a:pPr marL="457200" lvl="1" indent="0">
              <a:buNone/>
            </a:pPr>
            <a:endParaRPr lang="en-GB" sz="2800" dirty="0"/>
          </a:p>
          <a:p>
            <a:pPr marL="457200" lvl="1" indent="0">
              <a:buNone/>
            </a:pPr>
            <a:endParaRPr lang="en-GB" sz="2800" dirty="0"/>
          </a:p>
          <a:p>
            <a:pPr marL="457200" lvl="1" indent="0">
              <a:buNone/>
            </a:pPr>
            <a:r>
              <a:rPr lang="ru-RU" sz="3600" b="1" dirty="0"/>
              <a:t>2.</a:t>
            </a:r>
            <a:r>
              <a:rPr lang="ru-RU" sz="2800" b="1" dirty="0"/>
              <a:t> </a:t>
            </a:r>
            <a:r>
              <a:rPr lang="ru-RU" sz="3700" b="1" dirty="0"/>
              <a:t>Недавно возложенные функции</a:t>
            </a:r>
            <a:endParaRPr lang="en-GB" sz="3700" b="1" dirty="0"/>
          </a:p>
          <a:p>
            <a:pPr lvl="1"/>
            <a:r>
              <a:rPr lang="ru-RU" sz="3200" dirty="0"/>
              <a:t>Управление пенсионной системой</a:t>
            </a:r>
            <a:r>
              <a:rPr lang="en-GB" sz="3200" dirty="0"/>
              <a:t> </a:t>
            </a:r>
            <a:endParaRPr lang="ru-RU" sz="3200" dirty="0"/>
          </a:p>
          <a:p>
            <a:pPr marL="457200" lvl="1" indent="0">
              <a:buNone/>
            </a:pPr>
            <a:r>
              <a:rPr lang="en-GB" sz="3200" dirty="0"/>
              <a:t>(</a:t>
            </a:r>
            <a:r>
              <a:rPr lang="ru-RU" sz="3200" dirty="0"/>
              <a:t>назначение и выплата</a:t>
            </a:r>
            <a:r>
              <a:rPr lang="en-GB" sz="3200" dirty="0"/>
              <a:t>) </a:t>
            </a:r>
            <a:r>
              <a:rPr lang="ru-RU" sz="3200" dirty="0"/>
              <a:t>		</a:t>
            </a:r>
            <a:r>
              <a:rPr lang="ru-RU" sz="2800" i="1" dirty="0"/>
              <a:t>Центральное правительство</a:t>
            </a:r>
          </a:p>
          <a:p>
            <a:pPr lvl="1"/>
            <a:r>
              <a:rPr lang="ru-RU" sz="3200" dirty="0"/>
              <a:t>Управление имуществом</a:t>
            </a:r>
            <a:r>
              <a:rPr lang="en-GB" sz="3200" dirty="0"/>
              <a:t>  </a:t>
            </a:r>
            <a:r>
              <a:rPr lang="en-GB" sz="2800" b="1" dirty="0"/>
              <a:t>		</a:t>
            </a:r>
            <a:r>
              <a:rPr lang="ru-RU" sz="2800" i="1" dirty="0"/>
              <a:t>Центральное правительство</a:t>
            </a:r>
            <a:r>
              <a:rPr lang="ru-RU" sz="2800" dirty="0"/>
              <a:t>									</a:t>
            </a:r>
            <a:endParaRPr lang="en-GB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B5867F-E2BC-F671-BED3-F03626873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463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E9AC5-7F8F-54AC-C4CB-7E8236674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041400"/>
          </a:xfrm>
        </p:spPr>
        <p:txBody>
          <a:bodyPr/>
          <a:lstStyle/>
          <a:p>
            <a:pPr lvl="0"/>
            <a:r>
              <a:rPr lang="en-US" b="1" dirty="0">
                <a:solidFill>
                  <a:srgbClr val="FF0000"/>
                </a:solidFill>
              </a:rPr>
              <a:t>III </a:t>
            </a:r>
            <a:r>
              <a:rPr lang="ru-RU" b="1" dirty="0">
                <a:solidFill>
                  <a:srgbClr val="FF0000"/>
                </a:solidFill>
              </a:rPr>
              <a:t>Ресурсы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F6969F-AD35-CA16-5EDF-EDFBE26F1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72" y="893619"/>
            <a:ext cx="11932227" cy="56526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/>
              <a:t>1. </a:t>
            </a:r>
            <a:r>
              <a:rPr lang="ru-RU" sz="4000" b="1" dirty="0"/>
              <a:t>Штатные должности </a:t>
            </a:r>
            <a:r>
              <a:rPr lang="en-GB" sz="4000" dirty="0"/>
              <a:t>= 28</a:t>
            </a:r>
            <a:r>
              <a:rPr lang="ru-RU" sz="4000" dirty="0"/>
              <a:t> </a:t>
            </a:r>
            <a:r>
              <a:rPr lang="en-GB" sz="4000" dirty="0"/>
              <a:t>000 ( + </a:t>
            </a:r>
            <a:r>
              <a:rPr lang="ru-RU" sz="4000" dirty="0"/>
              <a:t>вспомогательный персонал</a:t>
            </a:r>
            <a:r>
              <a:rPr lang="en-GB" sz="4000" dirty="0"/>
              <a:t>)</a:t>
            </a:r>
            <a:r>
              <a:rPr lang="ru-RU" sz="4000" dirty="0"/>
              <a:t> </a:t>
            </a:r>
            <a:r>
              <a:rPr lang="en-GB" sz="4000" dirty="0"/>
              <a:t>= </a:t>
            </a:r>
            <a:r>
              <a:rPr lang="en-GB" sz="4000" i="1" dirty="0"/>
              <a:t>412 </a:t>
            </a:r>
            <a:r>
              <a:rPr lang="ru-RU" sz="2400" i="1" dirty="0"/>
              <a:t>на млн жителей</a:t>
            </a:r>
            <a:endParaRPr lang="en-GB" sz="4000" i="1" dirty="0"/>
          </a:p>
          <a:p>
            <a:pPr lvl="1"/>
            <a:r>
              <a:rPr lang="ru-RU" sz="3600" dirty="0"/>
              <a:t>Центральный аппарат</a:t>
            </a:r>
            <a:r>
              <a:rPr lang="en-GB" sz="3600" dirty="0"/>
              <a:t> (</a:t>
            </a:r>
            <a:r>
              <a:rPr lang="ru-RU" sz="3600" dirty="0"/>
              <a:t>Париж</a:t>
            </a:r>
            <a:r>
              <a:rPr lang="en-GB" sz="3600" dirty="0"/>
              <a:t>) 2%   </a:t>
            </a:r>
          </a:p>
          <a:p>
            <a:pPr lvl="1"/>
            <a:r>
              <a:rPr lang="ru-RU" sz="3600" dirty="0"/>
              <a:t>Местные отделения -</a:t>
            </a:r>
            <a:r>
              <a:rPr lang="en-GB" sz="3600" dirty="0"/>
              <a:t> 82%, </a:t>
            </a:r>
            <a:r>
              <a:rPr lang="ru-RU" sz="3600" dirty="0"/>
              <a:t>главным образом на уровне «департаментов»</a:t>
            </a:r>
            <a:r>
              <a:rPr lang="en-GB" sz="3600" dirty="0"/>
              <a:t>   </a:t>
            </a:r>
          </a:p>
          <a:p>
            <a:pPr lvl="1"/>
            <a:r>
              <a:rPr lang="ru-RU" sz="3600" dirty="0"/>
              <a:t>Прочие -</a:t>
            </a:r>
            <a:r>
              <a:rPr lang="en-GB" sz="3600" dirty="0"/>
              <a:t> 16%</a:t>
            </a:r>
          </a:p>
          <a:p>
            <a:pPr marL="0" indent="0">
              <a:buNone/>
            </a:pPr>
            <a:r>
              <a:rPr lang="en-US" sz="4000" b="1" dirty="0"/>
              <a:t>2. </a:t>
            </a:r>
            <a:r>
              <a:rPr lang="ru-RU" sz="4000" b="1" dirty="0"/>
              <a:t>Категории персонала</a:t>
            </a:r>
            <a:endParaRPr lang="en-GB" sz="4000" b="1" dirty="0"/>
          </a:p>
          <a:p>
            <a:pPr lvl="1"/>
            <a:r>
              <a:rPr lang="en-GB" sz="3600" dirty="0"/>
              <a:t>“A” </a:t>
            </a:r>
            <a:r>
              <a:rPr lang="ru-RU" sz="3600" dirty="0"/>
              <a:t>(высшее образование) -</a:t>
            </a:r>
            <a:r>
              <a:rPr lang="en-GB" sz="3600" dirty="0"/>
              <a:t>  33%</a:t>
            </a:r>
          </a:p>
          <a:p>
            <a:pPr lvl="1"/>
            <a:r>
              <a:rPr lang="en-GB" sz="3600" dirty="0"/>
              <a:t>“B” </a:t>
            </a:r>
            <a:r>
              <a:rPr lang="ru-RU" sz="3600" dirty="0"/>
              <a:t>(среднее образование)</a:t>
            </a:r>
            <a:r>
              <a:rPr lang="en-GB" sz="3600" dirty="0"/>
              <a:t> </a:t>
            </a:r>
            <a:r>
              <a:rPr lang="ru-RU" sz="3600" dirty="0"/>
              <a:t>-</a:t>
            </a:r>
            <a:r>
              <a:rPr lang="en-GB" sz="3600" dirty="0"/>
              <a:t> 41%</a:t>
            </a:r>
          </a:p>
          <a:p>
            <a:pPr lvl="1"/>
            <a:r>
              <a:rPr lang="en-GB" sz="3600" dirty="0"/>
              <a:t>“C” </a:t>
            </a:r>
            <a:r>
              <a:rPr lang="ru-RU" sz="3600" dirty="0"/>
              <a:t>(ниже среднего образования)- </a:t>
            </a:r>
            <a:r>
              <a:rPr lang="en-GB" sz="3600" dirty="0"/>
              <a:t>  25%</a:t>
            </a:r>
          </a:p>
          <a:p>
            <a:pPr marL="0" indent="0">
              <a:buNone/>
            </a:pPr>
            <a:r>
              <a:rPr lang="en-US" sz="4000" b="1" dirty="0"/>
              <a:t>3. </a:t>
            </a:r>
            <a:r>
              <a:rPr lang="ru-RU" sz="4000" b="1" dirty="0"/>
              <a:t>Бюджет </a:t>
            </a:r>
            <a:r>
              <a:rPr lang="en-GB" sz="4000" dirty="0"/>
              <a:t>= 2000 </a:t>
            </a:r>
            <a:r>
              <a:rPr lang="ru-RU" sz="4000" dirty="0"/>
              <a:t>млн</a:t>
            </a:r>
            <a:r>
              <a:rPr lang="en-GB" sz="4000" dirty="0"/>
              <a:t> € (+ </a:t>
            </a:r>
            <a:r>
              <a:rPr lang="ru-RU" sz="4000" i="1" dirty="0"/>
              <a:t>поддержка</a:t>
            </a:r>
            <a:r>
              <a:rPr lang="en-GB" sz="4000" dirty="0"/>
              <a:t>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7791AF-5A13-5037-7BA5-37B935E2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14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9CB212-9C0B-B666-D492-EA5F88BE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4" y="0"/>
            <a:ext cx="10349345" cy="976745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ИТ-системы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0B6D8B-63C5-22E9-14B2-DBECF16F3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6745"/>
            <a:ext cx="11854295" cy="5881255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Две основных ИСУГФ, разработаны в основном своими силами</a:t>
            </a:r>
            <a:endParaRPr lang="en-GB" b="1" dirty="0"/>
          </a:p>
          <a:p>
            <a:pPr lvl="1"/>
            <a:r>
              <a:rPr lang="en-GB" b="1" i="1" dirty="0"/>
              <a:t>Chorus </a:t>
            </a:r>
            <a:r>
              <a:rPr lang="en-GB" b="1" dirty="0"/>
              <a:t>(CG), </a:t>
            </a:r>
            <a:r>
              <a:rPr lang="ru-RU" dirty="0"/>
              <a:t>разработана и поддерживается</a:t>
            </a:r>
            <a:r>
              <a:rPr lang="en-GB" dirty="0"/>
              <a:t> AIFE</a:t>
            </a:r>
            <a:r>
              <a:rPr lang="ru-RU" dirty="0"/>
              <a:t> – собственной ИТ-структурой Минфина</a:t>
            </a:r>
            <a:r>
              <a:rPr lang="en-GB" dirty="0"/>
              <a:t> </a:t>
            </a:r>
            <a:r>
              <a:rPr lang="en-GB" sz="1600" dirty="0"/>
              <a:t>(150 </a:t>
            </a:r>
            <a:r>
              <a:rPr lang="ru-RU" sz="1600" dirty="0"/>
              <a:t>сотрудников</a:t>
            </a:r>
            <a:r>
              <a:rPr lang="en-GB" sz="1600" dirty="0"/>
              <a:t>, 73 </a:t>
            </a:r>
            <a:r>
              <a:rPr lang="ru-RU" sz="1600" dirty="0"/>
              <a:t>млн </a:t>
            </a:r>
            <a:r>
              <a:rPr lang="en-GB" sz="1600" dirty="0"/>
              <a:t>€/</a:t>
            </a:r>
            <a:r>
              <a:rPr lang="ru-RU" sz="1600" dirty="0"/>
              <a:t>год</a:t>
            </a:r>
            <a:r>
              <a:rPr lang="en-GB" sz="1600" dirty="0"/>
              <a:t>)</a:t>
            </a:r>
            <a:endParaRPr lang="en-GB" dirty="0"/>
          </a:p>
          <a:p>
            <a:pPr lvl="2"/>
            <a:r>
              <a:rPr lang="ru-RU" dirty="0"/>
              <a:t>С 2020 процесс полностью цифровой</a:t>
            </a:r>
            <a:endParaRPr lang="en-GB" dirty="0"/>
          </a:p>
          <a:p>
            <a:pPr lvl="1"/>
            <a:r>
              <a:rPr lang="en-GB" b="1" i="1" dirty="0"/>
              <a:t>Helios</a:t>
            </a:r>
            <a:r>
              <a:rPr lang="en-GB" b="1" dirty="0"/>
              <a:t> (LG), </a:t>
            </a:r>
            <a:r>
              <a:rPr lang="ru-RU" dirty="0"/>
              <a:t>разработана и поддерживается службой ИТ-поддержки</a:t>
            </a:r>
            <a:r>
              <a:rPr lang="en-GB" dirty="0"/>
              <a:t> DGFIP (30 </a:t>
            </a:r>
            <a:r>
              <a:rPr lang="ru-RU" dirty="0"/>
              <a:t>млн </a:t>
            </a:r>
            <a:r>
              <a:rPr lang="en-GB" dirty="0"/>
              <a:t>€/</a:t>
            </a:r>
            <a:r>
              <a:rPr lang="ru-RU" dirty="0"/>
              <a:t>год</a:t>
            </a:r>
            <a:r>
              <a:rPr lang="en-GB" dirty="0"/>
              <a:t>) </a:t>
            </a:r>
          </a:p>
          <a:p>
            <a:pPr lvl="2"/>
            <a:r>
              <a:rPr lang="ru-RU" dirty="0"/>
              <a:t>С 2019 процесс полностью цифровой</a:t>
            </a:r>
            <a:endParaRPr lang="en-GB" dirty="0"/>
          </a:p>
          <a:p>
            <a:r>
              <a:rPr lang="ru-RU" b="1" dirty="0"/>
              <a:t>Удовлетворительные результаты работы</a:t>
            </a:r>
            <a:endParaRPr lang="en-GB" b="1" dirty="0"/>
          </a:p>
          <a:p>
            <a:pPr lvl="1"/>
            <a:r>
              <a:rPr lang="ru-RU" dirty="0"/>
              <a:t>Показатель доступности</a:t>
            </a:r>
            <a:endParaRPr lang="en-GB" dirty="0"/>
          </a:p>
          <a:p>
            <a:pPr lvl="1"/>
            <a:r>
              <a:rPr lang="ru-RU" dirty="0"/>
              <a:t>Отсутствие перебоев</a:t>
            </a:r>
            <a:endParaRPr lang="en-GB" dirty="0"/>
          </a:p>
          <a:p>
            <a:pPr lvl="1"/>
            <a:r>
              <a:rPr lang="ru-RU" dirty="0"/>
              <a:t>Удовлетворенность пользователей</a:t>
            </a:r>
            <a:endParaRPr lang="en-GB" dirty="0"/>
          </a:p>
          <a:p>
            <a:r>
              <a:rPr lang="ru-RU" b="1" dirty="0"/>
              <a:t>Текущие проблемы</a:t>
            </a:r>
            <a:endParaRPr lang="en-GB" b="1" dirty="0"/>
          </a:p>
          <a:p>
            <a:pPr lvl="1"/>
            <a:r>
              <a:rPr lang="ru-RU" dirty="0"/>
              <a:t>Устаревание систем</a:t>
            </a:r>
            <a:endParaRPr lang="en-GB" dirty="0"/>
          </a:p>
          <a:p>
            <a:pPr lvl="1"/>
            <a:r>
              <a:rPr lang="en-GB" dirty="0"/>
              <a:t>C</a:t>
            </a:r>
            <a:r>
              <a:rPr lang="ru-RU" dirty="0"/>
              <a:t>ложная организация и управление</a:t>
            </a:r>
            <a:endParaRPr lang="en-GB" dirty="0"/>
          </a:p>
          <a:p>
            <a:pPr lvl="1"/>
            <a:r>
              <a:rPr lang="ru-RU" dirty="0"/>
              <a:t>Небольшие бюджеты после периода значительных инвестиций в ИТ … с неоднозначными результатами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3488CF-0C7E-A2CB-B2CA-352B3349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82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7AE4E-1647-FE2F-8C16-8E8DE4DB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1"/>
            <a:ext cx="10325100" cy="727364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НОРМАТИВНО-ПРАВОВАЯ БАЗА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5370D-63A2-540F-2A74-87096C2D9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876300"/>
            <a:ext cx="11696700" cy="59817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500" b="1" dirty="0"/>
              <a:t>1. ОРГАНИЧЕСКИЙ ЗАКОН</a:t>
            </a:r>
            <a:r>
              <a:rPr lang="en-GB" sz="3500" b="1" dirty="0"/>
              <a:t> 2001</a:t>
            </a:r>
            <a:r>
              <a:rPr lang="ru-RU" sz="3500" b="1" dirty="0"/>
              <a:t> г. </a:t>
            </a:r>
            <a:r>
              <a:rPr lang="ru-RU" sz="3500" dirty="0"/>
              <a:t>(</a:t>
            </a:r>
            <a:r>
              <a:rPr lang="en-US" sz="3500" dirty="0"/>
              <a:t>LOLF)</a:t>
            </a:r>
            <a:endParaRPr lang="en-GB" sz="3500" dirty="0"/>
          </a:p>
          <a:p>
            <a:pPr lvl="1"/>
            <a:r>
              <a:rPr lang="ru-RU" sz="3200" dirty="0"/>
              <a:t>Конституционный закон, определяющий основные налогово-бюджетные принципы</a:t>
            </a:r>
            <a:endParaRPr lang="en-GB" sz="3200" dirty="0"/>
          </a:p>
          <a:p>
            <a:pPr lvl="1"/>
            <a:r>
              <a:rPr lang="ru-RU" sz="3200" dirty="0"/>
              <a:t>Введены, помимо прочего, </a:t>
            </a:r>
            <a:r>
              <a:rPr lang="ru-RU" sz="3200" i="1" dirty="0"/>
              <a:t>бюджетирование, ориентированное на результат, </a:t>
            </a:r>
            <a:r>
              <a:rPr lang="ru-RU" sz="3200" dirty="0"/>
              <a:t>и</a:t>
            </a:r>
            <a:r>
              <a:rPr lang="ru-RU" sz="3200" i="1" dirty="0"/>
              <a:t> бухучет по методу начисления</a:t>
            </a:r>
            <a:endParaRPr lang="en-GB" sz="3000" dirty="0"/>
          </a:p>
          <a:p>
            <a:pPr marL="0" indent="0">
              <a:buNone/>
            </a:pPr>
            <a:r>
              <a:rPr lang="ru-RU" sz="3500" b="1" dirty="0"/>
              <a:t>2. УКАЗ О</a:t>
            </a:r>
            <a:r>
              <a:rPr lang="en-GB" sz="3500" b="1" dirty="0"/>
              <a:t> “GESTION BUDGÉTAIRE </a:t>
            </a:r>
            <a:r>
              <a:rPr lang="en-GB" sz="3500" dirty="0"/>
              <a:t>ET</a:t>
            </a:r>
            <a:r>
              <a:rPr lang="en-GB" sz="3500" b="1" dirty="0"/>
              <a:t> COMPTABLE PUBLIC”</a:t>
            </a:r>
            <a:r>
              <a:rPr lang="en-GB" sz="3500" dirty="0"/>
              <a:t> 2012</a:t>
            </a:r>
          </a:p>
          <a:p>
            <a:pPr marL="457200" lvl="1" indent="0">
              <a:buNone/>
            </a:pPr>
            <a:r>
              <a:rPr lang="ru-RU" sz="3200" i="1" dirty="0"/>
              <a:t>Известен как</a:t>
            </a:r>
            <a:r>
              <a:rPr lang="en-GB" sz="3200" i="1" dirty="0"/>
              <a:t> “GBCP” (</a:t>
            </a:r>
            <a:r>
              <a:rPr lang="ru-RU" sz="3200" i="1" dirty="0"/>
              <a:t>«Управление государственным бюджетом и бухучетом»</a:t>
            </a:r>
            <a:r>
              <a:rPr lang="en-GB" sz="3200" i="1" dirty="0"/>
              <a:t>) </a:t>
            </a:r>
            <a:r>
              <a:rPr lang="ru-RU" sz="3200" i="1" dirty="0"/>
              <a:t>и применяется в равной мере к</a:t>
            </a:r>
            <a:r>
              <a:rPr lang="en-GB" sz="3200" i="1" dirty="0"/>
              <a:t> </a:t>
            </a:r>
            <a:r>
              <a:rPr lang="ru-RU" sz="3200" dirty="0"/>
              <a:t>центральным</a:t>
            </a:r>
            <a:r>
              <a:rPr lang="en-GB" sz="3200" i="1" dirty="0"/>
              <a:t> </a:t>
            </a:r>
            <a:r>
              <a:rPr lang="ru-RU" sz="3200" i="1" dirty="0"/>
              <a:t>и</a:t>
            </a:r>
            <a:r>
              <a:rPr lang="en-GB" sz="3200" i="1" dirty="0"/>
              <a:t> </a:t>
            </a:r>
            <a:r>
              <a:rPr lang="ru-RU" sz="3200" dirty="0"/>
              <a:t>местным</a:t>
            </a:r>
            <a:r>
              <a:rPr lang="en-GB" sz="3200" i="1" dirty="0"/>
              <a:t> </a:t>
            </a:r>
            <a:r>
              <a:rPr lang="ru-RU" sz="3200" i="1" dirty="0"/>
              <a:t>органам власти</a:t>
            </a:r>
            <a:endParaRPr lang="en-GB" sz="3200" i="1" dirty="0"/>
          </a:p>
          <a:p>
            <a:pPr lvl="1"/>
            <a:r>
              <a:rPr lang="ru-RU" sz="3200" dirty="0"/>
              <a:t>Исполнение бюджета</a:t>
            </a:r>
            <a:endParaRPr lang="en-GB" sz="3200" dirty="0"/>
          </a:p>
          <a:p>
            <a:pPr lvl="1"/>
            <a:r>
              <a:rPr lang="ru-RU" sz="3200" dirty="0"/>
              <a:t>Порядок совершения расходов и сбора доходов</a:t>
            </a:r>
            <a:endParaRPr lang="en-GB" sz="3200" dirty="0"/>
          </a:p>
          <a:p>
            <a:pPr lvl="1"/>
            <a:r>
              <a:rPr lang="ru-RU" sz="3200" dirty="0"/>
              <a:t>Порядок бухучета и отчетности</a:t>
            </a:r>
            <a:endParaRPr lang="en-GB" sz="3200" dirty="0"/>
          </a:p>
          <a:p>
            <a:pPr lvl="1"/>
            <a:r>
              <a:rPr lang="ru-RU" sz="3200" dirty="0"/>
              <a:t>Управление ликвидностью</a:t>
            </a:r>
            <a:endParaRPr lang="en-GB" sz="3200" dirty="0"/>
          </a:p>
          <a:p>
            <a:pPr marL="0" indent="0">
              <a:buNone/>
            </a:pPr>
            <a:r>
              <a:rPr lang="ru-RU" sz="3500" dirty="0"/>
              <a:t>3. Детальные «правила бухучета», - как по </a:t>
            </a:r>
            <a:r>
              <a:rPr lang="ru-RU" sz="3500" i="1" dirty="0"/>
              <a:t>методу начисления,</a:t>
            </a:r>
            <a:r>
              <a:rPr lang="en-GB" sz="3500" dirty="0"/>
              <a:t> </a:t>
            </a:r>
            <a:r>
              <a:rPr lang="ru-RU" sz="3500" dirty="0"/>
              <a:t>так и для </a:t>
            </a:r>
            <a:r>
              <a:rPr lang="ru-RU" sz="3500" i="1" dirty="0"/>
              <a:t>бюджетного</a:t>
            </a:r>
            <a:r>
              <a:rPr lang="en-GB" sz="3500" dirty="0"/>
              <a:t> </a:t>
            </a:r>
            <a:r>
              <a:rPr lang="ru-RU" sz="3500" dirty="0"/>
              <a:t>учета</a:t>
            </a:r>
            <a:endParaRPr lang="en-GB" sz="3500" dirty="0"/>
          </a:p>
          <a:p>
            <a:pPr marL="0" indent="0">
              <a:buNone/>
            </a:pPr>
            <a:r>
              <a:rPr lang="ru-RU" sz="3500" dirty="0"/>
              <a:t>4. «Кодекс финансовых юрисдикций», посвящен вопросам подотчетности</a:t>
            </a:r>
            <a:endParaRPr lang="en-GB" sz="35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C7D935-F0C2-6D3C-81F5-CCCAC97F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512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394" y="495300"/>
            <a:ext cx="11645475" cy="6226175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ОБЩЕЕ ВВЕДЕНИЕ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«КАЗНАЧЕЙСТВО»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ru-RU" sz="1900" b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dirty="0">
                <a:solidFill>
                  <a:srgbClr val="FF0000"/>
                </a:solidFill>
              </a:rPr>
              <a:t>ХАРАКТЕРИСТИКИ ФРАНЦУЗСКОЙ МОДЕЛИ УГФ в части исполнения бюджета</a:t>
            </a:r>
            <a:endParaRPr lang="en-GB" sz="4000" b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3200" b="1" i="1" dirty="0">
                <a:solidFill>
                  <a:srgbClr val="FF0000"/>
                </a:solidFill>
              </a:rPr>
              <a:t>Роль и статус «государственного бухгалтера»</a:t>
            </a:r>
            <a:endParaRPr lang="en-US" sz="3200" b="1" i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3200" b="1" i="1" dirty="0">
                <a:solidFill>
                  <a:srgbClr val="FF0000"/>
                </a:solidFill>
              </a:rPr>
              <a:t>Обязательства</a:t>
            </a:r>
            <a:r>
              <a:rPr lang="en-GB" sz="3200" b="1" i="1" dirty="0">
                <a:solidFill>
                  <a:srgbClr val="FF0000"/>
                </a:solidFill>
              </a:rPr>
              <a:t> </a:t>
            </a:r>
            <a:r>
              <a:rPr lang="ru-RU" sz="3200" b="1" i="1" dirty="0">
                <a:solidFill>
                  <a:srgbClr val="FF0000"/>
                </a:solidFill>
              </a:rPr>
              <a:t> - ключевой этап процесса расходов</a:t>
            </a:r>
            <a:endParaRPr lang="en-US" sz="3200" b="1" i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3200" b="1" i="1" dirty="0">
                <a:solidFill>
                  <a:srgbClr val="FF0000"/>
                </a:solidFill>
              </a:rPr>
              <a:t>Разделение между</a:t>
            </a:r>
            <a:r>
              <a:rPr lang="en-GB" sz="3200" b="1" i="1" dirty="0">
                <a:solidFill>
                  <a:srgbClr val="FF0000"/>
                </a:solidFill>
              </a:rPr>
              <a:t> </a:t>
            </a:r>
            <a:r>
              <a:rPr lang="en-GB" sz="3200" b="1" i="1" dirty="0" err="1">
                <a:solidFill>
                  <a:srgbClr val="FF0000"/>
                </a:solidFill>
              </a:rPr>
              <a:t>Ordonnateur</a:t>
            </a:r>
            <a:r>
              <a:rPr lang="en-GB" sz="3200" b="1" i="1" dirty="0">
                <a:solidFill>
                  <a:srgbClr val="FF0000"/>
                </a:solidFill>
              </a:rPr>
              <a:t>/</a:t>
            </a:r>
            <a:r>
              <a:rPr lang="ru-RU" sz="3200" b="1" i="1" dirty="0">
                <a:solidFill>
                  <a:srgbClr val="FF0000"/>
                </a:solidFill>
              </a:rPr>
              <a:t>С</a:t>
            </a:r>
            <a:r>
              <a:rPr lang="en-GB" sz="3200" b="1" i="1" dirty="0" err="1">
                <a:solidFill>
                  <a:srgbClr val="FF0000"/>
                </a:solidFill>
              </a:rPr>
              <a:t>omptable</a:t>
            </a:r>
            <a:endParaRPr lang="en-GB" sz="3200" b="1" i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3200" b="1" i="1" dirty="0">
                <a:solidFill>
                  <a:srgbClr val="FF0000"/>
                </a:solidFill>
              </a:rPr>
              <a:t>Централизованное управление ликвидностью</a:t>
            </a:r>
          </a:p>
          <a:p>
            <a:pPr marL="914400" lvl="2" indent="0">
              <a:buNone/>
            </a:pPr>
            <a:endParaRPr lang="en-GB" sz="3200" b="1" i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ПОСЛЕДНИЕ ДОСТИЖЕНИЯ И ПРОБЛЕМЫ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НОВЫЕ ПОДХОДЫ И МЕТОДЫ «КОНТРОЛЯ»</a:t>
            </a:r>
          </a:p>
          <a:p>
            <a:pPr marL="742950" indent="-742950">
              <a:buFont typeface="+mj-lt"/>
              <a:buAutoNum type="arabicPeriod"/>
            </a:pPr>
            <a:endParaRPr lang="en-US" sz="21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УРОКИ И ВЫВОДЫ</a:t>
            </a:r>
            <a:endParaRPr lang="en-GB" sz="40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FF2EF5-A4E9-15E5-78B5-844C7E34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49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6525"/>
            <a:ext cx="12965986" cy="13239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 </a:t>
            </a:r>
            <a:r>
              <a:rPr lang="ru-RU" sz="3600" b="1" dirty="0">
                <a:solidFill>
                  <a:srgbClr val="FF0000"/>
                </a:solidFill>
              </a:rPr>
              <a:t>Ключевая роль и особый статус «ГОСУДАРСТВЕННОГО БУХГАЛТЕРА»</a:t>
            </a:r>
            <a:br>
              <a:rPr lang="en-GB" b="1" dirty="0">
                <a:solidFill>
                  <a:srgbClr val="FF0000"/>
                </a:solidFill>
              </a:rPr>
            </a:b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6032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ru-RU" b="1" dirty="0"/>
              <a:t>Государственный бухгалтер</a:t>
            </a:r>
            <a:r>
              <a:rPr lang="en-GB" dirty="0"/>
              <a:t>: </a:t>
            </a:r>
          </a:p>
          <a:p>
            <a:pPr lvl="1"/>
            <a:r>
              <a:rPr lang="ru-RU" dirty="0"/>
              <a:t>Исключительное право (монополия) управлять государственными средствами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Ведущая роль в части контроля и исполнения </a:t>
            </a:r>
            <a:r>
              <a:rPr lang="ru-RU" i="1" dirty="0"/>
              <a:t>платежей,</a:t>
            </a:r>
            <a:endParaRPr lang="en-GB" dirty="0"/>
          </a:p>
          <a:p>
            <a:pPr lvl="1"/>
            <a:r>
              <a:rPr lang="ru-RU" dirty="0"/>
              <a:t>а также в отражении доходных и расходных операций в книгах</a:t>
            </a:r>
            <a:endParaRPr lang="en-GB" dirty="0"/>
          </a:p>
          <a:p>
            <a:pPr lvl="1"/>
            <a:r>
              <a:rPr lang="ru-RU" i="1" dirty="0"/>
              <a:t>центрального</a:t>
            </a:r>
            <a:r>
              <a:rPr lang="en-GB" dirty="0"/>
              <a:t> </a:t>
            </a:r>
            <a:r>
              <a:rPr lang="ru-RU" dirty="0"/>
              <a:t>и</a:t>
            </a:r>
            <a:r>
              <a:rPr lang="en-GB" dirty="0"/>
              <a:t> </a:t>
            </a:r>
            <a:r>
              <a:rPr lang="ru-RU" i="1" dirty="0"/>
              <a:t>местных</a:t>
            </a:r>
            <a:r>
              <a:rPr lang="en-GB" dirty="0"/>
              <a:t> </a:t>
            </a:r>
            <a:r>
              <a:rPr lang="ru-RU" dirty="0"/>
              <a:t>бюджетов</a:t>
            </a:r>
            <a:endParaRPr lang="en-GB" dirty="0"/>
          </a:p>
          <a:p>
            <a:pPr lvl="1"/>
            <a:r>
              <a:rPr lang="ru-RU" dirty="0"/>
              <a:t>Около </a:t>
            </a:r>
            <a:r>
              <a:rPr lang="en-GB" dirty="0"/>
              <a:t>4000 </a:t>
            </a:r>
            <a:r>
              <a:rPr lang="ru-RU" dirty="0"/>
              <a:t>«государственных бухгалтеров»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ru-RU" b="1" dirty="0"/>
              <a:t>Статус</a:t>
            </a:r>
            <a:endParaRPr lang="en-GB" b="1" dirty="0"/>
          </a:p>
          <a:p>
            <a:pPr lvl="1"/>
            <a:r>
              <a:rPr lang="ru-RU" dirty="0"/>
              <a:t>Назначается Министерством финансов и подчиняется ему</a:t>
            </a:r>
            <a:endParaRPr lang="en-GB" dirty="0"/>
          </a:p>
          <a:p>
            <a:pPr lvl="1"/>
            <a:r>
              <a:rPr lang="ru-RU" dirty="0"/>
              <a:t>Прием по конкурсу со сдачей экзамена, претенденты должны иметь университетский диплом, после приема - обучение в специальной школе УГФ</a:t>
            </a:r>
            <a:endParaRPr lang="en-GB" dirty="0"/>
          </a:p>
          <a:p>
            <a:pPr lvl="1"/>
            <a:r>
              <a:rPr lang="ru-RU" dirty="0"/>
              <a:t>Прикрепляются к конкретным</a:t>
            </a:r>
            <a:r>
              <a:rPr lang="en-GB" dirty="0"/>
              <a:t> </a:t>
            </a:r>
            <a:r>
              <a:rPr lang="ru-RU" dirty="0"/>
              <a:t>«</a:t>
            </a:r>
            <a:r>
              <a:rPr lang="en-GB" i="1" dirty="0" err="1"/>
              <a:t>ordonnateurs</a:t>
            </a:r>
            <a:r>
              <a:rPr lang="ru-RU" dirty="0"/>
              <a:t>»</a:t>
            </a:r>
            <a:r>
              <a:rPr lang="en-GB" dirty="0"/>
              <a:t> (</a:t>
            </a:r>
            <a:r>
              <a:rPr lang="ru-RU" dirty="0"/>
              <a:t>«распорядители обязательств»</a:t>
            </a:r>
            <a:r>
              <a:rPr lang="en-GB" dirty="0"/>
              <a:t>)</a:t>
            </a:r>
          </a:p>
          <a:p>
            <a:pPr lvl="1"/>
            <a:r>
              <a:rPr lang="ru-RU" dirty="0"/>
              <a:t>Материальная и личная ответственность (МЛО)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Направляются в Счетный суд</a:t>
            </a:r>
            <a:r>
              <a:rPr lang="en-GB" dirty="0"/>
              <a:t> </a:t>
            </a:r>
            <a:r>
              <a:rPr lang="ru-RU" dirty="0"/>
              <a:t>(часть судебной системы)</a:t>
            </a:r>
            <a:endParaRPr lang="en-GB" dirty="0"/>
          </a:p>
          <a:p>
            <a:pPr lvl="1"/>
            <a:r>
              <a:rPr lang="ru-RU" dirty="0"/>
              <a:t>Приносят присягу в Счетном суде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2AEC1D-D0A9-5487-9570-DD80FCF2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02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1975432" cy="16906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II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ОБЯЗАТЕЛЬСТВА – ключевой этап процесса расходов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" y="1054100"/>
            <a:ext cx="11975432" cy="58809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1. Обязательство – это юридический документ </a:t>
            </a:r>
            <a:r>
              <a:rPr lang="ru-RU" dirty="0"/>
              <a:t>(заказ на покупку, контракт, решение), подписанный </a:t>
            </a:r>
            <a:r>
              <a:rPr lang="ru-RU" i="1" dirty="0"/>
              <a:t>о</a:t>
            </a:r>
            <a:r>
              <a:rPr lang="en-GB" i="1" dirty="0" err="1"/>
              <a:t>rdonnateur</a:t>
            </a:r>
            <a:r>
              <a:rPr lang="en-GB" dirty="0"/>
              <a:t> </a:t>
            </a:r>
            <a:r>
              <a:rPr lang="ru-RU" dirty="0"/>
              <a:t>(«</a:t>
            </a:r>
            <a:r>
              <a:rPr lang="ru-RU" i="1" dirty="0"/>
              <a:t>распорядителем обязательств»</a:t>
            </a:r>
            <a:r>
              <a:rPr lang="ru-RU" dirty="0"/>
              <a:t>); им начинается процесс расходования средств, который завершится платежом при условии поставки услуги или товара</a:t>
            </a:r>
            <a:endParaRPr lang="en-GB" b="0" dirty="0"/>
          </a:p>
          <a:p>
            <a:pPr lvl="1"/>
            <a:r>
              <a:rPr lang="ru-RU" dirty="0"/>
              <a:t>С точки зрения устойчивости контролировать платеж слишком поздно: уже имеется обязательство оплатить</a:t>
            </a:r>
            <a:r>
              <a:rPr lang="en-GB" dirty="0"/>
              <a:t>  </a:t>
            </a:r>
            <a:endParaRPr lang="en-GB" b="1" dirty="0"/>
          </a:p>
          <a:p>
            <a:pPr lvl="1"/>
            <a:r>
              <a:rPr lang="ru-RU" dirty="0"/>
              <a:t>Процедура отслеживания и контроля за обязательствами была введена Парламентом Франции в начале</a:t>
            </a:r>
            <a:r>
              <a:rPr lang="en-GB" dirty="0"/>
              <a:t> XX</a:t>
            </a:r>
            <a:r>
              <a:rPr lang="ru-RU" dirty="0"/>
              <a:t>-го века</a:t>
            </a:r>
            <a:endParaRPr lang="en-GB" dirty="0"/>
          </a:p>
          <a:p>
            <a:pPr lvl="1"/>
            <a:r>
              <a:rPr lang="ru-RU" dirty="0"/>
              <a:t>Предполагалось, что это позволит предотвратить просроченную задолженность и укрепить бюджетную дисциплину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2. Что это значит для работы</a:t>
            </a:r>
            <a:endParaRPr lang="en-GB" b="1" dirty="0"/>
          </a:p>
          <a:p>
            <a:pPr lvl="1"/>
            <a:r>
              <a:rPr lang="ru-RU" dirty="0"/>
              <a:t>Для каждой строки в бюджете имеется два ассигнования</a:t>
            </a:r>
            <a:r>
              <a:rPr lang="en-GB" dirty="0"/>
              <a:t>: </a:t>
            </a:r>
          </a:p>
          <a:p>
            <a:pPr lvl="2"/>
            <a:r>
              <a:rPr lang="ru-RU" dirty="0"/>
              <a:t>ассигнование для обязательства (</a:t>
            </a:r>
            <a:r>
              <a:rPr lang="en-GB" dirty="0"/>
              <a:t>CE</a:t>
            </a:r>
            <a:r>
              <a:rPr lang="ru-RU" dirty="0"/>
              <a:t>)</a:t>
            </a:r>
            <a:r>
              <a:rPr lang="en-GB" dirty="0"/>
              <a:t>, </a:t>
            </a:r>
            <a:r>
              <a:rPr lang="ru-RU" dirty="0"/>
              <a:t>т.е. санкция на формирование обязательства</a:t>
            </a:r>
            <a:endParaRPr lang="en-GB" dirty="0"/>
          </a:p>
          <a:p>
            <a:pPr lvl="2"/>
            <a:r>
              <a:rPr lang="ru-RU" dirty="0"/>
              <a:t>ассигнование для оплаты (</a:t>
            </a:r>
            <a:r>
              <a:rPr lang="en-GB" dirty="0"/>
              <a:t>CP</a:t>
            </a:r>
            <a:r>
              <a:rPr lang="ru-RU" dirty="0"/>
              <a:t>)</a:t>
            </a:r>
            <a:r>
              <a:rPr lang="en-GB" dirty="0"/>
              <a:t>, </a:t>
            </a:r>
            <a:r>
              <a:rPr lang="ru-RU" dirty="0"/>
              <a:t>т.е. санкция на оплату</a:t>
            </a:r>
            <a:endParaRPr lang="en-GB" dirty="0"/>
          </a:p>
          <a:p>
            <a:pPr lvl="2"/>
            <a:r>
              <a:rPr lang="ru-RU" dirty="0"/>
              <a:t>Для большинства текущих расходов</a:t>
            </a:r>
            <a:r>
              <a:rPr lang="en-GB" dirty="0"/>
              <a:t> CE</a:t>
            </a:r>
            <a:r>
              <a:rPr lang="ru-RU" dirty="0"/>
              <a:t> </a:t>
            </a:r>
            <a:r>
              <a:rPr lang="en-GB" dirty="0"/>
              <a:t>=</a:t>
            </a:r>
            <a:r>
              <a:rPr lang="ru-RU" dirty="0"/>
              <a:t> </a:t>
            </a:r>
            <a:r>
              <a:rPr lang="en-GB" dirty="0"/>
              <a:t>CP; </a:t>
            </a:r>
            <a:r>
              <a:rPr lang="ru-RU" dirty="0"/>
              <a:t>однако для большинства капитальных расходов</a:t>
            </a:r>
            <a:r>
              <a:rPr lang="en-GB" dirty="0"/>
              <a:t> CE ˃ C</a:t>
            </a:r>
            <a:r>
              <a:rPr lang="en-US" dirty="0"/>
              <a:t>P</a:t>
            </a:r>
            <a:endParaRPr lang="en-GB" dirty="0"/>
          </a:p>
          <a:p>
            <a:pPr lvl="1"/>
            <a:r>
              <a:rPr lang="ru-RU" dirty="0"/>
              <a:t>За обязательства отвечает</a:t>
            </a:r>
            <a:r>
              <a:rPr lang="en-GB" dirty="0"/>
              <a:t> ‘</a:t>
            </a:r>
            <a:r>
              <a:rPr lang="en-GB" i="1" dirty="0"/>
              <a:t>ordonnateur</a:t>
            </a:r>
            <a:r>
              <a:rPr lang="en-GB" dirty="0"/>
              <a:t>’ (</a:t>
            </a:r>
            <a:r>
              <a:rPr lang="ru-RU" dirty="0"/>
              <a:t>«распорядитель»</a:t>
            </a:r>
            <a:r>
              <a:rPr lang="en-GB" dirty="0"/>
              <a:t>) </a:t>
            </a:r>
            <a:r>
              <a:rPr lang="ru-RU" dirty="0"/>
              <a:t>под контролем Контролера бюджета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Примечание: обязательства признаются в бюджетном учете, но не в учете по методу начисления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193869-622C-1E6A-66BC-56C4128C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35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2083716" cy="169068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III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РАЗДЕЛЕНИЕ между</a:t>
            </a:r>
            <a:r>
              <a:rPr lang="en-GB" sz="3600" b="1" dirty="0">
                <a:solidFill>
                  <a:srgbClr val="FF0000"/>
                </a:solidFill>
              </a:rPr>
              <a:t> “Ordonnateur/</a:t>
            </a:r>
            <a:r>
              <a:rPr lang="en-GB" sz="3600" b="1" dirty="0" err="1">
                <a:solidFill>
                  <a:srgbClr val="FF0000"/>
                </a:solidFill>
              </a:rPr>
              <a:t>Comptable</a:t>
            </a:r>
            <a:r>
              <a:rPr lang="en-GB" sz="3600" b="1" dirty="0">
                <a:solidFill>
                  <a:srgbClr val="FF0000"/>
                </a:solidFill>
              </a:rPr>
              <a:t>”: </a:t>
            </a:r>
            <a:r>
              <a:rPr lang="ru-RU" sz="3600" b="1" dirty="0">
                <a:solidFill>
                  <a:srgbClr val="FF0000"/>
                </a:solidFill>
              </a:rPr>
              <a:t>важный исторический принцип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" y="1257300"/>
            <a:ext cx="11874166" cy="560069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Существует в центральных и местных бюджетных ведомствах</a:t>
            </a:r>
            <a:r>
              <a:rPr lang="en-GB" dirty="0"/>
              <a:t>, </a:t>
            </a:r>
            <a:r>
              <a:rPr lang="ru-RU" dirty="0"/>
              <a:t>применительно к расходам и доходам</a:t>
            </a:r>
            <a:endParaRPr lang="en-GB" dirty="0"/>
          </a:p>
          <a:p>
            <a:r>
              <a:rPr lang="en-GB" b="1" dirty="0" err="1"/>
              <a:t>Ordonnateur</a:t>
            </a:r>
            <a:r>
              <a:rPr lang="en-GB" b="1" dirty="0"/>
              <a:t> </a:t>
            </a:r>
            <a:r>
              <a:rPr lang="en-GB" sz="2100" b="0" i="1" dirty="0"/>
              <a:t>(</a:t>
            </a:r>
            <a:r>
              <a:rPr lang="ru-RU" sz="2100" i="1" dirty="0"/>
              <a:t>распорядитель обязательств</a:t>
            </a:r>
            <a:r>
              <a:rPr lang="en-GB" sz="2100" b="0" i="1" dirty="0"/>
              <a:t>) </a:t>
            </a:r>
            <a:endParaRPr lang="en-GB" b="0" i="1" dirty="0"/>
          </a:p>
          <a:p>
            <a:pPr lvl="1"/>
            <a:r>
              <a:rPr lang="ru-RU" dirty="0"/>
              <a:t>назначается руководителями этих структур и подчиняется им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не имеет доступа к денежным средствам, за ограниченным исключением авансовых счетов</a:t>
            </a:r>
            <a:r>
              <a:rPr lang="en-GB" dirty="0"/>
              <a:t> (“</a:t>
            </a:r>
            <a:r>
              <a:rPr lang="en-GB" dirty="0" err="1"/>
              <a:t>régies</a:t>
            </a:r>
            <a:r>
              <a:rPr lang="en-GB" dirty="0"/>
              <a:t>”)</a:t>
            </a:r>
          </a:p>
          <a:p>
            <a:r>
              <a:rPr lang="en-GB" b="1" dirty="0" err="1"/>
              <a:t>Comptable</a:t>
            </a:r>
            <a:r>
              <a:rPr lang="en-GB" b="1" dirty="0"/>
              <a:t> Public </a:t>
            </a:r>
            <a:r>
              <a:rPr lang="en-GB" sz="2100" b="0" i="1" dirty="0"/>
              <a:t>(</a:t>
            </a:r>
            <a:r>
              <a:rPr lang="ru-RU" sz="2100" i="1" dirty="0"/>
              <a:t>государственный бухгалтер</a:t>
            </a:r>
            <a:r>
              <a:rPr lang="en-GB" sz="2100" b="0" i="1" dirty="0"/>
              <a:t>) </a:t>
            </a:r>
          </a:p>
          <a:p>
            <a:pPr lvl="1"/>
            <a:r>
              <a:rPr lang="ru-RU" dirty="0"/>
              <a:t>назначается Министерством финансов и подчиняется ему</a:t>
            </a:r>
            <a:endParaRPr lang="en-GB" dirty="0"/>
          </a:p>
          <a:p>
            <a:pPr lvl="1"/>
            <a:r>
              <a:rPr lang="ru-RU" dirty="0"/>
              <a:t>не имеет права иметь дело с обязательствами</a:t>
            </a:r>
            <a:endParaRPr lang="en-GB" dirty="0"/>
          </a:p>
          <a:p>
            <a:r>
              <a:rPr lang="en-GB" dirty="0"/>
              <a:t> </a:t>
            </a:r>
            <a:r>
              <a:rPr lang="ru-RU" b="1" dirty="0"/>
              <a:t>Это разделение четко оговорено и жестко реализуется на практике</a:t>
            </a:r>
            <a:endParaRPr lang="en-GB" b="1" dirty="0"/>
          </a:p>
          <a:p>
            <a:pPr lvl="1"/>
            <a:r>
              <a:rPr lang="ru-RU" dirty="0"/>
              <a:t>напр., супруг(а)</a:t>
            </a:r>
            <a:r>
              <a:rPr lang="en-GB" dirty="0"/>
              <a:t> </a:t>
            </a:r>
            <a:r>
              <a:rPr lang="en-GB" i="1" dirty="0" err="1"/>
              <a:t>ordonnateur</a:t>
            </a:r>
            <a:r>
              <a:rPr lang="en-GB" dirty="0"/>
              <a:t> </a:t>
            </a:r>
            <a:r>
              <a:rPr lang="ru-RU" dirty="0"/>
              <a:t>не имеет права быть государственным бухгалтером (в том же учреждении)</a:t>
            </a:r>
            <a:endParaRPr lang="en-GB" dirty="0"/>
          </a:p>
          <a:p>
            <a:r>
              <a:rPr lang="ru-RU" b="1" dirty="0"/>
              <a:t>Основания для такого разделения</a:t>
            </a:r>
            <a:endParaRPr lang="en-GB" b="1" dirty="0"/>
          </a:p>
          <a:p>
            <a:pPr lvl="1"/>
            <a:r>
              <a:rPr lang="ru-RU" dirty="0"/>
              <a:t>Этические соображения</a:t>
            </a:r>
            <a:endParaRPr lang="en-GB" dirty="0"/>
          </a:p>
          <a:p>
            <a:pPr lvl="1"/>
            <a:r>
              <a:rPr lang="ru-RU" dirty="0"/>
              <a:t>Специализация функций</a:t>
            </a:r>
            <a:endParaRPr lang="en-GB" dirty="0"/>
          </a:p>
          <a:p>
            <a:r>
              <a:rPr lang="ru-RU" b="1" dirty="0"/>
              <a:t>Сегодня эта практика подвергается критике по ряду причин</a:t>
            </a:r>
            <a:endParaRPr lang="en-GB" b="1" dirty="0"/>
          </a:p>
          <a:p>
            <a:pPr lvl="1"/>
            <a:r>
              <a:rPr lang="ru-RU" dirty="0"/>
              <a:t>Компьютеризация 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Эффективность и производительность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Ориентированность на клиента</a:t>
            </a:r>
            <a:endParaRPr lang="en-GB" dirty="0"/>
          </a:p>
          <a:p>
            <a:pPr lvl="1"/>
            <a:r>
              <a:rPr lang="ru-RU" dirty="0"/>
              <a:t>Бухучет по методу начисления</a:t>
            </a:r>
            <a:r>
              <a:rPr lang="en-GB" dirty="0"/>
              <a:t> 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7CFDA3-6DE1-2B71-D1D7-5A66EFE8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193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" y="133350"/>
            <a:ext cx="12192000" cy="1466849"/>
          </a:xfrm>
        </p:spPr>
        <p:txBody>
          <a:bodyPr>
            <a:normAutofit fontScale="90000"/>
          </a:bodyPr>
          <a:lstStyle/>
          <a:p>
            <a:pPr marL="640080" indent="-457200"/>
            <a:r>
              <a:rPr lang="en-GB" sz="3600" b="1" dirty="0">
                <a:solidFill>
                  <a:srgbClr val="FF0000"/>
                </a:solidFill>
              </a:rPr>
              <a:t> IV </a:t>
            </a:r>
            <a:r>
              <a:rPr lang="ru-RU" sz="3600" b="1" dirty="0">
                <a:solidFill>
                  <a:srgbClr val="FF0000"/>
                </a:solidFill>
              </a:rPr>
              <a:t>ЦЕНТРАЛИЗОВАННОЕ УПРАВЛЕНИЕ ЛИКВИДНОСТЬЮ центральных и местных органов власти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br>
              <a:rPr lang="en-GB" sz="3600" b="1" dirty="0">
                <a:solidFill>
                  <a:srgbClr val="FF0000"/>
                </a:solidFill>
              </a:rPr>
            </a:b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" y="1219201"/>
            <a:ext cx="11836066" cy="5638799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en-US" sz="3200" b="1" dirty="0"/>
              <a:t>1. </a:t>
            </a:r>
            <a:r>
              <a:rPr lang="ru-RU" sz="3200" b="1" dirty="0"/>
              <a:t>Механизм</a:t>
            </a:r>
            <a:r>
              <a:rPr lang="en-GB" sz="3200" b="1" dirty="0"/>
              <a:t> </a:t>
            </a:r>
            <a:r>
              <a:rPr lang="ru-RU" sz="3200" b="1" dirty="0"/>
              <a:t>ЕКС</a:t>
            </a:r>
            <a:r>
              <a:rPr lang="en-GB" sz="3200" b="1" dirty="0"/>
              <a:t> (</a:t>
            </a:r>
            <a:r>
              <a:rPr lang="en-GB" sz="3200" b="1" dirty="0" err="1"/>
              <a:t>Compte</a:t>
            </a:r>
            <a:r>
              <a:rPr lang="en-GB" sz="3200" b="1" dirty="0"/>
              <a:t> Unique du </a:t>
            </a:r>
            <a:r>
              <a:rPr lang="en-GB" sz="3200" b="1" dirty="0" err="1"/>
              <a:t>Trésor</a:t>
            </a:r>
            <a:r>
              <a:rPr lang="ru-RU" sz="3200" b="1" dirty="0"/>
              <a:t>, или </a:t>
            </a:r>
            <a:r>
              <a:rPr lang="en-US" sz="3200" b="1" dirty="0"/>
              <a:t>CUT</a:t>
            </a:r>
            <a:r>
              <a:rPr lang="en-GB" sz="3200" b="1" dirty="0"/>
              <a:t>)</a:t>
            </a:r>
            <a:r>
              <a:rPr lang="ru-RU" sz="3200" b="1" dirty="0"/>
              <a:t> существует довольно давно</a:t>
            </a:r>
            <a:endParaRPr lang="en-GB" sz="3200" b="1" dirty="0"/>
          </a:p>
          <a:p>
            <a:pPr lvl="2"/>
            <a:r>
              <a:rPr lang="ru-RU" sz="2800" dirty="0"/>
              <a:t>Все средства государства (центрального и местного уровня) размещаются и управляются на ЕКС, открытом в Центральном банке, с большим количеством </a:t>
            </a:r>
            <a:r>
              <a:rPr lang="ru-RU" sz="2800" dirty="0" err="1"/>
              <a:t>субсчетов</a:t>
            </a:r>
            <a:r>
              <a:rPr lang="en-GB" sz="2800" dirty="0"/>
              <a:t>;</a:t>
            </a:r>
          </a:p>
          <a:p>
            <a:pPr lvl="2"/>
            <a:r>
              <a:rPr lang="ru-RU" sz="2800" dirty="0"/>
              <a:t>Доступ к ЕКС для выборки или зачисления средств имеют только государственные бухгалтеры</a:t>
            </a:r>
            <a:r>
              <a:rPr lang="en-GB" sz="2800" dirty="0"/>
              <a:t>;</a:t>
            </a:r>
          </a:p>
          <a:p>
            <a:pPr lvl="2"/>
            <a:r>
              <a:rPr lang="ru-RU" sz="2800" dirty="0"/>
              <a:t>Запрещено использовать какой-либо иной банк, но имеется исключение (для операций особого рода) для двух других государственных банков - </a:t>
            </a:r>
            <a:r>
              <a:rPr lang="en-GB" sz="2800" dirty="0"/>
              <a:t>(Caisse des Depots </a:t>
            </a:r>
            <a:r>
              <a:rPr lang="ru-RU" sz="2800" dirty="0"/>
              <a:t>и</a:t>
            </a:r>
            <a:r>
              <a:rPr lang="en-GB" sz="2800" dirty="0"/>
              <a:t> Banque Postale) </a:t>
            </a:r>
          </a:p>
          <a:p>
            <a:pPr marL="457200" lvl="1" indent="0">
              <a:buNone/>
            </a:pPr>
            <a:r>
              <a:rPr lang="en-US" sz="3200" b="1" dirty="0"/>
              <a:t>2. </a:t>
            </a:r>
            <a:r>
              <a:rPr lang="ru-RU" sz="3200" b="1" dirty="0"/>
              <a:t>Объединение денежных средств – общее правило</a:t>
            </a:r>
            <a:r>
              <a:rPr lang="en-GB" sz="3200" b="1" dirty="0"/>
              <a:t>  </a:t>
            </a:r>
          </a:p>
          <a:p>
            <a:pPr lvl="2"/>
            <a:r>
              <a:rPr lang="ru-RU" sz="2800" dirty="0"/>
              <a:t>ежедневное обнуление</a:t>
            </a:r>
            <a:endParaRPr lang="en-GB" sz="2800" dirty="0"/>
          </a:p>
          <a:p>
            <a:pPr marL="457200" lvl="1" indent="0">
              <a:buNone/>
            </a:pPr>
            <a:r>
              <a:rPr lang="en-US" sz="3200" b="1" dirty="0"/>
              <a:t>3. </a:t>
            </a:r>
            <a:r>
              <a:rPr lang="ru-RU" sz="3200" b="1" dirty="0"/>
              <a:t>При этом средства системы социального обеспечения остаются вне</a:t>
            </a:r>
            <a:r>
              <a:rPr lang="en-GB" sz="3200" b="1" dirty="0"/>
              <a:t> </a:t>
            </a:r>
            <a:r>
              <a:rPr lang="ru-RU" sz="3200" b="1" dirty="0"/>
              <a:t>ЕКС</a:t>
            </a:r>
            <a:r>
              <a:rPr lang="en-GB" sz="3200" dirty="0"/>
              <a:t>: </a:t>
            </a:r>
          </a:p>
          <a:p>
            <a:pPr lvl="2"/>
            <a:r>
              <a:rPr lang="ru-RU" sz="2800" dirty="0"/>
              <a:t>управляются особым агентством социального обеспечения</a:t>
            </a:r>
            <a:r>
              <a:rPr lang="en-GB" sz="2800" dirty="0"/>
              <a:t> (ACOSS) </a:t>
            </a:r>
          </a:p>
          <a:p>
            <a:pPr lvl="2"/>
            <a:r>
              <a:rPr lang="ru-RU" sz="2800" dirty="0"/>
              <a:t>банковские счета в</a:t>
            </a:r>
            <a:r>
              <a:rPr lang="en-GB" sz="2800" dirty="0"/>
              <a:t> Caisse des Depots (</a:t>
            </a:r>
            <a:r>
              <a:rPr lang="ru-RU" sz="2800" dirty="0"/>
              <a:t>Специальный государственный банк)</a:t>
            </a:r>
            <a:endParaRPr lang="en-GB" sz="2800" dirty="0"/>
          </a:p>
          <a:p>
            <a:pPr marL="457200" lvl="1" indent="0">
              <a:buNone/>
            </a:pPr>
            <a:r>
              <a:rPr lang="en-US" sz="3200" b="1" dirty="0"/>
              <a:t>4. </a:t>
            </a:r>
            <a:r>
              <a:rPr lang="ru-RU" sz="3200" b="1" dirty="0"/>
              <a:t>Долгое время этот подход критиковался, но спор относительно управления ликвидностью местных органов власти, похоже, завершен</a:t>
            </a:r>
            <a:r>
              <a:rPr lang="en-GB" sz="3200" dirty="0"/>
              <a:t>: </a:t>
            </a:r>
            <a:r>
              <a:rPr lang="ru-RU" sz="3200" dirty="0"/>
              <a:t>средства останутся на ЕКС в Центральном банке, без возможности открывать счета в коммерческих банках</a:t>
            </a:r>
            <a:endParaRPr lang="en-GB" sz="3200" dirty="0"/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FCBAF0-9CE9-A0EB-4E64-D268BDAA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9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2756"/>
            <a:ext cx="11804073" cy="6409343"/>
          </a:xfrm>
        </p:spPr>
        <p:txBody>
          <a:bodyPr>
            <a:noAutofit/>
          </a:bodyPr>
          <a:lstStyle/>
          <a:p>
            <a:pPr marL="742950" indent="-742950">
              <a:buFont typeface="Arial" panose="020B0604020202020204" pitchFamily="34" charset="0"/>
              <a:buAutoNum type="arabicPeriod"/>
            </a:pPr>
            <a:r>
              <a:rPr lang="ru-RU" sz="3600" b="1" dirty="0">
                <a:solidFill>
                  <a:srgbClr val="FF0000"/>
                </a:solidFill>
              </a:rPr>
              <a:t>ОБЩЕЕ ВВЕДЕНИЕ</a:t>
            </a:r>
          </a:p>
          <a:p>
            <a:pPr marL="0" indent="0">
              <a:buNone/>
            </a:pPr>
            <a:endParaRPr lang="ru-RU" sz="2000" b="1" dirty="0"/>
          </a:p>
          <a:p>
            <a:pPr marL="742950" indent="-742950">
              <a:buAutoNum type="arabicPeriod" startAt="2"/>
            </a:pPr>
            <a:r>
              <a:rPr lang="ru-RU" sz="3600" b="1" dirty="0"/>
              <a:t>«КАЗНАЧЕЙСТВО»</a:t>
            </a:r>
          </a:p>
          <a:p>
            <a:pPr marL="742950" indent="-742950">
              <a:buAutoNum type="arabicPeriod" startAt="2"/>
            </a:pPr>
            <a:endParaRPr lang="ru-RU" sz="2000" b="1" dirty="0"/>
          </a:p>
          <a:p>
            <a:pPr marL="742950" indent="-742950">
              <a:buAutoNum type="arabicPeriod" startAt="3"/>
            </a:pPr>
            <a:r>
              <a:rPr lang="ru-RU" sz="3600" b="1" dirty="0"/>
              <a:t>ХАРАКТЕРИСТИКИ ФРАНЦУЗСКОЙ МОДЕЛИ УГФ</a:t>
            </a:r>
          </a:p>
          <a:p>
            <a:pPr marL="742950" indent="-742950">
              <a:buAutoNum type="arabicPeriod" startAt="3"/>
            </a:pPr>
            <a:endParaRPr lang="en-GB" sz="2000" b="1" dirty="0"/>
          </a:p>
          <a:p>
            <a:pPr marL="742950" indent="-742950">
              <a:buAutoNum type="arabicPeriod" startAt="4"/>
            </a:pPr>
            <a:r>
              <a:rPr lang="ru-RU" sz="3600" b="1" dirty="0"/>
              <a:t>ПОСЛЕДНИЕ ДОСТИЖЕНИЯ И ПРОБЛЕМЫ</a:t>
            </a:r>
          </a:p>
          <a:p>
            <a:pPr marL="0" indent="0">
              <a:buNone/>
            </a:pPr>
            <a:endParaRPr lang="en-GB" sz="2000" b="1" dirty="0"/>
          </a:p>
          <a:p>
            <a:pPr marL="742950" indent="-742950">
              <a:buAutoNum type="arabicPeriod" startAt="5"/>
            </a:pPr>
            <a:r>
              <a:rPr lang="ru-RU" sz="3600" b="1" dirty="0"/>
              <a:t>НОВЫЕ ПОДХОДЫ И МЕТОДЫ «КОНТРОЛЯ»</a:t>
            </a:r>
          </a:p>
          <a:p>
            <a:pPr marL="742950" indent="-742950">
              <a:buAutoNum type="arabicPeriod" startAt="5"/>
            </a:pPr>
            <a:endParaRPr lang="ru-RU" sz="2000" b="1" dirty="0"/>
          </a:p>
          <a:p>
            <a:pPr marL="0" indent="0">
              <a:buNone/>
            </a:pPr>
            <a:r>
              <a:rPr lang="ru-RU" sz="3600" b="1" dirty="0"/>
              <a:t>6.	УРОКИ И ВЫВОДЫ</a:t>
            </a:r>
            <a:endParaRPr lang="en-GB" sz="36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216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127" y="323850"/>
            <a:ext cx="10162674" cy="6248400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5800" b="1" dirty="0"/>
              <a:t>ОБЩЕЕ ВВЕДЕНИЕ</a:t>
            </a:r>
            <a:endParaRPr lang="en-GB" sz="5800" b="1" dirty="0"/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ru-RU" sz="5800" b="1" dirty="0"/>
              <a:t>«КАЗНАЧЕЙСТВО»</a:t>
            </a:r>
            <a:endParaRPr lang="en-GB" sz="5800" b="1" dirty="0"/>
          </a:p>
          <a:p>
            <a:pPr marL="742950" indent="-742950">
              <a:buFont typeface="+mj-lt"/>
              <a:buAutoNum type="arabicPeriod"/>
            </a:pPr>
            <a:endParaRPr lang="ru-RU" sz="4000" b="1" dirty="0"/>
          </a:p>
          <a:p>
            <a:pPr marL="742950" indent="-742950">
              <a:buFont typeface="+mj-lt"/>
              <a:buAutoNum type="arabicPeriod"/>
            </a:pPr>
            <a:r>
              <a:rPr lang="ru-RU" sz="5800" b="1" dirty="0"/>
              <a:t>ХАРАКТЕРИСТИКИ ФРАНЦУЗСКОЙ МОДЕЛИ УГФ В ЧАСТИ ИСПОЛНЕНИЯ БЮДЖЕТА</a:t>
            </a:r>
            <a:r>
              <a:rPr lang="en-GB" sz="5800" b="1" dirty="0"/>
              <a:t> </a:t>
            </a:r>
          </a:p>
          <a:p>
            <a:pPr marL="742950" indent="-742950">
              <a:buFont typeface="+mj-lt"/>
              <a:buAutoNum type="arabicPeriod"/>
            </a:pPr>
            <a:endParaRPr lang="en-GB" sz="5800" b="1" dirty="0"/>
          </a:p>
          <a:p>
            <a:pPr marL="742950" indent="-742950">
              <a:buFont typeface="+mj-lt"/>
              <a:buAutoNum type="arabicPeriod"/>
            </a:pPr>
            <a:r>
              <a:rPr lang="ru-RU" sz="5800" b="1" dirty="0">
                <a:solidFill>
                  <a:srgbClr val="FF0000"/>
                </a:solidFill>
              </a:rPr>
              <a:t>ПОСЛЕДНИЕ ДОСТИЖЕНИЯ И ПРОБЛЕМЫ</a:t>
            </a:r>
            <a:endParaRPr lang="en-GB" sz="5800" b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4500" b="1" dirty="0">
                <a:solidFill>
                  <a:srgbClr val="FF0000"/>
                </a:solidFill>
              </a:rPr>
              <a:t>управление ликвидностью</a:t>
            </a:r>
            <a:endParaRPr lang="en-GB" sz="4500" b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4500" b="1" dirty="0">
                <a:solidFill>
                  <a:srgbClr val="FF0000"/>
                </a:solidFill>
              </a:rPr>
              <a:t>процесс расходования средств</a:t>
            </a:r>
            <a:endParaRPr lang="en-US" sz="4500" b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4500" b="1" dirty="0">
                <a:solidFill>
                  <a:srgbClr val="FF0000"/>
                </a:solidFill>
              </a:rPr>
              <a:t>бухгалтерский учет</a:t>
            </a:r>
            <a:endParaRPr lang="en-GB" sz="4500" b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ru-RU" sz="5800" b="1" dirty="0"/>
              <a:t>НОВЫЕ ПОДХОДЫ И МЕТОДЫ «КОНТРОЛЯ»</a:t>
            </a:r>
          </a:p>
          <a:p>
            <a:pPr marL="742950" indent="-742950">
              <a:buFont typeface="+mj-lt"/>
              <a:buAutoNum type="arabicPeriod"/>
            </a:pPr>
            <a:endParaRPr lang="ru-RU" sz="5800" b="1" dirty="0"/>
          </a:p>
          <a:p>
            <a:pPr marL="742950" indent="-742950">
              <a:buFont typeface="+mj-lt"/>
              <a:buAutoNum type="arabicPeriod"/>
            </a:pPr>
            <a:r>
              <a:rPr lang="ru-RU" sz="5800" b="1" dirty="0"/>
              <a:t>УРОКИ И ВЫВОДЫ</a:t>
            </a:r>
            <a:endParaRPr lang="en-GB" sz="58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22E2FC-1F75-C0BE-7E00-C86D60A7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76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8255"/>
            <a:ext cx="10099964" cy="957929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ru-RU" sz="3600" i="1" dirty="0"/>
              <a:t>Последние достижения и проблемы</a:t>
            </a:r>
            <a:r>
              <a:rPr lang="en-GB" sz="3600" i="1" dirty="0"/>
              <a:t> </a:t>
            </a:r>
            <a:br>
              <a:rPr lang="en-GB" sz="3600" i="1" dirty="0"/>
            </a:br>
            <a:r>
              <a:rPr lang="en-GB" sz="3600" b="1" dirty="0">
                <a:solidFill>
                  <a:srgbClr val="FF0000"/>
                </a:solidFill>
              </a:rPr>
              <a:t>I </a:t>
            </a:r>
            <a:r>
              <a:rPr lang="ru-RU" sz="3600" b="1" dirty="0">
                <a:solidFill>
                  <a:srgbClr val="FF0000"/>
                </a:solidFill>
              </a:rPr>
              <a:t>УПРАВЛЕНИЕ ЛИКВИДНОСТЬЮ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5" y="976184"/>
            <a:ext cx="11551775" cy="58818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1.</a:t>
            </a:r>
            <a:r>
              <a:rPr lang="en-US" dirty="0"/>
              <a:t> </a:t>
            </a:r>
            <a:r>
              <a:rPr lang="ru-RU" b="1" dirty="0"/>
              <a:t>Ведущая роль передается Агентству по управлению долгом</a:t>
            </a:r>
            <a:r>
              <a:rPr lang="en-GB" b="1" dirty="0"/>
              <a:t>:  </a:t>
            </a:r>
            <a:r>
              <a:rPr lang="en-GB" dirty="0"/>
              <a:t>Agence France Trésor </a:t>
            </a:r>
            <a:r>
              <a:rPr lang="en-GB" b="0" dirty="0"/>
              <a:t>(50 </a:t>
            </a:r>
            <a:r>
              <a:rPr lang="ru-RU" b="0" dirty="0"/>
              <a:t>сотрудников</a:t>
            </a:r>
            <a:r>
              <a:rPr lang="en-GB" b="0" dirty="0"/>
              <a:t>)</a:t>
            </a:r>
          </a:p>
          <a:p>
            <a:pPr lvl="1"/>
            <a:r>
              <a:rPr lang="en-GB" dirty="0"/>
              <a:t>AFT </a:t>
            </a:r>
            <a:r>
              <a:rPr lang="ru-RU" dirty="0"/>
              <a:t>приписано к </a:t>
            </a:r>
            <a:r>
              <a:rPr lang="en-GB" dirty="0"/>
              <a:t>Direction General du </a:t>
            </a:r>
            <a:r>
              <a:rPr lang="en-GB" dirty="0" err="1"/>
              <a:t>Trésor</a:t>
            </a:r>
            <a:r>
              <a:rPr lang="ru-RU" dirty="0"/>
              <a:t> Министерства экономики</a:t>
            </a:r>
            <a:endParaRPr lang="en-GB" dirty="0"/>
          </a:p>
          <a:p>
            <a:pPr lvl="1"/>
            <a:r>
              <a:rPr lang="ru-RU" dirty="0"/>
              <a:t>Функционирует в тесных консультациях и ежедневном сотрудничестве с</a:t>
            </a:r>
            <a:r>
              <a:rPr lang="en-GB" dirty="0"/>
              <a:t> DGFIP</a:t>
            </a:r>
          </a:p>
          <a:p>
            <a:pPr lvl="1"/>
            <a:r>
              <a:rPr lang="ru-RU" dirty="0"/>
              <a:t>Заимствования для обеспечения ликвидности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O</a:t>
            </a:r>
            <a:r>
              <a:rPr lang="ru-RU" dirty="0"/>
              <a:t>дин из крупнейших эмитентов государственных облигаций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ru-RU" b="1" dirty="0"/>
              <a:t>Объединение денежных средств</a:t>
            </a:r>
            <a:r>
              <a:rPr lang="en-GB" b="1" dirty="0"/>
              <a:t> </a:t>
            </a:r>
          </a:p>
          <a:p>
            <a:pPr lvl="1"/>
            <a:r>
              <a:rPr lang="ru-RU" dirty="0"/>
              <a:t>На ЕКС для средств центральных и местных бюджетов</a:t>
            </a:r>
            <a:r>
              <a:rPr lang="en-GB" dirty="0"/>
              <a:t>; </a:t>
            </a:r>
            <a:r>
              <a:rPr lang="ru-RU" dirty="0"/>
              <a:t>действие соответствующего требования недавно продлено</a:t>
            </a:r>
            <a:endParaRPr lang="en-GB" dirty="0"/>
          </a:p>
          <a:p>
            <a:pPr lvl="1"/>
            <a:r>
              <a:rPr lang="ru-RU" dirty="0"/>
              <a:t>Открыт в Центральном банке, управляется </a:t>
            </a:r>
            <a:r>
              <a:rPr lang="en-GB" dirty="0"/>
              <a:t>AFT</a:t>
            </a:r>
          </a:p>
          <a:p>
            <a:pPr lvl="1"/>
            <a:r>
              <a:rPr lang="en-GB" dirty="0"/>
              <a:t>3000 </a:t>
            </a:r>
            <a:r>
              <a:rPr lang="ru-RU" dirty="0" err="1"/>
              <a:t>субсчетов</a:t>
            </a:r>
            <a:r>
              <a:rPr lang="en-GB" dirty="0"/>
              <a:t>; </a:t>
            </a:r>
            <a:r>
              <a:rPr lang="ru-RU" dirty="0"/>
              <a:t>ежедневный объем </a:t>
            </a:r>
            <a:r>
              <a:rPr lang="en-GB" dirty="0"/>
              <a:t>= 19</a:t>
            </a:r>
            <a:r>
              <a:rPr lang="ru-RU" dirty="0"/>
              <a:t> млрд</a:t>
            </a:r>
            <a:r>
              <a:rPr lang="en-GB" dirty="0"/>
              <a:t> €</a:t>
            </a:r>
          </a:p>
          <a:p>
            <a:pPr lvl="1"/>
            <a:r>
              <a:rPr lang="ru-RU" dirty="0"/>
              <a:t>Ежедневная очистка</a:t>
            </a:r>
            <a:r>
              <a:rPr lang="en-US" dirty="0"/>
              <a:t> (</a:t>
            </a:r>
            <a:r>
              <a:rPr lang="ru-RU" dirty="0"/>
              <a:t>обнуление) счетов</a:t>
            </a:r>
            <a:r>
              <a:rPr lang="en-GB" dirty="0"/>
              <a:t>; </a:t>
            </a:r>
            <a:r>
              <a:rPr lang="ru-RU" dirty="0"/>
              <a:t>буфер ликвидности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ru-RU" b="1" dirty="0"/>
              <a:t>Прогнозирование ликвидности</a:t>
            </a:r>
            <a:endParaRPr lang="en-GB" b="1" dirty="0"/>
          </a:p>
          <a:p>
            <a:pPr lvl="1"/>
            <a:r>
              <a:rPr lang="ru-RU" dirty="0"/>
              <a:t>Эффективный учет сезонности</a:t>
            </a:r>
            <a:r>
              <a:rPr lang="en-GB" dirty="0"/>
              <a:t>; </a:t>
            </a:r>
            <a:r>
              <a:rPr lang="ru-RU" dirty="0"/>
              <a:t>переходящий кассовый план на 12 месяцев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«Система раннего предупреждения» для</a:t>
            </a:r>
            <a:r>
              <a:rPr lang="en-GB" dirty="0"/>
              <a:t> &gt;1 </a:t>
            </a:r>
            <a:r>
              <a:rPr lang="ru-RU" dirty="0"/>
              <a:t>млн операций в</a:t>
            </a:r>
            <a:r>
              <a:rPr lang="en-GB" dirty="0"/>
              <a:t> €</a:t>
            </a:r>
          </a:p>
          <a:p>
            <a:pPr marL="0" indent="0">
              <a:buNone/>
            </a:pPr>
            <a:r>
              <a:rPr lang="ru-RU" i="1" dirty="0"/>
              <a:t>В сочетании с эффективным контролем за обязательствами, это способствует полному устранению просроченной задолженности</a:t>
            </a:r>
            <a:endParaRPr lang="en-GB" i="1" dirty="0"/>
          </a:p>
          <a:p>
            <a:pPr marL="0" indent="0">
              <a:buNone/>
            </a:pPr>
            <a:r>
              <a:rPr lang="en-US" b="1" dirty="0"/>
              <a:t>4. </a:t>
            </a:r>
            <a:r>
              <a:rPr lang="ru-RU" b="1" dirty="0"/>
              <a:t>Проблемы</a:t>
            </a:r>
            <a:r>
              <a:rPr lang="en-GB" b="1" dirty="0"/>
              <a:t> </a:t>
            </a:r>
          </a:p>
          <a:p>
            <a:pPr lvl="1"/>
            <a:r>
              <a:rPr lang="ru-RU" dirty="0"/>
              <a:t>Некоторые местные органы желают отказаться от ЕКС</a:t>
            </a:r>
            <a:endParaRPr lang="en-GB" dirty="0"/>
          </a:p>
          <a:p>
            <a:pPr lvl="1"/>
            <a:r>
              <a:rPr lang="ru-RU" dirty="0"/>
              <a:t>Социальное обеспечение</a:t>
            </a:r>
            <a:r>
              <a:rPr lang="en-GB" dirty="0"/>
              <a:t>: </a:t>
            </a:r>
            <a:r>
              <a:rPr lang="ru-RU" dirty="0"/>
              <a:t>средства не объединяются; при этом управление долгом системы социального обеспечения осуществляется</a:t>
            </a:r>
            <a:r>
              <a:rPr lang="en-GB" dirty="0"/>
              <a:t> AFT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CA3038-4592-D191-EB15-23CAB99E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77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02" y="141317"/>
            <a:ext cx="10286999" cy="1034618"/>
          </a:xfrm>
        </p:spPr>
        <p:txBody>
          <a:bodyPr>
            <a:normAutofit fontScale="90000"/>
          </a:bodyPr>
          <a:lstStyle/>
          <a:p>
            <a:r>
              <a:rPr lang="ru-RU" sz="3600" i="1" dirty="0"/>
              <a:t>Последние достижения и проблемы</a:t>
            </a:r>
            <a:br>
              <a:rPr lang="en-GB" dirty="0"/>
            </a:br>
            <a:r>
              <a:rPr lang="en-GB" b="1" dirty="0">
                <a:solidFill>
                  <a:srgbClr val="FF0000"/>
                </a:solidFill>
              </a:rPr>
              <a:t>II </a:t>
            </a:r>
            <a:r>
              <a:rPr lang="ru-RU" sz="4000" b="1" dirty="0">
                <a:solidFill>
                  <a:srgbClr val="FF0000"/>
                </a:solidFill>
              </a:rPr>
              <a:t>ПРОЦЕСС СОВЕРШЕНИЯ ПЛАТЕЖЕЙ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1309891"/>
            <a:ext cx="11920105" cy="5411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ru-RU" b="1" dirty="0"/>
              <a:t>Интеграция ИСУГФ</a:t>
            </a:r>
          </a:p>
          <a:p>
            <a:pPr lvl="1"/>
            <a:r>
              <a:rPr lang="en-GB" i="1" dirty="0"/>
              <a:t>de facto </a:t>
            </a:r>
            <a:r>
              <a:rPr lang="ru-RU" dirty="0"/>
              <a:t>уничтожает «разделение</a:t>
            </a:r>
            <a:r>
              <a:rPr lang="en-GB" dirty="0"/>
              <a:t> </a:t>
            </a:r>
            <a:r>
              <a:rPr lang="en-GB" dirty="0" err="1"/>
              <a:t>o</a:t>
            </a:r>
            <a:r>
              <a:rPr lang="en-GB" i="1" dirty="0" err="1"/>
              <a:t>rdonateur</a:t>
            </a:r>
            <a:r>
              <a:rPr lang="en-GB" i="1" dirty="0"/>
              <a:t>/</a:t>
            </a:r>
            <a:r>
              <a:rPr lang="en-GB" i="1" dirty="0" err="1"/>
              <a:t>comptable</a:t>
            </a:r>
            <a:r>
              <a:rPr lang="ru-RU" dirty="0"/>
              <a:t>»</a:t>
            </a:r>
            <a:r>
              <a:rPr lang="en-GB" dirty="0"/>
              <a:t>, </a:t>
            </a:r>
            <a:r>
              <a:rPr lang="ru-RU" dirty="0"/>
              <a:t>которое сохраняется</a:t>
            </a:r>
            <a:r>
              <a:rPr lang="en-GB" dirty="0"/>
              <a:t> </a:t>
            </a:r>
            <a:r>
              <a:rPr lang="en-GB" i="1" dirty="0"/>
              <a:t>de jure</a:t>
            </a:r>
            <a:r>
              <a:rPr lang="ru-RU" i="1" dirty="0"/>
              <a:t> </a:t>
            </a:r>
            <a:r>
              <a:rPr lang="en-GB" dirty="0"/>
              <a:t>… </a:t>
            </a:r>
            <a:r>
              <a:rPr lang="ru-RU" dirty="0"/>
              <a:t>пока </a:t>
            </a:r>
            <a:r>
              <a:rPr lang="en-GB" dirty="0"/>
              <a:t>…</a:t>
            </a:r>
          </a:p>
          <a:p>
            <a:pPr lvl="1"/>
            <a:r>
              <a:rPr lang="ru-RU" dirty="0"/>
              <a:t>Более простой процесс – от обязательств до платежа, включая контрольные точки</a:t>
            </a:r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ru-RU" b="1" dirty="0"/>
              <a:t>Более эффективное сотрудничество между «Казначейством» и бюджетными организациями</a:t>
            </a:r>
            <a:endParaRPr lang="en-GB" b="1" dirty="0"/>
          </a:p>
          <a:p>
            <a:pPr lvl="1"/>
            <a:r>
              <a:rPr lang="en-GB" dirty="0"/>
              <a:t>O</a:t>
            </a:r>
            <a:r>
              <a:rPr lang="ru-RU" dirty="0"/>
              <a:t>дин государственный бухгалтер на министерство (на центральном уровне)</a:t>
            </a:r>
            <a:r>
              <a:rPr lang="en-GB" dirty="0"/>
              <a:t> </a:t>
            </a:r>
          </a:p>
          <a:p>
            <a:pPr lvl="2"/>
            <a:r>
              <a:rPr lang="ru-RU" dirty="0"/>
              <a:t>работает в тесном взаимодействии с контролером бюджета</a:t>
            </a:r>
            <a:endParaRPr lang="en-GB" dirty="0"/>
          </a:p>
          <a:p>
            <a:pPr lvl="2"/>
            <a:r>
              <a:rPr lang="ru-RU" dirty="0"/>
              <a:t>под ответственностью руководителя Министерства финансов</a:t>
            </a:r>
            <a:endParaRPr lang="en-GB" dirty="0"/>
          </a:p>
          <a:p>
            <a:pPr lvl="1"/>
            <a:r>
              <a:rPr lang="ru-RU" dirty="0"/>
              <a:t>Единые центры обработки счетов на оплату</a:t>
            </a:r>
            <a:r>
              <a:rPr lang="en-GB" dirty="0"/>
              <a:t> </a:t>
            </a:r>
            <a:r>
              <a:rPr lang="en-GB" i="1" dirty="0"/>
              <a:t>(“</a:t>
            </a:r>
            <a:r>
              <a:rPr lang="en-GB" i="1" dirty="0" err="1"/>
              <a:t>Sfact</a:t>
            </a:r>
            <a:r>
              <a:rPr lang="en-GB" i="1" dirty="0"/>
              <a:t>”)</a:t>
            </a:r>
            <a:r>
              <a:rPr lang="en-GB" dirty="0"/>
              <a:t>	</a:t>
            </a:r>
          </a:p>
          <a:p>
            <a:pPr lvl="2"/>
            <a:r>
              <a:rPr lang="ru-RU" dirty="0"/>
              <a:t>В сфере ответственности </a:t>
            </a:r>
            <a:r>
              <a:rPr lang="en-GB" dirty="0"/>
              <a:t> </a:t>
            </a:r>
            <a:r>
              <a:rPr lang="en-GB" i="1" dirty="0" err="1"/>
              <a:t>comptable</a:t>
            </a:r>
            <a:r>
              <a:rPr lang="en-GB" i="1" dirty="0"/>
              <a:t> public</a:t>
            </a:r>
            <a:r>
              <a:rPr lang="ru-RU" i="1" dirty="0"/>
              <a:t> </a:t>
            </a:r>
            <a:r>
              <a:rPr lang="ru-RU" dirty="0"/>
              <a:t>(государственного бухгалтера)</a:t>
            </a:r>
            <a:endParaRPr lang="en-GB" dirty="0"/>
          </a:p>
          <a:p>
            <a:pPr lvl="2"/>
            <a:r>
              <a:rPr lang="ru-RU" dirty="0"/>
              <a:t>Сотрудники - </a:t>
            </a:r>
            <a:r>
              <a:rPr lang="en-GB" i="1" dirty="0" err="1"/>
              <a:t>ordonnateur</a:t>
            </a:r>
            <a:r>
              <a:rPr lang="en-GB" dirty="0"/>
              <a:t> </a:t>
            </a:r>
            <a:r>
              <a:rPr lang="ru-RU" dirty="0"/>
              <a:t>(распорядители)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ru-RU" b="1" dirty="0" err="1"/>
              <a:t>Цифровизация</a:t>
            </a:r>
            <a:endParaRPr lang="en-GB" b="1" dirty="0"/>
          </a:p>
          <a:p>
            <a:pPr lvl="1"/>
            <a:r>
              <a:rPr lang="ru-RU" dirty="0"/>
              <a:t>Больше никакой бумаги!</a:t>
            </a:r>
            <a:endParaRPr lang="en-GB" dirty="0"/>
          </a:p>
          <a:p>
            <a:pPr lvl="1"/>
            <a:r>
              <a:rPr lang="ru-RU" dirty="0"/>
              <a:t>Электронные платежи</a:t>
            </a:r>
            <a:endParaRPr lang="en-GB" dirty="0"/>
          </a:p>
          <a:p>
            <a:pPr lvl="1"/>
            <a:r>
              <a:rPr lang="ru-RU" dirty="0"/>
              <a:t>Дебетовые карты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548499-446F-AEF8-3324-9BA2019B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93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10896600" cy="1928552"/>
          </a:xfrm>
        </p:spPr>
        <p:txBody>
          <a:bodyPr>
            <a:normAutofit/>
          </a:bodyPr>
          <a:lstStyle/>
          <a:p>
            <a:r>
              <a:rPr lang="ru-RU" sz="3200" i="1" dirty="0"/>
              <a:t>Последние достижения и проблемы</a:t>
            </a:r>
            <a:br>
              <a:rPr lang="en-GB" dirty="0"/>
            </a:br>
            <a:r>
              <a:rPr lang="en-GB" b="1" dirty="0">
                <a:solidFill>
                  <a:srgbClr val="FF0000"/>
                </a:solidFill>
              </a:rPr>
              <a:t>III </a:t>
            </a:r>
            <a:r>
              <a:rPr lang="ru-RU" sz="3600" b="1" dirty="0">
                <a:solidFill>
                  <a:srgbClr val="FF0000"/>
                </a:solidFill>
              </a:rPr>
              <a:t>БУХГАЛТЕРСКИЙ УЧЕТ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16" y="1235242"/>
            <a:ext cx="11593702" cy="56227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1. Бухгалтерский учет по методу начисления</a:t>
            </a:r>
            <a:endParaRPr lang="en-GB" b="1" dirty="0"/>
          </a:p>
          <a:p>
            <a:pPr lvl="1"/>
            <a:r>
              <a:rPr lang="ru-RU" dirty="0"/>
              <a:t>Введен</a:t>
            </a:r>
            <a:r>
              <a:rPr lang="en-GB" dirty="0"/>
              <a:t> </a:t>
            </a:r>
            <a:r>
              <a:rPr lang="ru-RU" dirty="0"/>
              <a:t>Органическим законом </a:t>
            </a:r>
            <a:r>
              <a:rPr lang="en-GB" dirty="0"/>
              <a:t>2001 LOLF</a:t>
            </a:r>
          </a:p>
          <a:p>
            <a:pPr lvl="1"/>
            <a:r>
              <a:rPr lang="ru-RU" dirty="0"/>
              <a:t>По образцу стандартов бухучета МСФООС,</a:t>
            </a:r>
            <a:r>
              <a:rPr lang="en-GB" dirty="0"/>
              <a:t> 19 </a:t>
            </a:r>
            <a:r>
              <a:rPr lang="ru-RU" dirty="0"/>
              <a:t>французских норм по рекомендации независимого комитета</a:t>
            </a:r>
            <a:endParaRPr lang="en-GB" dirty="0"/>
          </a:p>
          <a:p>
            <a:pPr lvl="1"/>
            <a:r>
              <a:rPr lang="ru-RU" dirty="0"/>
              <a:t>Сертификация Счетным судом только для центрального правительства, с менее жесткими требованиям к «квалификации»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2. Охват</a:t>
            </a:r>
            <a:endParaRPr lang="en-GB" b="1" dirty="0"/>
          </a:p>
          <a:p>
            <a:pPr lvl="1"/>
            <a:r>
              <a:rPr lang="ru-RU" dirty="0"/>
              <a:t>Центральные и местные органы власти, раздельно</a:t>
            </a:r>
            <a:endParaRPr lang="en-GB" dirty="0"/>
          </a:p>
          <a:p>
            <a:pPr lvl="1"/>
            <a:r>
              <a:rPr lang="ru-RU" dirty="0"/>
              <a:t>Консолидация для центрального правительства – между центральными органами и их ведомствами </a:t>
            </a:r>
            <a:endParaRPr lang="en-GB" dirty="0"/>
          </a:p>
          <a:p>
            <a:pPr lvl="1"/>
            <a:r>
              <a:rPr lang="ru-RU" dirty="0"/>
              <a:t>Консолидация для каждого местного органа власти; нет общей консолидации для всех местных органов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3. Задержки и сроки</a:t>
            </a:r>
            <a:endParaRPr lang="en-GB" b="1" dirty="0"/>
          </a:p>
          <a:p>
            <a:pPr lvl="1"/>
            <a:r>
              <a:rPr lang="ru-RU" dirty="0"/>
              <a:t>Закрытие за 4 месяца</a:t>
            </a:r>
            <a:endParaRPr lang="en-GB" dirty="0"/>
          </a:p>
          <a:p>
            <a:pPr lvl="1"/>
            <a:r>
              <a:rPr lang="ru-RU" dirty="0"/>
              <a:t>Одобрение (включая сертификацию для ЦП) в течение 6 месяцев…</a:t>
            </a:r>
            <a:endParaRPr lang="en-GB" dirty="0"/>
          </a:p>
          <a:p>
            <a:pPr lvl="1"/>
            <a:r>
              <a:rPr lang="ru-RU" dirty="0"/>
              <a:t>…финансовых отчетов и отчетов об исполнении бюджета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4. Отчетность</a:t>
            </a:r>
            <a:endParaRPr lang="en-GB" b="1" dirty="0"/>
          </a:p>
          <a:p>
            <a:pPr lvl="1"/>
            <a:r>
              <a:rPr lang="ru-RU" dirty="0"/>
              <a:t>Годовое бюджетное послание</a:t>
            </a:r>
            <a:endParaRPr lang="en-GB" dirty="0"/>
          </a:p>
          <a:p>
            <a:pPr lvl="1"/>
            <a:r>
              <a:rPr lang="ru-RU" dirty="0"/>
              <a:t>Месячные и годовые бюджетные отчеты</a:t>
            </a:r>
            <a:endParaRPr lang="en-GB" dirty="0"/>
          </a:p>
          <a:p>
            <a:pPr lvl="1"/>
            <a:r>
              <a:rPr lang="ru-RU" dirty="0"/>
              <a:t>На текущий момент – ограниченное использование на макро- и микроуровнях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2731FC-7A91-6216-3371-B21708DC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15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90" y="531379"/>
            <a:ext cx="11707820" cy="6492875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ОБЩЕЕ ВВЕДЕНИЕ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«КАЗНАЧЕЙСТВО»</a:t>
            </a:r>
            <a:r>
              <a:rPr lang="en-GB" sz="4000" b="1" dirty="0"/>
              <a:t> </a:t>
            </a:r>
          </a:p>
          <a:p>
            <a:pPr marL="742950" indent="-742950">
              <a:buFont typeface="+mj-lt"/>
              <a:buAutoNum type="arabicPeriod"/>
            </a:pPr>
            <a:endParaRPr lang="ru-RU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ХАРАКТЕРИСТИКИ ФРАНЦУЗСКОЙ МОДЕЛИ УГФ В ЧАСТИ ИСПОЛНЕНИЯ БЮДЖЕТА</a:t>
            </a:r>
            <a:r>
              <a:rPr lang="en-GB" sz="4000" b="1" dirty="0"/>
              <a:t> </a:t>
            </a:r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ПОСЛЕДНИЕ ДОСТИЖЕНИЯ И ПРОБЛЕМЫ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>
                <a:solidFill>
                  <a:srgbClr val="FF0000"/>
                </a:solidFill>
              </a:rPr>
              <a:t>НОВЫЕ ПОДХОДЫ И МЕТОДЫ «КОНТРОЛЯ»</a:t>
            </a:r>
          </a:p>
          <a:p>
            <a:pPr marL="1485900" lvl="2" indent="-571500">
              <a:buAutoNum type="romanUcPeriod"/>
            </a:pPr>
            <a:r>
              <a:rPr lang="ru-RU" sz="3200" b="1" dirty="0">
                <a:solidFill>
                  <a:srgbClr val="FF0000"/>
                </a:solidFill>
              </a:rPr>
              <a:t>контроль за обязательствами</a:t>
            </a:r>
            <a:endParaRPr lang="en-US" sz="3200" b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3200" b="1" dirty="0">
                <a:solidFill>
                  <a:srgbClr val="FF0000"/>
                </a:solidFill>
              </a:rPr>
              <a:t>контроль за платежами</a:t>
            </a:r>
            <a:endParaRPr lang="en-US" sz="3200" b="1" dirty="0">
              <a:solidFill>
                <a:srgbClr val="FF0000"/>
              </a:solidFill>
            </a:endParaRPr>
          </a:p>
          <a:p>
            <a:pPr marL="1485900" lvl="2" indent="-571500">
              <a:buAutoNum type="romanUcPeriod"/>
            </a:pPr>
            <a:r>
              <a:rPr lang="ru-RU" sz="3200" b="1" dirty="0">
                <a:solidFill>
                  <a:srgbClr val="FF0000"/>
                </a:solidFill>
              </a:rPr>
              <a:t>качество бухгалтерского учета</a:t>
            </a:r>
          </a:p>
          <a:p>
            <a:pPr marL="742950" indent="-742950">
              <a:buFont typeface="+mj-lt"/>
              <a:buAutoNum type="arabicPeriod"/>
            </a:pPr>
            <a:endParaRPr lang="ru-RU" sz="1900" b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УРОКИ И ВЫВОДЫ</a:t>
            </a:r>
            <a:endParaRPr lang="en-GB" sz="40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28D35-8D40-3292-C22E-D30D7A10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349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E55D99-B069-BCC5-6E6F-635F84F63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Изменения в подходах и методах контроля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65DB37-CD83-7335-AA8D-4981EA783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094874"/>
            <a:ext cx="11257547" cy="57631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000" b="1" dirty="0"/>
              <a:t>1. Основания </a:t>
            </a:r>
            <a:r>
              <a:rPr lang="en-US" sz="3000" b="1" dirty="0"/>
              <a:t>(</a:t>
            </a:r>
            <a:r>
              <a:rPr lang="ru-RU" sz="3000" b="1" dirty="0"/>
              <a:t>причины)</a:t>
            </a:r>
            <a:endParaRPr lang="en-GB" sz="3000" b="1" dirty="0"/>
          </a:p>
          <a:p>
            <a:pPr lvl="1"/>
            <a:r>
              <a:rPr lang="ru-RU" sz="2600" dirty="0"/>
              <a:t>Многочисленные, неудобные и пересекающиеся средства контроля процесса расходов</a:t>
            </a:r>
          </a:p>
          <a:p>
            <a:pPr lvl="1"/>
            <a:r>
              <a:rPr lang="ru-RU" sz="2600" dirty="0"/>
              <a:t>Компьютеризация</a:t>
            </a:r>
            <a:endParaRPr lang="en-GB" sz="2600" dirty="0"/>
          </a:p>
          <a:p>
            <a:pPr lvl="1"/>
            <a:r>
              <a:rPr lang="ru-RU" sz="2600" dirty="0"/>
              <a:t>Более эффективное сотрудничество между разными субъектами, участвующими в процессе расходов</a:t>
            </a:r>
            <a:endParaRPr lang="en-GB" sz="2600" dirty="0"/>
          </a:p>
          <a:p>
            <a:pPr lvl="1"/>
            <a:r>
              <a:rPr lang="ru-RU" sz="2600" dirty="0"/>
              <a:t>Внедрение бюджетирования, ориентированного на результат, и бухучета по методу начисления</a:t>
            </a:r>
            <a:endParaRPr lang="en-GB" sz="2600" dirty="0"/>
          </a:p>
          <a:p>
            <a:pPr marL="0" indent="0">
              <a:buNone/>
            </a:pPr>
            <a:r>
              <a:rPr lang="ru-RU" sz="3000" b="1" dirty="0"/>
              <a:t>2. Новые подходы</a:t>
            </a:r>
            <a:endParaRPr lang="en-GB" sz="3000" b="1" dirty="0"/>
          </a:p>
          <a:p>
            <a:pPr lvl="1"/>
            <a:r>
              <a:rPr lang="ru-RU" sz="2600" i="1" dirty="0"/>
              <a:t>Избирательность</a:t>
            </a:r>
            <a:r>
              <a:rPr lang="en-GB" sz="2600" dirty="0"/>
              <a:t> </a:t>
            </a:r>
            <a:r>
              <a:rPr lang="ru-RU" sz="2600" dirty="0"/>
              <a:t>вместо</a:t>
            </a:r>
            <a:r>
              <a:rPr lang="en-GB" sz="2600" dirty="0"/>
              <a:t> </a:t>
            </a:r>
            <a:r>
              <a:rPr lang="ru-RU" sz="2600" i="1" dirty="0"/>
              <a:t>исчерпывающей полноты</a:t>
            </a:r>
            <a:endParaRPr lang="en-GB" sz="2600" i="1" dirty="0"/>
          </a:p>
          <a:p>
            <a:pPr lvl="1"/>
            <a:r>
              <a:rPr lang="en-GB" sz="2600" i="1" dirty="0"/>
              <a:t>Ex-post</a:t>
            </a:r>
            <a:r>
              <a:rPr lang="ru-RU" sz="2600" i="1" dirty="0"/>
              <a:t> (последующий)</a:t>
            </a:r>
            <a:r>
              <a:rPr lang="en-GB" sz="2600" dirty="0"/>
              <a:t> </a:t>
            </a:r>
            <a:r>
              <a:rPr lang="ru-RU" sz="2600" dirty="0"/>
              <a:t>вместо</a:t>
            </a:r>
            <a:r>
              <a:rPr lang="en-GB" sz="2600" dirty="0"/>
              <a:t> </a:t>
            </a:r>
            <a:r>
              <a:rPr lang="en-GB" sz="2600" i="1" dirty="0"/>
              <a:t>ex-ant</a:t>
            </a:r>
            <a:r>
              <a:rPr lang="en-GB" sz="2600" dirty="0"/>
              <a:t>e</a:t>
            </a:r>
            <a:r>
              <a:rPr lang="ru-RU" sz="2600" dirty="0"/>
              <a:t> </a:t>
            </a:r>
            <a:r>
              <a:rPr lang="ru-RU" sz="2600" i="1" dirty="0"/>
              <a:t>(предварительного)</a:t>
            </a:r>
            <a:endParaRPr lang="en-GB" sz="2600" i="1" dirty="0"/>
          </a:p>
          <a:p>
            <a:pPr lvl="1"/>
            <a:r>
              <a:rPr lang="ru-RU" sz="2600" dirty="0"/>
              <a:t>В отношении </a:t>
            </a:r>
            <a:r>
              <a:rPr lang="ru-RU" sz="2600" i="1" dirty="0"/>
              <a:t>«системы»</a:t>
            </a:r>
            <a:r>
              <a:rPr lang="ru-RU" sz="2600" dirty="0"/>
              <a:t>, а не </a:t>
            </a:r>
            <a:r>
              <a:rPr lang="ru-RU" sz="2600" i="1" dirty="0"/>
              <a:t>«операций»</a:t>
            </a:r>
            <a:endParaRPr lang="en-GB" sz="2600" dirty="0"/>
          </a:p>
          <a:p>
            <a:pPr lvl="1"/>
            <a:r>
              <a:rPr lang="ru-RU" sz="2600" i="1" dirty="0"/>
              <a:t>Прагматизм, </a:t>
            </a:r>
            <a:r>
              <a:rPr lang="ru-RU" sz="2600" dirty="0"/>
              <a:t>а не </a:t>
            </a:r>
            <a:r>
              <a:rPr lang="ru-RU" sz="2600" i="1" dirty="0"/>
              <a:t>формализм</a:t>
            </a:r>
            <a:endParaRPr lang="en-GB" sz="2600" i="1" dirty="0"/>
          </a:p>
          <a:p>
            <a:pPr lvl="1"/>
            <a:r>
              <a:rPr lang="ru-RU" sz="2600" i="1" dirty="0"/>
              <a:t>Доверие</a:t>
            </a:r>
            <a:r>
              <a:rPr lang="en-GB" sz="2600" dirty="0"/>
              <a:t> </a:t>
            </a:r>
            <a:r>
              <a:rPr lang="ru-RU" sz="2600" dirty="0"/>
              <a:t>и сотрудничество вместо</a:t>
            </a:r>
            <a:r>
              <a:rPr lang="en-GB" sz="2600" dirty="0"/>
              <a:t> </a:t>
            </a:r>
            <a:r>
              <a:rPr lang="ru-RU" sz="2600" i="1" dirty="0"/>
              <a:t>недоверия</a:t>
            </a:r>
            <a:r>
              <a:rPr lang="en-GB" sz="2600" dirty="0"/>
              <a:t> </a:t>
            </a:r>
            <a:r>
              <a:rPr lang="ru-RU" sz="2600" dirty="0"/>
              <a:t>и споров</a:t>
            </a:r>
            <a:endParaRPr lang="en-GB" sz="2600" dirty="0"/>
          </a:p>
          <a:p>
            <a:pPr marL="0" indent="0">
              <a:buNone/>
            </a:pPr>
            <a:r>
              <a:rPr lang="ru-RU" sz="3000" b="1" dirty="0"/>
              <a:t>3. Как менялись…</a:t>
            </a:r>
            <a:r>
              <a:rPr lang="en-GB" sz="3000" b="1" dirty="0"/>
              <a:t> </a:t>
            </a:r>
          </a:p>
          <a:p>
            <a:pPr lvl="1"/>
            <a:r>
              <a:rPr lang="ru-RU" sz="2600" dirty="0"/>
              <a:t>Контроль за обязательствами</a:t>
            </a:r>
            <a:endParaRPr lang="en-GB" sz="2600" dirty="0"/>
          </a:p>
          <a:p>
            <a:pPr lvl="1"/>
            <a:r>
              <a:rPr lang="ru-RU" sz="2600" dirty="0"/>
              <a:t>Контроль за платежами</a:t>
            </a:r>
            <a:endParaRPr lang="en-GB" sz="2600" dirty="0"/>
          </a:p>
          <a:p>
            <a:pPr lvl="1"/>
            <a:r>
              <a:rPr lang="ru-RU" sz="2600" dirty="0"/>
              <a:t>Контроль за бухгалтерским учетом</a:t>
            </a:r>
            <a:endParaRPr lang="en-GB" sz="2600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7CDAAD-8709-4984-506A-6B50222F9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46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D50B7-6E23-D101-9B23-0AD86600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 </a:t>
            </a:r>
            <a:r>
              <a:rPr lang="ru-RU" sz="4000" b="1" dirty="0">
                <a:solidFill>
                  <a:srgbClr val="FF0000"/>
                </a:solidFill>
              </a:rPr>
              <a:t>Контроль за ОБЯЗАТЕЛЬСТВАМИ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F5A71B-B0D3-80E5-B39B-1568B44D3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118938"/>
            <a:ext cx="12020550" cy="56187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ru-RU" b="1" dirty="0"/>
              <a:t>Исходно, с начала</a:t>
            </a:r>
            <a:r>
              <a:rPr lang="en-GB" b="1" dirty="0"/>
              <a:t> XX</a:t>
            </a:r>
            <a:r>
              <a:rPr lang="ru-RU" sz="1800" b="1" dirty="0"/>
              <a:t>-го</a:t>
            </a:r>
            <a:r>
              <a:rPr lang="en-GB" b="1" dirty="0"/>
              <a:t> </a:t>
            </a:r>
            <a:r>
              <a:rPr lang="ru-RU" b="1" dirty="0"/>
              <a:t>века</a:t>
            </a:r>
            <a:r>
              <a:rPr lang="en-GB" b="1" dirty="0"/>
              <a:t>: </a:t>
            </a:r>
            <a:r>
              <a:rPr lang="ru-RU" dirty="0"/>
              <a:t>чтобы избежать просроченной задолженности и  укрепить бюджетную дисциплину</a:t>
            </a:r>
            <a:endParaRPr lang="en-GB" b="0" dirty="0"/>
          </a:p>
          <a:p>
            <a:pPr lvl="1"/>
            <a:r>
              <a:rPr lang="ru-RU" dirty="0"/>
              <a:t>Предварительный (</a:t>
            </a:r>
            <a:r>
              <a:rPr lang="en-GB" dirty="0"/>
              <a:t>ex-ante</a:t>
            </a:r>
            <a:r>
              <a:rPr lang="ru-RU" dirty="0"/>
              <a:t>) контроль обязательств</a:t>
            </a:r>
            <a:r>
              <a:rPr lang="en-GB" dirty="0"/>
              <a:t> “</a:t>
            </a:r>
            <a:r>
              <a:rPr lang="en-GB" i="1" dirty="0" err="1"/>
              <a:t>ordonnateur</a:t>
            </a:r>
            <a:r>
              <a:rPr lang="en-GB" dirty="0"/>
              <a:t>”</a:t>
            </a:r>
            <a:r>
              <a:rPr lang="ru-RU" dirty="0"/>
              <a:t> («распорядителем»)</a:t>
            </a:r>
            <a:r>
              <a:rPr lang="en-GB" dirty="0"/>
              <a:t>, </a:t>
            </a:r>
            <a:r>
              <a:rPr lang="ru-RU" dirty="0"/>
              <a:t>в структурах центрального правительства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агентом Бюджетного управления Министерства финансов</a:t>
            </a:r>
            <a:r>
              <a:rPr lang="en-GB" dirty="0"/>
              <a:t>; </a:t>
            </a:r>
          </a:p>
          <a:p>
            <a:pPr lvl="1"/>
            <a:r>
              <a:rPr lang="ru-RU" dirty="0"/>
              <a:t>для проверки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)</a:t>
            </a:r>
            <a:r>
              <a:rPr lang="ru-RU" dirty="0"/>
              <a:t> достаточности обязательств</a:t>
            </a:r>
            <a:r>
              <a:rPr lang="en-GB" dirty="0"/>
              <a:t>, ii)</a:t>
            </a:r>
            <a:r>
              <a:rPr lang="ru-RU" dirty="0"/>
              <a:t> соответствия строке бюджета</a:t>
            </a:r>
            <a:r>
              <a:rPr lang="en-GB" dirty="0"/>
              <a:t>; </a:t>
            </a:r>
          </a:p>
          <a:p>
            <a:pPr lvl="1"/>
            <a:r>
              <a:rPr lang="ru-RU" dirty="0"/>
              <a:t>ограниченная координация со средствами контроля за платежами</a:t>
            </a:r>
            <a:r>
              <a:rPr lang="en-GB" dirty="0"/>
              <a:t> (</a:t>
            </a:r>
            <a:r>
              <a:rPr lang="ru-RU" dirty="0"/>
              <a:t>см. ниже</a:t>
            </a:r>
            <a:r>
              <a:rPr lang="en-GB" dirty="0"/>
              <a:t>)</a:t>
            </a:r>
          </a:p>
          <a:p>
            <a:pPr lvl="1"/>
            <a:r>
              <a:rPr lang="ru-RU" dirty="0"/>
              <a:t>Наименование: </a:t>
            </a:r>
            <a:r>
              <a:rPr lang="en-GB" dirty="0"/>
              <a:t> </a:t>
            </a:r>
            <a:r>
              <a:rPr lang="ru-RU" i="1" dirty="0"/>
              <a:t>финансовый контролер (ФК)</a:t>
            </a:r>
            <a:endParaRPr lang="en-GB" i="1" dirty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ru-RU" b="1" dirty="0"/>
              <a:t>Изменения начались в</a:t>
            </a:r>
            <a:r>
              <a:rPr lang="en-GB" b="1" dirty="0"/>
              <a:t> 2001</a:t>
            </a:r>
            <a:r>
              <a:rPr lang="ru-RU" b="1" dirty="0"/>
              <a:t> г.</a:t>
            </a:r>
            <a:r>
              <a:rPr lang="en-GB" b="1" dirty="0"/>
              <a:t> </a:t>
            </a:r>
            <a:r>
              <a:rPr lang="en-GB" dirty="0"/>
              <a:t>(LOLF):  </a:t>
            </a:r>
            <a:r>
              <a:rPr lang="ru-RU" dirty="0"/>
              <a:t>для внедрения новых механизмов государственного управления, в частности ориентированного на результат бюджетирования</a:t>
            </a:r>
            <a:endParaRPr lang="en-GB" b="0" dirty="0"/>
          </a:p>
          <a:p>
            <a:pPr lvl="1"/>
            <a:r>
              <a:rPr lang="ru-RU" dirty="0"/>
              <a:t>Более общий контроль в отношении «годового плана расходов»</a:t>
            </a:r>
            <a:r>
              <a:rPr lang="en-GB" dirty="0"/>
              <a:t> </a:t>
            </a:r>
          </a:p>
          <a:p>
            <a:pPr lvl="1"/>
            <a:r>
              <a:rPr lang="ru-RU" i="1" dirty="0"/>
              <a:t>Контролер</a:t>
            </a:r>
            <a:r>
              <a:rPr lang="en-GB" dirty="0"/>
              <a:t> </a:t>
            </a:r>
            <a:r>
              <a:rPr lang="ru-RU" dirty="0"/>
              <a:t>становится в большей степени </a:t>
            </a:r>
            <a:r>
              <a:rPr lang="ru-RU" i="1" dirty="0"/>
              <a:t>советником</a:t>
            </a:r>
            <a:r>
              <a:rPr lang="en-GB" dirty="0"/>
              <a:t> </a:t>
            </a:r>
            <a:r>
              <a:rPr lang="ru-RU" dirty="0"/>
              <a:t>«распорядителя»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Более тесная координация со средствами контроля за платежами</a:t>
            </a:r>
            <a:r>
              <a:rPr lang="en-GB" dirty="0"/>
              <a:t>: </a:t>
            </a:r>
            <a:r>
              <a:rPr lang="ru-RU" dirty="0"/>
              <a:t>«КБ» и «государственный бухгалтер» имеют одинаковые полномочия как представители Министерства финансов в каждом отраслевом министерстве</a:t>
            </a:r>
            <a:endParaRPr lang="en-GB" dirty="0"/>
          </a:p>
          <a:p>
            <a:pPr lvl="1"/>
            <a:r>
              <a:rPr lang="ru-RU" dirty="0"/>
              <a:t>Новое название</a:t>
            </a:r>
            <a:r>
              <a:rPr lang="en-GB" dirty="0"/>
              <a:t>: </a:t>
            </a:r>
            <a:r>
              <a:rPr lang="ru-RU" i="1" dirty="0"/>
              <a:t>контролер бюджета (КБ)</a:t>
            </a:r>
            <a:r>
              <a:rPr lang="en-GB" i="1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F4ED49-42E6-0D92-C0B0-40AEB597F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3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EF5EE-70A1-A1A3-A425-402020B0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II </a:t>
            </a:r>
            <a:r>
              <a:rPr lang="ru-RU" sz="4000" b="1" dirty="0">
                <a:solidFill>
                  <a:srgbClr val="FF0000"/>
                </a:solidFill>
              </a:rPr>
              <a:t>Контроль за ПЛАТЕЖАМИ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2DE584-C171-0499-518B-CBF58576D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63" y="802983"/>
            <a:ext cx="11691687" cy="60759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ru-RU" b="1" dirty="0"/>
              <a:t>Традиционно – предварительный, исчерпывающий и систематический контроль</a:t>
            </a:r>
            <a:endParaRPr lang="en-GB" b="1" dirty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ru-RU" b="1" dirty="0"/>
              <a:t>На этапе совершения платежа</a:t>
            </a:r>
            <a:endParaRPr lang="en-GB" b="1" dirty="0"/>
          </a:p>
          <a:p>
            <a:pPr lvl="1"/>
            <a:r>
              <a:rPr lang="ru-RU" sz="2600" dirty="0"/>
              <a:t>В отношении «платежного распоряжения», направленного </a:t>
            </a:r>
            <a:r>
              <a:rPr lang="en-GB" sz="2600" dirty="0"/>
              <a:t>“</a:t>
            </a:r>
            <a:r>
              <a:rPr lang="en-GB" sz="2600" i="1" dirty="0" err="1"/>
              <a:t>ordonnateur</a:t>
            </a:r>
            <a:r>
              <a:rPr lang="en-GB" sz="2600" dirty="0"/>
              <a:t>”</a:t>
            </a:r>
            <a:r>
              <a:rPr lang="ru-RU" sz="2600" dirty="0"/>
              <a:t> («распорядителем»)</a:t>
            </a:r>
            <a:endParaRPr lang="en-GB" sz="2600" dirty="0"/>
          </a:p>
          <a:p>
            <a:pPr lvl="1"/>
            <a:r>
              <a:rPr lang="en-GB" sz="2600" dirty="0"/>
              <a:t>7 </a:t>
            </a:r>
            <a:r>
              <a:rPr lang="ru-RU" sz="2600" dirty="0"/>
              <a:t>контрольных точек</a:t>
            </a:r>
            <a:endParaRPr lang="en-GB" sz="2600" dirty="0"/>
          </a:p>
          <a:p>
            <a:pPr lvl="1"/>
            <a:r>
              <a:rPr lang="ru-RU" sz="2600" dirty="0"/>
              <a:t>В отношении расходов центрального и местных бюджетов</a:t>
            </a:r>
            <a:endParaRPr lang="en-GB" sz="2600" dirty="0"/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600" dirty="0"/>
              <a:t>Выполнялся «государственным бухгалтером» - агентом Казначейства</a:t>
            </a:r>
            <a:endParaRPr lang="en-GB" sz="26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b="1" dirty="0"/>
              <a:t>3. </a:t>
            </a:r>
            <a:r>
              <a:rPr lang="ru-RU" b="1" dirty="0"/>
              <a:t>Две недавние реформы</a:t>
            </a:r>
            <a:endParaRPr lang="en-GB" b="1" dirty="0"/>
          </a:p>
          <a:p>
            <a:pPr lvl="1">
              <a:spcBef>
                <a:spcPts val="1000"/>
              </a:spcBef>
              <a:defRPr/>
            </a:pPr>
            <a:r>
              <a:rPr lang="ru-RU" sz="2600" dirty="0"/>
              <a:t>«</a:t>
            </a:r>
            <a:r>
              <a:rPr lang="ru-RU" sz="2600" i="1" dirty="0"/>
              <a:t>Выборочный</a:t>
            </a:r>
            <a:r>
              <a:rPr lang="ru-RU" sz="2600" dirty="0"/>
              <a:t>»</a:t>
            </a:r>
            <a:r>
              <a:rPr lang="en-GB" sz="2600" dirty="0"/>
              <a:t> </a:t>
            </a:r>
            <a:r>
              <a:rPr lang="ru-RU" sz="2600" dirty="0"/>
              <a:t>контроль</a:t>
            </a:r>
            <a:endParaRPr lang="en-GB" sz="2600" dirty="0"/>
          </a:p>
          <a:p>
            <a:pPr lvl="2">
              <a:spcBef>
                <a:spcPts val="1000"/>
              </a:spcBef>
              <a:defRPr/>
            </a:pPr>
            <a:r>
              <a:rPr lang="ru-RU" sz="2200" dirty="0"/>
              <a:t>На основе оценки риска, с учетом истории операций плюс возможностей учреждения</a:t>
            </a:r>
            <a:endParaRPr lang="en-US" sz="2200" dirty="0"/>
          </a:p>
          <a:p>
            <a:pPr lvl="2">
              <a:spcBef>
                <a:spcPts val="1000"/>
              </a:spcBef>
              <a:defRPr/>
            </a:pPr>
            <a:r>
              <a:rPr lang="ru-RU" sz="2200" dirty="0"/>
              <a:t>Получил всеобщее распространение в 2012 году</a:t>
            </a:r>
            <a:endParaRPr lang="en-GB" sz="2200" baseline="0" dirty="0"/>
          </a:p>
          <a:p>
            <a:pPr lvl="2">
              <a:spcBef>
                <a:spcPts val="1000"/>
              </a:spcBef>
              <a:defRPr/>
            </a:pPr>
            <a:r>
              <a:rPr lang="ru-RU" sz="2200" dirty="0"/>
              <a:t>Крайне успешно</a:t>
            </a:r>
            <a:endParaRPr lang="en-GB" sz="2200" baseline="0" dirty="0"/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600" i="1" dirty="0"/>
              <a:t>«Договорной»</a:t>
            </a:r>
            <a:r>
              <a:rPr lang="en-GB" sz="2600" dirty="0"/>
              <a:t> </a:t>
            </a:r>
            <a:r>
              <a:rPr lang="ru-RU" sz="2600" dirty="0"/>
              <a:t>контроль</a:t>
            </a:r>
            <a:r>
              <a:rPr lang="en-GB" sz="2600" dirty="0"/>
              <a:t>, </a:t>
            </a:r>
            <a:r>
              <a:rPr lang="ru-RU" sz="2600" dirty="0"/>
              <a:t>следуя системному подходу</a:t>
            </a:r>
            <a:r>
              <a:rPr lang="en-GB" sz="2600" dirty="0"/>
              <a:t>  </a:t>
            </a:r>
          </a:p>
          <a:p>
            <a:pPr lvl="2">
              <a:spcBef>
                <a:spcPts val="1000"/>
              </a:spcBef>
              <a:defRPr/>
            </a:pPr>
            <a:r>
              <a:rPr lang="ru-RU" sz="2200" dirty="0"/>
              <a:t>В дальнейшем – с акцентом на местные органы и на базе партнерского подхода</a:t>
            </a:r>
            <a:endParaRPr lang="en-GB" sz="2200" dirty="0"/>
          </a:p>
          <a:p>
            <a:pPr lvl="2">
              <a:spcBef>
                <a:spcPts val="1000"/>
              </a:spcBef>
              <a:defRPr/>
            </a:pPr>
            <a:r>
              <a:rPr lang="ru-RU" sz="2200" dirty="0"/>
              <a:t>Результаты неоднозначны: предполагает полный аудит процессов и систем расходования, принятых в организации</a:t>
            </a:r>
            <a:endParaRPr lang="en-GB" sz="22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6380F1-089B-E359-148C-043224D3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951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B351B3-05DA-8ED6-F092-384C99F92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032069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Влияние на подотчетность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E0B43B-DABC-C1FE-764D-AD66B77AA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62" y="1050324"/>
            <a:ext cx="11662611" cy="59806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1. </a:t>
            </a:r>
            <a:r>
              <a:rPr lang="ru-RU" sz="3200" b="1" dirty="0"/>
              <a:t>Основания (причины)</a:t>
            </a:r>
            <a:endParaRPr lang="en-GB" sz="3200" b="1" dirty="0"/>
          </a:p>
          <a:p>
            <a:pPr lvl="1"/>
            <a:r>
              <a:rPr lang="ru-RU" sz="2800" dirty="0"/>
              <a:t>Смягчение мер контроля требует укрепления механизмов подотчетности</a:t>
            </a:r>
            <a:endParaRPr lang="en-GB" sz="2800" dirty="0"/>
          </a:p>
          <a:p>
            <a:pPr lvl="1"/>
            <a:r>
              <a:rPr lang="ru-RU" sz="2800" dirty="0"/>
              <a:t>Особенно когда ослаблены меры предварительного контроля</a:t>
            </a:r>
            <a:endParaRPr lang="en-GB" sz="2800" dirty="0"/>
          </a:p>
          <a:p>
            <a:pPr lvl="2"/>
            <a:r>
              <a:rPr lang="ru-RU" sz="2400" dirty="0"/>
              <a:t>последующий (</a:t>
            </a:r>
            <a:r>
              <a:rPr lang="en-GB" sz="2400" dirty="0"/>
              <a:t>ex post</a:t>
            </a:r>
            <a:r>
              <a:rPr lang="ru-RU" sz="2400" dirty="0"/>
              <a:t>) контроль предполагает </a:t>
            </a:r>
            <a:r>
              <a:rPr lang="ru-RU" sz="2400" i="1" dirty="0"/>
              <a:t>санкции</a:t>
            </a:r>
            <a:r>
              <a:rPr lang="en-GB" sz="2400" dirty="0"/>
              <a:t> </a:t>
            </a:r>
          </a:p>
          <a:p>
            <a:pPr lvl="2"/>
            <a:r>
              <a:rPr lang="ru-RU" sz="2400" dirty="0"/>
              <a:t>финансовые/нефинансовые</a:t>
            </a:r>
            <a:r>
              <a:rPr lang="en-GB" sz="2400" dirty="0"/>
              <a:t> </a:t>
            </a:r>
          </a:p>
          <a:p>
            <a:pPr lvl="2"/>
            <a:r>
              <a:rPr lang="ru-RU" sz="2400" dirty="0"/>
              <a:t>управленческие, дисциплинарные или судебные</a:t>
            </a:r>
            <a:endParaRPr lang="en-GB" sz="2400" dirty="0"/>
          </a:p>
          <a:p>
            <a:pPr lvl="1"/>
            <a:r>
              <a:rPr lang="ru-RU" sz="2800" dirty="0"/>
              <a:t>В условиях</a:t>
            </a:r>
            <a:r>
              <a:rPr lang="en-GB" sz="2800" dirty="0"/>
              <a:t> </a:t>
            </a:r>
            <a:r>
              <a:rPr lang="ru-RU" sz="2800" i="1" dirty="0"/>
              <a:t>бюджетирования, ориентированного на результат</a:t>
            </a:r>
            <a:r>
              <a:rPr lang="en-GB" sz="2800" dirty="0"/>
              <a:t>,</a:t>
            </a:r>
            <a:r>
              <a:rPr lang="en-GB" sz="2800" i="1" dirty="0"/>
              <a:t> </a:t>
            </a:r>
            <a:r>
              <a:rPr lang="ru-RU" sz="2800" dirty="0"/>
              <a:t>смягчение контроля в отношении</a:t>
            </a:r>
            <a:r>
              <a:rPr lang="en-GB" sz="2800" dirty="0"/>
              <a:t> </a:t>
            </a:r>
            <a:r>
              <a:rPr lang="ru-RU" sz="2800" i="1" dirty="0"/>
              <a:t>вводимых ресурсов </a:t>
            </a:r>
            <a:r>
              <a:rPr lang="ru-RU" sz="2800" dirty="0"/>
              <a:t>требует контроля в отношении </a:t>
            </a:r>
            <a:r>
              <a:rPr lang="ru-RU" sz="2800" i="1" dirty="0"/>
              <a:t>полученных результатов,</a:t>
            </a:r>
            <a:r>
              <a:rPr lang="en-GB" sz="2800" dirty="0"/>
              <a:t> </a:t>
            </a:r>
            <a:r>
              <a:rPr lang="ru-RU" sz="2800" dirty="0"/>
              <a:t>а также набора стимулов</a:t>
            </a:r>
            <a:endParaRPr lang="en-GB" sz="2800" dirty="0"/>
          </a:p>
          <a:p>
            <a:pPr marL="0" indent="0">
              <a:buNone/>
            </a:pPr>
            <a:r>
              <a:rPr lang="en-US" sz="3200" b="1" dirty="0"/>
              <a:t>2. </a:t>
            </a:r>
            <a:r>
              <a:rPr lang="ru-RU" sz="3200" b="1" dirty="0"/>
              <a:t>Развитие событий в последнее время</a:t>
            </a:r>
            <a:r>
              <a:rPr lang="en-GB" sz="3200" b="1" dirty="0"/>
              <a:t> </a:t>
            </a:r>
          </a:p>
          <a:p>
            <a:pPr lvl="1"/>
            <a:r>
              <a:rPr lang="ru-RU" sz="2800" dirty="0"/>
              <a:t>действовавшее в отношении</a:t>
            </a:r>
            <a:r>
              <a:rPr lang="en-GB" sz="2800" dirty="0"/>
              <a:t> </a:t>
            </a:r>
            <a:r>
              <a:rPr lang="ru-RU" sz="2800" i="1" dirty="0"/>
              <a:t>государственных бухгалтеров</a:t>
            </a:r>
            <a:r>
              <a:rPr lang="en-GB" sz="2800" dirty="0"/>
              <a:t> </a:t>
            </a:r>
            <a:r>
              <a:rPr lang="ru-RU" sz="2800" dirty="0"/>
              <a:t>устаревшее положение о материальной личной ответственности было пересмотрено в 2011 году и окончательно упразднено в 2022 году</a:t>
            </a:r>
            <a:r>
              <a:rPr lang="en-GB" sz="2800" dirty="0"/>
              <a:t> </a:t>
            </a:r>
          </a:p>
          <a:p>
            <a:pPr lvl="1"/>
            <a:r>
              <a:rPr lang="ru-RU" sz="2800" dirty="0"/>
              <a:t>вместо него введен </a:t>
            </a:r>
            <a:r>
              <a:rPr lang="ru-RU" sz="2800" i="1" dirty="0"/>
              <a:t>единый механизм судебной ответственности </a:t>
            </a:r>
            <a:r>
              <a:rPr lang="ru-RU" sz="2800" dirty="0"/>
              <a:t>для государственных служащих (и для</a:t>
            </a:r>
            <a:r>
              <a:rPr lang="en-GB" sz="2800" dirty="0"/>
              <a:t> </a:t>
            </a:r>
            <a:r>
              <a:rPr lang="en-GB" sz="2800" i="1" dirty="0" err="1"/>
              <a:t>ordonnateur</a:t>
            </a:r>
            <a:r>
              <a:rPr lang="ru-RU" sz="2800" i="1" dirty="0"/>
              <a:t>, </a:t>
            </a:r>
            <a:r>
              <a:rPr lang="ru-RU" sz="2800" dirty="0"/>
              <a:t>и для</a:t>
            </a:r>
            <a:r>
              <a:rPr lang="en-GB" sz="2800" dirty="0"/>
              <a:t> </a:t>
            </a:r>
            <a:r>
              <a:rPr lang="en-GB" sz="2800" i="1" dirty="0" err="1"/>
              <a:t>comptable</a:t>
            </a:r>
            <a:r>
              <a:rPr lang="ru-RU" sz="2800" i="1" dirty="0"/>
              <a:t>)</a:t>
            </a:r>
            <a:endParaRPr lang="en-GB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D55F93-EE93-8DA2-6A4C-D1DD12DA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EEA3FD-D81A-40C9-93D6-2C998A0AD5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821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CEC0B-464A-FB7D-62AA-DD0AC114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626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III </a:t>
            </a:r>
            <a:r>
              <a:rPr lang="ru-RU" sz="4000" b="1" dirty="0">
                <a:solidFill>
                  <a:srgbClr val="FF0000"/>
                </a:solidFill>
              </a:rPr>
              <a:t>Контроль в отношении БУХУЧЕТА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BC9560-DC50-A8AE-965F-946E0198E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925896"/>
            <a:ext cx="12047621" cy="60964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ru-RU" b="1" dirty="0"/>
              <a:t>Контекст</a:t>
            </a:r>
            <a:r>
              <a:rPr lang="en-GB" b="1" dirty="0"/>
              <a:t>: </a:t>
            </a:r>
          </a:p>
          <a:p>
            <a:pPr lvl="1"/>
            <a:r>
              <a:rPr lang="ru-RU" dirty="0"/>
              <a:t>Бухучет по методу начисления</a:t>
            </a:r>
            <a:r>
              <a:rPr lang="en-GB" dirty="0"/>
              <a:t>: </a:t>
            </a:r>
            <a:r>
              <a:rPr lang="ru-RU" dirty="0"/>
              <a:t>особая проблема для французской модели УГФ</a:t>
            </a:r>
            <a:endParaRPr lang="en-GB" dirty="0"/>
          </a:p>
          <a:p>
            <a:pPr lvl="2"/>
            <a:r>
              <a:rPr lang="ru-RU" dirty="0"/>
              <a:t>ставит под сомнение практику разделения «</a:t>
            </a:r>
            <a:r>
              <a:rPr lang="en-GB" i="1" dirty="0" err="1"/>
              <a:t>ordonateur</a:t>
            </a:r>
            <a:r>
              <a:rPr lang="en-GB" i="1" dirty="0"/>
              <a:t>/</a:t>
            </a:r>
            <a:r>
              <a:rPr lang="en-GB" i="1" dirty="0" err="1"/>
              <a:t>comptable</a:t>
            </a:r>
            <a:r>
              <a:rPr lang="ru-RU" dirty="0"/>
              <a:t>»</a:t>
            </a:r>
            <a:endParaRPr lang="en-GB" dirty="0"/>
          </a:p>
          <a:p>
            <a:pPr lvl="2"/>
            <a:r>
              <a:rPr lang="ru-RU" dirty="0"/>
              <a:t>при использовании метода начисления главное событие учета (поставка) не находится под прямым контролем</a:t>
            </a:r>
            <a:r>
              <a:rPr lang="en-GB" dirty="0"/>
              <a:t> </a:t>
            </a:r>
            <a:r>
              <a:rPr lang="en-GB" i="1" dirty="0" err="1"/>
              <a:t>comptable</a:t>
            </a:r>
            <a:r>
              <a:rPr lang="ru-RU" dirty="0"/>
              <a:t> («бухгалтера»)</a:t>
            </a:r>
            <a:endParaRPr lang="en-GB" dirty="0"/>
          </a:p>
          <a:p>
            <a:pPr lvl="1"/>
            <a:r>
              <a:rPr lang="ru-RU" dirty="0"/>
              <a:t>Сертификация Счетным судом</a:t>
            </a:r>
            <a:endParaRPr lang="en-GB" dirty="0"/>
          </a:p>
          <a:p>
            <a:pPr lvl="2"/>
            <a:r>
              <a:rPr lang="ru-RU" dirty="0"/>
              <a:t>С 1</a:t>
            </a:r>
            <a:r>
              <a:rPr lang="en-GB" dirty="0"/>
              <a:t>3 </a:t>
            </a:r>
            <a:r>
              <a:rPr lang="ru-RU" dirty="0"/>
              <a:t>«квалификаций» в</a:t>
            </a:r>
            <a:r>
              <a:rPr lang="en-GB" dirty="0"/>
              <a:t> 2006</a:t>
            </a:r>
            <a:r>
              <a:rPr lang="ru-RU" dirty="0"/>
              <a:t> г. - до</a:t>
            </a:r>
            <a:r>
              <a:rPr lang="en-GB" dirty="0"/>
              <a:t> 4 </a:t>
            </a:r>
            <a:r>
              <a:rPr lang="ru-RU" dirty="0"/>
              <a:t>в</a:t>
            </a:r>
            <a:r>
              <a:rPr lang="en-GB" dirty="0"/>
              <a:t> 2021</a:t>
            </a:r>
            <a:r>
              <a:rPr lang="ru-RU" dirty="0"/>
              <a:t> г.</a:t>
            </a:r>
            <a:r>
              <a:rPr lang="en-GB" dirty="0"/>
              <a:t>   </a:t>
            </a:r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ru-RU" b="1" dirty="0"/>
              <a:t>Необходимость обеспечить качество бухгалтерского учета</a:t>
            </a:r>
            <a:endParaRPr lang="en-GB" b="1" dirty="0"/>
          </a:p>
          <a:p>
            <a:pPr lvl="1"/>
            <a:r>
              <a:rPr lang="ru-RU" dirty="0"/>
              <a:t>Критерии качества бухучета определены в специальном регламенте (регулярность, честность, достоверность и т.д.)</a:t>
            </a:r>
            <a:endParaRPr lang="en-GB" sz="1400" dirty="0"/>
          </a:p>
          <a:p>
            <a:pPr lvl="1"/>
            <a:r>
              <a:rPr lang="ru-RU" dirty="0"/>
              <a:t>Возможность отслеживания и аудита (встроена в ИИСУГФ </a:t>
            </a:r>
            <a:r>
              <a:rPr lang="en-GB" dirty="0"/>
              <a:t>Chorus </a:t>
            </a:r>
            <a:r>
              <a:rPr lang="ru-RU" dirty="0"/>
              <a:t>и</a:t>
            </a:r>
            <a:r>
              <a:rPr lang="en-GB" dirty="0"/>
              <a:t> Helios)</a:t>
            </a:r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ru-RU" b="1" dirty="0"/>
              <a:t>Форматы</a:t>
            </a:r>
            <a:endParaRPr lang="en-GB" b="1" dirty="0"/>
          </a:p>
          <a:p>
            <a:pPr lvl="1"/>
            <a:r>
              <a:rPr lang="ru-RU" dirty="0"/>
              <a:t>Определены в специальном регламенте 2013 года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Комитет по внутреннему аудиту бухучета</a:t>
            </a:r>
            <a:r>
              <a:rPr lang="en-GB" dirty="0"/>
              <a:t> </a:t>
            </a:r>
            <a:r>
              <a:rPr lang="ru-RU" dirty="0"/>
              <a:t>в каждом бюджетном учреждении</a:t>
            </a:r>
            <a:endParaRPr lang="en-GB" dirty="0"/>
          </a:p>
          <a:p>
            <a:pPr lvl="1"/>
            <a:r>
              <a:rPr lang="ru-RU" dirty="0"/>
              <a:t>Картирование рисков бухучета и соответствующий план действий</a:t>
            </a:r>
            <a:endParaRPr lang="en-GB" dirty="0"/>
          </a:p>
          <a:p>
            <a:pPr lvl="1"/>
            <a:r>
              <a:rPr lang="ru-RU" dirty="0"/>
              <a:t>В течение года – постоянный самоконтроль и квартальное закрытие</a:t>
            </a:r>
            <a:endParaRPr lang="en-GB" dirty="0"/>
          </a:p>
          <a:p>
            <a:pPr lvl="1"/>
            <a:r>
              <a:rPr lang="ru-RU" dirty="0"/>
              <a:t>В сотрудничестве со Счетным судом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B4FCCC-430C-08B9-629F-BBC93217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EEA3FD-D81A-40C9-93D6-2C998A0AD5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69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EA63F-BA04-0E84-6080-DEBF339CA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4" y="40902"/>
            <a:ext cx="9996055" cy="861664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ФРАНЦИЯ</a:t>
            </a:r>
            <a:r>
              <a:rPr lang="en-GB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5E7CD0-8781-1916-6BC0-FF950EF9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5" y="1039092"/>
            <a:ext cx="11329555" cy="5682384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/>
              <a:t>Население – </a:t>
            </a:r>
            <a:r>
              <a:rPr lang="en-GB" sz="3200" dirty="0"/>
              <a:t>68</a:t>
            </a:r>
            <a:r>
              <a:rPr lang="ru-RU" sz="3200" dirty="0"/>
              <a:t> млн человек,</a:t>
            </a:r>
            <a:r>
              <a:rPr lang="en-GB" sz="3200" baseline="0" dirty="0"/>
              <a:t> 550 000 </a:t>
            </a:r>
            <a:r>
              <a:rPr lang="ru-RU" sz="3200" dirty="0"/>
              <a:t>км</a:t>
            </a:r>
            <a:r>
              <a:rPr lang="en-GB" sz="3200" baseline="0" dirty="0"/>
              <a:t>2</a:t>
            </a:r>
            <a:r>
              <a:rPr lang="en-GB" sz="3200" dirty="0"/>
              <a:t> </a:t>
            </a:r>
          </a:p>
          <a:p>
            <a:r>
              <a:rPr lang="ru-RU" sz="3200" b="1" dirty="0"/>
              <a:t>Традиция централизации</a:t>
            </a:r>
            <a:r>
              <a:rPr lang="en-GB" sz="3200" b="1" baseline="0" dirty="0"/>
              <a:t>, </a:t>
            </a:r>
            <a:r>
              <a:rPr lang="ru-RU" sz="3200" dirty="0"/>
              <a:t>смягченная реформами, которые осуществляются с 1983 года и направлены на «децентрализацию»</a:t>
            </a:r>
            <a:endParaRPr lang="en-GB" sz="3200" baseline="0" dirty="0"/>
          </a:p>
          <a:p>
            <a:pPr lvl="1"/>
            <a:r>
              <a:rPr lang="en-GB" sz="2800" dirty="0"/>
              <a:t>13 </a:t>
            </a:r>
            <a:r>
              <a:rPr lang="ru-RU" sz="2800" dirty="0"/>
              <a:t>регионов</a:t>
            </a:r>
            <a:endParaRPr lang="en-GB" sz="2800" dirty="0"/>
          </a:p>
          <a:p>
            <a:pPr lvl="1"/>
            <a:r>
              <a:rPr lang="en-GB" sz="2800" dirty="0"/>
              <a:t>104 </a:t>
            </a:r>
            <a:r>
              <a:rPr lang="ru-RU" sz="2800" dirty="0"/>
              <a:t>департаментов</a:t>
            </a:r>
            <a:endParaRPr lang="en-GB" sz="2800" dirty="0"/>
          </a:p>
          <a:p>
            <a:pPr lvl="1"/>
            <a:r>
              <a:rPr lang="en-GB" sz="2800" baseline="0" dirty="0"/>
              <a:t>35 000 </a:t>
            </a:r>
            <a:r>
              <a:rPr lang="ru-RU" sz="2800" baseline="0" dirty="0"/>
              <a:t>коммун</a:t>
            </a:r>
            <a:endParaRPr lang="en-GB" sz="2800" baseline="0" dirty="0"/>
          </a:p>
          <a:p>
            <a:r>
              <a:rPr lang="ru-RU" sz="3200" b="1" dirty="0"/>
              <a:t>Большая роль налогово-бюджетной системы</a:t>
            </a:r>
            <a:endParaRPr lang="en-GB" sz="3200" b="1" dirty="0"/>
          </a:p>
          <a:p>
            <a:pPr lvl="1"/>
            <a:r>
              <a:rPr lang="ru-RU" sz="2800" dirty="0"/>
              <a:t>Налоги/ВВП</a:t>
            </a:r>
            <a:r>
              <a:rPr lang="en-GB" sz="2800" dirty="0"/>
              <a:t>		45%</a:t>
            </a:r>
          </a:p>
          <a:p>
            <a:pPr lvl="1"/>
            <a:r>
              <a:rPr lang="ru-RU" sz="2800" dirty="0"/>
              <a:t>Расходы/ВВП</a:t>
            </a:r>
            <a:r>
              <a:rPr lang="en-GB" sz="2800" dirty="0"/>
              <a:t> 		56%</a:t>
            </a:r>
          </a:p>
          <a:p>
            <a:pPr lvl="1"/>
            <a:r>
              <a:rPr lang="ru-RU" sz="2800" dirty="0"/>
              <a:t>Долг/ВВП</a:t>
            </a:r>
            <a:r>
              <a:rPr lang="en-GB" sz="2800" dirty="0"/>
              <a:t>		110%</a:t>
            </a:r>
          </a:p>
          <a:p>
            <a:r>
              <a:rPr lang="ru-RU" sz="3200" b="1" dirty="0"/>
              <a:t>Сектор государственного управления </a:t>
            </a:r>
            <a:r>
              <a:rPr lang="en-GB" sz="3200" dirty="0"/>
              <a:t>= 1520 </a:t>
            </a:r>
            <a:r>
              <a:rPr lang="ru-RU" sz="3200" dirty="0"/>
              <a:t>млрд</a:t>
            </a:r>
            <a:r>
              <a:rPr lang="en-GB" sz="3200" dirty="0"/>
              <a:t> € </a:t>
            </a:r>
          </a:p>
          <a:p>
            <a:pPr lvl="1"/>
            <a:r>
              <a:rPr lang="ru-RU" sz="2800" dirty="0"/>
              <a:t>Центральное правительство</a:t>
            </a:r>
            <a:r>
              <a:rPr lang="en-GB" sz="2800" dirty="0"/>
              <a:t>	39 %</a:t>
            </a:r>
          </a:p>
          <a:p>
            <a:pPr lvl="1"/>
            <a:r>
              <a:rPr lang="ru-RU" sz="2800" dirty="0"/>
              <a:t>Местные органы власти	</a:t>
            </a:r>
            <a:r>
              <a:rPr lang="en-GB" sz="2800" dirty="0"/>
              <a:t> 	18 %</a:t>
            </a:r>
          </a:p>
          <a:p>
            <a:pPr lvl="1"/>
            <a:r>
              <a:rPr lang="ru-RU" sz="2800" dirty="0"/>
              <a:t>Социальное обеспечение</a:t>
            </a:r>
            <a:r>
              <a:rPr lang="en-GB" sz="2800" dirty="0"/>
              <a:t> 		43 %</a:t>
            </a:r>
          </a:p>
          <a:p>
            <a:pPr lvl="1"/>
            <a:endParaRPr lang="en-GB" baseline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463593-6172-E69F-E306-004503A2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21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90" y="531379"/>
            <a:ext cx="11707820" cy="649287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ОБЩЕЕ ВВЕДЕНИЕ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«КАЗНАЧЕЙСТВО»</a:t>
            </a:r>
            <a:r>
              <a:rPr lang="en-GB" sz="4000" b="1" dirty="0"/>
              <a:t> </a:t>
            </a:r>
          </a:p>
          <a:p>
            <a:pPr marL="742950" indent="-742950">
              <a:buFont typeface="+mj-lt"/>
              <a:buAutoNum type="arabicPeriod"/>
            </a:pPr>
            <a:endParaRPr lang="ru-RU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ХАРАКТЕРИСТИКИ ФРАНЦУЗСКОЙ МОДЕЛИ УГФ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ПОСЛЕДНИЕ ДОСТИЖЕНИЯ И ПРОБЛЕМЫ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19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НОВЫЕ ПОДХОДЫ И МЕТОДЫ «КОНТРОЛЯ»</a:t>
            </a:r>
          </a:p>
          <a:p>
            <a:pPr marL="742950" indent="-742950">
              <a:buFont typeface="+mj-lt"/>
              <a:buAutoNum type="arabicPeriod"/>
            </a:pPr>
            <a:endParaRPr lang="ru-RU" sz="1900" b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dirty="0">
                <a:solidFill>
                  <a:srgbClr val="FF0000"/>
                </a:solidFill>
              </a:rPr>
              <a:t>УРОКИ И ВЫВОДЫ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28D35-8D40-3292-C22E-D30D7A10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EEA3FD-D81A-40C9-93D6-2C998A0AD54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3802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346" y="140537"/>
            <a:ext cx="10840453" cy="1142832"/>
          </a:xfrm>
        </p:spPr>
        <p:txBody>
          <a:bodyPr>
            <a:noAutofit/>
          </a:bodyPr>
          <a:lstStyle/>
          <a:p>
            <a:r>
              <a:rPr lang="ru-RU" sz="3400" b="1" dirty="0">
                <a:solidFill>
                  <a:srgbClr val="FF0000"/>
                </a:solidFill>
              </a:rPr>
              <a:t>ДЕЦЕНТРАЛИЗАЦИЯ/ПЕРЕДАЧА ПОЛНОМОЧИЙ в области расходов во Франции в последние два десятилетия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283368"/>
            <a:ext cx="11772899" cy="5574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b="1" dirty="0"/>
              <a:t>1. Децентрализация/передача полномочий  </a:t>
            </a:r>
          </a:p>
          <a:p>
            <a:pPr lvl="1"/>
            <a:r>
              <a:rPr lang="ru-RU" sz="3100" dirty="0"/>
              <a:t>Передача полномочий в области расходов от Минфина/Казначейства бюджетным организациям</a:t>
            </a:r>
          </a:p>
          <a:p>
            <a:pPr lvl="1"/>
            <a:r>
              <a:rPr lang="ru-RU" sz="3100" dirty="0"/>
              <a:t>Элемент англосаксонской модели УГФ</a:t>
            </a:r>
          </a:p>
          <a:p>
            <a:pPr marL="0" indent="0">
              <a:buNone/>
            </a:pPr>
            <a:r>
              <a:rPr lang="ru-RU" sz="3400" b="1" dirty="0"/>
              <a:t>2. Вчера </a:t>
            </a:r>
          </a:p>
          <a:p>
            <a:pPr lvl="1"/>
            <a:r>
              <a:rPr lang="ru-RU" sz="3400" dirty="0"/>
              <a:t>Все осуществлялось Минфином/Казначейством:</a:t>
            </a:r>
            <a:r>
              <a:rPr lang="ru-RU" sz="2600" dirty="0"/>
              <a:t> </a:t>
            </a:r>
          </a:p>
          <a:p>
            <a:pPr lvl="2"/>
            <a:r>
              <a:rPr lang="ru-RU" sz="2300" dirty="0"/>
              <a:t>Исполнение бюджета ( от обязательств до собственно выплат), включая управление ликвидностью</a:t>
            </a:r>
          </a:p>
          <a:p>
            <a:pPr lvl="2"/>
            <a:r>
              <a:rPr lang="ru-RU" sz="2300" dirty="0"/>
              <a:t>Весь процесс бухучета (от отражения до отчетности) для бюджетной и финансовой отчетности</a:t>
            </a:r>
          </a:p>
          <a:p>
            <a:pPr lvl="1"/>
            <a:r>
              <a:rPr lang="ru-RU" sz="3400" dirty="0"/>
              <a:t>Бюджетные организации играли ограниченную роль: </a:t>
            </a:r>
          </a:p>
          <a:p>
            <a:pPr lvl="2"/>
            <a:r>
              <a:rPr lang="ru-RU" sz="2300" dirty="0"/>
              <a:t>Обсуждали собственный бюджет</a:t>
            </a:r>
          </a:p>
          <a:p>
            <a:pPr lvl="2"/>
            <a:r>
              <a:rPr lang="ru-RU" sz="2300" dirty="0"/>
              <a:t>Подавали расходные заявки в Минфин</a:t>
            </a:r>
          </a:p>
          <a:p>
            <a:pPr lvl="2"/>
            <a:r>
              <a:rPr lang="ru-RU" sz="2300" dirty="0"/>
              <a:t>Отражали поставки/получение</a:t>
            </a:r>
          </a:p>
          <a:p>
            <a:pPr marL="0" indent="0">
              <a:buNone/>
            </a:pPr>
            <a:r>
              <a:rPr lang="ru-RU" sz="3400" b="1" dirty="0"/>
              <a:t>3. Сегодня</a:t>
            </a:r>
          </a:p>
          <a:p>
            <a:pPr lvl="1"/>
            <a:r>
              <a:rPr lang="ru-RU" sz="3100" dirty="0"/>
              <a:t>Минфин </a:t>
            </a:r>
          </a:p>
          <a:p>
            <a:pPr lvl="2"/>
            <a:r>
              <a:rPr lang="ru-RU" sz="2300" dirty="0"/>
              <a:t>Отказался от прежней роли в области обязательств, сохранив лишь нестрогий общий контроль за ними </a:t>
            </a:r>
          </a:p>
          <a:p>
            <a:pPr lvl="2"/>
            <a:r>
              <a:rPr lang="ru-RU" sz="2300" dirty="0"/>
              <a:t>Делит функцию совершения платежей и бухучета (отчетности) с отраслевыми министерствами</a:t>
            </a:r>
          </a:p>
          <a:p>
            <a:pPr lvl="2"/>
            <a:r>
              <a:rPr lang="ru-RU" sz="2300" dirty="0"/>
              <a:t>Сохраняет полный контроль над ликвидностью</a:t>
            </a:r>
          </a:p>
          <a:p>
            <a:pPr lvl="1"/>
            <a:r>
              <a:rPr lang="ru-RU" sz="3100" dirty="0"/>
              <a:t>Отраслевые министерства все больше вовлекаются в процесс исполнения расходов, включая составление отчетности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9239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12725"/>
            <a:ext cx="11010900" cy="98742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ДЕЦЕНТРАЛИЗАЦИЯ/ПЕРЕДАЧА ПОЛНОМОЧИЙ В ОБЛАСТИ РАСХОДОВ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409700"/>
            <a:ext cx="11010900" cy="5143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1. Бесспорная стратегическая направленность</a:t>
            </a:r>
          </a:p>
          <a:p>
            <a:pPr lvl="1"/>
            <a:r>
              <a:rPr lang="ru-RU" dirty="0"/>
              <a:t>«Ориентация на клиента»</a:t>
            </a:r>
          </a:p>
          <a:p>
            <a:pPr lvl="1"/>
            <a:r>
              <a:rPr lang="ru-RU" dirty="0"/>
              <a:t>Операционные подразделения лучше способны решать операционные вопросы</a:t>
            </a:r>
          </a:p>
          <a:p>
            <a:pPr lvl="1"/>
            <a:r>
              <a:rPr lang="ru-RU" dirty="0"/>
              <a:t>Заинтересованность и мотивация руководства и сотрудников </a:t>
            </a:r>
          </a:p>
          <a:p>
            <a:pPr marL="0" indent="0">
              <a:buNone/>
            </a:pPr>
            <a:r>
              <a:rPr lang="ru-RU" b="1" dirty="0"/>
              <a:t>2. … но при определенных условиях и …</a:t>
            </a:r>
          </a:p>
          <a:p>
            <a:pPr lvl="1"/>
            <a:r>
              <a:rPr lang="ru-RU" dirty="0"/>
              <a:t>Система подотчетности: </a:t>
            </a:r>
          </a:p>
          <a:p>
            <a:pPr lvl="2"/>
            <a:r>
              <a:rPr lang="ru-RU" dirty="0"/>
              <a:t>Ясные и согласованные правила; взаимное доверие; прозрачность; </a:t>
            </a:r>
          </a:p>
          <a:p>
            <a:pPr lvl="2"/>
            <a:r>
              <a:rPr lang="ru-RU" dirty="0"/>
              <a:t>Стимулы и санкции</a:t>
            </a:r>
          </a:p>
          <a:p>
            <a:pPr lvl="1"/>
            <a:r>
              <a:rPr lang="ru-RU" dirty="0"/>
              <a:t>Квалификация: профессиональные навыки; подготовка;</a:t>
            </a:r>
          </a:p>
          <a:p>
            <a:pPr marL="0" indent="0">
              <a:buNone/>
            </a:pPr>
            <a:r>
              <a:rPr lang="ru-RU" b="1" dirty="0"/>
              <a:t>3. …с некоторыми ограничениями и рисками</a:t>
            </a:r>
          </a:p>
          <a:p>
            <a:pPr lvl="1"/>
            <a:r>
              <a:rPr lang="ru-RU" dirty="0"/>
              <a:t>Злоупотребления, включая возможные проблемы этического характера</a:t>
            </a:r>
          </a:p>
          <a:p>
            <a:pPr lvl="1"/>
            <a:r>
              <a:rPr lang="ru-RU" dirty="0"/>
              <a:t>Экономия от масштабов; затраты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257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563" y="48126"/>
            <a:ext cx="10515600" cy="61862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Что предлагается выполнить Казначейству Франции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926" y="838200"/>
            <a:ext cx="11439024" cy="58864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200" b="1" dirty="0"/>
              <a:t>1. Казначейство имеет прочное положение и действует эффективно, однако ему необходимо устранить существующие недостатки</a:t>
            </a:r>
          </a:p>
          <a:p>
            <a:pPr lvl="1"/>
            <a:r>
              <a:rPr lang="ru-RU" sz="2500" dirty="0"/>
              <a:t>По-прежнему обходится довольно дорого, несмотря на значительную экономию «на должностях»</a:t>
            </a:r>
          </a:p>
          <a:p>
            <a:pPr lvl="1"/>
            <a:r>
              <a:rPr lang="ru-RU" sz="2500" dirty="0"/>
              <a:t>Требуется глубокое обновление ИТ-инфраструктуры</a:t>
            </a:r>
          </a:p>
          <a:p>
            <a:pPr lvl="1"/>
            <a:r>
              <a:rPr lang="ru-RU" sz="2500" dirty="0"/>
              <a:t>С культурной точки зрения все еще сильно привержено традиционному наследию и идентичности</a:t>
            </a:r>
          </a:p>
          <a:p>
            <a:pPr marL="0" indent="0">
              <a:buNone/>
            </a:pPr>
            <a:r>
              <a:rPr lang="ru-RU" sz="4200" b="1" dirty="0"/>
              <a:t>2. Продолжить передачу бюджетным организациям платежных функций и опыта</a:t>
            </a:r>
          </a:p>
          <a:p>
            <a:pPr lvl="1"/>
            <a:r>
              <a:rPr lang="ru-RU" sz="2500" i="1" dirty="0"/>
              <a:t>Советник</a:t>
            </a:r>
            <a:r>
              <a:rPr lang="ru-RU" sz="2500" dirty="0"/>
              <a:t>, а не контролер; </a:t>
            </a:r>
            <a:r>
              <a:rPr lang="ru-RU" sz="2500" i="1" dirty="0"/>
              <a:t>инструктор</a:t>
            </a:r>
            <a:r>
              <a:rPr lang="ru-RU" sz="2500" dirty="0"/>
              <a:t> и </a:t>
            </a:r>
            <a:r>
              <a:rPr lang="ru-RU" sz="2500" i="1" dirty="0"/>
              <a:t>наставник</a:t>
            </a:r>
            <a:r>
              <a:rPr lang="ru-RU" sz="2500" dirty="0"/>
              <a:t> для персонала бюджетных организаций</a:t>
            </a:r>
          </a:p>
          <a:p>
            <a:pPr lvl="1"/>
            <a:r>
              <a:rPr lang="ru-RU" sz="2500" dirty="0"/>
              <a:t>Но – с учетом условий и  рисков</a:t>
            </a:r>
          </a:p>
          <a:p>
            <a:pPr lvl="1"/>
            <a:r>
              <a:rPr lang="ru-RU" sz="2500" dirty="0"/>
              <a:t>И при сохранении централизованного управления ликвидностью и объединения денежных средств </a:t>
            </a:r>
          </a:p>
          <a:p>
            <a:pPr marL="0" indent="0">
              <a:buNone/>
            </a:pPr>
            <a:r>
              <a:rPr lang="ru-RU" sz="4200" b="1" dirty="0"/>
              <a:t>3. Расширить свою ключевую роль в части обеспечения прозрачности в налогово-бюджетной сфере</a:t>
            </a:r>
          </a:p>
          <a:p>
            <a:pPr lvl="1"/>
            <a:r>
              <a:rPr lang="ru-RU" sz="2500" dirty="0"/>
              <a:t>Подготовка отчетности помимо той, что требуется официально </a:t>
            </a:r>
          </a:p>
          <a:p>
            <a:pPr lvl="1"/>
            <a:r>
              <a:rPr lang="ru-RU" sz="2500" dirty="0"/>
              <a:t>Совершенствование качества представления/аналитики бюджетной и финансовой отчетности  </a:t>
            </a:r>
          </a:p>
          <a:p>
            <a:pPr lvl="1"/>
            <a:r>
              <a:rPr lang="ru-RU" sz="2500" dirty="0"/>
              <a:t>«Реклама» своих «продуктов» бухучета разным категориям пользователей, - на микро и макро уровнях</a:t>
            </a:r>
          </a:p>
          <a:p>
            <a:pPr marL="0" indent="0">
              <a:buNone/>
            </a:pPr>
            <a:r>
              <a:rPr lang="ru-RU" sz="4200" b="1" dirty="0"/>
              <a:t>4. Способствовать формулированию макро-фискальной политики</a:t>
            </a:r>
          </a:p>
          <a:p>
            <a:pPr lvl="1"/>
            <a:r>
              <a:rPr lang="ru-RU" sz="2500" dirty="0"/>
              <a:t>Дать лицам, принимающим решения, доступ к глубоким знаниям в области государственных расходов</a:t>
            </a:r>
          </a:p>
          <a:p>
            <a:pPr lvl="1"/>
            <a:r>
              <a:rPr lang="ru-RU" sz="2500" dirty="0"/>
              <a:t>Разработать анализ расходов, чтобы отличать «плохие» расходы от «хороших»</a:t>
            </a:r>
          </a:p>
          <a:p>
            <a:pPr lvl="1"/>
            <a:r>
              <a:rPr lang="ru-RU" sz="2500" dirty="0"/>
              <a:t>Консультировать Бюджетное управление по вопросам распределения средств</a:t>
            </a:r>
          </a:p>
          <a:p>
            <a:pPr lvl="1"/>
            <a:r>
              <a:rPr lang="ru-RU" sz="2500" dirty="0"/>
              <a:t>Измерять промежуточные </a:t>
            </a:r>
            <a:r>
              <a:rPr lang="ru-RU" sz="2500" dirty="0" err="1"/>
              <a:t>результатми</a:t>
            </a:r>
            <a:r>
              <a:rPr lang="ru-RU" sz="2500" dirty="0"/>
              <a:t> (разработать соответствующие показатели), а не просто учитывать вводимые ресурсы</a:t>
            </a:r>
          </a:p>
        </p:txBody>
      </p:sp>
    </p:spTree>
    <p:extLst>
      <p:ext uri="{BB962C8B-B14F-4D97-AF65-F5344CB8AC3E}">
        <p14:creationId xmlns:p14="http://schemas.microsoft.com/office/powerpoint/2010/main" val="8739886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10CD6-182D-B59F-FAD3-8C475B20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1"/>
            <a:ext cx="10153650" cy="97856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Выводы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E301EF-7019-27D9-0103-59A71DAB4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47" y="889588"/>
            <a:ext cx="11662611" cy="58794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1. Некоторые основополагающие принципы так называемой «французской» модели под вопросом</a:t>
            </a:r>
            <a:endParaRPr lang="en-GB" b="1" dirty="0"/>
          </a:p>
          <a:p>
            <a:pPr lvl="1"/>
            <a:r>
              <a:rPr lang="ru-RU" dirty="0"/>
              <a:t>Практика «разделения</a:t>
            </a:r>
            <a:r>
              <a:rPr lang="en-GB" dirty="0"/>
              <a:t> </a:t>
            </a:r>
            <a:r>
              <a:rPr lang="en-GB" i="1" dirty="0" err="1"/>
              <a:t>ordonnateur</a:t>
            </a:r>
            <a:r>
              <a:rPr lang="en-GB" i="1" dirty="0"/>
              <a:t>/</a:t>
            </a:r>
            <a:r>
              <a:rPr lang="en-GB" i="1" dirty="0" err="1"/>
              <a:t>comptable</a:t>
            </a:r>
            <a:r>
              <a:rPr lang="ru-RU" dirty="0"/>
              <a:t>» исчезает</a:t>
            </a:r>
            <a:r>
              <a:rPr lang="en-GB" dirty="0"/>
              <a:t> </a:t>
            </a:r>
          </a:p>
          <a:p>
            <a:pPr lvl="1"/>
            <a:r>
              <a:rPr lang="ru-RU" dirty="0"/>
              <a:t>Центральная роль и особый статус «государственного бухгалтера» постепенно сходят на нет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2. При этом некоторые другие принципы взяты на вооружение многими не-</a:t>
            </a:r>
            <a:r>
              <a:rPr lang="ru-RU" b="1" dirty="0" err="1"/>
              <a:t>франкофонными</a:t>
            </a:r>
            <a:r>
              <a:rPr lang="ru-RU" b="1" dirty="0"/>
              <a:t> странами</a:t>
            </a:r>
            <a:endParaRPr lang="en-GB" b="1" dirty="0"/>
          </a:p>
          <a:p>
            <a:pPr lvl="1"/>
            <a:r>
              <a:rPr lang="ru-RU" dirty="0"/>
              <a:t>Обязательства теперь широко признаны в качестве ключевого этапа процесса расходования средств</a:t>
            </a:r>
            <a:endParaRPr lang="en-GB" dirty="0"/>
          </a:p>
          <a:p>
            <a:pPr lvl="1"/>
            <a:r>
              <a:rPr lang="ru-RU" dirty="0"/>
              <a:t>Централизованное объединение денежных средств является в большинстве стран стратегической целью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3. Знакомьтесь с опытом других, учитесь на их успехах и неудачах</a:t>
            </a:r>
            <a:endParaRPr lang="en-GB" b="1" dirty="0"/>
          </a:p>
          <a:p>
            <a:pPr lvl="1"/>
            <a:r>
              <a:rPr lang="ru-RU" dirty="0"/>
              <a:t>Учитывайте собственные потребности и ограничения</a:t>
            </a:r>
            <a:endParaRPr lang="en-GB" dirty="0"/>
          </a:p>
          <a:p>
            <a:pPr lvl="1"/>
            <a:r>
              <a:rPr lang="ru-RU" dirty="0"/>
              <a:t>С осторожностью относитесь к модным и </a:t>
            </a:r>
            <a:r>
              <a:rPr lang="ru-RU"/>
              <a:t>эфемерным нововведениям</a:t>
            </a:r>
            <a:endParaRPr lang="en-GB" dirty="0"/>
          </a:p>
          <a:p>
            <a:pPr lvl="1"/>
            <a:r>
              <a:rPr lang="ru-RU" dirty="0"/>
              <a:t>Будьте прагматичными: стремитесь получить желаемое и достижимое</a:t>
            </a:r>
            <a:endParaRPr lang="en-GB" dirty="0"/>
          </a:p>
          <a:p>
            <a:pPr lvl="1"/>
            <a:r>
              <a:rPr lang="ru-RU" dirty="0"/>
              <a:t>Ставьте перед собой масштабные цели, продвигайтесь к ним небольшими шагами</a:t>
            </a: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F1048B-D0DD-DD84-5D95-0444CCDB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41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0A514F-6D70-B7FD-E3E4-148BE72EE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800" dirty="0"/>
              <a:t>Спасибо за внимание!</a:t>
            </a:r>
            <a:endParaRPr lang="en-GB" sz="4800" dirty="0"/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r>
              <a:rPr lang="ru-RU" sz="6000" b="1" dirty="0"/>
              <a:t>ВОПРОСЫ?</a:t>
            </a:r>
            <a:endParaRPr lang="en-GB" sz="6000" b="1" dirty="0"/>
          </a:p>
          <a:p>
            <a:pPr marL="0" indent="0" algn="ctr">
              <a:buNone/>
            </a:pPr>
            <a:endParaRPr lang="en-GB" sz="6000" b="1" dirty="0"/>
          </a:p>
          <a:p>
            <a:pPr marL="0" indent="0" algn="ctr">
              <a:buNone/>
            </a:pPr>
            <a:r>
              <a:rPr lang="en-GB" sz="3200" b="0" i="1" dirty="0"/>
              <a:t>benoitchevauchez@gmail.com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DC9BB7-24FB-5B93-7B66-6921DCF5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5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015A7-7240-8340-6B80-84270B77A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64" y="0"/>
            <a:ext cx="12061536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Объединение Налогового управления и Казначейства в </a:t>
            </a:r>
            <a:r>
              <a:rPr lang="en-GB" sz="4000" b="1" dirty="0">
                <a:solidFill>
                  <a:srgbClr val="FF0000"/>
                </a:solidFill>
              </a:rPr>
              <a:t>2008</a:t>
            </a:r>
            <a:r>
              <a:rPr lang="ru-RU" sz="4000" b="1" dirty="0">
                <a:solidFill>
                  <a:srgbClr val="FF0000"/>
                </a:solidFill>
              </a:rPr>
              <a:t> году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ABE56C-8C01-0513-23E5-7BEF21CF5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4" y="1325562"/>
            <a:ext cx="11369386" cy="53959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1. Основание</a:t>
            </a:r>
            <a:r>
              <a:rPr lang="en-GB" b="1" dirty="0"/>
              <a:t>:</a:t>
            </a:r>
          </a:p>
          <a:p>
            <a:pPr lvl="1"/>
            <a:r>
              <a:rPr lang="ru-RU" dirty="0"/>
              <a:t>Две традиционно мощные сети местных отделений</a:t>
            </a:r>
            <a:r>
              <a:rPr lang="en-GB" dirty="0"/>
              <a:t>: </a:t>
            </a:r>
          </a:p>
          <a:p>
            <a:pPr lvl="2"/>
            <a:r>
              <a:rPr lang="en-GB" dirty="0"/>
              <a:t>DGI  </a:t>
            </a:r>
            <a:r>
              <a:rPr lang="ru-RU" dirty="0"/>
              <a:t>отвечает за начисление всех налогов (прямых и косвенных) и сбор косвенных налогов</a:t>
            </a:r>
          </a:p>
          <a:p>
            <a:pPr lvl="2"/>
            <a:r>
              <a:rPr lang="en-GB" dirty="0"/>
              <a:t>DGCP </a:t>
            </a:r>
            <a:r>
              <a:rPr lang="ru-RU" dirty="0"/>
              <a:t>отвечает за сбор прямых налогов и осуществление всех расходов</a:t>
            </a:r>
            <a:endParaRPr lang="en-GB" dirty="0"/>
          </a:p>
          <a:p>
            <a:pPr lvl="1"/>
            <a:r>
              <a:rPr lang="ru-RU" dirty="0"/>
              <a:t>Это приводит к дублированию, усложнению и издержкам</a:t>
            </a:r>
            <a:endParaRPr lang="en-GB" dirty="0"/>
          </a:p>
          <a:p>
            <a:pPr lvl="1"/>
            <a:r>
              <a:rPr lang="ru-RU" dirty="0"/>
              <a:t>Кроме того, в ситуации сложно разобраться налогоплательщикам</a:t>
            </a:r>
            <a:endParaRPr lang="en-US" dirty="0"/>
          </a:p>
          <a:p>
            <a:pPr lvl="1"/>
            <a:r>
              <a:rPr lang="ru-RU" dirty="0"/>
              <a:t>Множество отчетов, попыток и забастовок – в течение многих лет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2. Наконец, принято решение об окончательном объединении, которое произошло в 2008 году</a:t>
            </a:r>
            <a:endParaRPr lang="en-GB" b="1" dirty="0"/>
          </a:p>
          <a:p>
            <a:pPr lvl="1"/>
            <a:r>
              <a:rPr lang="en-GB" dirty="0"/>
              <a:t>Direction Generale des Finances </a:t>
            </a:r>
            <a:r>
              <a:rPr lang="en-GB" dirty="0" err="1"/>
              <a:t>Publiques</a:t>
            </a:r>
            <a:r>
              <a:rPr lang="en-GB" dirty="0"/>
              <a:t> (DGFIP) </a:t>
            </a:r>
          </a:p>
          <a:p>
            <a:pPr lvl="1"/>
            <a:r>
              <a:rPr lang="ru-RU" dirty="0"/>
              <a:t>Успех этой реформы обеспечил значительную экономию на «должностях»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3.  Важное событие в истории управления бюджетом Франции</a:t>
            </a:r>
            <a:endParaRPr lang="en-GB" b="1" dirty="0"/>
          </a:p>
          <a:p>
            <a:pPr lvl="1"/>
            <a:r>
              <a:rPr lang="ru-RU" dirty="0"/>
              <a:t>Социальная и культурная травма для сотрудников «Казначейства»</a:t>
            </a:r>
            <a:endParaRPr lang="en-GB" dirty="0"/>
          </a:p>
          <a:p>
            <a:pPr lvl="1"/>
            <a:r>
              <a:rPr lang="ru-RU" dirty="0"/>
              <a:t>«Казначейство» утратило свою идентичность, - исчезло само название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30D7BC-C9A9-5524-C6C4-6C2521AA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4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 Trésor Public (Toutes Les Infos COMPLÈTES): Le Politiste">
            <a:extLst>
              <a:ext uri="{FF2B5EF4-FFF2-40B4-BE49-F238E27FC236}">
                <a16:creationId xmlns:a16="http://schemas.microsoft.com/office/drawing/2014/main" id="{AA770127-023A-85C5-60FE-1B88AF20B3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981" y="2087024"/>
            <a:ext cx="5531430" cy="443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ur le trésor public : &quot;Elle n'existe pas&quot; - midilibre.fr">
            <a:extLst>
              <a:ext uri="{FF2B5EF4-FFF2-40B4-BE49-F238E27FC236}">
                <a16:creationId xmlns:a16="http://schemas.microsoft.com/office/drawing/2014/main" id="{18478E68-5533-D391-92BB-6E1FF57F8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55" y="1873405"/>
            <a:ext cx="4672360" cy="443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02D5296C-6434-F354-D960-0B8DEC2E0C15}"/>
                  </a:ext>
                </a:extLst>
              </p14:cNvPr>
              <p14:cNvContentPartPr/>
              <p14:nvPr/>
            </p14:nvContentPartPr>
            <p14:xfrm>
              <a:off x="5750981" y="817996"/>
              <a:ext cx="360" cy="36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02D5296C-6434-F354-D960-0B8DEC2E0C1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32981" y="799996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e 18">
            <a:extLst>
              <a:ext uri="{FF2B5EF4-FFF2-40B4-BE49-F238E27FC236}">
                <a16:creationId xmlns:a16="http://schemas.microsoft.com/office/drawing/2014/main" id="{613395D7-6722-D74B-C067-D68709D558C4}"/>
              </a:ext>
            </a:extLst>
          </p:cNvPr>
          <p:cNvGrpSpPr/>
          <p:nvPr/>
        </p:nvGrpSpPr>
        <p:grpSpPr>
          <a:xfrm>
            <a:off x="4692221" y="635116"/>
            <a:ext cx="1359720" cy="833400"/>
            <a:chOff x="4692221" y="635116"/>
            <a:chExt cx="1359720" cy="83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6CF50C98-BA99-C110-FA34-126ED5D3C7AD}"/>
                    </a:ext>
                  </a:extLst>
                </p14:cNvPr>
                <p14:cNvContentPartPr/>
                <p14:nvPr/>
              </p14:nvContentPartPr>
              <p14:xfrm>
                <a:off x="5955461" y="1455916"/>
                <a:ext cx="360" cy="360"/>
              </p14:xfrm>
            </p:contentPart>
          </mc:Choice>
          <mc:Fallback xmlns=""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6CF50C98-BA99-C110-FA34-126ED5D3C7A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37821" y="143791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9292517F-6F7C-4557-B750-FE93D3681CB9}"/>
                    </a:ext>
                  </a:extLst>
                </p14:cNvPr>
                <p14:cNvContentPartPr/>
                <p14:nvPr/>
              </p14:nvContentPartPr>
              <p14:xfrm>
                <a:off x="5955461" y="1455916"/>
                <a:ext cx="360" cy="360"/>
              </p14:xfrm>
            </p:contentPart>
          </mc:Choice>
          <mc:Fallback xmlns=""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9292517F-6F7C-4557-B750-FE93D3681CB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37821" y="143791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AECDE719-17C7-C087-4C3F-5F90A928D713}"/>
                    </a:ext>
                  </a:extLst>
                </p14:cNvPr>
                <p14:cNvContentPartPr/>
                <p14:nvPr/>
              </p14:nvContentPartPr>
              <p14:xfrm>
                <a:off x="4692221" y="635116"/>
                <a:ext cx="360" cy="2160"/>
              </p14:xfrm>
            </p:contentPart>
          </mc:Choice>
          <mc:Fallback xmlns=""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AECDE719-17C7-C087-4C3F-5F90A928D71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674221" y="617476"/>
                  <a:ext cx="360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9EFB38E5-9594-2AE3-5761-875ACEBB6A38}"/>
                    </a:ext>
                  </a:extLst>
                </p14:cNvPr>
                <p14:cNvContentPartPr/>
                <p14:nvPr/>
              </p14:nvContentPartPr>
              <p14:xfrm>
                <a:off x="6051581" y="1468156"/>
                <a:ext cx="360" cy="360"/>
              </p14:xfrm>
            </p:contentPart>
          </mc:Choice>
          <mc:Fallback xmlns=""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9EFB38E5-9594-2AE3-5761-875ACEBB6A3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033941" y="145015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EBEB577-FE6C-B9C9-27F1-1CE949F3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5</a:t>
            </a:fld>
            <a:endParaRPr lang="en-GB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B8F1C9A-860B-8472-24B8-5437E963E3EA}"/>
              </a:ext>
            </a:extLst>
          </p:cNvPr>
          <p:cNvCxnSpPr>
            <a:cxnSpLocks/>
          </p:cNvCxnSpPr>
          <p:nvPr/>
        </p:nvCxnSpPr>
        <p:spPr>
          <a:xfrm>
            <a:off x="7159414" y="3355160"/>
            <a:ext cx="2319724" cy="2193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E89B263-DEB3-E320-B048-9F94C621AC3F}"/>
              </a:ext>
            </a:extLst>
          </p:cNvPr>
          <p:cNvCxnSpPr>
            <a:cxnSpLocks/>
          </p:cNvCxnSpPr>
          <p:nvPr/>
        </p:nvCxnSpPr>
        <p:spPr>
          <a:xfrm flipV="1">
            <a:off x="5679592" y="1888934"/>
            <a:ext cx="5051576" cy="466550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A5B7BBF3-18F3-3BBF-E4B3-6DEED224B7EE}"/>
              </a:ext>
            </a:extLst>
          </p:cNvPr>
          <p:cNvCxnSpPr>
            <a:cxnSpLocks/>
          </p:cNvCxnSpPr>
          <p:nvPr/>
        </p:nvCxnSpPr>
        <p:spPr>
          <a:xfrm flipH="1" flipV="1">
            <a:off x="5679592" y="2087024"/>
            <a:ext cx="5776448" cy="4438932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DC24A99-29D7-6DED-9278-A932DDD573BF}"/>
                  </a:ext>
                </a:extLst>
              </p14:cNvPr>
              <p14:cNvContentPartPr/>
              <p14:nvPr/>
            </p14:nvContentPartPr>
            <p14:xfrm>
              <a:off x="163971" y="1376953"/>
              <a:ext cx="5325728" cy="5404179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DC24A99-29D7-6DED-9278-A932DDD573B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0972" y="1313963"/>
                <a:ext cx="5451365" cy="5529799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re 1">
            <a:extLst>
              <a:ext uri="{FF2B5EF4-FFF2-40B4-BE49-F238E27FC236}">
                <a16:creationId xmlns:a16="http://schemas.microsoft.com/office/drawing/2014/main" id="{39746796-96CE-73FC-28FB-425DE43D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5" y="76868"/>
            <a:ext cx="11126381" cy="132556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В тысячах городов и деревень Франции на смену отделениям «Государственного Казначейства» пришли «Центры государственных финансов»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98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304800"/>
            <a:ext cx="11554691" cy="6337299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ОБЩЕЕ ВВЕДЕНИЕ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ru-RU" sz="2400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dirty="0">
                <a:solidFill>
                  <a:srgbClr val="FF0000"/>
                </a:solidFill>
              </a:rPr>
              <a:t>«</a:t>
            </a:r>
            <a:r>
              <a:rPr lang="ru-RU" sz="4000" b="1" dirty="0">
                <a:solidFill>
                  <a:srgbClr val="FF0000"/>
                </a:solidFill>
              </a:rPr>
              <a:t>КАЗНАЧЕЙСТВО»</a:t>
            </a:r>
            <a:r>
              <a:rPr lang="en-GB" sz="4000" b="1" dirty="0">
                <a:solidFill>
                  <a:srgbClr val="FF0000"/>
                </a:solidFill>
              </a:rPr>
              <a:t> </a:t>
            </a:r>
          </a:p>
          <a:p>
            <a:pPr marL="1771650" lvl="2" indent="-857250">
              <a:buAutoNum type="romanUcPeriod"/>
            </a:pPr>
            <a:r>
              <a:rPr lang="ru-RU" sz="4000" b="1" dirty="0">
                <a:solidFill>
                  <a:srgbClr val="FF0000"/>
                </a:solidFill>
              </a:rPr>
              <a:t>Организация</a:t>
            </a:r>
            <a:endParaRPr lang="en-US" sz="4000" b="1" dirty="0">
              <a:solidFill>
                <a:srgbClr val="FF0000"/>
              </a:solidFill>
            </a:endParaRPr>
          </a:p>
          <a:p>
            <a:pPr marL="1771650" lvl="2" indent="-857250">
              <a:buAutoNum type="romanUcPeriod"/>
            </a:pPr>
            <a:r>
              <a:rPr lang="ru-RU" sz="4000" b="1" dirty="0">
                <a:solidFill>
                  <a:srgbClr val="FF0000"/>
                </a:solidFill>
              </a:rPr>
              <a:t>Функции</a:t>
            </a:r>
            <a:endParaRPr lang="en-US" sz="4000" b="1" dirty="0">
              <a:solidFill>
                <a:srgbClr val="FF0000"/>
              </a:solidFill>
            </a:endParaRPr>
          </a:p>
          <a:p>
            <a:pPr marL="1771650" lvl="2" indent="-857250">
              <a:buAutoNum type="romanUcPeriod"/>
            </a:pPr>
            <a:r>
              <a:rPr lang="ru-RU" sz="4000" b="1" dirty="0">
                <a:solidFill>
                  <a:srgbClr val="FF0000"/>
                </a:solidFill>
              </a:rPr>
              <a:t>Ресурсы</a:t>
            </a:r>
          </a:p>
          <a:p>
            <a:pPr marL="914400" lvl="2" indent="0">
              <a:buNone/>
            </a:pPr>
            <a:r>
              <a:rPr lang="en-GB" sz="4000" b="1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ХАРАКТЕРИСТИКИ ФРАНЦУЗСКОЙ МОДЕЛИ УГФ</a:t>
            </a:r>
          </a:p>
          <a:p>
            <a:pPr marL="742950" indent="-742950">
              <a:buFont typeface="+mj-lt"/>
              <a:buAutoNum type="arabicPeriod"/>
            </a:pPr>
            <a:endParaRPr lang="en-GB" sz="24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ПОСЛЕДНИЕ ДОСТИЖЕНИЯ И ПРОБЛЕМЫ</a:t>
            </a: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endParaRPr lang="en-GB" sz="2200" b="1" dirty="0"/>
          </a:p>
          <a:p>
            <a:pPr marL="742950" indent="-742950">
              <a:buFont typeface="+mj-lt"/>
              <a:buAutoNum type="arabicPeriod"/>
            </a:pPr>
            <a:r>
              <a:rPr lang="ru-RU" sz="4000" b="1" dirty="0"/>
              <a:t>НОВЫЕ ПОДХОДЫ И МЕТОДЫ «КОНТРОЛЯ»</a:t>
            </a:r>
          </a:p>
          <a:p>
            <a:pPr marL="0" indent="0">
              <a:buNone/>
            </a:pPr>
            <a:endParaRPr lang="ru-RU" sz="2600" b="1" dirty="0"/>
          </a:p>
          <a:p>
            <a:pPr marL="0" indent="0">
              <a:buNone/>
            </a:pPr>
            <a:r>
              <a:rPr lang="ru-RU" sz="4000" b="1" dirty="0"/>
              <a:t>6.     УРОКИ И ВЫВОДЫ</a:t>
            </a:r>
            <a:endParaRPr lang="en-GB" sz="40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65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E932EC0-5C51-0FB1-69B2-3BBCD5700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439194"/>
              </p:ext>
            </p:extLst>
          </p:nvPr>
        </p:nvGraphicFramePr>
        <p:xfrm>
          <a:off x="-84221" y="266008"/>
          <a:ext cx="12276221" cy="7905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C305523-163C-5DF1-1BDD-20FB816F2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7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15636" y="332509"/>
            <a:ext cx="9642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ОРГАНИЗАЦИОННАЯ СТРУКТУРА </a:t>
            </a:r>
            <a:r>
              <a:rPr lang="en-US" sz="3600" b="1" dirty="0">
                <a:solidFill>
                  <a:srgbClr val="FF0000"/>
                </a:solidFill>
              </a:rPr>
              <a:t>DGFIP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42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DBA0C-CCFB-2FB7-2C35-7F82CBAA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9E4CE97-05C2-8558-CF4F-AFD2B9F092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207817"/>
            <a:ext cx="11720945" cy="6513657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E27100-4B92-C4CA-1C8F-D6003D29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067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98706-5048-D9D8-0713-44000359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171450"/>
            <a:ext cx="11817927" cy="94932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Бывшее</a:t>
            </a:r>
            <a:r>
              <a:rPr lang="en-GB" sz="3600" b="1" dirty="0">
                <a:solidFill>
                  <a:srgbClr val="FF0000"/>
                </a:solidFill>
              </a:rPr>
              <a:t> “Trésor Public”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- </a:t>
            </a:r>
            <a:r>
              <a:rPr lang="ru-RU" sz="3600" b="1" dirty="0">
                <a:solidFill>
                  <a:srgbClr val="FF0000"/>
                </a:solidFill>
              </a:rPr>
              <a:t>сегодня всего две «Службы» в составе</a:t>
            </a:r>
            <a:r>
              <a:rPr lang="en-GB" sz="3600" b="1" dirty="0">
                <a:solidFill>
                  <a:srgbClr val="FF0000"/>
                </a:solidFill>
              </a:rPr>
              <a:t> DGFIP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7DA9418-DFFF-F773-4854-09ABEA9818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1257298"/>
            <a:ext cx="8746836" cy="5600701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196FE8-6D69-17A2-DA5D-9C379334A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429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3183</Words>
  <Application>Microsoft Office PowerPoint</Application>
  <PresentationFormat>Widescreen</PresentationFormat>
  <Paragraphs>461</Paragraphs>
  <Slides>35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Thème Office</vt:lpstr>
      <vt:lpstr>PowerPoint Presentation</vt:lpstr>
      <vt:lpstr>PowerPoint Presentation</vt:lpstr>
      <vt:lpstr>ФРАНЦИЯ </vt:lpstr>
      <vt:lpstr>Объединение Налогового управления и Казначейства в 2008 году</vt:lpstr>
      <vt:lpstr>В тысячах городов и деревень Франции на смену отделениям «Государственного Казначейства» пришли «Центры государственных финансов»</vt:lpstr>
      <vt:lpstr>PowerPoint Presentation</vt:lpstr>
      <vt:lpstr>PowerPoint Presentation</vt:lpstr>
      <vt:lpstr>PowerPoint Presentation</vt:lpstr>
      <vt:lpstr>Бывшее “Trésor Public” - сегодня всего две «Службы» в составе DGFIP </vt:lpstr>
      <vt:lpstr>I Организация</vt:lpstr>
      <vt:lpstr>II Функции </vt:lpstr>
      <vt:lpstr>III Ресурсы</vt:lpstr>
      <vt:lpstr>ИТ-системы</vt:lpstr>
      <vt:lpstr>НОРМАТИВНО-ПРАВОВАЯ БАЗА</vt:lpstr>
      <vt:lpstr>PowerPoint Presentation</vt:lpstr>
      <vt:lpstr>I Ключевая роль и особый статус «ГОСУДАРСТВЕННОГО БУХГАЛТЕРА» </vt:lpstr>
      <vt:lpstr>II ОБЯЗАТЕЛЬСТВА – ключевой этап процесса расходов </vt:lpstr>
      <vt:lpstr>III РАЗДЕЛЕНИЕ между “Ordonnateur/Comptable”: важный исторический принцип </vt:lpstr>
      <vt:lpstr> IV ЦЕНТРАЛИЗОВАННОЕ УПРАВЛЕНИЕ ЛИКВИДНОСТЬЮ центральных и местных органов власти  </vt:lpstr>
      <vt:lpstr>PowerPoint Presentation</vt:lpstr>
      <vt:lpstr> Последние достижения и проблемы  I УПРАВЛЕНИЕ ЛИКВИДНОСТЬЮ </vt:lpstr>
      <vt:lpstr>Последние достижения и проблемы II ПРОЦЕСС СОВЕРШЕНИЯ ПЛАТЕЖЕЙ</vt:lpstr>
      <vt:lpstr>Последние достижения и проблемы III БУХГАЛТЕРСКИЙ УЧЕТ </vt:lpstr>
      <vt:lpstr>PowerPoint Presentation</vt:lpstr>
      <vt:lpstr>Изменения в подходах и методах контроля</vt:lpstr>
      <vt:lpstr>I Контроль за ОБЯЗАТЕЛЬСТВАМИ</vt:lpstr>
      <vt:lpstr>II Контроль за ПЛАТЕЖАМИ </vt:lpstr>
      <vt:lpstr>Влияние на подотчетность</vt:lpstr>
      <vt:lpstr>III Контроль в отношении БУХУЧЕТА</vt:lpstr>
      <vt:lpstr>PowerPoint Presentation</vt:lpstr>
      <vt:lpstr>ДЕЦЕНТРАЛИЗАЦИЯ/ПЕРЕДАЧА ПОЛНОМОЧИЙ в области расходов во Франции в последние два десятилетия</vt:lpstr>
      <vt:lpstr>ДЕЦЕНТРАЛИЗАЦИЯ/ПЕРЕДАЧА ПОЛНОМОЧИЙ В ОБЛАСТИ РАСХОДОВ</vt:lpstr>
      <vt:lpstr>Что предлагается выполнить Казначейству Франции</vt:lpstr>
      <vt:lpstr>Выводы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Chevauchez</dc:creator>
  <cp:lastModifiedBy>Yelena Slizhevskaya</cp:lastModifiedBy>
  <cp:revision>149</cp:revision>
  <dcterms:created xsi:type="dcterms:W3CDTF">2023-04-23T16:59:22Z</dcterms:created>
  <dcterms:modified xsi:type="dcterms:W3CDTF">2023-05-24T14:09:09Z</dcterms:modified>
</cp:coreProperties>
</file>