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55" r:id="rId2"/>
    <p:sldId id="494" r:id="rId3"/>
    <p:sldId id="489" r:id="rId4"/>
    <p:sldId id="500" r:id="rId5"/>
    <p:sldId id="501" r:id="rId6"/>
    <p:sldId id="497" r:id="rId7"/>
    <p:sldId id="498" r:id="rId8"/>
    <p:sldId id="499" r:id="rId9"/>
    <p:sldId id="481" r:id="rId10"/>
  </p:sldIdLst>
  <p:sldSz cx="9144000" cy="6858000" type="screen4x3"/>
  <p:notesSz cx="6797675" cy="9928225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7" autoAdjust="0"/>
    <p:restoredTop sz="80108" autoAdjust="0"/>
  </p:normalViewPr>
  <p:slideViewPr>
    <p:cSldViewPr>
      <p:cViewPr>
        <p:scale>
          <a:sx n="66" d="100"/>
          <a:sy n="66" d="100"/>
        </p:scale>
        <p:origin x="-1620" y="-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947F6D03-954D-4E90-B4CA-4B9AF56AAAC8}" type="datetimeFigureOut">
              <a:rPr lang="hr-HR"/>
              <a:pPr>
                <a:defRPr/>
              </a:pPr>
              <a:t>27.11.2014.</a:t>
            </a:fld>
            <a:endParaRPr lang="hr-H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BDCAF88-BDFB-443A-B6B0-CEFA6887331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5721282-02FE-47AA-AD81-48C79848F19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21912877-175D-4592-ADE3-E8E2AC02DD5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3C1F3-45AD-4372-84D3-3D5C902C166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036CF-6C2F-404C-B20A-AEFC621FFAD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06FB0-C8D9-4BEA-8342-7B820685EB2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82E72-C7D1-4695-888A-DFD28E30160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321B4-A4CC-4834-BB1E-DD190F1E293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47E6D-4F4E-41B0-A3F6-78378738DC9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18CF6-0635-4D63-AFF5-51A2CD37D4D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E7247-6E3B-4E34-943F-813AE11F1D9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AED93-BDD1-4735-B504-480D6E39633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F38F8-C62F-4790-8584-15220C6C860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FB3F0-C0C0-4CA2-84A8-1A9694D4C90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FC5D6E-BCEB-447B-9A1E-79083DDF780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13700" y="0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algn="ctr"/>
            <a:r>
              <a:rPr lang="hr-HR" dirty="0" smtClean="0"/>
              <a:t>Working </a:t>
            </a:r>
            <a:r>
              <a:rPr lang="nl-BE" dirty="0" smtClean="0"/>
              <a:t>G</a:t>
            </a:r>
            <a:r>
              <a:rPr lang="hr-HR" dirty="0" smtClean="0"/>
              <a:t>roup on 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hr-HR" dirty="0" smtClean="0"/>
              <a:t>Quality </a:t>
            </a:r>
            <a:r>
              <a:rPr lang="hr-HR" dirty="0" smtClean="0"/>
              <a:t>Assurance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860800"/>
            <a:ext cx="6400800" cy="1752600"/>
          </a:xfrm>
        </p:spPr>
        <p:txBody>
          <a:bodyPr/>
          <a:lstStyle/>
          <a:p>
            <a:r>
              <a:rPr lang="nl-BE" b="1" dirty="0" smtClean="0"/>
              <a:t>Strategy </a:t>
            </a:r>
            <a:r>
              <a:rPr lang="hr-HR" b="1" dirty="0" smtClean="0"/>
              <a:t>for </a:t>
            </a:r>
            <a:r>
              <a:rPr lang="hr-HR" b="1" dirty="0" smtClean="0"/>
              <a:t>the future</a:t>
            </a:r>
          </a:p>
          <a:p>
            <a:endParaRPr lang="hr-HR" sz="3600" b="1" dirty="0" smtClean="0"/>
          </a:p>
          <a:p>
            <a:r>
              <a:rPr lang="nl-BE" sz="2400" b="1" dirty="0" smtClean="0"/>
              <a:t>Bucharest</a:t>
            </a:r>
            <a:r>
              <a:rPr lang="hr-HR" sz="2400" b="1" dirty="0" smtClean="0"/>
              <a:t>, </a:t>
            </a:r>
            <a:r>
              <a:rPr lang="nl-BE" sz="2400" b="1" dirty="0" smtClean="0"/>
              <a:t>3 December </a:t>
            </a:r>
            <a:r>
              <a:rPr lang="hr-HR" sz="2400" b="1" dirty="0" smtClean="0"/>
              <a:t>2014</a:t>
            </a:r>
            <a:endParaRPr lang="hr-HR" sz="2400" b="1" dirty="0" smtClean="0"/>
          </a:p>
        </p:txBody>
      </p:sp>
      <p:pic>
        <p:nvPicPr>
          <p:cNvPr id="16387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zervirano mjesto sadržaja 2"/>
          <p:cNvSpPr>
            <a:spLocks noGrp="1"/>
          </p:cNvSpPr>
          <p:nvPr>
            <p:ph idx="4294967295"/>
          </p:nvPr>
        </p:nvSpPr>
        <p:spPr>
          <a:xfrm>
            <a:off x="250825" y="1855788"/>
            <a:ext cx="8569325" cy="5002212"/>
          </a:xfrm>
        </p:spPr>
        <p:txBody>
          <a:bodyPr/>
          <a:lstStyle/>
          <a:p>
            <a:pPr>
              <a:buNone/>
            </a:pPr>
            <a:r>
              <a:rPr lang="nl-BE" sz="2800" dirty="0" smtClean="0"/>
              <a:t>Facts</a:t>
            </a:r>
            <a:endParaRPr lang="hr-HR" sz="2800" dirty="0" smtClean="0"/>
          </a:p>
          <a:p>
            <a:pPr>
              <a:buNone/>
            </a:pPr>
            <a:endParaRPr lang="hr-HR" sz="2800" dirty="0" smtClean="0"/>
          </a:p>
          <a:p>
            <a:pPr lvl="1">
              <a:buNone/>
            </a:pPr>
            <a:r>
              <a:rPr lang="en-US" sz="2400" dirty="0" smtClean="0"/>
              <a:t>An </a:t>
            </a:r>
            <a:r>
              <a:rPr lang="en-US" sz="2400" dirty="0" smtClean="0"/>
              <a:t>independent external </a:t>
            </a:r>
            <a:r>
              <a:rPr lang="en-US" sz="2400" dirty="0" smtClean="0"/>
              <a:t>quality review </a:t>
            </a:r>
            <a:r>
              <a:rPr lang="en-US" sz="2400" dirty="0" smtClean="0"/>
              <a:t>of the internal </a:t>
            </a:r>
            <a:r>
              <a:rPr lang="en-US" sz="2400" dirty="0" smtClean="0"/>
              <a:t>audit</a:t>
            </a:r>
          </a:p>
          <a:p>
            <a:pPr lvl="1">
              <a:buNone/>
            </a:pPr>
            <a:r>
              <a:rPr lang="en-US" sz="2400" dirty="0" smtClean="0"/>
              <a:t>function</a:t>
            </a:r>
            <a:endParaRPr lang="hr-HR" sz="2400" dirty="0" smtClean="0"/>
          </a:p>
          <a:p>
            <a:pPr lvl="1"/>
            <a:endParaRPr lang="hr-HR" sz="2400" dirty="0" smtClean="0"/>
          </a:p>
          <a:p>
            <a:pPr lvl="2"/>
            <a:r>
              <a:rPr lang="en-US" sz="2000" dirty="0" smtClean="0"/>
              <a:t>cannot </a:t>
            </a:r>
            <a:r>
              <a:rPr lang="en-US" sz="2000" dirty="0" smtClean="0"/>
              <a:t>be performed by the </a:t>
            </a:r>
            <a:r>
              <a:rPr lang="en-US" sz="2000" dirty="0" smtClean="0"/>
              <a:t>CHU (conflict of interest, EU / IIA position)</a:t>
            </a:r>
            <a:endParaRPr lang="hr-HR" sz="2000" dirty="0" smtClean="0"/>
          </a:p>
          <a:p>
            <a:pPr lvl="2"/>
            <a:r>
              <a:rPr lang="en-US" sz="2000" dirty="0" smtClean="0"/>
              <a:t>when </a:t>
            </a:r>
            <a:r>
              <a:rPr lang="en-US" sz="2000" dirty="0" smtClean="0"/>
              <a:t>outsourced</a:t>
            </a:r>
            <a:r>
              <a:rPr lang="nl-BE" sz="2000" dirty="0" smtClean="0"/>
              <a:t>, can be </a:t>
            </a:r>
            <a:r>
              <a:rPr lang="en-US" sz="2000" dirty="0" smtClean="0"/>
              <a:t>quite </a:t>
            </a:r>
            <a:r>
              <a:rPr lang="en-US" sz="2000" dirty="0" smtClean="0"/>
              <a:t>expensive</a:t>
            </a:r>
            <a:endParaRPr lang="hr-HR" sz="2000" dirty="0" smtClean="0"/>
          </a:p>
          <a:p>
            <a:pPr>
              <a:buFontTx/>
              <a:buNone/>
            </a:pPr>
            <a:endParaRPr lang="hr-HR" sz="2000" dirty="0" smtClean="0"/>
          </a:p>
          <a:p>
            <a:pPr>
              <a:buFontTx/>
              <a:buNone/>
            </a:pPr>
            <a:endParaRPr lang="hr-HR" sz="2000" dirty="0" smtClean="0"/>
          </a:p>
          <a:p>
            <a:pPr>
              <a:buFontTx/>
              <a:buNone/>
            </a:pPr>
            <a:endParaRPr lang="hr-HR" sz="2400" b="1" dirty="0" smtClean="0"/>
          </a:p>
          <a:p>
            <a:pPr>
              <a:buFontTx/>
              <a:buNone/>
            </a:pPr>
            <a:endParaRPr lang="hr-HR" sz="2400" dirty="0" smtClean="0"/>
          </a:p>
          <a:p>
            <a:pPr lvl="1"/>
            <a:endParaRPr lang="hr-HR" sz="2000" dirty="0" smtClean="0"/>
          </a:p>
          <a:p>
            <a:pPr lvl="1"/>
            <a:endParaRPr lang="hr-HR" sz="2400" dirty="0" smtClean="0"/>
          </a:p>
          <a:p>
            <a:pPr lvl="1"/>
            <a:endParaRPr lang="hr-HR" dirty="0" smtClean="0"/>
          </a:p>
          <a:p>
            <a:endParaRPr lang="hr-HR" dirty="0" smtClean="0"/>
          </a:p>
          <a:p>
            <a:pPr lvl="1">
              <a:buFont typeface="Wingdings" pitchFamily="2" charset="2"/>
              <a:buNone/>
            </a:pPr>
            <a:endParaRPr lang="hr-HR" sz="2400" i="1" dirty="0" smtClean="0"/>
          </a:p>
        </p:txBody>
      </p:sp>
      <p:pic>
        <p:nvPicPr>
          <p:cNvPr id="18435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slov 1"/>
          <p:cNvSpPr txBox="1">
            <a:spLocks/>
          </p:cNvSpPr>
          <p:nvPr/>
        </p:nvSpPr>
        <p:spPr bwMode="auto">
          <a:xfrm>
            <a:off x="611560" y="260350"/>
            <a:ext cx="793077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Quality Assurance</a:t>
            </a:r>
            <a:endParaRPr kumimoji="0" lang="sr-Latn-CS" sz="4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zervirano mjesto sadržaja 2"/>
          <p:cNvSpPr>
            <a:spLocks noGrp="1"/>
          </p:cNvSpPr>
          <p:nvPr>
            <p:ph idx="4294967295"/>
          </p:nvPr>
        </p:nvSpPr>
        <p:spPr>
          <a:xfrm>
            <a:off x="574675" y="2144713"/>
            <a:ext cx="8569325" cy="4713287"/>
          </a:xfrm>
        </p:spPr>
        <p:txBody>
          <a:bodyPr/>
          <a:lstStyle/>
          <a:p>
            <a:pPr marL="609600" indent="-609600">
              <a:buNone/>
            </a:pPr>
            <a:r>
              <a:rPr lang="nl-BE" sz="2800" dirty="0" smtClean="0"/>
              <a:t>Possible s</a:t>
            </a:r>
            <a:r>
              <a:rPr lang="hr-HR" sz="2800" dirty="0" smtClean="0"/>
              <a:t>olution</a:t>
            </a:r>
            <a:endParaRPr lang="nl-BE" sz="2800" dirty="0" smtClean="0"/>
          </a:p>
          <a:p>
            <a:pPr marL="609600" indent="-609600">
              <a:buNone/>
            </a:pPr>
            <a:endParaRPr lang="nl-BE" sz="2800" dirty="0" smtClean="0"/>
          </a:p>
          <a:p>
            <a:pPr marL="609600" indent="-609600"/>
            <a:r>
              <a:rPr lang="nl-BE" sz="2800" dirty="0" smtClean="0"/>
              <a:t>To prepare a team of PEMPAL quality reviewers</a:t>
            </a:r>
          </a:p>
          <a:p>
            <a:pPr marL="609600" indent="-609600"/>
            <a:endParaRPr lang="nl-BE" sz="2800" dirty="0" smtClean="0"/>
          </a:p>
          <a:p>
            <a:pPr marL="609600" indent="-609600"/>
            <a:r>
              <a:rPr lang="nl-BE" sz="2800" dirty="0" smtClean="0"/>
              <a:t>How?</a:t>
            </a:r>
          </a:p>
          <a:p>
            <a:pPr marL="990600" lvl="1" indent="-533400"/>
            <a:r>
              <a:rPr lang="nl-BE" sz="2000" dirty="0" smtClean="0"/>
              <a:t>Theoretical </a:t>
            </a:r>
            <a:r>
              <a:rPr lang="en-US" sz="2000" dirty="0" smtClean="0"/>
              <a:t>training </a:t>
            </a:r>
            <a:r>
              <a:rPr lang="en-US" sz="2000" dirty="0" smtClean="0"/>
              <a:t>on quality </a:t>
            </a:r>
            <a:r>
              <a:rPr lang="en-US" sz="2000" dirty="0" smtClean="0"/>
              <a:t>review, based on the IA COP guidelines</a:t>
            </a:r>
          </a:p>
          <a:p>
            <a:pPr marL="990600" lvl="1" indent="-533400"/>
            <a:r>
              <a:rPr lang="nl-BE" sz="2000" dirty="0" smtClean="0"/>
              <a:t>Practical on-the-job training</a:t>
            </a:r>
            <a:endParaRPr lang="hr-HR" sz="2000" dirty="0" smtClean="0"/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slov 1"/>
          <p:cNvSpPr txBox="1">
            <a:spLocks/>
          </p:cNvSpPr>
          <p:nvPr/>
        </p:nvSpPr>
        <p:spPr bwMode="auto">
          <a:xfrm>
            <a:off x="611560" y="260350"/>
            <a:ext cx="793077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Quality Assurance</a:t>
            </a:r>
            <a:endParaRPr kumimoji="0" lang="sr-Latn-CS" sz="4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zervirano mjesto sadržaja 2"/>
          <p:cNvSpPr>
            <a:spLocks noGrp="1"/>
          </p:cNvSpPr>
          <p:nvPr>
            <p:ph idx="4294967295"/>
          </p:nvPr>
        </p:nvSpPr>
        <p:spPr>
          <a:xfrm>
            <a:off x="323528" y="2144713"/>
            <a:ext cx="8569325" cy="4713287"/>
          </a:xfrm>
        </p:spPr>
        <p:txBody>
          <a:bodyPr/>
          <a:lstStyle/>
          <a:p>
            <a:pPr marL="609600" indent="-609600">
              <a:buNone/>
            </a:pPr>
            <a:r>
              <a:rPr lang="nl-BE" sz="2800" dirty="0" smtClean="0"/>
              <a:t>Theoretical training</a:t>
            </a:r>
          </a:p>
          <a:p>
            <a:pPr marL="609600" indent="-609600">
              <a:buNone/>
            </a:pPr>
            <a:endParaRPr lang="nl-BE" sz="2800" dirty="0" smtClean="0"/>
          </a:p>
          <a:p>
            <a:pPr marL="971550" lvl="1" indent="-457200"/>
            <a:r>
              <a:rPr lang="en-US" sz="2200" dirty="0" smtClean="0"/>
              <a:t>A </a:t>
            </a:r>
            <a:r>
              <a:rPr lang="en-US" sz="2200" dirty="0" smtClean="0"/>
              <a:t>mix of CHU staff and heads of internal </a:t>
            </a:r>
            <a:r>
              <a:rPr lang="en-US" sz="2200" dirty="0" smtClean="0"/>
              <a:t>audit</a:t>
            </a:r>
          </a:p>
          <a:p>
            <a:pPr marL="971550" lvl="1" indent="-457200"/>
            <a:endParaRPr lang="en-US" sz="2200" dirty="0" smtClean="0"/>
          </a:p>
          <a:p>
            <a:pPr marL="971550" lvl="1" indent="-457200"/>
            <a:r>
              <a:rPr lang="en-US" sz="2200" dirty="0" smtClean="0"/>
              <a:t>Two days of training followed by a theoretical test</a:t>
            </a:r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Naslov 1"/>
          <p:cNvSpPr txBox="1">
            <a:spLocks/>
          </p:cNvSpPr>
          <p:nvPr/>
        </p:nvSpPr>
        <p:spPr bwMode="auto">
          <a:xfrm>
            <a:off x="611560" y="260350"/>
            <a:ext cx="793077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Quality Assurance</a:t>
            </a:r>
            <a:endParaRPr kumimoji="0" lang="sr-Latn-CS" sz="4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zervirano mjesto sadržaja 2"/>
          <p:cNvSpPr>
            <a:spLocks noGrp="1"/>
          </p:cNvSpPr>
          <p:nvPr>
            <p:ph idx="4294967295"/>
          </p:nvPr>
        </p:nvSpPr>
        <p:spPr>
          <a:xfrm>
            <a:off x="323528" y="1628800"/>
            <a:ext cx="8569325" cy="4713287"/>
          </a:xfrm>
        </p:spPr>
        <p:txBody>
          <a:bodyPr/>
          <a:lstStyle/>
          <a:p>
            <a:pPr marL="609600" indent="-609600">
              <a:buNone/>
            </a:pPr>
            <a:r>
              <a:rPr lang="nl-BE" sz="2800" dirty="0" smtClean="0"/>
              <a:t>On-the-job training</a:t>
            </a:r>
          </a:p>
          <a:p>
            <a:pPr marL="609600" indent="-609600">
              <a:buNone/>
            </a:pPr>
            <a:endParaRPr lang="nl-BE" sz="2800" dirty="0" smtClean="0"/>
          </a:p>
          <a:p>
            <a:pPr marL="971550" lvl="1" indent="-457200"/>
            <a:r>
              <a:rPr lang="en-US" sz="2200" dirty="0" smtClean="0"/>
              <a:t>A </a:t>
            </a:r>
            <a:r>
              <a:rPr lang="en-US" sz="2200" dirty="0" smtClean="0"/>
              <a:t>mix of CHU staff and heads of internal </a:t>
            </a:r>
            <a:r>
              <a:rPr lang="en-US" sz="2200" dirty="0" smtClean="0"/>
              <a:t>audit who successfully passed the theoretical training</a:t>
            </a:r>
            <a:endParaRPr lang="hr-HR" sz="2200" dirty="0" smtClean="0"/>
          </a:p>
          <a:p>
            <a:pPr marL="1371600" lvl="2" indent="-457200"/>
            <a:endParaRPr lang="hr-HR" sz="1800" dirty="0" smtClean="0"/>
          </a:p>
          <a:p>
            <a:pPr marL="990600" lvl="1" indent="-533400"/>
            <a:r>
              <a:rPr lang="en-US" sz="2000" dirty="0" smtClean="0"/>
              <a:t>Will assess </a:t>
            </a:r>
            <a:r>
              <a:rPr lang="en-US" sz="2000" dirty="0" smtClean="0"/>
              <a:t>the quality of the internal audit function (including the CHU) in a host country</a:t>
            </a:r>
            <a:endParaRPr lang="hr-HR" sz="2000" dirty="0" smtClean="0"/>
          </a:p>
          <a:p>
            <a:pPr marL="1371600" lvl="2" indent="-457200"/>
            <a:r>
              <a:rPr lang="nl-BE" sz="1800" dirty="0" smtClean="0"/>
              <a:t>T</a:t>
            </a:r>
            <a:r>
              <a:rPr lang="en-US" sz="1800" dirty="0" smtClean="0"/>
              <a:t>he </a:t>
            </a:r>
            <a:r>
              <a:rPr lang="en-US" sz="1800" dirty="0" smtClean="0"/>
              <a:t>expert will coach and assess the individual team member</a:t>
            </a:r>
            <a:r>
              <a:rPr lang="hr-HR" sz="1800" dirty="0" smtClean="0"/>
              <a:t>s</a:t>
            </a:r>
          </a:p>
          <a:p>
            <a:pPr marL="1371600" lvl="2" indent="-457200"/>
            <a:endParaRPr lang="en-US" sz="1800" dirty="0" smtClean="0"/>
          </a:p>
          <a:p>
            <a:pPr marL="990600" lvl="1" indent="-533400"/>
            <a:r>
              <a:rPr lang="nl-BE" sz="2000" dirty="0" smtClean="0"/>
              <a:t>A</a:t>
            </a:r>
            <a:r>
              <a:rPr lang="en-US" sz="2000" dirty="0" err="1" smtClean="0"/>
              <a:t>fter</a:t>
            </a:r>
            <a:r>
              <a:rPr lang="en-US" sz="2000" dirty="0" smtClean="0"/>
              <a:t> having participated in two </a:t>
            </a:r>
            <a:r>
              <a:rPr lang="en-US" sz="2000" dirty="0" smtClean="0"/>
              <a:t>quality engagements</a:t>
            </a:r>
            <a:endParaRPr lang="hr-HR" sz="2000" dirty="0" smtClean="0"/>
          </a:p>
          <a:p>
            <a:pPr marL="1371600" lvl="2" indent="-457200"/>
            <a:r>
              <a:rPr lang="nl-BE" sz="1800" dirty="0" smtClean="0"/>
              <a:t>The examiners will become PEMPAL </a:t>
            </a:r>
            <a:r>
              <a:rPr lang="en-US" sz="1800" dirty="0" smtClean="0"/>
              <a:t>certified </a:t>
            </a:r>
            <a:r>
              <a:rPr lang="en-US" sz="1800" dirty="0" smtClean="0"/>
              <a:t>quality reviewers</a:t>
            </a:r>
            <a:r>
              <a:rPr lang="hr-HR" sz="1800" dirty="0" smtClean="0"/>
              <a:t> </a:t>
            </a:r>
            <a:r>
              <a:rPr lang="hr-HR" sz="1800" dirty="0" smtClean="0"/>
              <a:t> </a:t>
            </a:r>
            <a:r>
              <a:rPr lang="nl-BE" sz="1800" dirty="0" smtClean="0"/>
              <a:t>(</a:t>
            </a:r>
            <a:r>
              <a:rPr lang="en-US" sz="1800" dirty="0" smtClean="0"/>
              <a:t>external </a:t>
            </a:r>
            <a:r>
              <a:rPr lang="en-US" sz="1800" dirty="0" smtClean="0"/>
              <a:t>reviewers who can independently lead quality </a:t>
            </a:r>
            <a:r>
              <a:rPr lang="en-US" sz="1800" dirty="0" smtClean="0"/>
              <a:t>reviews)</a:t>
            </a:r>
            <a:endParaRPr lang="hr-HR" sz="1800" dirty="0" smtClean="0"/>
          </a:p>
          <a:p>
            <a:pPr marL="609600" indent="-609600">
              <a:buFontTx/>
              <a:buNone/>
            </a:pPr>
            <a:endParaRPr lang="hr-HR" sz="1800" dirty="0" smtClean="0"/>
          </a:p>
          <a:p>
            <a:pPr marL="609600" indent="-609600">
              <a:buFontTx/>
              <a:buNone/>
            </a:pPr>
            <a:endParaRPr lang="hr-HR" sz="1800" dirty="0" smtClean="0"/>
          </a:p>
          <a:p>
            <a:pPr marL="609600" indent="-609600"/>
            <a:endParaRPr lang="hr-HR" sz="1800" dirty="0" smtClean="0"/>
          </a:p>
          <a:p>
            <a:pPr marL="990600" lvl="1" indent="-533400"/>
            <a:endParaRPr lang="hr-HR" sz="1800" dirty="0" smtClean="0"/>
          </a:p>
          <a:p>
            <a:pPr marL="990600" lvl="1" indent="-533400"/>
            <a:endParaRPr lang="hr-HR" sz="2400" dirty="0" smtClean="0"/>
          </a:p>
          <a:p>
            <a:pPr marL="990600" lvl="1" indent="-533400"/>
            <a:endParaRPr lang="hr-HR" sz="2400" dirty="0" smtClean="0"/>
          </a:p>
          <a:p>
            <a:pPr marL="609600" indent="-609600"/>
            <a:endParaRPr lang="hr-HR" sz="2400" dirty="0" smtClean="0"/>
          </a:p>
          <a:p>
            <a:pPr marL="990600" lvl="1" indent="-533400">
              <a:buFont typeface="Wingdings" pitchFamily="2" charset="2"/>
              <a:buNone/>
            </a:pPr>
            <a:endParaRPr lang="hr-HR" sz="2400" i="1" dirty="0" smtClean="0"/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Naslov 1"/>
          <p:cNvSpPr txBox="1">
            <a:spLocks/>
          </p:cNvSpPr>
          <p:nvPr/>
        </p:nvSpPr>
        <p:spPr bwMode="auto">
          <a:xfrm>
            <a:off x="611560" y="260350"/>
            <a:ext cx="793077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Quality Assurance</a:t>
            </a:r>
            <a:endParaRPr kumimoji="0" lang="sr-Latn-CS" sz="4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zervirano mjesto sadržaja 2"/>
          <p:cNvSpPr>
            <a:spLocks noGrp="1"/>
          </p:cNvSpPr>
          <p:nvPr>
            <p:ph idx="4294967295"/>
          </p:nvPr>
        </p:nvSpPr>
        <p:spPr>
          <a:xfrm>
            <a:off x="323528" y="1484784"/>
            <a:ext cx="8569325" cy="44259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nl-BE" sz="2800" dirty="0" smtClean="0"/>
              <a:t>Benefits</a:t>
            </a:r>
            <a:endParaRPr lang="hr-HR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990600" lvl="1" indent="-533400"/>
            <a:r>
              <a:rPr lang="en-US" sz="2000" dirty="0" smtClean="0"/>
              <a:t>IA COP working group efforts </a:t>
            </a:r>
            <a:r>
              <a:rPr lang="en-US" sz="2000" dirty="0" smtClean="0"/>
              <a:t>supplemented by </a:t>
            </a:r>
            <a:r>
              <a:rPr lang="en-US" sz="2000" dirty="0" smtClean="0"/>
              <a:t>hands-on </a:t>
            </a:r>
            <a:r>
              <a:rPr lang="en-US" sz="2000" dirty="0" smtClean="0"/>
              <a:t>practical </a:t>
            </a:r>
            <a:r>
              <a:rPr lang="en-US" sz="2000" dirty="0" smtClean="0"/>
              <a:t>experience</a:t>
            </a:r>
            <a:endParaRPr lang="en-US" sz="2000" dirty="0" smtClean="0"/>
          </a:p>
          <a:p>
            <a:pPr marL="990600" lvl="1" indent="-533400"/>
            <a:r>
              <a:rPr lang="nl-BE" sz="2000" dirty="0" smtClean="0"/>
              <a:t>C</a:t>
            </a:r>
            <a:r>
              <a:rPr lang="en-US" sz="2000" dirty="0" err="1" smtClean="0"/>
              <a:t>ertification</a:t>
            </a:r>
            <a:r>
              <a:rPr lang="en-US" sz="2000" dirty="0" smtClean="0"/>
              <a:t> </a:t>
            </a:r>
            <a:r>
              <a:rPr lang="nl-BE" sz="2000" dirty="0" smtClean="0"/>
              <a:t>= </a:t>
            </a:r>
            <a:r>
              <a:rPr lang="en-US" sz="2000" dirty="0" smtClean="0"/>
              <a:t>a </a:t>
            </a:r>
            <a:r>
              <a:rPr lang="en-US" sz="2000" dirty="0" smtClean="0"/>
              <a:t>guaranty for quality</a:t>
            </a:r>
          </a:p>
          <a:p>
            <a:pPr marL="990600" lvl="1" indent="-533400"/>
            <a:r>
              <a:rPr lang="nl-BE" sz="2000" dirty="0" smtClean="0"/>
              <a:t>The </a:t>
            </a:r>
            <a:r>
              <a:rPr lang="en-US" sz="2000" dirty="0" smtClean="0"/>
              <a:t>independence </a:t>
            </a:r>
            <a:r>
              <a:rPr lang="en-US" sz="2000" dirty="0" smtClean="0"/>
              <a:t>issue </a:t>
            </a:r>
            <a:r>
              <a:rPr lang="en-US" sz="2000" dirty="0" smtClean="0"/>
              <a:t>is </a:t>
            </a:r>
            <a:r>
              <a:rPr lang="en-US" sz="2000" dirty="0" smtClean="0"/>
              <a:t>solved</a:t>
            </a:r>
            <a:endParaRPr lang="en-US" sz="2000" dirty="0" smtClean="0"/>
          </a:p>
          <a:p>
            <a:pPr marL="990600" lvl="1" indent="-533400"/>
            <a:r>
              <a:rPr lang="en-US" sz="2000" dirty="0" smtClean="0"/>
              <a:t>Cost for </a:t>
            </a:r>
            <a:r>
              <a:rPr lang="en-US" sz="2000" dirty="0" smtClean="0"/>
              <a:t>individual PEMPAL countries </a:t>
            </a:r>
            <a:r>
              <a:rPr lang="en-US" sz="2000" dirty="0" smtClean="0"/>
              <a:t>is </a:t>
            </a:r>
            <a:r>
              <a:rPr lang="hr-HR" sz="2000" dirty="0" smtClean="0"/>
              <a:t>limited</a:t>
            </a:r>
            <a:r>
              <a:rPr lang="nl-BE" sz="2000" dirty="0" smtClean="0"/>
              <a:t> (to be determined)</a:t>
            </a:r>
            <a:endParaRPr lang="en-US" sz="2000" dirty="0" smtClean="0"/>
          </a:p>
          <a:p>
            <a:pPr marL="990600" lvl="1" indent="-533400"/>
            <a:r>
              <a:rPr lang="nl-BE" sz="2000" dirty="0" smtClean="0"/>
              <a:t>We achieve </a:t>
            </a:r>
            <a:r>
              <a:rPr lang="hr-HR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smtClean="0"/>
              <a:t>sustainable </a:t>
            </a:r>
            <a:r>
              <a:rPr lang="en-US" sz="2000" dirty="0" smtClean="0"/>
              <a:t>solution </a:t>
            </a:r>
          </a:p>
          <a:p>
            <a:pPr marL="990600" lvl="1" indent="-533400"/>
            <a:r>
              <a:rPr lang="en-US" sz="2000" dirty="0" smtClean="0"/>
              <a:t>Results across the region can be compared</a:t>
            </a:r>
            <a:endParaRPr lang="en-US" sz="2000" dirty="0" smtClean="0"/>
          </a:p>
          <a:p>
            <a:pPr marL="990600" lvl="1" indent="-533400"/>
            <a:r>
              <a:rPr lang="en-US" sz="2000" dirty="0" smtClean="0"/>
              <a:t>PEMPAL </a:t>
            </a:r>
            <a:r>
              <a:rPr lang="en-US" sz="2000" dirty="0" smtClean="0"/>
              <a:t>donors and sponsors will see a real practical achievement</a:t>
            </a:r>
            <a:endParaRPr lang="hr-HR" sz="2000" dirty="0" smtClean="0"/>
          </a:p>
          <a:p>
            <a:pPr marL="990600" lvl="1" indent="-533400">
              <a:buFont typeface="Wingdings" pitchFamily="2" charset="2"/>
              <a:buNone/>
            </a:pPr>
            <a:endParaRPr lang="hr-HR" sz="2400" i="1" dirty="0" smtClean="0"/>
          </a:p>
        </p:txBody>
      </p:sp>
      <p:pic>
        <p:nvPicPr>
          <p:cNvPr id="20483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slov 1"/>
          <p:cNvSpPr txBox="1">
            <a:spLocks/>
          </p:cNvSpPr>
          <p:nvPr/>
        </p:nvSpPr>
        <p:spPr bwMode="auto">
          <a:xfrm>
            <a:off x="611560" y="260350"/>
            <a:ext cx="793077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Quality Assurance</a:t>
            </a:r>
            <a:endParaRPr kumimoji="0" lang="sr-Latn-CS" sz="4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zervirano mjesto sadržaja 2"/>
          <p:cNvSpPr>
            <a:spLocks noGrp="1"/>
          </p:cNvSpPr>
          <p:nvPr>
            <p:ph idx="4294967295"/>
          </p:nvPr>
        </p:nvSpPr>
        <p:spPr>
          <a:xfrm>
            <a:off x="323850" y="1844675"/>
            <a:ext cx="8569325" cy="4713288"/>
          </a:xfrm>
        </p:spPr>
        <p:txBody>
          <a:bodyPr/>
          <a:lstStyle/>
          <a:p>
            <a:pPr marL="609600" indent="-609600">
              <a:buNone/>
            </a:pPr>
            <a:r>
              <a:rPr lang="nl-BE" sz="2800" dirty="0" smtClean="0"/>
              <a:t>Potential obstacles</a:t>
            </a:r>
            <a:endParaRPr lang="hr-HR" sz="2800" dirty="0" smtClean="0"/>
          </a:p>
          <a:p>
            <a:pPr marL="609600" indent="-609600"/>
            <a:endParaRPr lang="hr-HR" sz="2800" dirty="0" smtClean="0"/>
          </a:p>
          <a:p>
            <a:pPr marL="990600" lvl="1" indent="-533400"/>
            <a:r>
              <a:rPr lang="nl-BE" sz="2400" dirty="0" smtClean="0"/>
              <a:t>I</a:t>
            </a:r>
            <a:r>
              <a:rPr lang="hr-HR" sz="2400" dirty="0" smtClean="0"/>
              <a:t>mpact </a:t>
            </a:r>
            <a:r>
              <a:rPr lang="hr-HR" sz="2400" dirty="0" smtClean="0"/>
              <a:t>on </a:t>
            </a:r>
            <a:r>
              <a:rPr lang="hr-HR" sz="2400" dirty="0" smtClean="0"/>
              <a:t>PEMPAL budget</a:t>
            </a:r>
            <a:r>
              <a:rPr lang="nl-BE" sz="2400" dirty="0" smtClean="0"/>
              <a:t> (training, coaching, travel) for a limited period</a:t>
            </a:r>
            <a:endParaRPr lang="hr-HR" sz="2400" dirty="0" smtClean="0"/>
          </a:p>
          <a:p>
            <a:pPr marL="990600" lvl="1" indent="-533400"/>
            <a:r>
              <a:rPr lang="nl-BE" sz="2400" dirty="0" smtClean="0"/>
              <a:t>Countries may not want to be assessed by civil servants coming from other countries</a:t>
            </a:r>
          </a:p>
          <a:p>
            <a:pPr marL="990600" lvl="1" indent="-533400"/>
            <a:r>
              <a:rPr lang="nl-BE" sz="2400" dirty="0" smtClean="0"/>
              <a:t>Confidentiality agreement</a:t>
            </a:r>
            <a:endParaRPr lang="hr-HR" sz="2400" dirty="0" smtClean="0"/>
          </a:p>
          <a:p>
            <a:pPr marL="990600" lvl="1" indent="-533400"/>
            <a:endParaRPr lang="hr-HR" sz="2400" dirty="0" smtClean="0"/>
          </a:p>
          <a:p>
            <a:pPr marL="990600" lvl="1" indent="-533400"/>
            <a:endParaRPr lang="hr-HR" sz="2400" dirty="0" smtClean="0"/>
          </a:p>
          <a:p>
            <a:pPr marL="609600" indent="-609600"/>
            <a:endParaRPr lang="hr-HR" sz="2400" dirty="0" smtClean="0"/>
          </a:p>
          <a:p>
            <a:pPr marL="990600" lvl="1" indent="-533400">
              <a:buFont typeface="Wingdings" pitchFamily="2" charset="2"/>
              <a:buNone/>
            </a:pPr>
            <a:endParaRPr lang="hr-HR" sz="2400" i="1" dirty="0" smtClean="0"/>
          </a:p>
        </p:txBody>
      </p:sp>
      <p:pic>
        <p:nvPicPr>
          <p:cNvPr id="21507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slov 1"/>
          <p:cNvSpPr txBox="1">
            <a:spLocks/>
          </p:cNvSpPr>
          <p:nvPr/>
        </p:nvSpPr>
        <p:spPr bwMode="auto">
          <a:xfrm>
            <a:off x="611560" y="260350"/>
            <a:ext cx="793077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Quality Assurance</a:t>
            </a:r>
            <a:endParaRPr kumimoji="0" lang="sr-Latn-CS" sz="4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zervirano mjesto sadržaja 2"/>
          <p:cNvSpPr>
            <a:spLocks noGrp="1"/>
          </p:cNvSpPr>
          <p:nvPr>
            <p:ph idx="4294967295"/>
          </p:nvPr>
        </p:nvSpPr>
        <p:spPr>
          <a:xfrm>
            <a:off x="250825" y="1628775"/>
            <a:ext cx="8569325" cy="4641850"/>
          </a:xfrm>
        </p:spPr>
        <p:txBody>
          <a:bodyPr/>
          <a:lstStyle/>
          <a:p>
            <a:endParaRPr lang="nl-BE" sz="2800" dirty="0" smtClean="0"/>
          </a:p>
          <a:p>
            <a:pPr>
              <a:buNone/>
            </a:pPr>
            <a:r>
              <a:rPr lang="nl-BE" sz="2800" dirty="0" smtClean="0"/>
              <a:t>What </a:t>
            </a:r>
            <a:r>
              <a:rPr lang="nl-BE" sz="2800" dirty="0" smtClean="0"/>
              <a:t>needs to be done</a:t>
            </a:r>
            <a:r>
              <a:rPr lang="hr-HR" sz="2800" dirty="0" smtClean="0"/>
              <a:t>?</a:t>
            </a:r>
          </a:p>
          <a:p>
            <a:endParaRPr lang="hr-HR" sz="2800" dirty="0" smtClean="0"/>
          </a:p>
          <a:p>
            <a:pPr lvl="1"/>
            <a:r>
              <a:rPr lang="nl-BE" sz="2000" dirty="0" smtClean="0"/>
              <a:t>Brainstorming </a:t>
            </a:r>
            <a:r>
              <a:rPr lang="hr-HR" sz="2000" dirty="0" smtClean="0"/>
              <a:t>exercise </a:t>
            </a:r>
            <a:r>
              <a:rPr lang="hr-HR" sz="2000" dirty="0" smtClean="0"/>
              <a:t>on the </a:t>
            </a:r>
            <a:r>
              <a:rPr lang="hr-HR" sz="2000" dirty="0" smtClean="0"/>
              <a:t>vision</a:t>
            </a:r>
            <a:r>
              <a:rPr lang="nl-BE" sz="2000" dirty="0" smtClean="0"/>
              <a:t> / idea</a:t>
            </a:r>
          </a:p>
          <a:p>
            <a:pPr lvl="1"/>
            <a:endParaRPr lang="nl-BE" sz="2000" dirty="0" smtClean="0"/>
          </a:p>
          <a:p>
            <a:pPr lvl="1"/>
            <a:r>
              <a:rPr lang="nl-BE" sz="2000" dirty="0" smtClean="0"/>
              <a:t>Identify and resolve potential obstacles</a:t>
            </a:r>
          </a:p>
          <a:p>
            <a:pPr lvl="1"/>
            <a:endParaRPr lang="hr-HR" sz="2000" dirty="0" smtClean="0"/>
          </a:p>
          <a:p>
            <a:pPr lvl="1"/>
            <a:r>
              <a:rPr lang="nl-BE" sz="2000" dirty="0" smtClean="0"/>
              <a:t>D</a:t>
            </a:r>
            <a:r>
              <a:rPr lang="hr-HR" sz="2000" dirty="0" smtClean="0"/>
              <a:t>evelop</a:t>
            </a:r>
            <a:r>
              <a:rPr lang="nl-BE" sz="2000" dirty="0" smtClean="0"/>
              <a:t> a</a:t>
            </a:r>
            <a:r>
              <a:rPr lang="hr-HR" sz="2000" dirty="0" smtClean="0"/>
              <a:t> </a:t>
            </a:r>
            <a:r>
              <a:rPr lang="hr-HR" sz="2000" dirty="0" smtClean="0"/>
              <a:t>detailed </a:t>
            </a:r>
            <a:r>
              <a:rPr lang="nl-BE" sz="2000" dirty="0" smtClean="0"/>
              <a:t>a</a:t>
            </a:r>
            <a:r>
              <a:rPr lang="hr-HR" sz="2000" dirty="0" smtClean="0"/>
              <a:t>ction plan</a:t>
            </a:r>
            <a:r>
              <a:rPr lang="nl-BE" sz="2000" dirty="0" smtClean="0"/>
              <a:t> plus budget</a:t>
            </a:r>
            <a:endParaRPr lang="hr-HR" sz="2000" dirty="0" smtClean="0"/>
          </a:p>
          <a:p>
            <a:pPr lvl="1"/>
            <a:endParaRPr lang="hr-HR" sz="2000" dirty="0" smtClean="0"/>
          </a:p>
          <a:p>
            <a:endParaRPr lang="hr-HR" sz="2400" dirty="0" smtClean="0"/>
          </a:p>
          <a:p>
            <a:pPr lvl="1">
              <a:buFont typeface="Wingdings" pitchFamily="2" charset="2"/>
              <a:buNone/>
            </a:pPr>
            <a:r>
              <a:rPr lang="hr-HR" sz="1800" b="1" i="1" dirty="0" smtClean="0"/>
              <a:t>	</a:t>
            </a:r>
            <a:endParaRPr lang="nl-BE" sz="1800" b="1" i="1" dirty="0" smtClean="0"/>
          </a:p>
          <a:p>
            <a:pPr lvl="1">
              <a:buFont typeface="Wingdings" pitchFamily="2" charset="2"/>
              <a:buNone/>
            </a:pPr>
            <a:r>
              <a:rPr lang="hr-HR" sz="2400" i="1" dirty="0" smtClean="0"/>
              <a:t>	</a:t>
            </a:r>
          </a:p>
          <a:p>
            <a:pPr lvl="1">
              <a:buFont typeface="Wingdings" pitchFamily="2" charset="2"/>
              <a:buNone/>
            </a:pPr>
            <a:endParaRPr lang="hr-HR" sz="2400" i="1" dirty="0" smtClean="0"/>
          </a:p>
        </p:txBody>
      </p:sp>
      <p:pic>
        <p:nvPicPr>
          <p:cNvPr id="26628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slov 1"/>
          <p:cNvSpPr txBox="1">
            <a:spLocks/>
          </p:cNvSpPr>
          <p:nvPr/>
        </p:nvSpPr>
        <p:spPr bwMode="auto">
          <a:xfrm>
            <a:off x="611560" y="260350"/>
            <a:ext cx="793077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Quality Assurance</a:t>
            </a:r>
            <a:endParaRPr kumimoji="0" lang="sr-Latn-CS" sz="4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483768" y="3212976"/>
            <a:ext cx="3744913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Thank you!</a:t>
            </a:r>
            <a:endParaRPr lang="hr-HR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7" name="Naslov 1"/>
          <p:cNvSpPr txBox="1">
            <a:spLocks/>
          </p:cNvSpPr>
          <p:nvPr/>
        </p:nvSpPr>
        <p:spPr bwMode="auto">
          <a:xfrm>
            <a:off x="611560" y="260350"/>
            <a:ext cx="793077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Quality Assurance</a:t>
            </a:r>
            <a:endParaRPr kumimoji="0" lang="sr-Latn-CS" sz="4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IA COP</Template>
  <TotalTime>2400</TotalTime>
  <Words>307</Words>
  <Application>Microsoft Office PowerPoint</Application>
  <PresentationFormat>On-screen Show (4:3)</PresentationFormat>
  <Paragraphs>82</Paragraphs>
  <Slides>9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Zadani dizajn</vt:lpstr>
      <vt:lpstr>Working Group on  Quality Assurance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Ministarstvo Financija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Tomislav Mičetić</dc:creator>
  <cp:lastModifiedBy>Jean-Pierre</cp:lastModifiedBy>
  <cp:revision>363</cp:revision>
  <dcterms:created xsi:type="dcterms:W3CDTF">2009-03-31T11:18:42Z</dcterms:created>
  <dcterms:modified xsi:type="dcterms:W3CDTF">2014-11-27T19:12:19Z</dcterms:modified>
</cp:coreProperties>
</file>