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8" r:id="rId4"/>
    <p:sldId id="261" r:id="rId5"/>
    <p:sldId id="264" r:id="rId6"/>
    <p:sldId id="265" r:id="rId7"/>
    <p:sldId id="266" r:id="rId8"/>
    <p:sldId id="26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16" autoAdjust="0"/>
  </p:normalViewPr>
  <p:slideViewPr>
    <p:cSldViewPr>
      <p:cViewPr varScale="1">
        <p:scale>
          <a:sx n="92" d="100"/>
          <a:sy n="92" d="100"/>
        </p:scale>
        <p:origin x="-9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D0C40-9D9A-4DF3-A41F-F5EC26E1A140}" type="datetimeFigureOut">
              <a:rPr lang="en-US" smtClean="0"/>
              <a:t>10/17/2016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3B7B6-54FB-49CC-8EED-E79EF453E7B1}" type="slidenum">
              <a:rPr lang="en-US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1256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83" name="Shape 183"/>
          <p:cNvSpPr txBox="1">
            <a:spLocks noGrp="1"/>
          </p:cNvSpPr>
          <p:nvPr>
            <p:ph type="sldNum" idx="12"/>
          </p:nvPr>
        </p:nvSpPr>
        <p:spPr>
          <a:xfrm>
            <a:off x="3850442" y="9647956"/>
            <a:ext cx="2945658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>
              <a:buSzPct val="25000"/>
            </a:pPr>
            <a:r>
              <a:rPr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17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36D-0F9F-4838-8E3E-EC928A134E9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0777-68DD-448A-8D24-F6EFB1EF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4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36D-0F9F-4838-8E3E-EC928A134E9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0777-68DD-448A-8D24-F6EFB1EF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9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36D-0F9F-4838-8E3E-EC928A134E9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0777-68DD-448A-8D24-F6EFB1EF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8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551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4346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8631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2944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3644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19106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5921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9790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36D-0F9F-4838-8E3E-EC928A134E9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0777-68DD-448A-8D24-F6EFB1EF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334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buClr>
                <a:schemeClr val="dk1"/>
              </a:buClr>
              <a:buFont typeface="Calibri"/>
              <a:buNone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buClr>
                <a:schemeClr val="dk1"/>
              </a:buClr>
              <a:buFont typeface="Calibri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1302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08407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91159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36D-0F9F-4838-8E3E-EC928A134E9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0777-68DD-448A-8D24-F6EFB1EF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7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36D-0F9F-4838-8E3E-EC928A134E9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0777-68DD-448A-8D24-F6EFB1EF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1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36D-0F9F-4838-8E3E-EC928A134E9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0777-68DD-448A-8D24-F6EFB1EF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93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36D-0F9F-4838-8E3E-EC928A134E9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0777-68DD-448A-8D24-F6EFB1EF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0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36D-0F9F-4838-8E3E-EC928A134E9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0777-68DD-448A-8D24-F6EFB1EF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3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36D-0F9F-4838-8E3E-EC928A134E9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0777-68DD-448A-8D24-F6EFB1EF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6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36D-0F9F-4838-8E3E-EC928A134E9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0777-68DD-448A-8D24-F6EFB1EF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1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036D-0F9F-4838-8E3E-EC928A134E9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90777-68DD-448A-8D24-F6EFB1EF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0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>
              <a:rtl val="0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>
              <a:rtl val="0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122754280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Računovodstvo i izvještavanje u javnom sektoru u Gruziji</a:t>
            </a:r>
            <a:endParaRPr lang="hr-H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419600"/>
            <a:ext cx="7391400" cy="1752600"/>
          </a:xfrm>
        </p:spPr>
        <p:txBody>
          <a:bodyPr>
            <a:normAutofit fontScale="70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dirty="0" smtClean="0"/>
              <a:t>Minsk, Bjelarus</a:t>
            </a:r>
            <a:endParaRPr lang="hr-HR" dirty="0"/>
          </a:p>
          <a:p>
            <a:r>
              <a:rPr dirty="0" smtClean="0"/>
              <a:t>2016.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423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533400" y="26333"/>
            <a:ext cx="8077199" cy="8617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lvl="0">
              <a:buSzPct val="25000"/>
            </a:pPr>
            <a:r>
              <a:rPr lang="en-US" sz="2500" b="1" dirty="0" smtClean="0"/>
              <a:t>Provedba akcijskog plana </a:t>
            </a:r>
            <a:r>
              <a:rPr lang="x-none" sz="2500" b="1" i="0" u="none" strike="noStrike" cap="none" baseline="0" dirty="0" smtClean="0">
                <a:solidFill>
                  <a:schemeClr val="dk1"/>
                </a:solidFill>
                <a:latin typeface="Calibri"/>
                <a:sym typeface="Calibri"/>
              </a:rPr>
              <a:t>IPSAS-a</a:t>
            </a:r>
            <a:r>
              <a:t/>
            </a:r>
            <a:br/>
            <a:endParaRPr lang="hr-HR" sz="25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79" name="Shape 179"/>
          <p:cNvGraphicFramePr/>
          <p:nvPr>
            <p:extLst>
              <p:ext uri="{D42A27DB-BD31-4B8C-83A1-F6EECF244321}">
                <p14:modId xmlns:p14="http://schemas.microsoft.com/office/powerpoint/2010/main" val="1637718972"/>
              </p:ext>
            </p:extLst>
          </p:nvPr>
        </p:nvGraphicFramePr>
        <p:xfrm>
          <a:off x="755650" y="931862"/>
          <a:ext cx="7704150" cy="550956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512575"/>
                <a:gridCol w="5110700"/>
                <a:gridCol w="1080875"/>
              </a:tblGrid>
              <a:tr h="304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en-US" sz="1400" b="1" i="0" u="none" strike="noStrike" cap="none" baseline="0" dirty="0" smtClean="0">
                          <a:solidFill>
                            <a:srgbClr val="FFFFFF"/>
                          </a:solidFill>
                        </a:rPr>
                        <a:t>Faza</a:t>
                      </a:r>
                      <a:endParaRPr lang="hr-HR" sz="1400" b="1" i="0" u="none" strike="noStrike" cap="none" baseline="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en-US" sz="1400" b="1" i="0" u="none" strike="noStrike" cap="none" baseline="0" dirty="0" smtClean="0">
                          <a:solidFill>
                            <a:srgbClr val="FFFFFF"/>
                          </a:solidFill>
                        </a:rPr>
                        <a:t>Aktivnost</a:t>
                      </a:r>
                      <a:endParaRPr lang="hr-HR" sz="1400" b="1" i="0" u="none" strike="noStrike" cap="none" baseline="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en-US" sz="1400" b="1" i="0" u="none" strike="noStrike" cap="none" baseline="0" dirty="0" smtClean="0">
                          <a:solidFill>
                            <a:srgbClr val="FFFFFF"/>
                          </a:solidFill>
                        </a:rPr>
                        <a:t>Godina</a:t>
                      </a:r>
                      <a:endParaRPr lang="hr-HR" sz="1400" b="1" i="0" u="none" strike="noStrike" cap="none" baseline="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73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x-none" sz="1400" b="1" i="0" u="none" strike="noStrike" cap="none" baseline="0" dirty="0">
                          <a:solidFill>
                            <a:srgbClr val="000000"/>
                          </a:solidFill>
                        </a:rPr>
                        <a:t>1 Uvođenje</a:t>
                      </a:r>
                      <a:endParaRPr lang="hr-HR" sz="1400" b="1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en-US" sz="1400" b="0" i="0" u="none" strike="noStrike" cap="none" baseline="0" dirty="0" smtClean="0">
                          <a:solidFill>
                            <a:srgbClr val="000000"/>
                          </a:solidFill>
                        </a:rPr>
                        <a:t>Strategija za računovodstvo u javnom sektoru; osnovano vijeće za IPSAS </a:t>
                      </a:r>
                      <a:endParaRPr lang="hr-HR" sz="1400" b="0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x-none" sz="1400" b="0" i="0" u="none" strike="noStrike" cap="none" baseline="0">
                          <a:solidFill>
                            <a:srgbClr val="000000"/>
                          </a:solidFill>
                        </a:rPr>
                        <a:t>2010.</a:t>
                      </a: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73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x-none" sz="1400" b="1" i="0" u="none" strike="noStrike" cap="none" baseline="0" dirty="0">
                          <a:solidFill>
                            <a:srgbClr val="000000"/>
                          </a:solidFill>
                        </a:rPr>
                        <a:t>2 Testiranje</a:t>
                      </a:r>
                      <a:endParaRPr lang="hr-HR" sz="1400" b="1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en-US" sz="1400" b="0" i="0" u="none" strike="noStrike" cap="none" baseline="0" dirty="0" smtClean="0">
                          <a:solidFill>
                            <a:srgbClr val="000000"/>
                          </a:solidFill>
                        </a:rPr>
                        <a:t>Testiranje modificirane gotovinske metode temeljene na IPSAS-u </a:t>
                      </a:r>
                      <a:r>
                        <a:t> </a:t>
                      </a:r>
                      <a:endParaRPr lang="hr-HR" sz="1400" b="0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x-none" sz="1400" b="0" i="0" u="none" strike="noStrike" cap="none" baseline="0">
                          <a:solidFill>
                            <a:srgbClr val="000000"/>
                          </a:solidFill>
                        </a:rPr>
                        <a:t>2012.</a:t>
                      </a: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371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x-none" sz="1400" b="1" i="0" u="none" strike="noStrike" cap="none" baseline="0" dirty="0" smtClean="0">
                          <a:solidFill>
                            <a:srgbClr val="000000"/>
                          </a:solidFill>
                        </a:rPr>
                        <a:t>3 Modificirana gotovinska metoda na temelju IPSAS-a</a:t>
                      </a:r>
                      <a:endParaRPr lang="hr-HR" sz="1400" b="1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en-US" sz="1400" b="0" i="0" u="none" strike="noStrike" cap="none" baseline="0" dirty="0" smtClean="0">
                          <a:solidFill>
                            <a:srgbClr val="000000"/>
                          </a:solidFill>
                        </a:rPr>
                        <a:t>Konsolidirani financijski izvještaji vlade na temelju modificirane gotovinske metode</a:t>
                      </a:r>
                      <a:endParaRPr lang="hr-HR" sz="1400" b="0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x-none" sz="1400" b="0" i="0" u="none" strike="noStrike" cap="none" baseline="0">
                          <a:solidFill>
                            <a:srgbClr val="000000"/>
                          </a:solidFill>
                        </a:rPr>
                        <a:t>2015.</a:t>
                      </a: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944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x-none" sz="1400" b="1" i="0" u="none" strike="noStrike" cap="none" baseline="0" dirty="0">
                          <a:solidFill>
                            <a:srgbClr val="000000"/>
                          </a:solidFill>
                        </a:rPr>
                        <a:t>4 Ograničena obračunska metoda</a:t>
                      </a:r>
                      <a:endParaRPr lang="hr-HR" sz="1400" b="1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en-US" sz="1400" b="0" i="0" u="none" strike="noStrike" cap="none" baseline="0" dirty="0" smtClean="0">
                          <a:solidFill>
                            <a:srgbClr val="000000"/>
                          </a:solidFill>
                        </a:rPr>
                        <a:t>Konsolidirani financijski izvještaji vlade uz ograničene informacije u skladu s IPSAS-om</a:t>
                      </a:r>
                      <a:endParaRPr lang="hr-HR" sz="1400" b="0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x-none" sz="1400" b="0" i="0" u="none" strike="noStrike" cap="none" baseline="0">
                          <a:solidFill>
                            <a:srgbClr val="000000"/>
                          </a:solidFill>
                        </a:rPr>
                        <a:t>2017.</a:t>
                      </a: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885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x-none" sz="1400" b="1" i="0" u="none" strike="noStrike" cap="none" baseline="0" dirty="0">
                          <a:solidFill>
                            <a:srgbClr val="000000"/>
                          </a:solidFill>
                        </a:rPr>
                        <a:t>5 Obračunska metoda u skladu s IPSAS-om</a:t>
                      </a:r>
                      <a:endParaRPr lang="hr-HR" sz="1400" b="1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baseline="0" dirty="0" smtClean="0">
                          <a:solidFill>
                            <a:srgbClr val="000000"/>
                          </a:solidFill>
                        </a:rPr>
                        <a:t>Financijski izvještaji u potpunosti usklađeni s obračunskom metodom prema IPSAS-u </a:t>
                      </a:r>
                      <a:endParaRPr lang="hr-HR" sz="1400" b="0" i="0" u="none" strike="noStrike" cap="none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endParaRPr lang="hr-HR" sz="1400" b="0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x-none" sz="1400" b="0" i="0" u="none" strike="noStrike" cap="none" baseline="0">
                          <a:solidFill>
                            <a:srgbClr val="000000"/>
                          </a:solidFill>
                        </a:rPr>
                        <a:t>2020.</a:t>
                      </a: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80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x-none" sz="1400" b="1" i="0" u="none" strike="noStrike" cap="none" baseline="0" dirty="0">
                          <a:solidFill>
                            <a:srgbClr val="000000"/>
                          </a:solidFill>
                        </a:rPr>
                        <a:t>6 Kontinuitet</a:t>
                      </a:r>
                      <a:endParaRPr lang="hr-HR" sz="1400" b="1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en-US" sz="1400" b="0" i="0" u="none" strike="noStrike" cap="none" baseline="0" dirty="0" smtClean="0">
                          <a:solidFill>
                            <a:srgbClr val="000000"/>
                          </a:solidFill>
                        </a:rPr>
                        <a:t>Kontinuirana provedba novog IPSAS-a </a:t>
                      </a:r>
                      <a:endParaRPr lang="hr-HR" sz="1400" b="0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None/>
                      </a:pPr>
                      <a:r>
                        <a:rPr lang="en-US" sz="1200" b="0" i="0" u="none" strike="noStrike" cap="none" baseline="0" dirty="0" smtClean="0">
                          <a:solidFill>
                            <a:srgbClr val="000000"/>
                          </a:solidFill>
                        </a:rPr>
                        <a:t>Kontinuirano</a:t>
                      </a:r>
                      <a:endParaRPr lang="hr-HR" sz="1200" b="0" i="0" u="none" strike="noStrike" cap="none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45700" marB="457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79820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Uvedeni standardi</a:t>
            </a:r>
            <a:endParaRPr lang="hr-H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1400" b="1" dirty="0" smtClean="0"/>
          </a:p>
          <a:p>
            <a:pPr marL="0" indent="0" algn="just">
              <a:buNone/>
            </a:pPr>
            <a:r>
              <a:rPr lang="en-US" sz="1400" b="1" dirty="0" smtClean="0"/>
              <a:t>IPSAS 2 </a:t>
            </a:r>
            <a:r>
              <a:rPr lang="en-US" sz="1400" dirty="0" smtClean="0"/>
              <a:t>Izvještaji o novčanom toku</a:t>
            </a:r>
            <a:r>
              <a:rPr sz="1400" dirty="0" smtClean="0"/>
              <a:t> </a:t>
            </a:r>
            <a:r>
              <a:rPr lang="ka-GE" sz="1400" b="1" dirty="0" smtClean="0"/>
              <a:t>(2014.)</a:t>
            </a:r>
          </a:p>
          <a:p>
            <a:pPr marL="0" indent="0" algn="just">
              <a:buNone/>
            </a:pPr>
            <a:endParaRPr lang="hr-HR" sz="1400" b="1" dirty="0" smtClean="0"/>
          </a:p>
          <a:p>
            <a:pPr marL="0" indent="0" algn="just">
              <a:buNone/>
            </a:pPr>
            <a:r>
              <a:rPr lang="en-US" sz="1400" b="1" dirty="0" smtClean="0"/>
              <a:t>IPSAS 3 </a:t>
            </a:r>
            <a:r>
              <a:rPr sz="1400" dirty="0" smtClean="0"/>
              <a:t>Računovodstvene politike, promjene računovodstvenih procjena i pogreške </a:t>
            </a:r>
            <a:r>
              <a:rPr lang="ka-GE" sz="1400" b="1" dirty="0" smtClean="0"/>
              <a:t>(2014.)</a:t>
            </a:r>
            <a:endParaRPr lang="hr-HR" sz="1400" b="1" dirty="0"/>
          </a:p>
          <a:p>
            <a:pPr marL="0" indent="0" algn="just">
              <a:buNone/>
            </a:pPr>
            <a:endParaRPr lang="hr-HR" sz="1400" b="1" dirty="0" smtClean="0"/>
          </a:p>
          <a:p>
            <a:pPr marL="0" indent="0" algn="just">
              <a:buNone/>
            </a:pPr>
            <a:r>
              <a:rPr lang="en-US" sz="1400" b="1" dirty="0" smtClean="0"/>
              <a:t>IPSAS 4 </a:t>
            </a:r>
            <a:r>
              <a:rPr sz="1400" dirty="0" smtClean="0"/>
              <a:t>Učinci promjena tečaja stranih valuta </a:t>
            </a:r>
            <a:r>
              <a:rPr lang="ka-GE" sz="1400" b="1" dirty="0" smtClean="0"/>
              <a:t>(2014.)</a:t>
            </a:r>
            <a:endParaRPr lang="hr-HR" sz="1400" b="1" dirty="0"/>
          </a:p>
          <a:p>
            <a:pPr marL="0" indent="0" algn="just">
              <a:buNone/>
            </a:pPr>
            <a:endParaRPr lang="hr-HR" sz="1400" b="1" dirty="0" smtClean="0"/>
          </a:p>
          <a:p>
            <a:pPr marL="0" indent="0" algn="just">
              <a:buNone/>
            </a:pPr>
            <a:r>
              <a:rPr lang="en-US" sz="1400" b="1" dirty="0" smtClean="0"/>
              <a:t>IPSAS 6 </a:t>
            </a:r>
            <a:r>
              <a:rPr sz="1400" dirty="0" smtClean="0"/>
              <a:t>Konsolidirani i odvojeni financijski izvještaji </a:t>
            </a:r>
            <a:r>
              <a:rPr lang="ka-GE" sz="1400" b="1" dirty="0" smtClean="0"/>
              <a:t>(2014.)</a:t>
            </a:r>
            <a:endParaRPr lang="hr-HR" sz="1400" b="1" dirty="0"/>
          </a:p>
          <a:p>
            <a:pPr marL="0" indent="0" algn="just">
              <a:buNone/>
            </a:pPr>
            <a:endParaRPr lang="hr-HR" sz="1400" b="1" dirty="0" smtClean="0"/>
          </a:p>
          <a:p>
            <a:pPr marL="0" indent="0" algn="just">
              <a:buNone/>
            </a:pPr>
            <a:r>
              <a:rPr lang="en-US" sz="1400" b="1" dirty="0" smtClean="0"/>
              <a:t>IPSAS 13</a:t>
            </a:r>
            <a:r>
              <a:rPr lang="en-US" sz="1400" dirty="0"/>
              <a:t> Najmovi </a:t>
            </a:r>
            <a:r>
              <a:rPr lang="ka-GE" sz="1400" b="1" dirty="0" smtClean="0"/>
              <a:t>(2015.)</a:t>
            </a:r>
            <a:endParaRPr lang="hr-HR" sz="1400" b="1" dirty="0"/>
          </a:p>
          <a:p>
            <a:pPr marL="0" indent="0" algn="just">
              <a:buNone/>
            </a:pPr>
            <a:endParaRPr lang="hr-HR" sz="1400" b="1" dirty="0" smtClean="0"/>
          </a:p>
          <a:p>
            <a:pPr marL="0" indent="0" algn="just">
              <a:buNone/>
            </a:pPr>
            <a:r>
              <a:rPr lang="en-US" sz="1400" b="1" dirty="0" smtClean="0"/>
              <a:t>IPSAS  19 </a:t>
            </a:r>
            <a:r>
              <a:rPr sz="1400" dirty="0" smtClean="0"/>
              <a:t>Rezerviranja, nepredviđene obveze i nepredviđena imovina </a:t>
            </a:r>
            <a:r>
              <a:rPr lang="ka-GE" sz="1400" dirty="0" smtClean="0"/>
              <a:t>(</a:t>
            </a:r>
            <a:r>
              <a:rPr lang="ka-GE" sz="1400" b="1" dirty="0" smtClean="0"/>
              <a:t>2015.)</a:t>
            </a:r>
            <a:endParaRPr lang="hr-HR" sz="1400" b="1" dirty="0"/>
          </a:p>
          <a:p>
            <a:pPr marL="0" indent="0" algn="just">
              <a:buNone/>
            </a:pPr>
            <a:endParaRPr lang="hr-HR" sz="1400" b="1" dirty="0" smtClean="0"/>
          </a:p>
          <a:p>
            <a:pPr marL="0" indent="0" algn="just">
              <a:buNone/>
            </a:pPr>
            <a:r>
              <a:rPr lang="en-US" sz="1400" b="1" dirty="0" smtClean="0"/>
              <a:t>IPSAS 22 </a:t>
            </a:r>
            <a:r>
              <a:rPr sz="1400" dirty="0" smtClean="0"/>
              <a:t> Objava informacija o sektoru opće države </a:t>
            </a:r>
            <a:r>
              <a:rPr lang="ka-GE" sz="1400" b="1" dirty="0" smtClean="0"/>
              <a:t>(2015.)</a:t>
            </a:r>
            <a:endParaRPr lang="hr-HR" sz="1400" b="1" dirty="0"/>
          </a:p>
          <a:p>
            <a:pPr marL="0" indent="0" algn="just">
              <a:buNone/>
            </a:pPr>
            <a:endParaRPr lang="hr-HR" sz="1400" b="1" dirty="0" smtClean="0"/>
          </a:p>
          <a:p>
            <a:pPr marL="0" indent="0" algn="just">
              <a:buNone/>
            </a:pPr>
            <a:r>
              <a:rPr lang="en-US" sz="1400" b="1" dirty="0" smtClean="0"/>
              <a:t>IPSAS 23 </a:t>
            </a:r>
            <a:r>
              <a:rPr lang="en-US" sz="1400" dirty="0" smtClean="0"/>
              <a:t>Prihodi od nerazmjenskih transakcija (porezi i transferi) (</a:t>
            </a:r>
            <a:r>
              <a:rPr lang="ka-GE" sz="1400" b="1" dirty="0" smtClean="0"/>
              <a:t>2015.)</a:t>
            </a:r>
            <a:endParaRPr lang="hr-HR" sz="1400" b="1" dirty="0"/>
          </a:p>
          <a:p>
            <a:pPr marL="0" indent="0" algn="just">
              <a:buNone/>
            </a:pPr>
            <a:endParaRPr lang="hr-HR" sz="1400" b="1" dirty="0" smtClean="0"/>
          </a:p>
          <a:p>
            <a:pPr marL="0" indent="0" algn="just">
              <a:buNone/>
            </a:pPr>
            <a:r>
              <a:rPr lang="en-US" sz="1400" b="1" dirty="0" smtClean="0"/>
              <a:t>IPSAS 24 </a:t>
            </a:r>
            <a:r>
              <a:rPr lang="en-US" sz="1400" dirty="0" smtClean="0"/>
              <a:t>Objavljivanje proračunskih informacija u financijskim izvještajima</a:t>
            </a:r>
            <a:r>
              <a:rPr sz="1400" dirty="0" smtClean="0"/>
              <a:t> </a:t>
            </a:r>
            <a:r>
              <a:rPr lang="ka-GE" sz="1400" b="1" dirty="0" smtClean="0"/>
              <a:t>(2015)</a:t>
            </a:r>
            <a:endParaRPr lang="hr-HR" sz="1400" b="1" dirty="0"/>
          </a:p>
          <a:p>
            <a:pPr marL="0" indent="0">
              <a:buNone/>
            </a:pP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23057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Područje računovodstva riznice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hr-HR" sz="3000" dirty="0" smtClean="0"/>
          </a:p>
          <a:p>
            <a:pPr algn="just"/>
            <a:r>
              <a:rPr lang="en-US" sz="3000" dirty="0" smtClean="0"/>
              <a:t>Pregled gruzijskog javnog sektora radi usklađenosti s IPSAS-om</a:t>
            </a:r>
          </a:p>
          <a:p>
            <a:endParaRPr lang="hr-HR" sz="3000" dirty="0" smtClean="0"/>
          </a:p>
          <a:p>
            <a:pPr algn="just"/>
            <a:r>
              <a:rPr dirty="0" smtClean="0"/>
              <a:t>Izrada detaljnog provedbenog plana IPSAS-a kako bi se ostvarila potpuna usklađenost s IPSAS-om do 31. prosinca 2020.</a:t>
            </a:r>
            <a:endParaRPr lang="hr-HR" sz="3000" dirty="0"/>
          </a:p>
        </p:txBody>
      </p:sp>
    </p:spTree>
    <p:extLst>
      <p:ext uri="{BB962C8B-B14F-4D97-AF65-F5344CB8AC3E}">
        <p14:creationId xmlns:p14="http://schemas.microsoft.com/office/powerpoint/2010/main" val="315743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414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Prepreke... </a:t>
            </a:r>
            <a:r>
              <a:t/>
            </a:r>
            <a:br/>
            <a:r>
              <a:rPr b="1" dirty="0" smtClean="0"/>
              <a:t>Nedosljednosti</a:t>
            </a:r>
            <a:r>
              <a:rPr dirty="0" smtClean="0"/>
              <a:t>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smtClean="0"/>
              <a:t>Ugradnja novih standarda u postojeće zakonodavstvo te izbjegavanje sukobljavanja dviju vrsta računovodstvenih i izvještajnih zahtjeva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dirty="0" smtClean="0"/>
              <a:t>Postupci konsolidacije:</a:t>
            </a:r>
          </a:p>
          <a:p>
            <a:pPr marL="514350" indent="0" algn="just">
              <a:buNone/>
            </a:pPr>
            <a:r>
              <a:rPr lang="en-US" sz="1900" b="1" u="sng" dirty="0" smtClean="0"/>
              <a:t>Prva faza:</a:t>
            </a:r>
            <a:r>
              <a:rPr dirty="0" smtClean="0"/>
              <a:t> </a:t>
            </a:r>
            <a:r>
              <a:rPr lang="ru-RU" sz="1900" dirty="0" smtClean="0"/>
              <a:t>Spojiti sve organizacije javnog sektora u GGS To znači pridodati sva salda organizacija javnog sektora obračunu krajem godine kako bi se iz svih napravio izvještaj o financijskom stanju te izvještaj o financijskom učinku u skladu s postojećim zakonodavstvom.</a:t>
            </a:r>
          </a:p>
          <a:p>
            <a:pPr marL="514350" indent="0" algn="just">
              <a:buNone/>
            </a:pPr>
            <a:r>
              <a:rPr lang="en-US" sz="1900" b="1" u="sng" dirty="0" smtClean="0"/>
              <a:t>Druga faza:</a:t>
            </a:r>
            <a:r>
              <a:rPr dirty="0" smtClean="0"/>
              <a:t> </a:t>
            </a:r>
            <a:r>
              <a:rPr lang="en-US" sz="1900" dirty="0" smtClean="0"/>
              <a:t>Izmijeniti ukupne rezultate u skladu s IPSAS-om (npr. treba ukloniti interni saldo i transakcije organizacija)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923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Rješavanje problema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hr-HR" sz="1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dirty="0" smtClean="0"/>
              <a:t>IPSAS se može uvesti bez obzira na postojeće zakone kako bi se izbjegao sukob sa zakonom</a:t>
            </a:r>
            <a:r>
              <a:rPr lang="en-US" sz="2300" dirty="0" smtClean="0"/>
              <a:t> </a:t>
            </a:r>
            <a:r>
              <a:rPr lang="en-US" dirty="0" smtClean="0"/>
              <a:t>	</a:t>
            </a:r>
          </a:p>
          <a:p>
            <a:pPr marL="685800" indent="0" algn="just">
              <a:buNone/>
            </a:pPr>
            <a:r>
              <a:rPr i="1" u="sng" dirty="0" smtClean="0"/>
              <a:t>Napomena</a:t>
            </a:r>
            <a:r>
              <a:rPr i="1" dirty="0" smtClean="0"/>
              <a:t>: ne mogu se utvrditi svi problemi vezani uz uvođenje novih standarda; čak i da je moguće utvrditi ih, bilo bi nemoguće reagirati bez detaljnog pregleda i analize uvođenih standarda</a:t>
            </a:r>
            <a:r>
              <a:rPr dirty="0" smtClean="0"/>
              <a:t>.</a:t>
            </a:r>
            <a:endParaRPr lang="hr-HR" sz="21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300" dirty="0" smtClean="0"/>
              <a:t>Niti jedan pravni uvjet nametnut novim standardom ne smije ukinuti postojeće propise, čak i kada postoji očit sukob između IPSAS-a i postojećih zakona i pravila.</a:t>
            </a:r>
            <a:endParaRPr lang="hr-HR" sz="2300" dirty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hr-HR" sz="1800" dirty="0"/>
          </a:p>
          <a:p>
            <a:pPr marL="0" lvl="0" indent="0">
              <a:buNone/>
            </a:pPr>
            <a:r>
              <a:rPr lang="en-US" sz="1800" b="1" dirty="0" smtClean="0"/>
              <a:t>Prva opcija: </a:t>
            </a:r>
            <a:r>
              <a:rPr lang="en-US" sz="1800" dirty="0" smtClean="0"/>
              <a:t>zakoni mogu sadržavati odredbu o uvođenju novih standarda</a:t>
            </a:r>
            <a:endParaRPr lang="hr-HR" sz="1800" dirty="0" smtClean="0"/>
          </a:p>
          <a:p>
            <a:pPr marL="0" lvl="0" indent="0">
              <a:buNone/>
            </a:pPr>
            <a:endParaRPr lang="hr-HR" sz="1800" dirty="0" smtClean="0"/>
          </a:p>
          <a:p>
            <a:pPr marL="0" lvl="0" indent="0">
              <a:buNone/>
            </a:pPr>
            <a:r>
              <a:rPr lang="en-US" sz="1800" b="1" dirty="0" smtClean="0"/>
              <a:t>Druga opcija: </a:t>
            </a:r>
            <a:r>
              <a:rPr lang="en-US" sz="1800" dirty="0" smtClean="0"/>
              <a:t>slične se odredbe mogu unijeti u svaki novi standard</a:t>
            </a:r>
            <a:endParaRPr lang="hr-HR" sz="1800" dirty="0" smtClean="0"/>
          </a:p>
          <a:p>
            <a:pPr marL="0" lv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5271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dk1"/>
                </a:solidFill>
                <a:sym typeface="Calibri"/>
              </a:rPr>
              <a:t>Detaljni plan provedbe IPSAS-a (2017. - 2020.)</a:t>
            </a:r>
            <a:endParaRPr lang="hr-HR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08948"/>
              </p:ext>
            </p:extLst>
          </p:nvPr>
        </p:nvGraphicFramePr>
        <p:xfrm>
          <a:off x="304800" y="1293595"/>
          <a:ext cx="8686799" cy="5277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267"/>
                <a:gridCol w="2654299"/>
                <a:gridCol w="1849966"/>
                <a:gridCol w="2091267"/>
              </a:tblGrid>
              <a:tr h="318619">
                <a:tc>
                  <a:txBody>
                    <a:bodyPr/>
                    <a:lstStyle/>
                    <a:p>
                      <a:pPr algn="ctr"/>
                      <a:r>
                        <a:rPr lang="ka-GE" sz="1600" dirty="0" smtClean="0"/>
                        <a:t>2017.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600" dirty="0" smtClean="0"/>
                        <a:t>2018.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600" dirty="0" smtClean="0"/>
                        <a:t>2019.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600" dirty="0" smtClean="0"/>
                        <a:t>2020.</a:t>
                      </a:r>
                      <a:endParaRPr lang="hr-HR" sz="1600" dirty="0"/>
                    </a:p>
                  </a:txBody>
                  <a:tcPr/>
                </a:tc>
              </a:tr>
              <a:tr h="586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dirty="0" smtClean="0"/>
                        <a:t>IPSAS 1</a:t>
                      </a:r>
                      <a:r>
                        <a:rPr lang="en-US" sz="1150" dirty="0" smtClean="0"/>
                        <a:t> Prezentiranje financijskih izvještaja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dirty="0" smtClean="0"/>
                        <a:t>IPSAS 25 </a:t>
                      </a:r>
                      <a:r>
                        <a:rPr lang="en-US" sz="1150" b="0" dirty="0" smtClean="0"/>
                        <a:t>Primanja zaposlenih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12 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Zalihe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10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</a:t>
                      </a:r>
                      <a:r>
                        <a:t> 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Financijsko izvještavanje u hiperinflacijskim gospodarstvima</a:t>
                      </a:r>
                      <a:endParaRPr lang="hr-HR" sz="1150" dirty="0"/>
                    </a:p>
                  </a:txBody>
                  <a:tcPr/>
                </a:tc>
              </a:tr>
              <a:tr h="574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dirty="0" smtClean="0"/>
                        <a:t>IPSAS 5</a:t>
                      </a:r>
                      <a:r>
                        <a:rPr lang="en-US" sz="1150" dirty="0" smtClean="0"/>
                        <a:t> Troškovi posudbe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28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 Financijski instrumenti: prezentiranje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17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Nekretnine, postrojenja i oprema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11 </a:t>
                      </a:r>
                      <a:r>
                        <a:t> 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Ugovori o izgradnji</a:t>
                      </a:r>
                      <a:endParaRPr lang="hr-HR" sz="1150" dirty="0"/>
                    </a:p>
                  </a:txBody>
                  <a:tcPr/>
                </a:tc>
              </a:tr>
              <a:tr h="586548">
                <a:tc>
                  <a:txBody>
                    <a:bodyPr/>
                    <a:lstStyle/>
                    <a:p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9 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Prihodi od transakcija razmjene</a:t>
                      </a:r>
                      <a:r>
                        <a:t> 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29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Financijski instrumenti: priznavanje i mjerenje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 21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Umanjenje imovine koja ne stvara novac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18 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Izvještavanje po segmentu</a:t>
                      </a:r>
                      <a:endParaRPr lang="hr-HR" sz="1150" dirty="0"/>
                    </a:p>
                  </a:txBody>
                  <a:tcPr/>
                </a:tc>
              </a:tr>
              <a:tr h="5742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</a:t>
                      </a:r>
                      <a:r>
                        <a:t> </a:t>
                      </a: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14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Događaji nakon datuma bilance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30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</a:t>
                      </a:r>
                      <a:r>
                        <a:t> 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Financijski instrumenti: objavljivanje 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 26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Umanjenje imovine koja stvara novac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 20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Objavljivanje povezanih stranaka</a:t>
                      </a:r>
                      <a:endParaRPr lang="hr-HR" sz="1150" dirty="0"/>
                    </a:p>
                  </a:txBody>
                  <a:tcPr/>
                </a:tc>
              </a:tr>
              <a:tr h="5742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16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Ulaganje u nekretnine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33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Prva primjena IPSAS-a utemeljenih na obračunskoj osnovi  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 31 Nematerijalna imovina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 27 Poljoprivreda</a:t>
                      </a:r>
                      <a:endParaRPr lang="hr-HR" sz="1150" dirty="0"/>
                    </a:p>
                  </a:txBody>
                  <a:tcPr/>
                </a:tc>
              </a:tr>
              <a:tr h="7373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36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Ulaganja u pridružene subjekte i zajednički pothvati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 32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Ugovori o koncesiji usluga: davatelji koncesije 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 34 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Odvojeni financijski izvještaji</a:t>
                      </a:r>
                    </a:p>
                    <a:p>
                      <a:endParaRPr lang="hr-HR" sz="1150" dirty="0"/>
                    </a:p>
                  </a:txBody>
                  <a:tcPr/>
                </a:tc>
              </a:tr>
              <a:tr h="5742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 37</a:t>
                      </a:r>
                      <a:r>
                        <a:rPr kumimoji="0" 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Zajednički dogovori</a:t>
                      </a:r>
                      <a:endParaRPr lang="hr-HR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IPSAS 35 Konsolidirano financijsko izvještavanje</a:t>
                      </a:r>
                      <a:endParaRPr lang="hr-HR" sz="1150" dirty="0"/>
                    </a:p>
                  </a:txBody>
                  <a:tcPr/>
                </a:tc>
              </a:tr>
              <a:tr h="574243">
                <a:tc>
                  <a:txBody>
                    <a:bodyPr/>
                    <a:lstStyle/>
                    <a:p>
                      <a:endParaRPr lang="en-US" sz="1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dirty="0" smtClean="0"/>
                        <a:t>IPSAS 38 </a:t>
                      </a:r>
                      <a:r>
                        <a:rPr lang="en-US" sz="1150" b="0" dirty="0" smtClean="0"/>
                        <a:t>Objavljivanje udjela u drugim subjektima</a:t>
                      </a:r>
                      <a:endParaRPr lang="hr-HR" sz="11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09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304</Words>
  <Application>Microsoft Office PowerPoint</Application>
  <PresentationFormat>On-screen Show (4:3)</PresentationFormat>
  <Paragraphs>98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1_Office Theme</vt:lpstr>
      <vt:lpstr>Računovodstvo i izvještavanje u javnom sektoru u Gruziji</vt:lpstr>
      <vt:lpstr>Provedba akcijskog plana IPSAS-a </vt:lpstr>
      <vt:lpstr>Uvedeni standardi</vt:lpstr>
      <vt:lpstr>Područje računovodstva riznice</vt:lpstr>
      <vt:lpstr>Prepreke...  Nedosljednosti...</vt:lpstr>
      <vt:lpstr>Rješavanje problema</vt:lpstr>
      <vt:lpstr>Detaljni plan provedbe IPSAS-a (2017. - 2020.)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აღრიცხვა და ანგარიშგება საჯარო სექტორში</dc:title>
  <dc:creator>Lela Pataraia</dc:creator>
  <cp:lastModifiedBy>Assia</cp:lastModifiedBy>
  <cp:revision>42</cp:revision>
  <cp:lastPrinted>2016-09-28T07:24:00Z</cp:lastPrinted>
  <dcterms:created xsi:type="dcterms:W3CDTF">2016-09-28T06:44:39Z</dcterms:created>
  <dcterms:modified xsi:type="dcterms:W3CDTF">2016-10-17T14:08:18Z</dcterms:modified>
</cp:coreProperties>
</file>