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0" r:id="rId2"/>
    <p:sldId id="339" r:id="rId3"/>
    <p:sldId id="342" r:id="rId4"/>
    <p:sldId id="341" r:id="rId5"/>
    <p:sldId id="343" r:id="rId6"/>
    <p:sldId id="344" r:id="rId7"/>
    <p:sldId id="345" r:id="rId8"/>
    <p:sldId id="346" r:id="rId9"/>
    <p:sldId id="296" r:id="rId10"/>
  </p:sldIdLst>
  <p:sldSz cx="9144000" cy="6858000" type="screen4x3"/>
  <p:notesSz cx="9925050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3FAD2D-B230-48CE-BAE7-02AD124F2932}" v="5119" dt="2019-06-21T14:55:35.6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8" autoAdjust="0"/>
    <p:restoredTop sz="94660" autoAdjust="0"/>
  </p:normalViewPr>
  <p:slideViewPr>
    <p:cSldViewPr>
      <p:cViewPr varScale="1">
        <p:scale>
          <a:sx n="53" d="100"/>
          <a:sy n="53" d="100"/>
        </p:scale>
        <p:origin x="1147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50"/>
    </p:cViewPr>
  </p:sorterViewPr>
  <p:notesViewPr>
    <p:cSldViewPr>
      <p:cViewPr varScale="1">
        <p:scale>
          <a:sx n="77" d="100"/>
          <a:sy n="77" d="100"/>
        </p:scale>
        <p:origin x="-2418" y="-84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913FAD2D-B230-48CE-BAE7-02AD124F2932}"/>
    <pc:docChg chg="undo redo custSel modSld">
      <pc:chgData name="Inna Anatolievna Davidova" userId="615709de-f45c-42cb-8bad-60412f98c39f" providerId="ADAL" clId="{913FAD2D-B230-48CE-BAE7-02AD124F2932}" dt="2019-06-21T14:55:35.690" v="5113" actId="20577"/>
      <pc:docMkLst>
        <pc:docMk/>
      </pc:docMkLst>
      <pc:sldChg chg="modSp">
        <pc:chgData name="Inna Anatolievna Davidova" userId="615709de-f45c-42cb-8bad-60412f98c39f" providerId="ADAL" clId="{913FAD2D-B230-48CE-BAE7-02AD124F2932}" dt="2019-06-21T11:25:47.764" v="46" actId="20577"/>
        <pc:sldMkLst>
          <pc:docMk/>
          <pc:sldMk cId="0" sldId="280"/>
        </pc:sldMkLst>
        <pc:spChg chg="mod">
          <ac:chgData name="Inna Anatolievna Davidova" userId="615709de-f45c-42cb-8bad-60412f98c39f" providerId="ADAL" clId="{913FAD2D-B230-48CE-BAE7-02AD124F2932}" dt="2019-06-21T11:25:39.724" v="28" actId="313"/>
          <ac:spMkLst>
            <pc:docMk/>
            <pc:sldMk cId="0" sldId="280"/>
            <ac:spMk id="15361" creationId="{00000000-0000-0000-0000-000000000000}"/>
          </ac:spMkLst>
        </pc:spChg>
        <pc:spChg chg="mod">
          <ac:chgData name="Inna Anatolievna Davidova" userId="615709de-f45c-42cb-8bad-60412f98c39f" providerId="ADAL" clId="{913FAD2D-B230-48CE-BAE7-02AD124F2932}" dt="2019-06-21T11:25:47.764" v="46" actId="20577"/>
          <ac:spMkLst>
            <pc:docMk/>
            <pc:sldMk cId="0" sldId="280"/>
            <ac:spMk id="15362" creationId="{00000000-0000-0000-0000-000000000000}"/>
          </ac:spMkLst>
        </pc:spChg>
      </pc:sldChg>
      <pc:sldChg chg="modSp">
        <pc:chgData name="Inna Anatolievna Davidova" userId="615709de-f45c-42cb-8bad-60412f98c39f" providerId="ADAL" clId="{913FAD2D-B230-48CE-BAE7-02AD124F2932}" dt="2019-06-21T13:08:28.435" v="4597" actId="313"/>
        <pc:sldMkLst>
          <pc:docMk/>
          <pc:sldMk cId="0" sldId="296"/>
        </pc:sldMkLst>
        <pc:spChg chg="mod">
          <ac:chgData name="Inna Anatolievna Davidova" userId="615709de-f45c-42cb-8bad-60412f98c39f" providerId="ADAL" clId="{913FAD2D-B230-48CE-BAE7-02AD124F2932}" dt="2019-06-21T13:08:28.435" v="4597" actId="313"/>
          <ac:spMkLst>
            <pc:docMk/>
            <pc:sldMk cId="0" sldId="296"/>
            <ac:spMk id="5" creationId="{00000000-0000-0000-0000-000000000000}"/>
          </ac:spMkLst>
        </pc:spChg>
        <pc:spChg chg="mod">
          <ac:chgData name="Inna Anatolievna Davidova" userId="615709de-f45c-42cb-8bad-60412f98c39f" providerId="ADAL" clId="{913FAD2D-B230-48CE-BAE7-02AD124F2932}" dt="2019-06-21T12:36:49.293" v="4209" actId="6549"/>
          <ac:spMkLst>
            <pc:docMk/>
            <pc:sldMk cId="0" sldId="296"/>
            <ac:spMk id="26625" creationId="{00000000-0000-0000-0000-000000000000}"/>
          </ac:spMkLst>
        </pc:spChg>
      </pc:sldChg>
      <pc:sldChg chg="modSp">
        <pc:chgData name="Inna Anatolievna Davidova" userId="615709de-f45c-42cb-8bad-60412f98c39f" providerId="ADAL" clId="{913FAD2D-B230-48CE-BAE7-02AD124F2932}" dt="2019-06-21T13:12:14.358" v="4640" actId="6549"/>
        <pc:sldMkLst>
          <pc:docMk/>
          <pc:sldMk cId="3097973836" sldId="339"/>
        </pc:sldMkLst>
        <pc:spChg chg="mod">
          <ac:chgData name="Inna Anatolievna Davidova" userId="615709de-f45c-42cb-8bad-60412f98c39f" providerId="ADAL" clId="{913FAD2D-B230-48CE-BAE7-02AD124F2932}" dt="2019-06-21T13:10:05.657" v="4605" actId="20577"/>
          <ac:spMkLst>
            <pc:docMk/>
            <pc:sldMk cId="3097973836" sldId="339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13FAD2D-B230-48CE-BAE7-02AD124F2932}" dt="2019-06-21T13:12:14.358" v="4640" actId="6549"/>
          <ac:spMkLst>
            <pc:docMk/>
            <pc:sldMk cId="3097973836" sldId="339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913FAD2D-B230-48CE-BAE7-02AD124F2932}" dt="2019-06-21T14:24:29.735" v="5106" actId="6549"/>
        <pc:sldMkLst>
          <pc:docMk/>
          <pc:sldMk cId="1070755796" sldId="341"/>
        </pc:sldMkLst>
        <pc:spChg chg="mod">
          <ac:chgData name="Inna Anatolievna Davidova" userId="615709de-f45c-42cb-8bad-60412f98c39f" providerId="ADAL" clId="{913FAD2D-B230-48CE-BAE7-02AD124F2932}" dt="2019-06-21T13:03:02.043" v="4254" actId="313"/>
          <ac:spMkLst>
            <pc:docMk/>
            <pc:sldMk cId="1070755796" sldId="341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13FAD2D-B230-48CE-BAE7-02AD124F2932}" dt="2019-06-21T14:24:29.735" v="5106" actId="6549"/>
          <ac:spMkLst>
            <pc:docMk/>
            <pc:sldMk cId="1070755796" sldId="341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913FAD2D-B230-48CE-BAE7-02AD124F2932}" dt="2019-06-21T14:24:19.010" v="5096" actId="313"/>
        <pc:sldMkLst>
          <pc:docMk/>
          <pc:sldMk cId="3082714844" sldId="342"/>
        </pc:sldMkLst>
        <pc:spChg chg="mod">
          <ac:chgData name="Inna Anatolievna Davidova" userId="615709de-f45c-42cb-8bad-60412f98c39f" providerId="ADAL" clId="{913FAD2D-B230-48CE-BAE7-02AD124F2932}" dt="2019-06-21T13:02:34.804" v="4225" actId="313"/>
          <ac:spMkLst>
            <pc:docMk/>
            <pc:sldMk cId="3082714844" sldId="342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13FAD2D-B230-48CE-BAE7-02AD124F2932}" dt="2019-06-21T14:24:19.010" v="5096" actId="313"/>
          <ac:spMkLst>
            <pc:docMk/>
            <pc:sldMk cId="3082714844" sldId="342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913FAD2D-B230-48CE-BAE7-02AD124F2932}" dt="2019-06-21T13:18:12.046" v="4926" actId="6549"/>
        <pc:sldMkLst>
          <pc:docMk/>
          <pc:sldMk cId="2257911178" sldId="343"/>
        </pc:sldMkLst>
        <pc:spChg chg="mod">
          <ac:chgData name="Inna Anatolievna Davidova" userId="615709de-f45c-42cb-8bad-60412f98c39f" providerId="ADAL" clId="{913FAD2D-B230-48CE-BAE7-02AD124F2932}" dt="2019-06-21T13:18:12.046" v="4926" actId="6549"/>
          <ac:spMkLst>
            <pc:docMk/>
            <pc:sldMk cId="2257911178" sldId="343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913FAD2D-B230-48CE-BAE7-02AD124F2932}" dt="2019-06-21T13:16:50.442" v="4846" actId="20577"/>
          <ac:spMkLst>
            <pc:docMk/>
            <pc:sldMk cId="2257911178" sldId="343"/>
            <ac:spMk id="12290" creationId="{00000000-0000-0000-0000-000000000000}"/>
          </ac:spMkLst>
        </pc:spChg>
      </pc:sldChg>
      <pc:sldChg chg="modSp">
        <pc:chgData name="Inna Anatolievna Davidova" userId="615709de-f45c-42cb-8bad-60412f98c39f" providerId="ADAL" clId="{913FAD2D-B230-48CE-BAE7-02AD124F2932}" dt="2019-06-21T13:19:47.834" v="4986" actId="313"/>
        <pc:sldMkLst>
          <pc:docMk/>
          <pc:sldMk cId="3481427106" sldId="344"/>
        </pc:sldMkLst>
        <pc:spChg chg="mod">
          <ac:chgData name="Inna Anatolievna Davidova" userId="615709de-f45c-42cb-8bad-60412f98c39f" providerId="ADAL" clId="{913FAD2D-B230-48CE-BAE7-02AD124F2932}" dt="2019-06-21T13:18:22.507" v="4931" actId="20577"/>
          <ac:spMkLst>
            <pc:docMk/>
            <pc:sldMk cId="3481427106" sldId="344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13FAD2D-B230-48CE-BAE7-02AD124F2932}" dt="2019-06-21T13:19:47.834" v="4986" actId="313"/>
          <ac:spMkLst>
            <pc:docMk/>
            <pc:sldMk cId="3481427106" sldId="344"/>
            <ac:spMk id="13315" creationId="{00000000-0000-0000-0000-000000000000}"/>
          </ac:spMkLst>
        </pc:spChg>
      </pc:sldChg>
      <pc:sldChg chg="modSp">
        <pc:chgData name="Inna Anatolievna Davidova" userId="615709de-f45c-42cb-8bad-60412f98c39f" providerId="ADAL" clId="{913FAD2D-B230-48CE-BAE7-02AD124F2932}" dt="2019-06-21T13:20:45.811" v="5009"/>
        <pc:sldMkLst>
          <pc:docMk/>
          <pc:sldMk cId="2648951016" sldId="345"/>
        </pc:sldMkLst>
        <pc:spChg chg="mod">
          <ac:chgData name="Inna Anatolievna Davidova" userId="615709de-f45c-42cb-8bad-60412f98c39f" providerId="ADAL" clId="{913FAD2D-B230-48CE-BAE7-02AD124F2932}" dt="2019-06-21T12:32:56.976" v="3122" actId="6549"/>
          <ac:spMkLst>
            <pc:docMk/>
            <pc:sldMk cId="2648951016" sldId="345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13FAD2D-B230-48CE-BAE7-02AD124F2932}" dt="2019-06-21T13:20:45.811" v="5009"/>
          <ac:spMkLst>
            <pc:docMk/>
            <pc:sldMk cId="2648951016" sldId="345"/>
            <ac:spMk id="13315" creationId="{00000000-0000-0000-0000-000000000000}"/>
          </ac:spMkLst>
        </pc:spChg>
      </pc:sldChg>
      <pc:sldChg chg="modSp">
        <pc:chgData name="Inna Anatolievna Davidova" userId="615709de-f45c-42cb-8bad-60412f98c39f" providerId="ADAL" clId="{913FAD2D-B230-48CE-BAE7-02AD124F2932}" dt="2019-06-21T14:55:35.690" v="5113" actId="20577"/>
        <pc:sldMkLst>
          <pc:docMk/>
          <pc:sldMk cId="2487544758" sldId="346"/>
        </pc:sldMkLst>
        <pc:spChg chg="mod">
          <ac:chgData name="Inna Anatolievna Davidova" userId="615709de-f45c-42cb-8bad-60412f98c39f" providerId="ADAL" clId="{913FAD2D-B230-48CE-BAE7-02AD124F2932}" dt="2019-06-21T12:34:49.097" v="3579" actId="1036"/>
          <ac:spMkLst>
            <pc:docMk/>
            <pc:sldMk cId="2487544758" sldId="346"/>
            <ac:spMk id="2" creationId="{00000000-0000-0000-0000-000000000000}"/>
          </ac:spMkLst>
        </pc:spChg>
        <pc:spChg chg="mod">
          <ac:chgData name="Inna Anatolievna Davidova" userId="615709de-f45c-42cb-8bad-60412f98c39f" providerId="ADAL" clId="{913FAD2D-B230-48CE-BAE7-02AD124F2932}" dt="2019-06-21T14:55:35.690" v="5113" actId="20577"/>
          <ac:spMkLst>
            <pc:docMk/>
            <pc:sldMk cId="2487544758" sldId="346"/>
            <ac:spMk id="1331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9" cy="339648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185" y="1"/>
            <a:ext cx="4301549" cy="339648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6F8578BE-AC3B-4249-9DF5-B7C72FF02842}" type="datetimeFigureOut">
              <a:rPr lang="en-US"/>
              <a:pPr>
                <a:defRPr/>
              </a:pPr>
              <a:t>6/21/2019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5669"/>
            <a:ext cx="4301549" cy="339648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185" y="6455669"/>
            <a:ext cx="4301549" cy="339648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F04EB588-39CE-47CF-A09F-35A7AEE218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81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9" cy="339648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185" y="1"/>
            <a:ext cx="4301549" cy="339648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DE5E26E5-E4E4-4A1F-AAF5-B64A12234A6D}" type="datetimeFigureOut">
              <a:rPr lang="ru-RU"/>
              <a:pPr>
                <a:defRPr/>
              </a:pPr>
              <a:t>21.06.2019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680" tIns="44339" rIns="88680" bIns="44339" rtlCol="0" anchor="ctr"/>
          <a:lstStyle/>
          <a:p>
            <a:pPr lvl="0"/>
            <a:endParaRPr lang="ru-RU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201" y="3229015"/>
            <a:ext cx="7938650" cy="3059188"/>
          </a:xfrm>
          <a:prstGeom prst="rect">
            <a:avLst/>
          </a:prstGeom>
        </p:spPr>
        <p:txBody>
          <a:bodyPr vert="horz" lIns="88680" tIns="44339" rIns="88680" bIns="4433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5671"/>
            <a:ext cx="4301549" cy="342005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185" y="6455671"/>
            <a:ext cx="4301549" cy="342005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211358AA-55BA-466D-89A8-AAAA536C342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874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D5084D-4E43-43B5-ACD4-8C101665D352}" type="slidenum">
              <a:rPr lang="ru-RU" smtClean="0">
                <a:latin typeface="LitNusx" pitchFamily="2" charset="0"/>
              </a:rPr>
              <a:pPr/>
              <a:t>1</a:t>
            </a:fld>
            <a:endParaRPr lang="ru-RU" dirty="0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 dirty="0"/>
              <a:t>Механизмы налогового и неналогового возмещения в Грузии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75F4F4-E81D-466B-99AA-011D3D4B5D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2673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838200"/>
            <a:ext cx="5087937" cy="1508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Механизмы налогового и неналогового возмещения в Грузии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BD00A-97A7-4E14-9C1E-110B650BC8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Механизмы налогового и неналогового возмещения в Грузии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1A063-B741-4FCA-9343-F7A6EE86FA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>
              <a:defRPr sz="3200">
                <a:solidFill>
                  <a:schemeClr val="accent1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50" y="6429375"/>
            <a:ext cx="1633538" cy="292100"/>
          </a:xfrm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58125" y="6429375"/>
            <a:ext cx="828675" cy="292100"/>
          </a:xfrm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FB37BDE2-F7DD-4EE2-B88F-71F03CA7AA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 userDrawn="1">
            <p:ph type="ftr" sz="quarter" idx="12"/>
          </p:nvPr>
        </p:nvSpPr>
        <p:spPr>
          <a:xfrm>
            <a:off x="461963" y="6423025"/>
            <a:ext cx="5610225" cy="292100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r>
              <a:rPr lang="ru-RU" dirty="0"/>
              <a:t>Механизмы налогового и неналогового возмещения в Грузии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Механизмы налогового и неналогового возмещения в Грузии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FCB66-A2DF-4226-9AB0-32F04189EF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Механизмы налогового и неналогового возмещения в Грузии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EA5B6-504B-4EC2-AE44-F04717D639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Механизмы налогового и неналогового возмещения в Грузии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6789D-84EB-4EA4-969B-3C860DB6E7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Механизмы налогового и неналогового возмещения в Грузии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88394-A3F2-4853-BE12-B530C82E1C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Механизмы налогового и неналогового возмещения в Грузии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4CF8F-111D-4134-91A9-AB075F967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Механизмы налогового и неналогового возмещения в Грузии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494A-24EC-4542-9952-987EF12848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Механизмы налогового и неналогового возмещения в Грузии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E24DE-63C0-49A8-BB57-DE504662C2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ru-RU" dirty="0"/>
              <a:t>Механизмы налогового и неналогового возмещения в Грузии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FA1668F-C1C3-4803-AAF3-C34E6B1069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14375" y="3244850"/>
            <a:ext cx="7772400" cy="3384550"/>
          </a:xfrm>
        </p:spPr>
        <p:txBody>
          <a:bodyPr/>
          <a:lstStyle/>
          <a:p>
            <a:pPr eaLnBrk="1" hangingPunct="1"/>
            <a:r>
              <a:rPr lang="en-US" sz="3200" b="0" dirty="0"/>
              <a:t>Expenditure Controls</a:t>
            </a:r>
            <a:endParaRPr lang="ru-RU" sz="3200" b="0" dirty="0"/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728912" y="6000750"/>
            <a:ext cx="3686175" cy="628650"/>
          </a:xfrm>
        </p:spPr>
        <p:txBody>
          <a:bodyPr/>
          <a:lstStyle/>
          <a:p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P</a:t>
            </a:r>
            <a:r>
              <a:rPr lang="en-US" altLang="en-US" sz="1600" dirty="0">
                <a:solidFill>
                  <a:srgbClr val="FFFFFF"/>
                </a:solidFill>
                <a:latin typeface="BPG Glaho"/>
              </a:rPr>
              <a:t>EMPAL</a:t>
            </a:r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 </a:t>
            </a:r>
            <a:r>
              <a:rPr lang="en-US" altLang="en-US" sz="1600" dirty="0">
                <a:solidFill>
                  <a:srgbClr val="FFFFFF"/>
                </a:solidFill>
                <a:latin typeface="BPG Glaho"/>
              </a:rPr>
              <a:t>Budapest</a:t>
            </a:r>
          </a:p>
          <a:p>
            <a:r>
              <a:rPr lang="en-US" altLang="en-US" sz="1600" dirty="0">
                <a:solidFill>
                  <a:srgbClr val="FFFFFF"/>
                </a:solidFill>
                <a:latin typeface="BPG Glaho"/>
              </a:rPr>
              <a:t>June </a:t>
            </a:r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201</a:t>
            </a:r>
            <a:r>
              <a:rPr lang="en-US" altLang="en-US" sz="1600" dirty="0">
                <a:solidFill>
                  <a:srgbClr val="FFFFFF"/>
                </a:solidFill>
                <a:latin typeface="BPG Glaho"/>
              </a:rPr>
              <a:t>9</a:t>
            </a:r>
            <a:r>
              <a:rPr lang="ru-RU" altLang="en-US" sz="1600" dirty="0">
                <a:solidFill>
                  <a:srgbClr val="FFFFFF"/>
                </a:solidFill>
                <a:latin typeface="BPG Glaho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eBudget 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sz="2000" b="1" dirty="0">
                <a:solidFill>
                  <a:srgbClr val="002060"/>
                </a:solidFill>
              </a:rPr>
              <a:t>Appropriations Management</a:t>
            </a:r>
            <a:br>
              <a:rPr lang="en-US" sz="2000" b="1" dirty="0">
                <a:solidFill>
                  <a:srgbClr val="002060"/>
                </a:solidFill>
              </a:rPr>
            </a:b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91101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The Budget Department manages government budget appropriations though </a:t>
            </a:r>
            <a:r>
              <a:rPr lang="ru-RU" sz="2000" b="1" dirty="0">
                <a:solidFill>
                  <a:srgbClr val="002060"/>
                </a:solidFill>
              </a:rPr>
              <a:t>eBudget.</a:t>
            </a:r>
            <a:endParaRPr lang="en-US" sz="2000" b="1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endParaRPr lang="ka-GE" sz="2000" b="1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r>
              <a:rPr lang="ru-RU" sz="2000" b="1" dirty="0">
                <a:solidFill>
                  <a:srgbClr val="002060"/>
                </a:solidFill>
              </a:rPr>
              <a:t>eBudget</a:t>
            </a:r>
            <a:r>
              <a:rPr lang="en-US" sz="2000" dirty="0">
                <a:solidFill>
                  <a:srgbClr val="002060"/>
                </a:solidFill>
              </a:rPr>
              <a:t> is an integral part of </a:t>
            </a:r>
            <a:r>
              <a:rPr lang="ru-RU" sz="2000" b="1" dirty="0">
                <a:solidFill>
                  <a:srgbClr val="002060"/>
                </a:solidFill>
              </a:rPr>
              <a:t>PFMS</a:t>
            </a:r>
            <a:r>
              <a:rPr lang="en-US" sz="2000" dirty="0">
                <a:solidFill>
                  <a:srgbClr val="002060"/>
                </a:solidFill>
              </a:rPr>
              <a:t> and includes all sources of financing </a:t>
            </a:r>
            <a:r>
              <a:rPr lang="ru-RU" sz="2000" dirty="0">
                <a:solidFill>
                  <a:srgbClr val="002060"/>
                </a:solidFill>
              </a:rPr>
              <a:t>(</a:t>
            </a:r>
            <a:r>
              <a:rPr lang="en-US" sz="2000" dirty="0">
                <a:solidFill>
                  <a:srgbClr val="002060"/>
                </a:solidFill>
              </a:rPr>
              <a:t>budget resources, grants and credits, and own resources</a:t>
            </a:r>
            <a:r>
              <a:rPr lang="ru-RU" sz="2000" dirty="0">
                <a:solidFill>
                  <a:srgbClr val="002060"/>
                </a:solidFill>
              </a:rPr>
              <a:t>)</a:t>
            </a:r>
            <a:r>
              <a:rPr lang="en-US" sz="2000" dirty="0">
                <a:solidFill>
                  <a:srgbClr val="002060"/>
                </a:solidFill>
              </a:rPr>
              <a:t>. </a:t>
            </a:r>
          </a:p>
          <a:p>
            <a:pPr algn="just"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r>
              <a:rPr lang="ru-RU" sz="2000" b="1" dirty="0">
                <a:solidFill>
                  <a:srgbClr val="002060"/>
                </a:solidFill>
              </a:rPr>
              <a:t>eBudget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is used for appropriations management by autonomous republics, local self-governments, public law entities, and NGOs </a:t>
            </a:r>
            <a:r>
              <a:rPr lang="ka-GE" sz="2000" dirty="0">
                <a:solidFill>
                  <a:srgbClr val="002060"/>
                </a:solidFill>
              </a:rPr>
              <a:t>(</a:t>
            </a:r>
            <a:r>
              <a:rPr lang="en-US" sz="2000" dirty="0">
                <a:solidFill>
                  <a:srgbClr val="002060"/>
                </a:solidFill>
              </a:rPr>
              <a:t>for payments financed by own resources)</a:t>
            </a:r>
            <a:r>
              <a:rPr lang="ka-GE" sz="2000" dirty="0">
                <a:solidFill>
                  <a:srgbClr val="002060"/>
                </a:solidFill>
              </a:rPr>
              <a:t>.</a:t>
            </a:r>
            <a:endParaRPr lang="en-US" sz="2000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r>
              <a:rPr lang="ru-RU" sz="2000" b="1" dirty="0">
                <a:solidFill>
                  <a:srgbClr val="002060"/>
                </a:solidFill>
              </a:rPr>
              <a:t>eBudget</a:t>
            </a:r>
            <a:r>
              <a:rPr lang="ka-GE" sz="2000" b="1" dirty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is fully integrated with</a:t>
            </a:r>
            <a:r>
              <a:rPr lang="en-US" sz="2000" b="1" dirty="0">
                <a:solidFill>
                  <a:srgbClr val="002060"/>
                </a:solidFill>
              </a:rPr>
              <a:t> eTreasury</a:t>
            </a:r>
            <a:endParaRPr lang="en-US" sz="2000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97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>
                <a:solidFill>
                  <a:srgbClr val="002060"/>
                </a:solidFill>
              </a:rPr>
              <a:t>Appropriations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Quarterly breakdown in adopted per main items of budget classification (payroll,  goods, services, grants, other expenses)</a:t>
            </a:r>
            <a:r>
              <a:rPr lang="ka-GE" sz="2000" dirty="0">
                <a:solidFill>
                  <a:srgbClr val="002060"/>
                </a:solidFill>
              </a:rPr>
              <a:t>.</a:t>
            </a:r>
          </a:p>
          <a:p>
            <a:pPr algn="just"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Reallocation between budget classification items and program codes is defined by the Budget Code and executive orders of the Minister of Finance</a:t>
            </a:r>
            <a:r>
              <a:rPr lang="ru-RU" sz="2000" dirty="0">
                <a:solidFill>
                  <a:srgbClr val="002060"/>
                </a:solidFill>
              </a:rPr>
              <a:t>,</a:t>
            </a:r>
            <a:endParaRPr lang="ka-GE" sz="2000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Budget organizations – regardless of the amount – must submit an application for changes/revisions in the appropriations to the chief spending unit</a:t>
            </a:r>
            <a:endParaRPr lang="az-Cyrl-AZ" sz="2000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r>
              <a:rPr lang="en-US" sz="2000" dirty="0">
                <a:solidFill>
                  <a:srgbClr val="002060"/>
                </a:solidFill>
              </a:rPr>
              <a:t>Reallocation of appropriations between programs, sub-programs and budget classification within the authority of the chief spending unit is carried out with the approval of the Minister of Finance of Georgia</a:t>
            </a:r>
            <a:r>
              <a:rPr lang="ru-RU" sz="2000" dirty="0">
                <a:solidFill>
                  <a:srgbClr val="002060"/>
                </a:solidFill>
              </a:rPr>
              <a:t>.</a:t>
            </a:r>
            <a:endParaRPr lang="en-US" sz="2000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14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>
                <a:solidFill>
                  <a:srgbClr val="002060"/>
                </a:solidFill>
              </a:rPr>
              <a:t>Appropriations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68865"/>
          </a:xfrm>
        </p:spPr>
        <p:txBody>
          <a:bodyPr/>
          <a:lstStyle/>
          <a:p>
            <a:pPr algn="just"/>
            <a:r>
              <a:rPr lang="en-US" sz="2000" dirty="0">
                <a:solidFill>
                  <a:srgbClr val="002060"/>
                </a:solidFill>
              </a:rPr>
              <a:t>Reallocation of appropriations between programs at the level of chief spending units, may not exceed </a:t>
            </a:r>
            <a:r>
              <a:rPr lang="ru-RU" sz="2000" dirty="0">
                <a:solidFill>
                  <a:srgbClr val="002060"/>
                </a:solidFill>
              </a:rPr>
              <a:t>5 % </a:t>
            </a:r>
            <a:r>
              <a:rPr lang="en-US" sz="2000" dirty="0">
                <a:solidFill>
                  <a:srgbClr val="002060"/>
                </a:solidFill>
              </a:rPr>
              <a:t>of the annual budget</a:t>
            </a:r>
            <a:endParaRPr lang="ka-GE" sz="2000" dirty="0">
              <a:solidFill>
                <a:srgbClr val="002060"/>
              </a:solidFill>
            </a:endParaRPr>
          </a:p>
          <a:p>
            <a:pPr algn="just"/>
            <a:r>
              <a:rPr lang="en-US" sz="2000" dirty="0">
                <a:solidFill>
                  <a:srgbClr val="002060"/>
                </a:solidFill>
              </a:rPr>
              <a:t>Reallocation of appropriations between chief spending units may be carried out only by means of changes to the law on the annual budget</a:t>
            </a:r>
          </a:p>
          <a:p>
            <a:pPr algn="just"/>
            <a:r>
              <a:rPr lang="en-US" sz="2000" dirty="0">
                <a:solidFill>
                  <a:srgbClr val="002060"/>
                </a:solidFill>
              </a:rPr>
              <a:t>Adoption and reallocation of appropriations of public law entities and NGOS falls under the purview of the chief spending units</a:t>
            </a:r>
            <a:endParaRPr lang="ka-GE" sz="2000" dirty="0">
              <a:solidFill>
                <a:srgbClr val="002060"/>
              </a:solidFill>
            </a:endParaRPr>
          </a:p>
          <a:p>
            <a:pPr algn="just"/>
            <a:r>
              <a:rPr lang="en-US" sz="2000" dirty="0">
                <a:solidFill>
                  <a:srgbClr val="002060"/>
                </a:solidFill>
              </a:rPr>
              <a:t>A quarterly breakdown is adopted per main budget classification items: </a:t>
            </a:r>
            <a:r>
              <a:rPr lang="en-US" sz="2000" dirty="0" err="1">
                <a:solidFill>
                  <a:srgbClr val="002060"/>
                </a:solidFill>
              </a:rPr>
              <a:t>payrol</a:t>
            </a:r>
            <a:r>
              <a:rPr lang="en-US" sz="2000" dirty="0">
                <a:solidFill>
                  <a:srgbClr val="002060"/>
                </a:solidFill>
              </a:rPr>
              <a:t>, procurements of goods and services, grants, and other expenses.</a:t>
            </a:r>
            <a:endParaRPr lang="ka-GE" sz="2000" dirty="0">
              <a:solidFill>
                <a:srgbClr val="002060"/>
              </a:solidFill>
            </a:endParaRPr>
          </a:p>
          <a:p>
            <a:pPr algn="just"/>
            <a:endParaRPr lang="ka-GE" sz="2000" dirty="0">
              <a:solidFill>
                <a:srgbClr val="002060"/>
              </a:solidFill>
            </a:endParaRPr>
          </a:p>
          <a:p>
            <a:pPr algn="just"/>
            <a:endParaRPr lang="ka-GE" sz="20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algn="just"/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755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1000125"/>
          </a:xfrm>
        </p:spPr>
        <p:txBody>
          <a:bodyPr/>
          <a:lstStyle/>
          <a:p>
            <a:r>
              <a:rPr lang="en-US" sz="2000" b="1" dirty="0">
                <a:solidFill>
                  <a:srgbClr val="002060"/>
                </a:solidFill>
              </a:rPr>
              <a:t>Payment Controls </a:t>
            </a:r>
            <a:endParaRPr lang="en-US" alt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13" y="1219200"/>
            <a:ext cx="8229600" cy="4921250"/>
          </a:xfrm>
        </p:spPr>
        <p:txBody>
          <a:bodyPr/>
          <a:lstStyle/>
          <a:p>
            <a:pPr algn="just"/>
            <a:r>
              <a:rPr lang="en-US" sz="2000" dirty="0">
                <a:solidFill>
                  <a:srgbClr val="002060"/>
                </a:solidFill>
              </a:rPr>
              <a:t>Payments </a:t>
            </a:r>
            <a:r>
              <a:rPr lang="ka-GE" sz="2000" dirty="0">
                <a:solidFill>
                  <a:srgbClr val="002060"/>
                </a:solidFill>
              </a:rPr>
              <a:t>(</a:t>
            </a:r>
            <a:r>
              <a:rPr lang="en-US" sz="2000" dirty="0">
                <a:solidFill>
                  <a:srgbClr val="002060"/>
                </a:solidFill>
              </a:rPr>
              <a:t>registration of obligations and payments documents) are made per detailed budget classification items</a:t>
            </a:r>
            <a:r>
              <a:rPr lang="ka-GE" sz="2000" dirty="0">
                <a:solidFill>
                  <a:srgbClr val="002060"/>
                </a:solidFill>
              </a:rPr>
              <a:t>.</a:t>
            </a:r>
          </a:p>
          <a:p>
            <a:pPr algn="just"/>
            <a:endParaRPr lang="ka-GE" sz="2000" dirty="0">
              <a:solidFill>
                <a:srgbClr val="002060"/>
              </a:solidFill>
            </a:endParaRPr>
          </a:p>
          <a:p>
            <a:pPr algn="just"/>
            <a:r>
              <a:rPr lang="en-US" sz="2000" dirty="0">
                <a:solidFill>
                  <a:srgbClr val="002060"/>
                </a:solidFill>
              </a:rPr>
              <a:t>Payment control is performed through registration of obligations</a:t>
            </a:r>
            <a:endParaRPr lang="ka-GE" sz="2000" dirty="0">
              <a:solidFill>
                <a:srgbClr val="002060"/>
              </a:solidFill>
            </a:endParaRPr>
          </a:p>
          <a:p>
            <a:pPr algn="just"/>
            <a:endParaRPr lang="ka-GE" sz="2000" dirty="0">
              <a:solidFill>
                <a:srgbClr val="002060"/>
              </a:solidFill>
            </a:endParaRPr>
          </a:p>
          <a:p>
            <a:pPr algn="just"/>
            <a:r>
              <a:rPr lang="en-US" sz="2000" dirty="0">
                <a:solidFill>
                  <a:srgbClr val="002060"/>
                </a:solidFill>
              </a:rPr>
              <a:t>When registering obligations, </a:t>
            </a:r>
            <a:r>
              <a:rPr lang="en-US" sz="2000" b="1" dirty="0">
                <a:solidFill>
                  <a:srgbClr val="002060"/>
                </a:solidFill>
              </a:rPr>
              <a:t>eTreasury controls</a:t>
            </a:r>
            <a:r>
              <a:rPr lang="en-US" sz="2000" dirty="0">
                <a:solidFill>
                  <a:srgbClr val="002060"/>
                </a:solidFill>
              </a:rPr>
              <a:t>:</a:t>
            </a:r>
          </a:p>
          <a:p>
            <a:pPr marL="800100" lvl="3" indent="-342900" algn="just"/>
            <a:r>
              <a:rPr lang="en-US" altLang="en-US" sz="1600" dirty="0">
                <a:solidFill>
                  <a:srgbClr val="002060"/>
                </a:solidFill>
              </a:rPr>
              <a:t>Availability of appropriate annual budget appropriations by budget classification items with sources of financing </a:t>
            </a:r>
            <a:r>
              <a:rPr lang="ka-GE" sz="1600" dirty="0">
                <a:solidFill>
                  <a:srgbClr val="002060"/>
                </a:solidFill>
                <a:ea typeface="+mn-ea"/>
              </a:rPr>
              <a:t>(</a:t>
            </a:r>
            <a:r>
              <a:rPr lang="en-US" sz="1600" dirty="0">
                <a:solidFill>
                  <a:srgbClr val="002060"/>
                </a:solidFill>
              </a:rPr>
              <a:t>as part of integration with</a:t>
            </a:r>
            <a:r>
              <a:rPr lang="en-US" sz="1600" dirty="0">
                <a:solidFill>
                  <a:srgbClr val="002060"/>
                </a:solidFill>
                <a:ea typeface="+mn-ea"/>
              </a:rPr>
              <a:t> </a:t>
            </a:r>
            <a:r>
              <a:rPr lang="ru-RU" sz="1600" b="1" dirty="0">
                <a:solidFill>
                  <a:srgbClr val="002060"/>
                </a:solidFill>
              </a:rPr>
              <a:t>eBudget</a:t>
            </a:r>
            <a:r>
              <a:rPr lang="ka-GE" sz="1600" b="1" dirty="0">
                <a:solidFill>
                  <a:srgbClr val="002060"/>
                </a:solidFill>
              </a:rPr>
              <a:t>)</a:t>
            </a:r>
            <a:endParaRPr lang="az-Cyrl-AZ" sz="1600" dirty="0">
              <a:solidFill>
                <a:srgbClr val="002060"/>
              </a:solidFill>
              <a:ea typeface="+mn-ea"/>
            </a:endParaRPr>
          </a:p>
          <a:p>
            <a:pPr marL="800100" lvl="3" indent="-342900" algn="just"/>
            <a:r>
              <a:rPr lang="en-US" sz="1600" dirty="0">
                <a:solidFill>
                  <a:srgbClr val="002060"/>
                </a:solidFill>
                <a:ea typeface="+mn-ea"/>
              </a:rPr>
              <a:t>Total contact value </a:t>
            </a:r>
            <a:r>
              <a:rPr lang="ka-GE" sz="1600" dirty="0">
                <a:solidFill>
                  <a:srgbClr val="002060"/>
                </a:solidFill>
                <a:ea typeface="+mn-ea"/>
              </a:rPr>
              <a:t>(</a:t>
            </a:r>
            <a:r>
              <a:rPr lang="en-US" sz="1600" dirty="0">
                <a:solidFill>
                  <a:srgbClr val="002060"/>
                </a:solidFill>
                <a:ea typeface="+mn-ea"/>
              </a:rPr>
              <a:t>as part of integration with </a:t>
            </a:r>
            <a:r>
              <a:rPr lang="en-US" sz="1600" b="1" dirty="0">
                <a:solidFill>
                  <a:srgbClr val="002060"/>
                </a:solidFill>
              </a:rPr>
              <a:t>Procurement)</a:t>
            </a:r>
          </a:p>
          <a:p>
            <a:pPr marL="800100" lvl="3" indent="-342900" algn="just"/>
            <a:r>
              <a:rPr lang="en-US" sz="1600" dirty="0">
                <a:solidFill>
                  <a:srgbClr val="002060"/>
                </a:solidFill>
                <a:ea typeface="+mn-ea"/>
              </a:rPr>
              <a:t>Consistency of contract with budget classification item and primary document data</a:t>
            </a:r>
          </a:p>
          <a:p>
            <a:pPr algn="just"/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911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1000125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rgbClr val="002060"/>
                </a:solidFill>
              </a:rPr>
              <a:t>Payment Controls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357312"/>
            <a:ext cx="8229600" cy="5195887"/>
          </a:xfrm>
        </p:spPr>
        <p:txBody>
          <a:bodyPr/>
          <a:lstStyle/>
          <a:p>
            <a:pPr algn="just">
              <a:defRPr/>
            </a:pPr>
            <a:r>
              <a:rPr lang="en-US" sz="2000" dirty="0">
                <a:solidFill>
                  <a:srgbClr val="002060"/>
                </a:solidFill>
              </a:rPr>
              <a:t>At the payment stage Treasury controls consistency with quarterly breakdown</a:t>
            </a:r>
            <a:endParaRPr lang="ka-GE" sz="2000" dirty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en-US" sz="2000" b="1" dirty="0">
                <a:solidFill>
                  <a:srgbClr val="002060"/>
                </a:solidFill>
              </a:rPr>
              <a:t>eTreasury</a:t>
            </a:r>
            <a:r>
              <a:rPr lang="ka-GE" sz="2000" b="1" dirty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and </a:t>
            </a:r>
            <a:r>
              <a:rPr lang="ru-RU" sz="2000" b="1" dirty="0">
                <a:solidFill>
                  <a:srgbClr val="002060"/>
                </a:solidFill>
              </a:rPr>
              <a:t>eBudget</a:t>
            </a:r>
            <a:r>
              <a:rPr lang="ka-GE" sz="2000" b="1" dirty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exchange information in real time on revised appropriations and uncommitted budget resources</a:t>
            </a:r>
            <a:r>
              <a:rPr lang="ka-GE" sz="2000" dirty="0">
                <a:solidFill>
                  <a:srgbClr val="002060"/>
                </a:solidFill>
              </a:rPr>
              <a:t>.</a:t>
            </a:r>
          </a:p>
          <a:p>
            <a:pPr algn="just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en-US" sz="2000" dirty="0">
                <a:solidFill>
                  <a:srgbClr val="002060"/>
                </a:solidFill>
              </a:rPr>
              <a:t>At the payment stage these systems jointly control availability of appropriations per specific budget classification item</a:t>
            </a:r>
            <a:r>
              <a:rPr lang="ka-GE" sz="20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1427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1000125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rgbClr val="002060"/>
                </a:solidFill>
              </a:rPr>
              <a:t>Control over Appropriations and Procurement Plan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68086" y="1357312"/>
            <a:ext cx="8229600" cy="5195887"/>
          </a:xfrm>
        </p:spPr>
        <p:txBody>
          <a:bodyPr/>
          <a:lstStyle/>
          <a:p>
            <a:pPr algn="just">
              <a:defRPr/>
            </a:pPr>
            <a:r>
              <a:rPr lang="en-US" sz="2000" dirty="0">
                <a:solidFill>
                  <a:srgbClr val="002060"/>
                </a:solidFill>
              </a:rPr>
              <a:t>As per the standing legislation, public procurement plan must be consistent with annual budget appropriations</a:t>
            </a:r>
            <a:endParaRPr lang="ka-GE" sz="2000" dirty="0">
              <a:solidFill>
                <a:srgbClr val="002060"/>
              </a:solidFill>
            </a:endParaRPr>
          </a:p>
          <a:p>
            <a:pPr algn="just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en-US" sz="2000" dirty="0">
                <a:solidFill>
                  <a:srgbClr val="002060"/>
                </a:solidFill>
              </a:rPr>
              <a:t>Contracts must be signed within approved annual budget appropriations</a:t>
            </a:r>
            <a:r>
              <a:rPr lang="ka-GE" sz="2000" dirty="0">
                <a:solidFill>
                  <a:srgbClr val="002060"/>
                </a:solidFill>
              </a:rPr>
              <a:t>.</a:t>
            </a:r>
          </a:p>
          <a:p>
            <a:pPr algn="just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en-US" sz="2000" dirty="0">
                <a:solidFill>
                  <a:srgbClr val="002060"/>
                </a:solidFill>
              </a:rPr>
              <a:t>Organizations must seek approval for long-term procurement contracts with the Ministry of Finance</a:t>
            </a:r>
            <a:r>
              <a:rPr lang="ka-GE" sz="2000" dirty="0">
                <a:solidFill>
                  <a:srgbClr val="002060"/>
                </a:solidFill>
              </a:rPr>
              <a:t>.</a:t>
            </a:r>
          </a:p>
          <a:p>
            <a:pPr algn="just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en-US" sz="2000" dirty="0">
                <a:solidFill>
                  <a:srgbClr val="002060"/>
                </a:solidFill>
              </a:rPr>
              <a:t>Organizations must upload the signed contact in the procurement system within </a:t>
            </a:r>
            <a:r>
              <a:rPr lang="ru-RU" sz="2000" dirty="0">
                <a:solidFill>
                  <a:srgbClr val="002060"/>
                </a:solidFill>
              </a:rPr>
              <a:t>10 </a:t>
            </a:r>
            <a:r>
              <a:rPr lang="en-US" sz="2000" dirty="0">
                <a:solidFill>
                  <a:srgbClr val="002060"/>
                </a:solidFill>
              </a:rPr>
              <a:t>business days</a:t>
            </a:r>
            <a:r>
              <a:rPr lang="ka-GE" sz="20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8951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95275"/>
            <a:ext cx="6643688" cy="1000125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rgbClr val="002060"/>
                </a:solidFill>
              </a:rPr>
              <a:t>Control over Appropriations and Procurement Plan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3999"/>
          </a:xfrm>
        </p:spPr>
        <p:txBody>
          <a:bodyPr/>
          <a:lstStyle/>
          <a:p>
            <a:pPr algn="just">
              <a:defRPr/>
            </a:pPr>
            <a:r>
              <a:rPr lang="en-US" sz="2000" dirty="0">
                <a:solidFill>
                  <a:srgbClr val="002060"/>
                </a:solidFill>
              </a:rPr>
              <a:t>Once the contact is registered in the public procurement system the organization must register it in </a:t>
            </a:r>
            <a:r>
              <a:rPr lang="en-US" sz="2000" b="1" dirty="0">
                <a:solidFill>
                  <a:srgbClr val="002060"/>
                </a:solidFill>
              </a:rPr>
              <a:t>eTreasury</a:t>
            </a:r>
            <a:r>
              <a:rPr lang="ka-GE" sz="2000" b="1" dirty="0">
                <a:solidFill>
                  <a:srgbClr val="002060"/>
                </a:solidFill>
              </a:rPr>
              <a:t>.</a:t>
            </a:r>
          </a:p>
          <a:p>
            <a:pPr algn="just">
              <a:defRPr/>
            </a:pPr>
            <a:r>
              <a:rPr lang="en-US" sz="2000" dirty="0">
                <a:solidFill>
                  <a:srgbClr val="002060"/>
                </a:solidFill>
              </a:rPr>
              <a:t>Organizations register annual obligations within the limit of appropriations in </a:t>
            </a:r>
            <a:r>
              <a:rPr lang="en-US" sz="2000" b="1" dirty="0">
                <a:solidFill>
                  <a:srgbClr val="002060"/>
                </a:solidFill>
              </a:rPr>
              <a:t>eTreasury</a:t>
            </a:r>
            <a:r>
              <a:rPr lang="ka-GE" sz="2000" b="1" dirty="0">
                <a:solidFill>
                  <a:srgbClr val="002060"/>
                </a:solidFill>
              </a:rPr>
              <a:t>.</a:t>
            </a:r>
          </a:p>
          <a:p>
            <a:pPr algn="just">
              <a:defRPr/>
            </a:pPr>
            <a:r>
              <a:rPr lang="en-US" sz="2000" dirty="0">
                <a:solidFill>
                  <a:srgbClr val="002060"/>
                </a:solidFill>
              </a:rPr>
              <a:t>The value of obligations is controlled against the total value of the contract and annual budget appropriations</a:t>
            </a:r>
            <a:endParaRPr lang="ka-GE" sz="2000" dirty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en-US" sz="2000" dirty="0">
                <a:solidFill>
                  <a:srgbClr val="002060"/>
                </a:solidFill>
              </a:rPr>
              <a:t>Treasury checks consistency with budget classification, payment purpose, </a:t>
            </a:r>
            <a:r>
              <a:rPr lang="ka-GE" sz="2000" dirty="0">
                <a:solidFill>
                  <a:srgbClr val="002060"/>
                </a:solidFill>
              </a:rPr>
              <a:t>CPV</a:t>
            </a:r>
            <a:r>
              <a:rPr lang="en-US" sz="2000" dirty="0">
                <a:solidFill>
                  <a:srgbClr val="002060"/>
                </a:solidFill>
              </a:rPr>
              <a:t> code and confirms the documents</a:t>
            </a:r>
            <a:endParaRPr lang="ka-GE" sz="2000" dirty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en-US" sz="2000" dirty="0">
                <a:solidFill>
                  <a:srgbClr val="002060"/>
                </a:solidFill>
              </a:rPr>
              <a:t>At present, </a:t>
            </a:r>
            <a:r>
              <a:rPr lang="ru-RU" sz="2000" b="1" dirty="0">
                <a:solidFill>
                  <a:srgbClr val="002060"/>
                </a:solidFill>
              </a:rPr>
              <a:t>eBudget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is not integrated with </a:t>
            </a:r>
            <a:r>
              <a:rPr lang="en-US" sz="2000" b="1" dirty="0">
                <a:solidFill>
                  <a:srgbClr val="002060"/>
                </a:solidFill>
              </a:rPr>
              <a:t>eProcurement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and control over appropriations against contacts is performed in </a:t>
            </a:r>
            <a:r>
              <a:rPr lang="en-US" sz="2000" b="1" dirty="0">
                <a:solidFill>
                  <a:srgbClr val="002060"/>
                </a:solidFill>
              </a:rPr>
              <a:t>eTreasury</a:t>
            </a:r>
            <a:r>
              <a:rPr lang="ka-GE" sz="2000" b="1" dirty="0">
                <a:solidFill>
                  <a:srgbClr val="002060"/>
                </a:solidFill>
              </a:rPr>
              <a:t>.</a:t>
            </a:r>
            <a:endParaRPr lang="ka-GE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544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endParaRPr lang="ka-GE" sz="1600" dirty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4400" b="1" dirty="0">
                <a:solidFill>
                  <a:srgbClr val="C00000"/>
                </a:solidFill>
              </a:rPr>
              <a:t>Thank you</a:t>
            </a:r>
            <a:r>
              <a:rPr lang="ka-GE" sz="4400" b="1" dirty="0">
                <a:solidFill>
                  <a:srgbClr val="C00000"/>
                </a:solidFill>
              </a:rPr>
              <a:t>!</a:t>
            </a:r>
          </a:p>
          <a:p>
            <a:pPr algn="ctr" eaLnBrk="1" hangingPunct="1">
              <a:buFontTx/>
              <a:buNone/>
            </a:pPr>
            <a:endParaRPr lang="en-US" sz="2400" dirty="0">
              <a:solidFill>
                <a:srgbClr val="19194D"/>
              </a:solidFill>
              <a:hlinkClick r:id="rId2"/>
            </a:endParaRPr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hlinkClick r:id="rId2"/>
              </a:rPr>
              <a:t>www.mof.ge</a:t>
            </a:r>
            <a:endParaRPr lang="ka-GE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hlinkClick r:id="rId3"/>
              </a:rPr>
              <a:t>www.treasury.gov.ge</a:t>
            </a:r>
            <a:endParaRPr lang="en-US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endParaRPr lang="en-US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endParaRPr lang="en-US" sz="2400" dirty="0"/>
          </a:p>
          <a:p>
            <a:pPr algn="ctr" eaLnBrk="1" hangingPunct="1">
              <a:buNone/>
            </a:pPr>
            <a:endParaRPr lang="en-US" sz="2400" dirty="0"/>
          </a:p>
          <a:p>
            <a:pPr algn="ctr" eaLnBrk="1" hangingPunct="1">
              <a:buFontTx/>
              <a:buNone/>
            </a:pPr>
            <a:r>
              <a:rPr lang="ru-RU" sz="2400" dirty="0"/>
              <a:t>Июнь, </a:t>
            </a:r>
            <a:r>
              <a:rPr lang="en-US" sz="2400" dirty="0"/>
              <a:t>201</a:t>
            </a:r>
            <a:r>
              <a:rPr lang="ka-GE" sz="2400" dirty="0"/>
              <a:t>9</a:t>
            </a:r>
            <a:endParaRPr lang="en-US" sz="1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85875" y="76200"/>
            <a:ext cx="6643688" cy="1000125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rgbClr val="002060"/>
                </a:solidFill>
              </a:rPr>
              <a:t>Payment Controls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esury-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Tresury-Presentation</Template>
  <TotalTime>21347</TotalTime>
  <Words>569</Words>
  <Application>Microsoft Office PowerPoint</Application>
  <PresentationFormat>On-screen Show (4:3)</PresentationFormat>
  <Paragraphs>65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BPG Algeti Compact</vt:lpstr>
      <vt:lpstr>BPG Glaho</vt:lpstr>
      <vt:lpstr>Calibri</vt:lpstr>
      <vt:lpstr>LitNusx</vt:lpstr>
      <vt:lpstr>Sylfaen</vt:lpstr>
      <vt:lpstr>Tresury-Presentation</vt:lpstr>
      <vt:lpstr>Expenditure Controls</vt:lpstr>
      <vt:lpstr> eBudget  Appropriations Management </vt:lpstr>
      <vt:lpstr>Appropriations Management</vt:lpstr>
      <vt:lpstr>Appropriations Management</vt:lpstr>
      <vt:lpstr>Payment Controls </vt:lpstr>
      <vt:lpstr>Payment Controls</vt:lpstr>
      <vt:lpstr>Control over Appropriations and Procurement Plan</vt:lpstr>
      <vt:lpstr>Control over Appropriations and Procurement Plan</vt:lpstr>
      <vt:lpstr>Payment Controls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სამსახურის 2011 …………………</dc:title>
  <dc:creator>ekatamadze</dc:creator>
  <cp:lastModifiedBy>Inna Anatolievna Davidova</cp:lastModifiedBy>
  <cp:revision>309</cp:revision>
  <cp:lastPrinted>2019-05-31T06:31:52Z</cp:lastPrinted>
  <dcterms:created xsi:type="dcterms:W3CDTF">2011-06-01T15:53:17Z</dcterms:created>
  <dcterms:modified xsi:type="dcterms:W3CDTF">2019-06-21T14:55:37Z</dcterms:modified>
</cp:coreProperties>
</file>