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371" r:id="rId3"/>
    <p:sldId id="364" r:id="rId4"/>
    <p:sldId id="370" r:id="rId5"/>
    <p:sldId id="336" r:id="rId6"/>
  </p:sldIdLst>
  <p:sldSz cx="9144000" cy="6858000" type="screen4x3"/>
  <p:notesSz cx="9296400" cy="7010400"/>
  <p:embeddedFontLst>
    <p:embeddedFont>
      <p:font typeface="BPG Algeti" panose="020B0604020202020204" charset="0"/>
      <p:regular r:id="rId9"/>
    </p:embeddedFont>
    <p:embeddedFont>
      <p:font typeface="BPG Glaho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ylfaen" panose="010A0502050306030303" pitchFamily="18" charset="0"/>
      <p:regular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1" autoAdjust="0"/>
    <p:restoredTop sz="94660" autoAdjust="0"/>
  </p:normalViewPr>
  <p:slideViewPr>
    <p:cSldViewPr>
      <p:cViewPr varScale="1">
        <p:scale>
          <a:sx n="66" d="100"/>
          <a:sy n="66" d="100"/>
        </p:scale>
        <p:origin x="15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7" y="2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12/14/2023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7" y="6658820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77" tIns="44337" rIns="88677" bIns="44337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3"/>
            <a:ext cx="7437120" cy="3154680"/>
          </a:xfrm>
          <a:prstGeom prst="rect">
            <a:avLst/>
          </a:prstGeom>
        </p:spPr>
        <p:txBody>
          <a:bodyPr vert="horz" lIns="88677" tIns="44337" rIns="88677" bIns="44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6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easury.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hr-HR" sz="4000"/>
              <a:t>Upravljanje viškom likvidnosti Riznica Gruzije</a:t>
            </a:r>
            <a:br>
              <a:rPr lang="hr-HR" sz="4000"/>
            </a:br>
            <a:r>
              <a:rPr lang="hr-HR" sz="400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486400"/>
            <a:ext cx="3643312" cy="1143000"/>
          </a:xfrm>
        </p:spPr>
        <p:txBody>
          <a:bodyPr/>
          <a:lstStyle/>
          <a:p>
            <a:r>
              <a:rPr lang="hr-HR" sz="1600"/>
              <a:t>Natia Khorguashvili</a:t>
            </a:r>
          </a:p>
          <a:p>
            <a:r>
              <a:rPr lang="hr-HR" sz="1600"/>
              <a:t>Erekle Gvaladze</a:t>
            </a:r>
          </a:p>
          <a:p>
            <a:r>
              <a:rPr lang="hr-HR" sz="1600"/>
              <a:t>2023. </a:t>
            </a:r>
          </a:p>
          <a:p>
            <a:r>
              <a:rPr lang="hr-HR" sz="1600"/>
              <a:t>Beč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br>
              <a:rPr lang="hr-HR">
                <a:solidFill>
                  <a:srgbClr val="000000"/>
                </a:solidFill>
                <a:latin typeface="BPG Glaho"/>
                <a:ea typeface="+mn-ea"/>
                <a:cs typeface="+mn-cs"/>
              </a:rPr>
            </a:br>
            <a:r>
              <a:rPr lang="hr-HR" sz="2800" b="1">
                <a:solidFill>
                  <a:schemeClr val="accent1">
                    <a:lumMod val="50000"/>
                  </a:schemeClr>
                </a:solidFill>
                <a:latin typeface="BPG Glaho"/>
                <a:ea typeface="+mn-ea"/>
                <a:cs typeface="+mn-cs"/>
              </a:rPr>
              <a:t>KRATKA POZADINA</a:t>
            </a:r>
            <a:br>
              <a:rPr lang="hr-HR">
                <a:solidFill>
                  <a:srgbClr val="000000"/>
                </a:solidFill>
                <a:latin typeface="BPG Glaho"/>
                <a:ea typeface="+mn-ea"/>
                <a:cs typeface="+mn-cs"/>
              </a:rPr>
            </a:br>
            <a:endParaRPr lang="hr-HR">
              <a:solidFill>
                <a:srgbClr val="000000"/>
              </a:solidFill>
              <a:latin typeface="BPG Glaho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sz="2000"/>
              <a:t>Trajni višak likvidnosti u JRR-u</a:t>
            </a:r>
          </a:p>
          <a:p>
            <a:pPr>
              <a:buFontTx/>
              <a:buChar char="-"/>
            </a:pPr>
            <a:r>
              <a:rPr lang="hr-HR" sz="2000"/>
              <a:t>Ideja aktivnog upravljanja novčanim sredstvima</a:t>
            </a:r>
          </a:p>
          <a:p>
            <a:pPr>
              <a:buFontTx/>
              <a:buChar char="-"/>
            </a:pPr>
            <a:r>
              <a:rPr lang="hr-HR" sz="2000"/>
              <a:t>Praćenje i projekcije novčanih tokova (kontroliranje minimalnih salda)</a:t>
            </a:r>
          </a:p>
          <a:p>
            <a:pPr>
              <a:buFontTx/>
              <a:buChar char="-"/>
            </a:pPr>
            <a:r>
              <a:rPr lang="hr-HR" sz="2000"/>
              <a:t>Osnivanje odjela za projekcije novčanih tokova i upravljanje njima</a:t>
            </a:r>
          </a:p>
          <a:p>
            <a:pPr>
              <a:buFontTx/>
              <a:buChar char="-"/>
            </a:pPr>
            <a:r>
              <a:rPr lang="hr-HR" sz="2000"/>
              <a:t>Nacrt strategije za upravljanje ulaganjima novčanih sredstava, uz međunarodne stručnjake s relevantnim iskustvom</a:t>
            </a:r>
          </a:p>
          <a:p>
            <a:pPr>
              <a:buFontTx/>
              <a:buChar char="-"/>
            </a:pPr>
            <a:r>
              <a:rPr lang="hr-HR" sz="2000"/>
              <a:t>Rasprave s Narodnom bankom i komercijalnim bankama</a:t>
            </a:r>
          </a:p>
          <a:p>
            <a:pPr>
              <a:buFontTx/>
              <a:buChar char="-"/>
            </a:pPr>
            <a:r>
              <a:rPr lang="hr-HR" sz="2000"/>
              <a:t>Izgradnja kapaciteta</a:t>
            </a:r>
          </a:p>
          <a:p>
            <a:pPr>
              <a:buFontTx/>
              <a:buChar char="-"/>
            </a:pPr>
            <a:r>
              <a:rPr lang="hr-HR" sz="2000"/>
              <a:t>Bloomberg, središnji depozitorij vrijednosnih papira (CSD), e-Riznica – integrirani sustavi</a:t>
            </a:r>
          </a:p>
          <a:p>
            <a:pPr>
              <a:buFontTx/>
              <a:buChar char="-"/>
            </a:pPr>
            <a:r>
              <a:rPr lang="hr-HR" sz="2000"/>
              <a:t>Propisi koje je odobrila vlada Gruzije</a:t>
            </a:r>
          </a:p>
          <a:p>
            <a:pPr>
              <a:buFontTx/>
              <a:buChar char="-"/>
            </a:pPr>
            <a:r>
              <a:rPr lang="hr-HR" sz="2000"/>
              <a:t>Pokretanje prve aukcije depozita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2400" b="1">
                <a:solidFill>
                  <a:srgbClr val="002060"/>
                </a:solidFill>
                <a:latin typeface="+mn-lt"/>
              </a:rPr>
            </a:br>
            <a:r>
              <a:rPr lang="hr-HR" sz="28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POSTUPAK DRAŽBE</a:t>
            </a:r>
            <a:br>
              <a:rPr lang="hr-HR" sz="2800" b="1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</a:br>
            <a:endParaRPr lang="hr-HR" sz="2800" b="1">
              <a:solidFill>
                <a:schemeClr val="accent1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000"/>
              <a:t>Utvrđivanje iznosa, datuma i vrste dražbe</a:t>
            </a:r>
          </a:p>
          <a:p>
            <a:pPr>
              <a:buFontTx/>
              <a:buChar char="-"/>
            </a:pPr>
            <a:r>
              <a:rPr lang="hr-HR" sz="2000"/>
              <a:t>Najava dražbe</a:t>
            </a:r>
          </a:p>
          <a:p>
            <a:pPr>
              <a:buFontTx/>
              <a:buChar char="-"/>
            </a:pPr>
            <a:r>
              <a:rPr lang="hr-HR" sz="2000"/>
              <a:t>Prije prodaje</a:t>
            </a:r>
          </a:p>
          <a:p>
            <a:pPr>
              <a:buFontTx/>
              <a:buChar char="-"/>
            </a:pPr>
            <a:r>
              <a:rPr lang="hr-HR" sz="2000"/>
              <a:t>Prodaja</a:t>
            </a:r>
          </a:p>
          <a:p>
            <a:pPr>
              <a:buFontTx/>
              <a:buChar char="-"/>
            </a:pPr>
            <a:r>
              <a:rPr lang="hr-HR" sz="2000"/>
              <a:t>Konačna alokacija i objava rezultata</a:t>
            </a:r>
          </a:p>
          <a:p>
            <a:pPr>
              <a:buFontTx/>
              <a:buChar char="-"/>
            </a:pPr>
            <a:r>
              <a:rPr lang="hr-HR" sz="2000"/>
              <a:t>Instrument osiguranja dan u zalog</a:t>
            </a:r>
          </a:p>
          <a:p>
            <a:pPr>
              <a:buFontTx/>
              <a:buChar char="-"/>
            </a:pPr>
            <a:r>
              <a:rPr lang="hr-HR" sz="2000"/>
              <a:t>Prijenos sredstava</a:t>
            </a:r>
          </a:p>
          <a:p>
            <a:pPr>
              <a:buFontTx/>
              <a:buChar char="-"/>
            </a:pPr>
            <a:r>
              <a:rPr lang="hr-HR" sz="2000"/>
              <a:t>Namira</a:t>
            </a:r>
          </a:p>
          <a:p>
            <a:pPr marL="0" indent="0">
              <a:buNone/>
            </a:pPr>
            <a:r>
              <a:rPr lang="hr-HR" sz="2000" b="1"/>
              <a:t>NAKON DOSPIJEĆA:</a:t>
            </a:r>
          </a:p>
          <a:p>
            <a:pPr>
              <a:buFontTx/>
              <a:buChar char="-"/>
            </a:pPr>
            <a:r>
              <a:rPr lang="hr-HR" sz="2000"/>
              <a:t>Vraćanje iznosa glavnice i kamata</a:t>
            </a:r>
          </a:p>
          <a:p>
            <a:pPr>
              <a:buFontTx/>
              <a:buChar char="-"/>
            </a:pPr>
            <a:r>
              <a:rPr lang="hr-HR" sz="2000"/>
              <a:t>Povrat instrumenta osiguranja</a:t>
            </a:r>
          </a:p>
          <a:p>
            <a:pPr>
              <a:buFontTx/>
              <a:buChar char="-"/>
            </a:pPr>
            <a:r>
              <a:rPr lang="hr-HR" sz="2000"/>
              <a:t>Namira 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47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KRAJNJI REZULTAT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" y="1219176"/>
            <a:ext cx="9067800" cy="5334024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r-HR" sz="2300"/>
              <a:t>– Dodatni prihodi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300"/>
              <a:t>– Dodatni izvor likvidnosti u bankovnom sektoru uz različite uvjete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300"/>
              <a:t>– Učinkovito upravljanje viškom novčanih sredstava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300"/>
              <a:t>– Institucionalni razvoj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DRŽAVNA RIZNICA GRUZIJE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hr-HR" sz="3000" b="1">
                <a:solidFill>
                  <a:srgbClr val="002060"/>
                </a:solidFill>
              </a:rPr>
              <a:t>Hvala vam</a:t>
            </a:r>
          </a:p>
          <a:p>
            <a:pPr algn="ctr">
              <a:buNone/>
            </a:pPr>
            <a:endParaRPr lang="ka-GE" dirty="0"/>
          </a:p>
          <a:p>
            <a:pPr algn="ctr">
              <a:buNone/>
            </a:pPr>
            <a:r>
              <a:rPr lang="hr-HR" sz="200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</a:p>
          <a:p>
            <a:pPr algn="ctr">
              <a:buNone/>
            </a:pPr>
            <a:r>
              <a:rPr lang="hr-HR" sz="200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</a:p>
          <a:p>
            <a:pPr algn="ctr">
              <a:buNone/>
            </a:pPr>
            <a:r>
              <a:rPr lang="hr-HR" sz="200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www.etreasury.ge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63866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BPG Algeti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Tresury-Presentation</Template>
  <TotalTime>4097</TotalTime>
  <Words>185</Words>
  <Application>Microsoft Office PowerPoint</Application>
  <PresentationFormat>On-screen Show (4:3)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BPG Algeti</vt:lpstr>
      <vt:lpstr>BPG Glaho</vt:lpstr>
      <vt:lpstr>Sylfaen</vt:lpstr>
      <vt:lpstr>Arial</vt:lpstr>
      <vt:lpstr>LitNusx</vt:lpstr>
      <vt:lpstr>Tresury-Presentation</vt:lpstr>
      <vt:lpstr>Upravljanje viškom likvidnosti Riznica Gruzije  </vt:lpstr>
      <vt:lpstr> KRATKA POZADINA </vt:lpstr>
      <vt:lpstr> POSTUPAK DRAŽBE </vt:lpstr>
      <vt:lpstr>KRAJNJI REZULTAT</vt:lpstr>
      <vt:lpstr>DRŽAVNA RIZNICA GRUZIJE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Tetiana Shalkivska</cp:lastModifiedBy>
  <cp:revision>431</cp:revision>
  <cp:lastPrinted>2017-09-20T17:45:34Z</cp:lastPrinted>
  <dcterms:created xsi:type="dcterms:W3CDTF">2011-06-01T15:53:17Z</dcterms:created>
  <dcterms:modified xsi:type="dcterms:W3CDTF">2023-12-14T14:38:55Z</dcterms:modified>
</cp:coreProperties>
</file>