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371" r:id="rId3"/>
    <p:sldId id="364" r:id="rId4"/>
    <p:sldId id="370" r:id="rId5"/>
    <p:sldId id="336" r:id="rId6"/>
  </p:sldIdLst>
  <p:sldSz cx="9144000" cy="6858000" type="screen4x3"/>
  <p:notesSz cx="9296400" cy="7010400"/>
  <p:embeddedFontLst>
    <p:embeddedFont>
      <p:font typeface="BPG Algeti" panose="020B0604020202020204" charset="0"/>
      <p:regular r:id="rId9"/>
    </p:embeddedFont>
    <p:embeddedFont>
      <p:font typeface="BPG Glaho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ylfaen" panose="010A0502050306030303" pitchFamily="18" charset="0"/>
      <p:regular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1" autoAdjust="0"/>
    <p:restoredTop sz="94660" autoAdjust="0"/>
  </p:normalViewPr>
  <p:slideViewPr>
    <p:cSldViewPr>
      <p:cViewPr varScale="1">
        <p:scale>
          <a:sx n="61" d="100"/>
          <a:sy n="61" d="100"/>
        </p:scale>
        <p:origin x="16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7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7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77" tIns="44337" rIns="88677" bIns="4433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3"/>
            <a:ext cx="7437120" cy="3154680"/>
          </a:xfrm>
          <a:prstGeom prst="rect">
            <a:avLst/>
          </a:prstGeom>
        </p:spPr>
        <p:txBody>
          <a:bodyPr vert="horz" lIns="88677" tIns="44337" rIns="88677" bIns="44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easury.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en-US" sz="4000" dirty="0"/>
              <a:t>Excess Liquidity Management Treasury of Georgia</a:t>
            </a:r>
            <a:br>
              <a:rPr lang="en-US" sz="4000" dirty="0"/>
            </a:b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486400"/>
            <a:ext cx="3643312" cy="1143000"/>
          </a:xfrm>
        </p:spPr>
        <p:txBody>
          <a:bodyPr/>
          <a:lstStyle/>
          <a:p>
            <a:r>
              <a:rPr lang="en-US" sz="1600" dirty="0"/>
              <a:t>Natia Khorguashvili</a:t>
            </a:r>
          </a:p>
          <a:p>
            <a:r>
              <a:rPr lang="en-US" sz="1600" dirty="0"/>
              <a:t>Erekle Gvaladze</a:t>
            </a:r>
          </a:p>
          <a:p>
            <a:r>
              <a:rPr lang="en-US" sz="1600" dirty="0"/>
              <a:t>2023 </a:t>
            </a:r>
          </a:p>
          <a:p>
            <a:r>
              <a:rPr lang="en-US" sz="1600" dirty="0"/>
              <a:t>Wien/Vienna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br>
              <a:rPr lang="en-US" dirty="0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PG Glaho"/>
                <a:ea typeface="+mn-ea"/>
                <a:cs typeface="+mn-cs"/>
              </a:rPr>
              <a:t>BRIEF BACKGROUND</a:t>
            </a:r>
            <a:br>
              <a:rPr lang="en-US" dirty="0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Permanent excess liquidity on TSA</a:t>
            </a:r>
          </a:p>
          <a:p>
            <a:pPr>
              <a:buFontTx/>
              <a:buChar char="-"/>
            </a:pPr>
            <a:r>
              <a:rPr lang="en-US" sz="2000" dirty="0"/>
              <a:t>Idea of active cash management</a:t>
            </a:r>
          </a:p>
          <a:p>
            <a:pPr>
              <a:buFontTx/>
              <a:buChar char="-"/>
            </a:pPr>
            <a:r>
              <a:rPr lang="en-US" sz="2000" dirty="0"/>
              <a:t>Monitoring and forecasting of cash flows (controlling minimal balances)</a:t>
            </a:r>
          </a:p>
          <a:p>
            <a:pPr>
              <a:buFontTx/>
              <a:buChar char="-"/>
            </a:pPr>
            <a:r>
              <a:rPr lang="en-US" sz="2000" dirty="0"/>
              <a:t>Establishing of Cash Flow Forecasting and Management Department</a:t>
            </a:r>
          </a:p>
          <a:p>
            <a:pPr>
              <a:buFontTx/>
              <a:buChar char="-"/>
            </a:pPr>
            <a:r>
              <a:rPr lang="en-US" sz="2000" dirty="0"/>
              <a:t>Cash Management Investment Draft Strategy together with international experts having relevant experience</a:t>
            </a:r>
          </a:p>
          <a:p>
            <a:pPr>
              <a:buFontTx/>
              <a:buChar char="-"/>
            </a:pPr>
            <a:r>
              <a:rPr lang="en-US" sz="2000" dirty="0"/>
              <a:t>Discussions with National Bank and commercial banks</a:t>
            </a:r>
          </a:p>
          <a:p>
            <a:pPr>
              <a:buFontTx/>
              <a:buChar char="-"/>
            </a:pPr>
            <a:r>
              <a:rPr lang="en-US" sz="2000" dirty="0"/>
              <a:t>Capacity building</a:t>
            </a:r>
          </a:p>
          <a:p>
            <a:pPr>
              <a:buFontTx/>
              <a:buChar char="-"/>
            </a:pPr>
            <a:r>
              <a:rPr lang="en-GB" sz="2000" dirty="0"/>
              <a:t>Bloomberg, CSD, e-Treasury - Systems integrated</a:t>
            </a:r>
          </a:p>
          <a:p>
            <a:pPr>
              <a:buFontTx/>
              <a:buChar char="-"/>
            </a:pPr>
            <a:r>
              <a:rPr lang="en-GB" sz="2000" dirty="0"/>
              <a:t>Regulations approved by Government of Georgia</a:t>
            </a:r>
          </a:p>
          <a:p>
            <a:pPr>
              <a:buFontTx/>
              <a:buChar char="-"/>
            </a:pPr>
            <a:r>
              <a:rPr lang="en-GB" sz="2000" dirty="0"/>
              <a:t>Launch of first deposit auction</a:t>
            </a:r>
            <a:endParaRPr lang="en-US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3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AUCTION PROCESS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Defining of amount, date and type of auction</a:t>
            </a:r>
          </a:p>
          <a:p>
            <a:pPr>
              <a:buFontTx/>
              <a:buChar char="-"/>
            </a:pPr>
            <a:r>
              <a:rPr lang="en-US" sz="2000" dirty="0"/>
              <a:t>Announcing of auction</a:t>
            </a:r>
          </a:p>
          <a:p>
            <a:pPr>
              <a:buFontTx/>
              <a:buChar char="-"/>
            </a:pPr>
            <a:r>
              <a:rPr lang="en-US" sz="2000" dirty="0"/>
              <a:t>Pre-trade</a:t>
            </a:r>
          </a:p>
          <a:p>
            <a:pPr>
              <a:buFontTx/>
              <a:buChar char="-"/>
            </a:pPr>
            <a:r>
              <a:rPr lang="en-US" sz="2000" dirty="0"/>
              <a:t>Trade</a:t>
            </a:r>
          </a:p>
          <a:p>
            <a:pPr>
              <a:buFontTx/>
              <a:buChar char="-"/>
            </a:pPr>
            <a:r>
              <a:rPr lang="en-US" sz="2000" dirty="0"/>
              <a:t>Final allocation and announcing of results</a:t>
            </a:r>
          </a:p>
          <a:p>
            <a:pPr>
              <a:buFontTx/>
              <a:buChar char="-"/>
            </a:pPr>
            <a:r>
              <a:rPr lang="en-US" sz="2000" dirty="0"/>
              <a:t>Pledging collateral</a:t>
            </a:r>
          </a:p>
          <a:p>
            <a:pPr>
              <a:buFontTx/>
              <a:buChar char="-"/>
            </a:pPr>
            <a:r>
              <a:rPr lang="en-US" sz="2000" dirty="0"/>
              <a:t>Transfer of funds</a:t>
            </a:r>
          </a:p>
          <a:p>
            <a:pPr>
              <a:buFontTx/>
              <a:buChar char="-"/>
            </a:pPr>
            <a:r>
              <a:rPr lang="en-US" sz="2000" dirty="0"/>
              <a:t>Settlement</a:t>
            </a:r>
          </a:p>
          <a:p>
            <a:pPr marL="0" indent="0">
              <a:buNone/>
            </a:pPr>
            <a:r>
              <a:rPr lang="en-US" sz="2000" b="1" dirty="0"/>
              <a:t>WHEN MATURED:</a:t>
            </a:r>
          </a:p>
          <a:p>
            <a:pPr>
              <a:buFontTx/>
              <a:buChar char="-"/>
            </a:pPr>
            <a:r>
              <a:rPr lang="en-US" sz="2000" dirty="0"/>
              <a:t>Getting back principal and interest amounts</a:t>
            </a:r>
          </a:p>
          <a:p>
            <a:pPr>
              <a:buFontTx/>
              <a:buChar char="-"/>
            </a:pPr>
            <a:r>
              <a:rPr lang="en-US" sz="2000" dirty="0"/>
              <a:t>Releasing collateral</a:t>
            </a:r>
          </a:p>
          <a:p>
            <a:pPr>
              <a:buFontTx/>
              <a:buChar char="-"/>
            </a:pPr>
            <a:r>
              <a:rPr lang="en-US" sz="2000" dirty="0"/>
              <a:t>Settlement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4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OUTCOME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" y="1219176"/>
            <a:ext cx="9067800" cy="5334024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Additional revenue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Additional source of liquidity to banking sector with different terms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Effective management of excess cash resources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Institutional development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STATE TREASURY OF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en-US" sz="3000" b="1" dirty="0">
                <a:solidFill>
                  <a:srgbClr val="002060"/>
                </a:solidFill>
              </a:rPr>
              <a:t>Thank you</a:t>
            </a:r>
            <a:endParaRPr lang="ka-GE" sz="30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www.etreasury.ge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63866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BPG Algeti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Tresury-Presentation</Template>
  <TotalTime>4097</TotalTime>
  <Words>184</Words>
  <Application>Microsoft Office PowerPoint</Application>
  <PresentationFormat>On-screen Show 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Sylfaen</vt:lpstr>
      <vt:lpstr>Arial</vt:lpstr>
      <vt:lpstr>BPG Algeti</vt:lpstr>
      <vt:lpstr>Calibri</vt:lpstr>
      <vt:lpstr>LitNusx</vt:lpstr>
      <vt:lpstr>BPG Glaho</vt:lpstr>
      <vt:lpstr>Tresury-Presentation</vt:lpstr>
      <vt:lpstr>Excess Liquidity Management Treasury of Georgia  </vt:lpstr>
      <vt:lpstr> BRIEF BACKGROUND </vt:lpstr>
      <vt:lpstr> AUCTION PROCESS </vt:lpstr>
      <vt:lpstr>OUTCOME</vt:lpstr>
      <vt:lpstr>STATE TREASURY OF GEORGIA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Tetiana Shalkivska</cp:lastModifiedBy>
  <cp:revision>431</cp:revision>
  <cp:lastPrinted>2017-09-20T17:45:34Z</cp:lastPrinted>
  <dcterms:created xsi:type="dcterms:W3CDTF">2011-06-01T15:53:17Z</dcterms:created>
  <dcterms:modified xsi:type="dcterms:W3CDTF">2023-11-28T11:28:26Z</dcterms:modified>
</cp:coreProperties>
</file>