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371" r:id="rId3"/>
    <p:sldId id="364" r:id="rId4"/>
    <p:sldId id="370" r:id="rId5"/>
    <p:sldId id="336" r:id="rId6"/>
  </p:sldIdLst>
  <p:sldSz cx="9144000" cy="6858000" type="screen4x3"/>
  <p:notesSz cx="9296400" cy="7010400"/>
  <p:embeddedFontLst>
    <p:embeddedFont>
      <p:font typeface="BPG Algeti" panose="020B0604020202020204" charset="0"/>
      <p:regular r:id="rId9"/>
    </p:embeddedFont>
    <p:embeddedFont>
      <p:font typeface="BPG Glaho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ylfaen" panose="010A0502050306030303" pitchFamily="18" charset="0"/>
      <p:regular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1" autoAdjust="0"/>
    <p:restoredTop sz="94660" autoAdjust="0"/>
  </p:normalViewPr>
  <p:slideViewPr>
    <p:cSldViewPr>
      <p:cViewPr varScale="1">
        <p:scale>
          <a:sx n="66" d="100"/>
          <a:sy n="66" d="100"/>
        </p:scale>
        <p:origin x="15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7" y="2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7" y="6658820"/>
            <a:ext cx="4028872" cy="349947"/>
          </a:xfrm>
          <a:prstGeom prst="rect">
            <a:avLst/>
          </a:prstGeom>
        </p:spPr>
        <p:txBody>
          <a:bodyPr vert="horz" lIns="131010" tIns="65505" rIns="131010" bIns="65505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77" tIns="44337" rIns="88677" bIns="4433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3"/>
            <a:ext cx="7437120" cy="3154680"/>
          </a:xfrm>
          <a:prstGeom prst="rect">
            <a:avLst/>
          </a:prstGeom>
        </p:spPr>
        <p:txBody>
          <a:bodyPr vert="horz" lIns="88677" tIns="44337" rIns="88677" bIns="44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6"/>
            <a:ext cx="4028440" cy="350520"/>
          </a:xfrm>
          <a:prstGeom prst="rect">
            <a:avLst/>
          </a:prstGeom>
        </p:spPr>
        <p:txBody>
          <a:bodyPr vert="horz" lIns="88677" tIns="44337" rIns="88677" bIns="44337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/>
              <a:t>სახელმწიფო ხაზინის ელექტრონული მომსახურების სისტემა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easury.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ru-RU" sz="3600" dirty="0"/>
              <a:t>Управление избыточной ликвидностью</a:t>
            </a:r>
            <a:br>
              <a:rPr lang="ru-RU" sz="3600" dirty="0"/>
            </a:br>
            <a:r>
              <a:rPr lang="en-US" sz="3600" dirty="0"/>
              <a:t> </a:t>
            </a:r>
            <a:r>
              <a:rPr lang="ru-RU" sz="3600" dirty="0"/>
              <a:t>Казначейство Грузии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486400"/>
            <a:ext cx="3643312" cy="1143000"/>
          </a:xfrm>
        </p:spPr>
        <p:txBody>
          <a:bodyPr/>
          <a:lstStyle/>
          <a:p>
            <a:r>
              <a:rPr lang="ru-RU" sz="1600" dirty="0" err="1"/>
              <a:t>Натия</a:t>
            </a:r>
            <a:r>
              <a:rPr lang="ru-RU" sz="1600" dirty="0"/>
              <a:t> </a:t>
            </a:r>
            <a:r>
              <a:rPr lang="ru-RU" sz="1600" dirty="0" err="1"/>
              <a:t>Хоргуашвили</a:t>
            </a:r>
            <a:endParaRPr lang="ru-RU" sz="1600" dirty="0"/>
          </a:p>
          <a:p>
            <a:r>
              <a:rPr lang="ru-RU" sz="1600" dirty="0" err="1"/>
              <a:t>Эрекле</a:t>
            </a:r>
            <a:r>
              <a:rPr lang="ru-RU" sz="1600" dirty="0"/>
              <a:t> </a:t>
            </a:r>
            <a:r>
              <a:rPr lang="ru-RU" sz="1600" dirty="0" err="1"/>
              <a:t>Гваладзе</a:t>
            </a:r>
            <a:r>
              <a:rPr lang="ru-RU" sz="1600" dirty="0"/>
              <a:t> </a:t>
            </a:r>
            <a:endParaRPr lang="en-US" sz="1600" dirty="0"/>
          </a:p>
          <a:p>
            <a:r>
              <a:rPr lang="en-US" sz="1600" dirty="0"/>
              <a:t>2023</a:t>
            </a:r>
            <a:r>
              <a:rPr lang="ru-RU" sz="1600" dirty="0"/>
              <a:t> год</a:t>
            </a:r>
            <a:r>
              <a:rPr lang="en-US" sz="1600" dirty="0"/>
              <a:t> </a:t>
            </a:r>
          </a:p>
          <a:p>
            <a:r>
              <a:rPr lang="ru-RU" sz="1600" dirty="0"/>
              <a:t>Вена</a:t>
            </a:r>
            <a:endParaRPr lang="en-US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br>
              <a:rPr lang="en-US" dirty="0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PG Glaho"/>
                <a:ea typeface="+mn-ea"/>
                <a:cs typeface="+mn-cs"/>
              </a:rPr>
              <a:t>КРАТКАЯ ИСТОРИЯ ВОПРОСА</a:t>
            </a:r>
            <a:br>
              <a:rPr lang="en-US" dirty="0">
                <a:solidFill>
                  <a:srgbClr val="000000"/>
                </a:solidFill>
                <a:latin typeface="BPG Glaho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7721"/>
            <a:ext cx="8458200" cy="476886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/>
              <a:t>Постоянный избыток ликвидности на ЕКС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Идея активного управления ликвидностью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Мониторинг и прогнозирование движения денежных средств (контролирование минимального уровня остатков)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Создание департамента по прогнозированию денежных потоков и управлению ликвидностью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Совместно с международными экспертами, обладающими соответствующим опытом, подготовка проекта стратегии инвестирования средств при управлении ликвидностью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Проведение обсуждений с Национальным банком и коммерческими банками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Развитие потенциала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Интеграция систем </a:t>
            </a:r>
            <a:r>
              <a:rPr lang="en-US" sz="1700" dirty="0"/>
              <a:t>Bloom</a:t>
            </a:r>
            <a:r>
              <a:rPr lang="en-GB" sz="1700" dirty="0"/>
              <a:t>berg, </a:t>
            </a:r>
            <a:r>
              <a:rPr lang="ru-RU" sz="2000" dirty="0"/>
              <a:t>Центрального депозитария ценных бумаг и электронного казначейства</a:t>
            </a:r>
            <a:endParaRPr lang="en-GB" sz="2000" dirty="0"/>
          </a:p>
          <a:p>
            <a:pPr>
              <a:buFontTx/>
              <a:buChar char="-"/>
            </a:pPr>
            <a:r>
              <a:rPr lang="ru-RU" sz="2000" dirty="0"/>
              <a:t>Одобрение нормативных документов Правительством Грузии</a:t>
            </a:r>
            <a:endParaRPr lang="en-GB" sz="2000" dirty="0"/>
          </a:p>
          <a:p>
            <a:pPr>
              <a:buFontTx/>
              <a:buChar char="-"/>
            </a:pPr>
            <a:r>
              <a:rPr lang="ru-RU" sz="2000" dirty="0"/>
              <a:t>Запуск первого депозитного аукциона </a:t>
            </a:r>
            <a:endParaRPr lang="en-US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3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ПРОЦЕСС ПРОВЕДЕНИЯ АУКЦИОНА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/>
              <a:t>Определение суммы размещения, даты и вида аукциона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Объявление аукциона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Предварительные торги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Очные торги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Финальное распределение и объявление результатов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Предоставление обеспечения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Перевод средств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Расчёты </a:t>
            </a:r>
            <a:endParaRPr lang="en-US" sz="2000" dirty="0"/>
          </a:p>
          <a:p>
            <a:pPr marL="0" indent="0">
              <a:buNone/>
            </a:pPr>
            <a:r>
              <a:rPr lang="ru-RU" sz="2000" b="1" dirty="0"/>
              <a:t>ПРИ НАСТУПЛЕНИИ СРОКА ПЛАТЕЖА</a:t>
            </a:r>
            <a:r>
              <a:rPr lang="en-US" sz="2000" b="1" dirty="0"/>
              <a:t>:</a:t>
            </a:r>
          </a:p>
          <a:p>
            <a:pPr>
              <a:buFontTx/>
              <a:buChar char="-"/>
            </a:pPr>
            <a:r>
              <a:rPr lang="ru-RU" sz="2000" dirty="0"/>
              <a:t>Получение основной суммы и процентов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Возврат обеспечения </a:t>
            </a:r>
            <a:endParaRPr lang="en-US" sz="2000" dirty="0"/>
          </a:p>
          <a:p>
            <a:pPr>
              <a:buFontTx/>
              <a:buChar char="-"/>
            </a:pPr>
            <a:r>
              <a:rPr lang="ru-RU" sz="2000" dirty="0"/>
              <a:t>Расчёты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4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КОНЕЧНЫЙ РЕЗУЛЬТАТ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176"/>
            <a:ext cx="7543800" cy="5334024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</a:t>
            </a:r>
            <a:r>
              <a:rPr lang="ru-RU" sz="2300" dirty="0"/>
              <a:t>Дополнительный доход</a:t>
            </a:r>
            <a:endParaRPr lang="en-US" sz="23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</a:t>
            </a:r>
            <a:r>
              <a:rPr lang="ru-RU" sz="2300" dirty="0"/>
              <a:t>Дополнительный источник ликвидности с различными сроками для банковского сектора</a:t>
            </a:r>
            <a:endParaRPr lang="en-US" sz="23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</a:t>
            </a:r>
            <a:r>
              <a:rPr lang="ru-RU" sz="2300" dirty="0"/>
              <a:t>Эффективное управление избытком денежных средств</a:t>
            </a:r>
            <a:endParaRPr lang="en-US" sz="23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300" dirty="0"/>
              <a:t>- </a:t>
            </a:r>
            <a:r>
              <a:rPr lang="ru-RU" sz="2300" dirty="0"/>
              <a:t>Институциональное развитие</a:t>
            </a: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7862"/>
            <a:ext cx="7162800" cy="1000124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ГОСУДАРСТВЕННОЕ КАЗНАЧЕЙСТВО ГРУЗИИ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Благодарим за внимание!</a:t>
            </a:r>
            <a:endParaRPr lang="ka-GE" sz="30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www.etreasury.ge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63866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BPG Algeti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Tresury-Presentation</Template>
  <TotalTime>4641</TotalTime>
  <Words>192</Words>
  <Application>Microsoft Office PowerPoint</Application>
  <PresentationFormat>On-screen Show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LitNusx</vt:lpstr>
      <vt:lpstr>BPG Glaho</vt:lpstr>
      <vt:lpstr>BPG Algeti</vt:lpstr>
      <vt:lpstr>Arial</vt:lpstr>
      <vt:lpstr>Sylfaen</vt:lpstr>
      <vt:lpstr>Calibri</vt:lpstr>
      <vt:lpstr>Tresury-Presentation</vt:lpstr>
      <vt:lpstr>Управление избыточной ликвидностью  Казначейство Грузии </vt:lpstr>
      <vt:lpstr> КРАТКАЯ ИСТОРИЯ ВОПРОСА </vt:lpstr>
      <vt:lpstr> ПРОЦЕСС ПРОВЕДЕНИЯ АУКЦИОНА </vt:lpstr>
      <vt:lpstr>КОНЕЧНЫЙ РЕЗУЛЬТАТ</vt:lpstr>
      <vt:lpstr>ГОСУДАРСТВЕННОЕ КАЗНАЧЕЙСТВО ГРУЗИИ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Tetiana Shalkivska</cp:lastModifiedBy>
  <cp:revision>444</cp:revision>
  <cp:lastPrinted>2017-09-20T17:45:34Z</cp:lastPrinted>
  <dcterms:created xsi:type="dcterms:W3CDTF">2011-06-01T15:53:17Z</dcterms:created>
  <dcterms:modified xsi:type="dcterms:W3CDTF">2023-12-19T19:40:15Z</dcterms:modified>
</cp:coreProperties>
</file>