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0" r:id="rId2"/>
    <p:sldId id="339" r:id="rId3"/>
    <p:sldId id="342" r:id="rId4"/>
    <p:sldId id="341" r:id="rId5"/>
    <p:sldId id="343" r:id="rId6"/>
    <p:sldId id="344" r:id="rId7"/>
    <p:sldId id="345" r:id="rId8"/>
    <p:sldId id="346" r:id="rId9"/>
    <p:sldId id="296" r:id="rId10"/>
  </p:sldIdLst>
  <p:sldSz cx="9144000" cy="6858000" type="screen4x3"/>
  <p:notesSz cx="99250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8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14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9" cy="339648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185" y="1"/>
            <a:ext cx="4301549" cy="339648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6F8578BE-AC3B-4249-9DF5-B7C72FF02842}" type="datetimeFigureOut">
              <a:rPr lang="en-US"/>
              <a:pPr>
                <a:defRPr/>
              </a:pPr>
              <a:t>5/31/2019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5669"/>
            <a:ext cx="4301549" cy="339648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185" y="6455669"/>
            <a:ext cx="4301549" cy="339648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F04EB588-39CE-47CF-A09F-35A7AEE21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9" cy="339648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185" y="1"/>
            <a:ext cx="4301549" cy="339648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E5E26E5-E4E4-4A1F-AAF5-B64A12234A6D}" type="datetimeFigureOut">
              <a:rPr lang="ru-RU"/>
              <a:pPr>
                <a:defRPr/>
              </a:pPr>
              <a:t>31.05.2019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201" y="3229015"/>
            <a:ext cx="7938650" cy="3059188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5671"/>
            <a:ext cx="4301549" cy="342005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185" y="6455671"/>
            <a:ext cx="4301549" cy="342005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211358AA-55BA-466D-89A8-AAAA536C3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74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5084D-4E43-43B5-ACD4-8C101665D352}" type="slidenum">
              <a:rPr lang="ru-RU" smtClean="0">
                <a:latin typeface="LitNusx" pitchFamily="2" charset="0"/>
              </a:rPr>
              <a:pPr/>
              <a:t>1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75F4F4-E81D-466B-99AA-011D3D4B5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267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838200"/>
            <a:ext cx="5087937" cy="150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BD00A-97A7-4E14-9C1E-110B650BC8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A063-B741-4FCA-9343-F7A6EE86F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50" y="6429375"/>
            <a:ext cx="1633538" cy="292100"/>
          </a:xfr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58125" y="6429375"/>
            <a:ext cx="828675" cy="2921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FB37BDE2-F7DD-4EE2-B88F-71F03CA7A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 userDrawn="1">
            <p:ph type="ftr" sz="quarter" idx="12"/>
          </p:nvPr>
        </p:nvSpPr>
        <p:spPr>
          <a:xfrm>
            <a:off x="461963" y="6423025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CB66-A2DF-4226-9AB0-32F04189EF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A5B6-504B-4EC2-AE44-F04717D63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6789D-84EB-4EA4-969B-3C860DB6E7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8394-A3F2-4853-BE12-B530C82E1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CF8F-111D-4134-91A9-AB075F967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494A-24EC-4542-9952-987EF1284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24DE-63C0-49A8-BB57-DE504662C2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FA1668F-C1C3-4803-AAF3-C34E6B1069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244850"/>
            <a:ext cx="7772400" cy="3384550"/>
          </a:xfrm>
        </p:spPr>
        <p:txBody>
          <a:bodyPr/>
          <a:lstStyle/>
          <a:p>
            <a:pPr eaLnBrk="1" hangingPunct="1"/>
            <a:r>
              <a:rPr lang="az-Cyrl-AZ" sz="3200" b="0" dirty="0" smtClean="0"/>
              <a:t>Механизм</a:t>
            </a:r>
            <a:r>
              <a:rPr lang="ru-RU" sz="3200" b="0" dirty="0" smtClean="0"/>
              <a:t>ы</a:t>
            </a:r>
            <a:r>
              <a:rPr lang="az-Cyrl-AZ" sz="3200" b="0" dirty="0" smtClean="0"/>
              <a:t> </a:t>
            </a:r>
            <a:r>
              <a:rPr lang="az-Cyrl-AZ" sz="3200" b="0" dirty="0"/>
              <a:t>Контроля </a:t>
            </a:r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az-Cyrl-AZ" sz="3200" b="0" dirty="0"/>
              <a:t>за расходами</a:t>
            </a:r>
            <a:endParaRPr lang="ru-RU" sz="3200" b="0" dirty="0"/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14625" y="6000750"/>
            <a:ext cx="3686175" cy="628650"/>
          </a:xfrm>
        </p:spPr>
        <p:txBody>
          <a:bodyPr/>
          <a:lstStyle/>
          <a:p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P</a:t>
            </a:r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EMPAL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 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Б</a:t>
            </a:r>
            <a:r>
              <a:rPr lang="ru-RU" altLang="en-US" sz="1600" dirty="0" smtClean="0">
                <a:solidFill>
                  <a:srgbClr val="FFFFFF"/>
                </a:solidFill>
                <a:latin typeface="BPG Glaho"/>
              </a:rPr>
              <a:t>удапешт</a:t>
            </a:r>
            <a:r>
              <a:rPr lang="ka-GE" altLang="en-US" sz="1600" dirty="0" smtClean="0">
                <a:solidFill>
                  <a:srgbClr val="FFFFFF"/>
                </a:solidFill>
                <a:latin typeface="BPG Glaho"/>
              </a:rPr>
              <a:t> </a:t>
            </a:r>
            <a:endParaRPr lang="en-US" altLang="en-US" sz="1600" dirty="0" smtClean="0">
              <a:solidFill>
                <a:srgbClr val="FFFFFF"/>
              </a:solidFill>
              <a:latin typeface="BPG Glaho"/>
            </a:endParaRPr>
          </a:p>
          <a:p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Июнь </a:t>
            </a:r>
            <a:r>
              <a:rPr lang="ru-RU" altLang="en-US" sz="1600" dirty="0" smtClean="0">
                <a:solidFill>
                  <a:srgbClr val="FFFFFF"/>
                </a:solidFill>
                <a:latin typeface="BPG Glaho"/>
              </a:rPr>
              <a:t>201</a:t>
            </a:r>
            <a:r>
              <a:rPr lang="en-US" altLang="en-US" sz="1600" dirty="0" smtClean="0">
                <a:solidFill>
                  <a:srgbClr val="FFFFFF"/>
                </a:solidFill>
                <a:latin typeface="BPG Glaho"/>
              </a:rPr>
              <a:t>9</a:t>
            </a:r>
            <a:r>
              <a:rPr lang="ru-RU" altLang="en-US" sz="1600" dirty="0" smtClean="0">
                <a:solidFill>
                  <a:srgbClr val="FFFFFF"/>
                </a:solidFill>
                <a:latin typeface="BPG Glaho"/>
              </a:rPr>
              <a:t> 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/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Управление </a:t>
            </a:r>
            <a:r>
              <a:rPr lang="ru-RU" sz="2000" b="1" dirty="0" smtClean="0">
                <a:solidFill>
                  <a:srgbClr val="002060"/>
                </a:solidFill>
              </a:rPr>
              <a:t>Ассигнованиями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eBudget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91101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Управление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ассигнованиями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государственн</a:t>
            </a:r>
            <a:r>
              <a:rPr lang="ru-RU" sz="2000" dirty="0" smtClean="0">
                <a:solidFill>
                  <a:srgbClr val="002060"/>
                </a:solidFill>
              </a:rPr>
              <a:t>ого бюджета </a:t>
            </a:r>
            <a:r>
              <a:rPr lang="ru-RU" sz="2000" dirty="0">
                <a:solidFill>
                  <a:srgbClr val="002060"/>
                </a:solidFill>
              </a:rPr>
              <a:t>осуществляет </a:t>
            </a:r>
            <a:r>
              <a:rPr lang="ru-RU" sz="2000" dirty="0" smtClean="0">
                <a:solidFill>
                  <a:srgbClr val="002060"/>
                </a:solidFill>
              </a:rPr>
              <a:t>бюджетный </a:t>
            </a:r>
            <a:r>
              <a:rPr lang="ru-RU" sz="2000" dirty="0">
                <a:solidFill>
                  <a:srgbClr val="002060"/>
                </a:solidFill>
              </a:rPr>
              <a:t>Департамент через электронную систему </a:t>
            </a:r>
            <a:r>
              <a:rPr lang="ru-RU" sz="2000" b="1" dirty="0">
                <a:solidFill>
                  <a:srgbClr val="002060"/>
                </a:solidFill>
              </a:rPr>
              <a:t>eBudget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b="1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Система </a:t>
            </a:r>
            <a:r>
              <a:rPr lang="ru-RU" sz="2000" b="1" dirty="0" smtClean="0">
                <a:solidFill>
                  <a:srgbClr val="002060"/>
                </a:solidFill>
              </a:rPr>
              <a:t>eBudget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является частью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PFMS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и </a:t>
            </a:r>
            <a:r>
              <a:rPr lang="ru-RU" sz="2000" dirty="0">
                <a:solidFill>
                  <a:srgbClr val="002060"/>
                </a:solidFill>
              </a:rPr>
              <a:t>включает в себя все источники </a:t>
            </a:r>
            <a:r>
              <a:rPr lang="ru-RU" sz="2000" dirty="0" smtClean="0">
                <a:solidFill>
                  <a:srgbClr val="002060"/>
                </a:solidFill>
              </a:rPr>
              <a:t>финансиривания </a:t>
            </a:r>
            <a:r>
              <a:rPr lang="ru-RU" sz="2000" dirty="0">
                <a:solidFill>
                  <a:srgbClr val="002060"/>
                </a:solidFill>
              </a:rPr>
              <a:t>(</a:t>
            </a:r>
            <a:r>
              <a:rPr lang="ru-RU" sz="2000" dirty="0" smtClean="0">
                <a:solidFill>
                  <a:srgbClr val="002060"/>
                </a:solidFill>
              </a:rPr>
              <a:t>бюджетные </a:t>
            </a:r>
            <a:r>
              <a:rPr lang="ru-RU" sz="2000" dirty="0">
                <a:solidFill>
                  <a:srgbClr val="002060"/>
                </a:solidFill>
              </a:rPr>
              <a:t>средства, гранты и кредиты, собственные средства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  <a:r>
              <a:rPr lang="en-US" sz="2000" dirty="0" smtClean="0">
                <a:solidFill>
                  <a:srgbClr val="002060"/>
                </a:solidFill>
              </a:rPr>
              <a:t>. </a:t>
            </a:r>
          </a:p>
          <a:p>
            <a:pPr algn="just" eaLnBrk="1" hangingPunct="1">
              <a:defRPr/>
            </a:pPr>
            <a:endParaRPr lang="ka-GE" sz="2000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В системе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eBudget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управляют ассигнованиями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т</a:t>
            </a:r>
            <a:r>
              <a:rPr lang="ru-RU" sz="2000" dirty="0" smtClean="0">
                <a:solidFill>
                  <a:srgbClr val="002060"/>
                </a:solidFill>
              </a:rPr>
              <a:t>акже </a:t>
            </a:r>
            <a:r>
              <a:rPr lang="ru-RU" sz="2000" dirty="0">
                <a:solidFill>
                  <a:srgbClr val="002060"/>
                </a:solidFill>
              </a:rPr>
              <a:t>автономные республики и </a:t>
            </a:r>
            <a:r>
              <a:rPr lang="ru-RU" sz="2000" dirty="0" smtClean="0">
                <a:solidFill>
                  <a:srgbClr val="002060"/>
                </a:solidFill>
              </a:rPr>
              <a:t>органы местных самоуправлений</a:t>
            </a:r>
            <a:r>
              <a:rPr lang="en-US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smtClean="0">
                <a:solidFill>
                  <a:srgbClr val="002060"/>
                </a:solidFill>
              </a:rPr>
              <a:t>юридические </a:t>
            </a:r>
            <a:r>
              <a:rPr lang="ru-RU" sz="2000" dirty="0">
                <a:solidFill>
                  <a:srgbClr val="002060"/>
                </a:solidFill>
              </a:rPr>
              <a:t>лица публичного права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и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некоммерческие юридические </a:t>
            </a:r>
            <a:r>
              <a:rPr lang="az-Cyrl-AZ" sz="2000" dirty="0">
                <a:solidFill>
                  <a:srgbClr val="002060"/>
                </a:solidFill>
              </a:rPr>
              <a:t>лица</a:t>
            </a:r>
            <a:r>
              <a:rPr lang="ka-GE" sz="2000" dirty="0">
                <a:solidFill>
                  <a:srgbClr val="002060"/>
                </a:solidFill>
              </a:rPr>
              <a:t> (</a:t>
            </a:r>
            <a:r>
              <a:rPr lang="ru-RU" sz="2000" dirty="0">
                <a:solidFill>
                  <a:srgbClr val="002060"/>
                </a:solidFill>
              </a:rPr>
              <a:t>для </a:t>
            </a:r>
            <a:r>
              <a:rPr lang="az-Cyrl-AZ" sz="2000" dirty="0">
                <a:solidFill>
                  <a:srgbClr val="002060"/>
                </a:solidFill>
              </a:rPr>
              <a:t>платежеи</a:t>
            </a:r>
            <a:r>
              <a:rPr lang="ru-RU" sz="2000" dirty="0">
                <a:solidFill>
                  <a:srgbClr val="002060"/>
                </a:solidFill>
              </a:rPr>
              <a:t> осуществляемых в рамках собственных средств</a:t>
            </a:r>
            <a:r>
              <a:rPr lang="ka-GE" sz="2000" dirty="0" smtClean="0">
                <a:solidFill>
                  <a:srgbClr val="002060"/>
                </a:solidFill>
              </a:rPr>
              <a:t>).</a:t>
            </a:r>
            <a:endParaRPr lang="en-US" sz="2000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Система </a:t>
            </a:r>
            <a:r>
              <a:rPr lang="ru-RU" sz="2000" b="1" dirty="0" smtClean="0">
                <a:solidFill>
                  <a:srgbClr val="002060"/>
                </a:solidFill>
              </a:rPr>
              <a:t>eBudget</a:t>
            </a:r>
            <a:r>
              <a:rPr lang="ka-GE" sz="2000" b="1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полностью интегрирована с </a:t>
            </a:r>
            <a:r>
              <a:rPr lang="az-Cyrl-AZ" sz="2000" dirty="0" smtClean="0">
                <a:solidFill>
                  <a:srgbClr val="002060"/>
                </a:solidFill>
              </a:rPr>
              <a:t>системой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eTreasury</a:t>
            </a:r>
            <a:endParaRPr lang="en-US" sz="2000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97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Управление Ассигнованиями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az-Cyrl-AZ" sz="2000" dirty="0" smtClean="0">
                <a:solidFill>
                  <a:srgbClr val="002060"/>
                </a:solidFill>
              </a:rPr>
              <a:t>Квартальная разбивка утверждается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по главным статьям бюджетной </a:t>
            </a:r>
            <a:r>
              <a:rPr lang="ru-RU" sz="2000" dirty="0" smtClean="0">
                <a:solidFill>
                  <a:srgbClr val="002060"/>
                </a:solidFill>
              </a:rPr>
              <a:t>классификации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(на </a:t>
            </a:r>
            <a:r>
              <a:rPr lang="az-Cyrl-AZ" sz="2000" dirty="0" smtClean="0">
                <a:solidFill>
                  <a:srgbClr val="002060"/>
                </a:solidFill>
              </a:rPr>
              <a:t>пример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заработная плата</a:t>
            </a:r>
            <a:r>
              <a:rPr lang="ka-GE" sz="2000" dirty="0" smtClean="0">
                <a:solidFill>
                  <a:srgbClr val="002060"/>
                </a:solidFill>
              </a:rPr>
              <a:t>,</a:t>
            </a:r>
            <a:r>
              <a:rPr lang="ru-RU" sz="2000" dirty="0" smtClean="0">
                <a:solidFill>
                  <a:srgbClr val="002060"/>
                </a:solidFill>
              </a:rPr>
              <a:t> товар</a:t>
            </a:r>
            <a:r>
              <a:rPr lang="ru-RU" sz="2000" dirty="0">
                <a:solidFill>
                  <a:srgbClr val="002060"/>
                </a:solidFill>
              </a:rPr>
              <a:t>ы</a:t>
            </a:r>
            <a:r>
              <a:rPr lang="ru-RU" sz="2000" dirty="0" smtClean="0">
                <a:solidFill>
                  <a:srgbClr val="002060"/>
                </a:solidFill>
              </a:rPr>
              <a:t> и услуги</a:t>
            </a:r>
            <a:r>
              <a:rPr lang="ka-GE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smtClean="0">
                <a:solidFill>
                  <a:srgbClr val="002060"/>
                </a:solidFill>
              </a:rPr>
              <a:t>гранти</a:t>
            </a:r>
            <a:r>
              <a:rPr lang="ka-GE" sz="2000" dirty="0" smtClean="0">
                <a:solidFill>
                  <a:srgbClr val="002060"/>
                </a:solidFill>
              </a:rPr>
              <a:t>,</a:t>
            </a:r>
            <a:r>
              <a:rPr lang="ru-RU" sz="2000" dirty="0" smtClean="0">
                <a:solidFill>
                  <a:srgbClr val="002060"/>
                </a:solidFill>
              </a:rPr>
              <a:t> другие расходы</a:t>
            </a:r>
            <a:r>
              <a:rPr lang="ka-GE" sz="2000" dirty="0" smtClean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Механизм </a:t>
            </a:r>
            <a:r>
              <a:rPr lang="ru-RU" sz="2000" dirty="0" smtClean="0">
                <a:solidFill>
                  <a:srgbClr val="002060"/>
                </a:solidFill>
              </a:rPr>
              <a:t>перераспределения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средств</a:t>
            </a:r>
            <a:r>
              <a:rPr lang="ru-RU" sz="2000" dirty="0">
                <a:solidFill>
                  <a:srgbClr val="002060"/>
                </a:solidFill>
              </a:rPr>
              <a:t> между статьями </a:t>
            </a:r>
            <a:r>
              <a:rPr lang="az-Cyrl-AZ" sz="2000" dirty="0">
                <a:solidFill>
                  <a:srgbClr val="002060"/>
                </a:solidFill>
              </a:rPr>
              <a:t>бюджетной </a:t>
            </a:r>
            <a:r>
              <a:rPr lang="ru-RU" sz="2000" dirty="0">
                <a:solidFill>
                  <a:srgbClr val="002060"/>
                </a:solidFill>
              </a:rPr>
              <a:t>классификации и программными кодами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б</a:t>
            </a:r>
            <a:r>
              <a:rPr lang="az-Cyrl-AZ" sz="2000" dirty="0" smtClean="0">
                <a:solidFill>
                  <a:srgbClr val="002060"/>
                </a:solidFill>
              </a:rPr>
              <a:t>юджета </a:t>
            </a:r>
            <a:r>
              <a:rPr lang="az-Cyrl-AZ" sz="2000" dirty="0">
                <a:solidFill>
                  <a:srgbClr val="002060"/>
                </a:solidFill>
              </a:rPr>
              <a:t>определяется бюджетным кодексом</a:t>
            </a:r>
            <a:r>
              <a:rPr lang="ru-RU" sz="2000" dirty="0">
                <a:solidFill>
                  <a:srgbClr val="002060"/>
                </a:solidFill>
              </a:rPr>
              <a:t> и приказом министра </a:t>
            </a:r>
            <a:r>
              <a:rPr lang="ru-RU" sz="2000" dirty="0" smtClean="0">
                <a:solidFill>
                  <a:srgbClr val="002060"/>
                </a:solidFill>
              </a:rPr>
              <a:t>финансов,</a:t>
            </a:r>
            <a:endParaRPr lang="ka-GE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Бюджетная организация, независимо от суммы, должна подать заявку на внесение изменений/уточнений в </a:t>
            </a:r>
            <a:r>
              <a:rPr lang="ru-RU" sz="2000" dirty="0" smtClean="0">
                <a:solidFill>
                  <a:srgbClr val="002060"/>
                </a:solidFill>
              </a:rPr>
              <a:t>ассигновании </a:t>
            </a:r>
            <a:r>
              <a:rPr lang="ru-RU" sz="2000" dirty="0">
                <a:solidFill>
                  <a:srgbClr val="002060"/>
                </a:solidFill>
              </a:rPr>
              <a:t>главному </a:t>
            </a:r>
            <a:r>
              <a:rPr lang="ru-RU" sz="2000" dirty="0" smtClean="0">
                <a:solidFill>
                  <a:srgbClr val="002060"/>
                </a:solidFill>
              </a:rPr>
              <a:t>распорядителю </a:t>
            </a:r>
            <a:r>
              <a:rPr lang="ru-RU" sz="2000" dirty="0">
                <a:solidFill>
                  <a:srgbClr val="002060"/>
                </a:solidFill>
              </a:rPr>
              <a:t>средств.</a:t>
            </a:r>
            <a:endParaRPr lang="az-Cyrl-AZ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Перераспределение ассигнований между программами, субпрограммами и статьями бюджетной классификации, в рамках главного </a:t>
            </a:r>
            <a:r>
              <a:rPr lang="ru-RU" sz="2000" dirty="0" smtClean="0">
                <a:solidFill>
                  <a:srgbClr val="002060"/>
                </a:solidFill>
              </a:rPr>
              <a:t>распорядителя</a:t>
            </a:r>
            <a:r>
              <a:rPr lang="ru-RU" sz="2000" dirty="0">
                <a:solidFill>
                  <a:srgbClr val="002060"/>
                </a:solidFill>
              </a:rPr>
              <a:t>, осуществляется с согласия министра финансов Грузии.</a:t>
            </a:r>
            <a:endParaRPr lang="en-US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dirty="0" smtClean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1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</a:rPr>
              <a:t>Управление Ассигнованиями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68865"/>
          </a:xfrm>
        </p:spPr>
        <p:txBody>
          <a:bodyPr/>
          <a:lstStyle/>
          <a:p>
            <a:pPr algn="just"/>
            <a:r>
              <a:rPr lang="ru-RU" sz="2000" dirty="0">
                <a:solidFill>
                  <a:srgbClr val="002060"/>
                </a:solidFill>
              </a:rPr>
              <a:t>Перераспределение ассигнований между программами в рамках главного </a:t>
            </a:r>
            <a:r>
              <a:rPr lang="ru-RU" sz="2000" dirty="0" smtClean="0">
                <a:solidFill>
                  <a:srgbClr val="002060"/>
                </a:solidFill>
              </a:rPr>
              <a:t>распорядител</a:t>
            </a:r>
            <a:r>
              <a:rPr lang="ru-RU" sz="2000" dirty="0">
                <a:solidFill>
                  <a:srgbClr val="002060"/>
                </a:solidFill>
              </a:rPr>
              <a:t>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средств, не должно превышать 5 % </a:t>
            </a:r>
            <a:r>
              <a:rPr lang="ru-RU" sz="2000" dirty="0" smtClean="0">
                <a:solidFill>
                  <a:srgbClr val="002060"/>
                </a:solidFill>
              </a:rPr>
              <a:t>общей </a:t>
            </a:r>
            <a:r>
              <a:rPr lang="ru-RU" sz="2000" dirty="0">
                <a:solidFill>
                  <a:srgbClr val="002060"/>
                </a:solidFill>
              </a:rPr>
              <a:t>суммы его годового бюджета</a:t>
            </a:r>
            <a:endParaRPr lang="ka-GE" sz="2000" dirty="0">
              <a:solidFill>
                <a:srgbClr val="00206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Перераспределение </a:t>
            </a:r>
            <a:r>
              <a:rPr lang="ru-RU" sz="2000" dirty="0">
                <a:solidFill>
                  <a:srgbClr val="002060"/>
                </a:solidFill>
              </a:rPr>
              <a:t>ассигнований </a:t>
            </a:r>
            <a:r>
              <a:rPr lang="ru-RU" sz="2000" dirty="0" smtClean="0">
                <a:solidFill>
                  <a:srgbClr val="002060"/>
                </a:solidFill>
              </a:rPr>
              <a:t>между </a:t>
            </a:r>
            <a:r>
              <a:rPr lang="ru-RU" sz="2000" dirty="0">
                <a:solidFill>
                  <a:srgbClr val="002060"/>
                </a:solidFill>
              </a:rPr>
              <a:t>главными </a:t>
            </a:r>
            <a:r>
              <a:rPr lang="ru-RU" sz="2000" dirty="0" smtClean="0">
                <a:solidFill>
                  <a:srgbClr val="002060"/>
                </a:solidFill>
              </a:rPr>
              <a:t>распорядителями </a:t>
            </a:r>
            <a:r>
              <a:rPr lang="ru-RU" sz="2000" dirty="0">
                <a:solidFill>
                  <a:srgbClr val="002060"/>
                </a:solidFill>
              </a:rPr>
              <a:t>средств </a:t>
            </a:r>
            <a:r>
              <a:rPr lang="ru-RU" sz="2000" dirty="0" smtClean="0">
                <a:solidFill>
                  <a:srgbClr val="002060"/>
                </a:solidFill>
              </a:rPr>
              <a:t>допускается только </a:t>
            </a:r>
            <a:r>
              <a:rPr lang="ru-RU" sz="2000" dirty="0">
                <a:solidFill>
                  <a:srgbClr val="002060"/>
                </a:solidFill>
              </a:rPr>
              <a:t>путем внесения изменений в закон о годовом </a:t>
            </a:r>
            <a:r>
              <a:rPr lang="ru-RU" sz="2000" dirty="0" smtClean="0">
                <a:solidFill>
                  <a:srgbClr val="002060"/>
                </a:solidFill>
              </a:rPr>
              <a:t>бюджете</a:t>
            </a:r>
            <a:endParaRPr lang="en-US" sz="2000" dirty="0">
              <a:solidFill>
                <a:srgbClr val="002060"/>
              </a:solidFill>
            </a:endParaRPr>
          </a:p>
          <a:p>
            <a:pPr algn="just"/>
            <a:r>
              <a:rPr lang="az-Cyrl-AZ" sz="2000" dirty="0" smtClean="0">
                <a:solidFill>
                  <a:srgbClr val="002060"/>
                </a:solidFill>
              </a:rPr>
              <a:t>Утверждение и перераспределение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ассигнований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касающиеся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собственных </a:t>
            </a:r>
            <a:r>
              <a:rPr lang="ru-RU" sz="2000" dirty="0" smtClean="0">
                <a:solidFill>
                  <a:srgbClr val="002060"/>
                </a:solidFill>
              </a:rPr>
              <a:t>средств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юридических лиц публичного права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и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некоммерческих </a:t>
            </a:r>
            <a:r>
              <a:rPr lang="az-Cyrl-AZ" sz="2000" dirty="0">
                <a:solidFill>
                  <a:srgbClr val="002060"/>
                </a:solidFill>
              </a:rPr>
              <a:t>юридических </a:t>
            </a:r>
            <a:r>
              <a:rPr lang="az-Cyrl-AZ" sz="2000" dirty="0" smtClean="0">
                <a:solidFill>
                  <a:srgbClr val="002060"/>
                </a:solidFill>
              </a:rPr>
              <a:t>лиц</a:t>
            </a:r>
            <a:r>
              <a:rPr lang="en-US" sz="2000" dirty="0" smtClean="0">
                <a:solidFill>
                  <a:srgbClr val="002060"/>
                </a:solidFill>
              </a:rPr>
              <a:t>, </a:t>
            </a:r>
            <a:r>
              <a:rPr lang="az-Cyrl-AZ" sz="2000" dirty="0" smtClean="0">
                <a:solidFill>
                  <a:srgbClr val="002060"/>
                </a:solidFill>
              </a:rPr>
              <a:t>функция </a:t>
            </a:r>
            <a:r>
              <a:rPr lang="ru-RU" sz="2000" dirty="0" smtClean="0">
                <a:solidFill>
                  <a:srgbClr val="002060"/>
                </a:solidFill>
              </a:rPr>
              <a:t>главного </a:t>
            </a:r>
            <a:r>
              <a:rPr lang="ru-RU" sz="2000" dirty="0">
                <a:solidFill>
                  <a:srgbClr val="002060"/>
                </a:solidFill>
              </a:rPr>
              <a:t>распорядителя </a:t>
            </a:r>
            <a:r>
              <a:rPr lang="ru-RU" sz="2000" dirty="0" smtClean="0">
                <a:solidFill>
                  <a:srgbClr val="002060"/>
                </a:solidFill>
              </a:rPr>
              <a:t>средствами</a:t>
            </a:r>
            <a:endParaRPr lang="ka-GE" sz="2000" dirty="0" smtClean="0">
              <a:solidFill>
                <a:srgbClr val="002060"/>
              </a:solidFill>
            </a:endParaRPr>
          </a:p>
          <a:p>
            <a:pPr algn="just"/>
            <a:r>
              <a:rPr lang="az-Cyrl-AZ" sz="2000" dirty="0" smtClean="0">
                <a:solidFill>
                  <a:srgbClr val="002060"/>
                </a:solidFill>
              </a:rPr>
              <a:t>Квартальная </a:t>
            </a:r>
            <a:r>
              <a:rPr lang="az-Cyrl-AZ" sz="2000" dirty="0">
                <a:solidFill>
                  <a:srgbClr val="002060"/>
                </a:solidFill>
              </a:rPr>
              <a:t>роспись </a:t>
            </a:r>
            <a:r>
              <a:rPr lang="az-Cyrl-AZ" sz="2000" dirty="0" smtClean="0">
                <a:solidFill>
                  <a:srgbClr val="002060"/>
                </a:solidFill>
              </a:rPr>
              <a:t>утверждается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по главным </a:t>
            </a:r>
            <a:r>
              <a:rPr lang="az-Cyrl-AZ" sz="2000" dirty="0">
                <a:solidFill>
                  <a:srgbClr val="002060"/>
                </a:solidFill>
              </a:rPr>
              <a:t>статьям бюджетной </a:t>
            </a:r>
            <a:r>
              <a:rPr lang="ru-RU" sz="2000" dirty="0" smtClean="0">
                <a:solidFill>
                  <a:srgbClr val="002060"/>
                </a:solidFill>
              </a:rPr>
              <a:t>классификации</a:t>
            </a:r>
            <a:r>
              <a:rPr lang="ka-GE" sz="2000" dirty="0" smtClean="0">
                <a:solidFill>
                  <a:srgbClr val="002060"/>
                </a:solidFill>
              </a:rPr>
              <a:t>: </a:t>
            </a:r>
            <a:r>
              <a:rPr lang="az-Cyrl-AZ" sz="2000" dirty="0">
                <a:solidFill>
                  <a:srgbClr val="002060"/>
                </a:solidFill>
              </a:rPr>
              <a:t>к </a:t>
            </a:r>
            <a:r>
              <a:rPr lang="az-Cyrl-AZ" sz="2000" dirty="0" smtClean="0">
                <a:solidFill>
                  <a:srgbClr val="002060"/>
                </a:solidFill>
              </a:rPr>
              <a:t>примеру</a:t>
            </a:r>
            <a:r>
              <a:rPr lang="ka-GE" sz="2000" dirty="0" smtClean="0">
                <a:solidFill>
                  <a:srgbClr val="002060"/>
                </a:solidFill>
              </a:rPr>
              <a:t>  </a:t>
            </a:r>
            <a:r>
              <a:rPr lang="ru-RU" sz="2000" dirty="0">
                <a:solidFill>
                  <a:srgbClr val="002060"/>
                </a:solidFill>
              </a:rPr>
              <a:t>оплата </a:t>
            </a:r>
            <a:r>
              <a:rPr lang="ru-RU" sz="2000" dirty="0" smtClean="0">
                <a:solidFill>
                  <a:srgbClr val="002060"/>
                </a:solidFill>
              </a:rPr>
              <a:t>труда</a:t>
            </a:r>
            <a:r>
              <a:rPr lang="ka-GE" sz="2000" dirty="0" smtClean="0">
                <a:solidFill>
                  <a:srgbClr val="002060"/>
                </a:solidFill>
              </a:rPr>
              <a:t>,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Закупка товаров и услуг</a:t>
            </a:r>
            <a:r>
              <a:rPr lang="ka-GE" sz="2000" dirty="0">
                <a:solidFill>
                  <a:srgbClr val="002060"/>
                </a:solidFill>
              </a:rPr>
              <a:t>, </a:t>
            </a:r>
            <a:r>
              <a:rPr lang="ru-RU" sz="2000" dirty="0" smtClean="0">
                <a:solidFill>
                  <a:srgbClr val="002060"/>
                </a:solidFill>
              </a:rPr>
              <a:t>гранты</a:t>
            </a:r>
            <a:r>
              <a:rPr lang="ka-GE" sz="2000" dirty="0" smtClean="0">
                <a:solidFill>
                  <a:srgbClr val="002060"/>
                </a:solidFill>
              </a:rPr>
              <a:t>,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другие расходы</a:t>
            </a:r>
            <a:r>
              <a:rPr lang="ka-GE" sz="20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ka-GE" sz="2000" dirty="0" smtClean="0">
              <a:solidFill>
                <a:srgbClr val="002060"/>
              </a:solidFill>
            </a:endParaRPr>
          </a:p>
          <a:p>
            <a:pPr algn="just"/>
            <a:endParaRPr lang="ka-GE" sz="20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algn="just"/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75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r>
              <a:rPr lang="az-Cyrl-AZ" sz="2000" b="1" dirty="0">
                <a:solidFill>
                  <a:srgbClr val="002060"/>
                </a:solidFill>
              </a:rPr>
              <a:t>Механизм</a:t>
            </a:r>
            <a:r>
              <a:rPr lang="ru-RU" sz="2000" b="1" dirty="0">
                <a:solidFill>
                  <a:srgbClr val="002060"/>
                </a:solidFill>
              </a:rPr>
              <a:t>ы</a:t>
            </a:r>
            <a:r>
              <a:rPr lang="az-Cyrl-AZ" sz="2000" b="1" dirty="0">
                <a:solidFill>
                  <a:srgbClr val="002060"/>
                </a:solidFill>
              </a:rPr>
              <a:t> Контроля  платеже</a:t>
            </a:r>
            <a:r>
              <a:rPr lang="ru-RU" sz="2000" b="1" dirty="0">
                <a:solidFill>
                  <a:srgbClr val="002060"/>
                </a:solidFill>
              </a:rPr>
              <a:t>й</a:t>
            </a:r>
            <a:endParaRPr lang="en-US" alt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13" y="1219200"/>
            <a:ext cx="8229600" cy="4921250"/>
          </a:xfrm>
        </p:spPr>
        <p:txBody>
          <a:bodyPr/>
          <a:lstStyle/>
          <a:p>
            <a:pPr algn="just"/>
            <a:r>
              <a:rPr lang="ru-RU" sz="2000" dirty="0">
                <a:solidFill>
                  <a:srgbClr val="002060"/>
                </a:solidFill>
              </a:rPr>
              <a:t>П</a:t>
            </a:r>
            <a:r>
              <a:rPr lang="az-Cyrl-AZ" sz="2000" dirty="0" smtClean="0">
                <a:solidFill>
                  <a:srgbClr val="002060"/>
                </a:solidFill>
              </a:rPr>
              <a:t>латежи </a:t>
            </a:r>
            <a:r>
              <a:rPr lang="az-Cyrl-AZ" sz="2000" dirty="0">
                <a:solidFill>
                  <a:srgbClr val="002060"/>
                </a:solidFill>
              </a:rPr>
              <a:t>осуществляются</a:t>
            </a:r>
            <a:r>
              <a:rPr lang="ka-GE" sz="2000" dirty="0">
                <a:solidFill>
                  <a:srgbClr val="002060"/>
                </a:solidFill>
              </a:rPr>
              <a:t> (</a:t>
            </a:r>
            <a:r>
              <a:rPr lang="ru-RU" sz="2000" dirty="0">
                <a:solidFill>
                  <a:srgbClr val="002060"/>
                </a:solidFill>
              </a:rPr>
              <a:t>регистрация обязательств и платежных документов</a:t>
            </a:r>
            <a:r>
              <a:rPr lang="ka-GE" sz="2000" dirty="0">
                <a:solidFill>
                  <a:srgbClr val="002060"/>
                </a:solidFill>
              </a:rPr>
              <a:t>) </a:t>
            </a:r>
            <a:r>
              <a:rPr lang="ru-RU" sz="2000" dirty="0">
                <a:solidFill>
                  <a:srgbClr val="002060"/>
                </a:solidFill>
              </a:rPr>
              <a:t>по </a:t>
            </a:r>
            <a:r>
              <a:rPr lang="ru-RU" sz="2000" dirty="0" smtClean="0">
                <a:solidFill>
                  <a:srgbClr val="002060"/>
                </a:solidFill>
              </a:rPr>
              <a:t>детальным </a:t>
            </a:r>
            <a:r>
              <a:rPr lang="ru-RU" sz="2000" dirty="0">
                <a:solidFill>
                  <a:srgbClr val="002060"/>
                </a:solidFill>
              </a:rPr>
              <a:t>статьям бюджетной классификации</a:t>
            </a:r>
            <a:r>
              <a:rPr lang="ka-GE" sz="20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ka-GE" sz="2000" dirty="0">
              <a:solidFill>
                <a:srgbClr val="002060"/>
              </a:solidFill>
            </a:endParaRPr>
          </a:p>
          <a:p>
            <a:pPr algn="just"/>
            <a:r>
              <a:rPr lang="az-Cyrl-AZ" sz="2000" dirty="0" smtClean="0">
                <a:solidFill>
                  <a:srgbClr val="002060"/>
                </a:solidFill>
              </a:rPr>
              <a:t>Контроль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бюджетных </a:t>
            </a:r>
            <a:r>
              <a:rPr lang="az-Cyrl-AZ" sz="2000" dirty="0" smtClean="0">
                <a:solidFill>
                  <a:srgbClr val="002060"/>
                </a:solidFill>
              </a:rPr>
              <a:t>платежей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осуществляется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механизмом </a:t>
            </a:r>
            <a:r>
              <a:rPr lang="az-Cyrl-AZ" sz="2000" dirty="0" smtClean="0">
                <a:solidFill>
                  <a:srgbClr val="002060"/>
                </a:solidFill>
              </a:rPr>
              <a:t>регистрации </a:t>
            </a:r>
            <a:r>
              <a:rPr lang="az-Cyrl-AZ" sz="2000" dirty="0" smtClean="0">
                <a:solidFill>
                  <a:srgbClr val="002060"/>
                </a:solidFill>
              </a:rPr>
              <a:t>обязательств</a:t>
            </a:r>
            <a:endParaRPr lang="ka-GE" sz="2000" dirty="0" smtClean="0">
              <a:solidFill>
                <a:srgbClr val="002060"/>
              </a:solidFill>
            </a:endParaRPr>
          </a:p>
          <a:p>
            <a:pPr algn="just"/>
            <a:endParaRPr lang="ka-GE" sz="2000" dirty="0">
              <a:solidFill>
                <a:srgbClr val="00206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Во </a:t>
            </a:r>
            <a:r>
              <a:rPr lang="ru-RU" sz="2000" dirty="0">
                <a:solidFill>
                  <a:srgbClr val="002060"/>
                </a:solidFill>
              </a:rPr>
              <a:t>время регистрации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обязательств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в </a:t>
            </a:r>
            <a:r>
              <a:rPr lang="ru-RU" sz="2000" dirty="0">
                <a:solidFill>
                  <a:srgbClr val="002060"/>
                </a:solidFill>
              </a:rPr>
              <a:t>системе 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eTreasury </a:t>
            </a:r>
            <a:r>
              <a:rPr lang="az-Cyrl-AZ" sz="2000" dirty="0">
                <a:solidFill>
                  <a:srgbClr val="002060"/>
                </a:solidFill>
              </a:rPr>
              <a:t>контролируется</a:t>
            </a:r>
            <a:r>
              <a:rPr lang="en-US" sz="2000" dirty="0">
                <a:solidFill>
                  <a:srgbClr val="002060"/>
                </a:solidFill>
              </a:rPr>
              <a:t>:</a:t>
            </a:r>
          </a:p>
          <a:p>
            <a:pPr marL="800100" lvl="3" indent="-342900" algn="just"/>
            <a:r>
              <a:rPr lang="ru-RU" altLang="en-US" sz="1600" dirty="0" smtClean="0">
                <a:solidFill>
                  <a:srgbClr val="002060"/>
                </a:solidFill>
              </a:rPr>
              <a:t>Наличие соответствующих годовых бюджетных </a:t>
            </a:r>
            <a:r>
              <a:rPr lang="ru-RU" altLang="en-US" sz="1600" dirty="0">
                <a:solidFill>
                  <a:srgbClr val="002060"/>
                </a:solidFill>
              </a:rPr>
              <a:t>ассигнований </a:t>
            </a:r>
            <a:r>
              <a:rPr lang="ru-RU" sz="1600" dirty="0" smtClean="0">
                <a:solidFill>
                  <a:srgbClr val="002060"/>
                </a:solidFill>
                <a:ea typeface="+mn-ea"/>
              </a:rPr>
              <a:t>по </a:t>
            </a:r>
            <a:r>
              <a:rPr lang="ru-RU" sz="1600" dirty="0">
                <a:solidFill>
                  <a:srgbClr val="002060"/>
                </a:solidFill>
                <a:ea typeface="+mn-ea"/>
              </a:rPr>
              <a:t>статьям бюджетной классификации </a:t>
            </a:r>
            <a:r>
              <a:rPr lang="az-Cyrl-AZ" sz="1600" dirty="0" smtClean="0">
                <a:solidFill>
                  <a:srgbClr val="002060"/>
                </a:solidFill>
                <a:ea typeface="+mn-ea"/>
              </a:rPr>
              <a:t>и</a:t>
            </a:r>
            <a:r>
              <a:rPr lang="az-Cyrl-AZ" b="1" dirty="0" smtClean="0"/>
              <a:t> </a:t>
            </a:r>
            <a:r>
              <a:rPr lang="az-Cyrl-AZ" sz="1600" dirty="0" smtClean="0">
                <a:solidFill>
                  <a:srgbClr val="002060"/>
                </a:solidFill>
                <a:ea typeface="+mn-ea"/>
              </a:rPr>
              <a:t>источникам </a:t>
            </a:r>
            <a:r>
              <a:rPr lang="az-Cyrl-AZ" sz="1600" dirty="0" smtClean="0">
                <a:solidFill>
                  <a:srgbClr val="002060"/>
                </a:solidFill>
                <a:ea typeface="+mn-ea"/>
              </a:rPr>
              <a:t>финансирования</a:t>
            </a:r>
            <a:r>
              <a:rPr lang="ka-GE" sz="1600" dirty="0" smtClean="0">
                <a:solidFill>
                  <a:srgbClr val="002060"/>
                </a:solidFill>
                <a:ea typeface="+mn-ea"/>
              </a:rPr>
              <a:t> (</a:t>
            </a:r>
            <a:r>
              <a:rPr lang="az-Cyrl-AZ" sz="1600" dirty="0">
                <a:solidFill>
                  <a:srgbClr val="002060"/>
                </a:solidFill>
                <a:ea typeface="+mn-ea"/>
              </a:rPr>
              <a:t>в рамках </a:t>
            </a:r>
            <a:r>
              <a:rPr lang="az-Cyrl-AZ" sz="1600" dirty="0" smtClean="0">
                <a:solidFill>
                  <a:srgbClr val="002060"/>
                </a:solidFill>
                <a:ea typeface="+mn-ea"/>
              </a:rPr>
              <a:t>интеграции</a:t>
            </a:r>
            <a:r>
              <a:rPr lang="ka-GE" sz="1600" dirty="0" smtClean="0">
                <a:solidFill>
                  <a:srgbClr val="002060"/>
                </a:solidFill>
                <a:ea typeface="+mn-ea"/>
              </a:rPr>
              <a:t> </a:t>
            </a:r>
            <a:r>
              <a:rPr lang="az-Cyrl-AZ" sz="1600" dirty="0" smtClean="0">
                <a:solidFill>
                  <a:srgbClr val="002060"/>
                </a:solidFill>
              </a:rPr>
              <a:t>с</a:t>
            </a:r>
            <a:r>
              <a:rPr lang="ka-GE" sz="1600" dirty="0" smtClean="0">
                <a:solidFill>
                  <a:srgbClr val="002060"/>
                </a:solidFill>
              </a:rPr>
              <a:t> </a:t>
            </a:r>
            <a:r>
              <a:rPr lang="az-Cyrl-AZ" sz="1600" dirty="0" smtClean="0">
                <a:solidFill>
                  <a:srgbClr val="002060"/>
                </a:solidFill>
              </a:rPr>
              <a:t>системой</a:t>
            </a:r>
            <a:r>
              <a:rPr lang="ka-GE" sz="1600" dirty="0" smtClean="0">
                <a:solidFill>
                  <a:srgbClr val="002060"/>
                </a:solidFill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</a:rPr>
              <a:t>eBudget</a:t>
            </a:r>
            <a:r>
              <a:rPr lang="ka-GE" sz="1600" b="1" dirty="0" smtClean="0">
                <a:solidFill>
                  <a:srgbClr val="002060"/>
                </a:solidFill>
              </a:rPr>
              <a:t>)</a:t>
            </a:r>
            <a:endParaRPr lang="az-Cyrl-AZ" sz="1600" dirty="0">
              <a:solidFill>
                <a:srgbClr val="002060"/>
              </a:solidFill>
              <a:ea typeface="+mn-ea"/>
            </a:endParaRPr>
          </a:p>
          <a:p>
            <a:pPr marL="800100" lvl="3" indent="-342900" algn="just"/>
            <a:r>
              <a:rPr lang="az-Cyrl-AZ" sz="1600" dirty="0" smtClean="0">
                <a:solidFill>
                  <a:srgbClr val="002060"/>
                </a:solidFill>
                <a:ea typeface="+mn-ea"/>
              </a:rPr>
              <a:t>Общая </a:t>
            </a:r>
            <a:r>
              <a:rPr lang="az-Cyrl-AZ" sz="1600" dirty="0">
                <a:solidFill>
                  <a:srgbClr val="002060"/>
                </a:solidFill>
                <a:ea typeface="+mn-ea"/>
              </a:rPr>
              <a:t>стоимость </a:t>
            </a:r>
            <a:r>
              <a:rPr lang="az-Cyrl-AZ" sz="1600" dirty="0" smtClean="0">
                <a:solidFill>
                  <a:srgbClr val="002060"/>
                </a:solidFill>
                <a:ea typeface="+mn-ea"/>
              </a:rPr>
              <a:t>контракта</a:t>
            </a:r>
            <a:r>
              <a:rPr lang="ka-GE" sz="1600" dirty="0" smtClean="0">
                <a:solidFill>
                  <a:srgbClr val="002060"/>
                </a:solidFill>
                <a:ea typeface="+mn-ea"/>
              </a:rPr>
              <a:t> (</a:t>
            </a:r>
            <a:r>
              <a:rPr lang="az-Cyrl-AZ" sz="1600" dirty="0">
                <a:solidFill>
                  <a:srgbClr val="002060"/>
                </a:solidFill>
              </a:rPr>
              <a:t>в рамках интеграции</a:t>
            </a:r>
            <a:r>
              <a:rPr lang="ka-GE" sz="1600" dirty="0">
                <a:solidFill>
                  <a:srgbClr val="002060"/>
                </a:solidFill>
              </a:rPr>
              <a:t> </a:t>
            </a:r>
            <a:r>
              <a:rPr lang="az-Cyrl-AZ" sz="1600" dirty="0">
                <a:solidFill>
                  <a:srgbClr val="002060"/>
                </a:solidFill>
              </a:rPr>
              <a:t>с</a:t>
            </a:r>
            <a:r>
              <a:rPr lang="ka-GE" sz="1600" dirty="0">
                <a:solidFill>
                  <a:srgbClr val="002060"/>
                </a:solidFill>
              </a:rPr>
              <a:t> </a:t>
            </a:r>
            <a:r>
              <a:rPr lang="az-Cyrl-AZ" sz="1600" dirty="0">
                <a:solidFill>
                  <a:srgbClr val="002060"/>
                </a:solidFill>
              </a:rPr>
              <a:t>системой</a:t>
            </a:r>
            <a:r>
              <a:rPr lang="ka-GE" sz="1600" dirty="0">
                <a:solidFill>
                  <a:srgbClr val="002060"/>
                </a:solidFill>
              </a:rPr>
              <a:t> </a:t>
            </a:r>
            <a:r>
              <a:rPr lang="az-Cyrl-AZ" sz="1600" dirty="0" smtClean="0">
                <a:solidFill>
                  <a:srgbClr val="002060"/>
                </a:solidFill>
              </a:rPr>
              <a:t>закупок</a:t>
            </a:r>
            <a:r>
              <a:rPr lang="ka-GE" sz="1600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Eprocurement</a:t>
            </a:r>
            <a:r>
              <a:rPr lang="en-US" sz="1600" b="1" dirty="0" smtClean="0">
                <a:solidFill>
                  <a:srgbClr val="002060"/>
                </a:solidFill>
              </a:rPr>
              <a:t>)</a:t>
            </a:r>
          </a:p>
          <a:p>
            <a:pPr marL="800100" lvl="3" indent="-342900" algn="just"/>
            <a:r>
              <a:rPr lang="az-Cyrl-AZ" sz="1600" dirty="0">
                <a:solidFill>
                  <a:srgbClr val="002060"/>
                </a:solidFill>
                <a:ea typeface="+mn-ea"/>
              </a:rPr>
              <a:t>Соответствие</a:t>
            </a:r>
            <a:r>
              <a:rPr lang="en-US" sz="1600" dirty="0">
                <a:solidFill>
                  <a:srgbClr val="002060"/>
                </a:solidFill>
                <a:ea typeface="+mn-ea"/>
              </a:rPr>
              <a:t> </a:t>
            </a:r>
            <a:r>
              <a:rPr lang="az-Cyrl-AZ" sz="1600" dirty="0">
                <a:solidFill>
                  <a:srgbClr val="002060"/>
                </a:solidFill>
                <a:ea typeface="+mn-ea"/>
              </a:rPr>
              <a:t>объекта закупок</a:t>
            </a:r>
            <a:r>
              <a:rPr lang="en-US" sz="1600" dirty="0">
                <a:solidFill>
                  <a:srgbClr val="002060"/>
                </a:solidFill>
                <a:ea typeface="+mn-ea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ea typeface="+mn-ea"/>
              </a:rPr>
              <a:t>c</a:t>
            </a:r>
            <a:r>
              <a:rPr lang="ru-RU" sz="1600" dirty="0" smtClean="0">
                <a:solidFill>
                  <a:srgbClr val="002060"/>
                </a:solidFill>
                <a:ea typeface="+mn-ea"/>
              </a:rPr>
              <a:t>о</a:t>
            </a:r>
            <a:r>
              <a:rPr lang="en-US" sz="1600" dirty="0" smtClean="0">
                <a:solidFill>
                  <a:srgbClr val="002060"/>
                </a:solidFill>
                <a:ea typeface="+mn-ea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ea typeface="+mn-ea"/>
              </a:rPr>
              <a:t>статьями бюджетной</a:t>
            </a:r>
            <a:r>
              <a:rPr lang="ru-RU" sz="1600" dirty="0">
                <a:solidFill>
                  <a:srgbClr val="002060"/>
                </a:solidFill>
                <a:ea typeface="+mn-ea"/>
              </a:rPr>
              <a:t> классификации и</a:t>
            </a:r>
            <a:r>
              <a:rPr lang="ka-GE" sz="1600" dirty="0">
                <a:solidFill>
                  <a:srgbClr val="002060"/>
                </a:solidFill>
                <a:ea typeface="+mn-ea"/>
              </a:rPr>
              <a:t> </a:t>
            </a:r>
            <a:r>
              <a:rPr lang="az-Cyrl-AZ" sz="1600" dirty="0">
                <a:solidFill>
                  <a:srgbClr val="002060"/>
                </a:solidFill>
                <a:ea typeface="+mn-ea"/>
              </a:rPr>
              <a:t>с данными</a:t>
            </a:r>
            <a:r>
              <a:rPr lang="ka-GE" sz="1600" dirty="0">
                <a:solidFill>
                  <a:srgbClr val="002060"/>
                </a:solidFill>
                <a:ea typeface="+mn-ea"/>
              </a:rPr>
              <a:t> </a:t>
            </a:r>
            <a:r>
              <a:rPr lang="az-Cyrl-AZ" sz="1600" dirty="0">
                <a:solidFill>
                  <a:srgbClr val="002060"/>
                </a:solidFill>
                <a:ea typeface="+mn-ea"/>
              </a:rPr>
              <a:t>первичных документов</a:t>
            </a:r>
            <a:endParaRPr lang="en-US" sz="1600" dirty="0">
              <a:solidFill>
                <a:srgbClr val="002060"/>
              </a:solidFill>
              <a:ea typeface="+mn-ea"/>
            </a:endParaRPr>
          </a:p>
          <a:p>
            <a:pPr algn="just"/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91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az-Cyrl-AZ" sz="2000" b="1" dirty="0">
                <a:solidFill>
                  <a:srgbClr val="002060"/>
                </a:solidFill>
              </a:rPr>
              <a:t>Механизм</a:t>
            </a:r>
            <a:r>
              <a:rPr lang="ru-RU" sz="2000" b="1" dirty="0">
                <a:solidFill>
                  <a:srgbClr val="002060"/>
                </a:solidFill>
              </a:rPr>
              <a:t>ы</a:t>
            </a:r>
            <a:r>
              <a:rPr lang="az-Cyrl-AZ" sz="2000" b="1" dirty="0">
                <a:solidFill>
                  <a:srgbClr val="002060"/>
                </a:solidFill>
              </a:rPr>
              <a:t> Контроля  платеже</a:t>
            </a:r>
            <a:r>
              <a:rPr lang="ru-RU" sz="2000" b="1" dirty="0">
                <a:solidFill>
                  <a:srgbClr val="002060"/>
                </a:solidFill>
              </a:rPr>
              <a:t>й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57312"/>
            <a:ext cx="8229600" cy="5195887"/>
          </a:xfrm>
        </p:spPr>
        <p:txBody>
          <a:bodyPr/>
          <a:lstStyle/>
          <a:p>
            <a:pPr algn="just">
              <a:defRPr/>
            </a:pPr>
            <a:r>
              <a:rPr lang="ru-RU" sz="2000" dirty="0">
                <a:solidFill>
                  <a:srgbClr val="002060"/>
                </a:solidFill>
              </a:rPr>
              <a:t>На этапе </a:t>
            </a:r>
            <a:r>
              <a:rPr lang="ru-RU" sz="2000" dirty="0" smtClean="0">
                <a:solidFill>
                  <a:srgbClr val="002060"/>
                </a:solidFill>
              </a:rPr>
              <a:t>оплаты </a:t>
            </a:r>
            <a:r>
              <a:rPr lang="az-Cyrl-AZ" sz="2000" dirty="0" smtClean="0">
                <a:solidFill>
                  <a:srgbClr val="002060"/>
                </a:solidFill>
              </a:rPr>
              <a:t>контролируется </a:t>
            </a:r>
            <a:r>
              <a:rPr lang="ru-RU" altLang="en-US" sz="2000" dirty="0" smtClean="0">
                <a:solidFill>
                  <a:srgbClr val="002060"/>
                </a:solidFill>
              </a:rPr>
              <a:t>соответствие с квартальной разбивкой</a:t>
            </a:r>
            <a:endParaRPr lang="ka-GE" sz="2000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endParaRPr lang="ka-GE" sz="2000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Между системами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eTreasury</a:t>
            </a:r>
            <a:r>
              <a:rPr lang="ka-GE" sz="2000" b="1" dirty="0" smtClean="0">
                <a:solidFill>
                  <a:srgbClr val="002060"/>
                </a:solidFill>
              </a:rPr>
              <a:t> </a:t>
            </a:r>
            <a:r>
              <a:rPr lang="az-Cyrl-AZ" sz="2000" b="1" dirty="0" smtClean="0">
                <a:solidFill>
                  <a:srgbClr val="002060"/>
                </a:solidFill>
              </a:rPr>
              <a:t>и</a:t>
            </a:r>
            <a:r>
              <a:rPr lang="ka-GE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eBudget</a:t>
            </a:r>
            <a:r>
              <a:rPr lang="ka-GE" sz="2000" b="1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в режиме реального времени происходит обмен </a:t>
            </a:r>
            <a:r>
              <a:rPr lang="ru-RU" sz="2000" dirty="0" smtClean="0">
                <a:solidFill>
                  <a:srgbClr val="002060"/>
                </a:solidFill>
              </a:rPr>
              <a:t>информациями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об уточненных </a:t>
            </a:r>
            <a:r>
              <a:rPr lang="az-Cyrl-AZ" sz="2000" dirty="0" smtClean="0">
                <a:solidFill>
                  <a:srgbClr val="002060"/>
                </a:solidFill>
              </a:rPr>
              <a:t>ассигнованиях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и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об </a:t>
            </a:r>
            <a:r>
              <a:rPr lang="az-Cyrl-AZ" sz="2000" dirty="0" smtClean="0">
                <a:solidFill>
                  <a:srgbClr val="002060"/>
                </a:solidFill>
              </a:rPr>
              <a:t>н</a:t>
            </a:r>
            <a:r>
              <a:rPr lang="ru-RU" sz="2000" dirty="0">
                <a:solidFill>
                  <a:srgbClr val="002060"/>
                </a:solidFill>
              </a:rPr>
              <a:t>е</a:t>
            </a:r>
            <a:r>
              <a:rPr lang="az-Cyrl-AZ" sz="2000" dirty="0" smtClean="0">
                <a:solidFill>
                  <a:srgbClr val="002060"/>
                </a:solidFill>
              </a:rPr>
              <a:t> использованных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бюджетных </a:t>
            </a:r>
            <a:r>
              <a:rPr lang="az-Cyrl-AZ" sz="2000" dirty="0" smtClean="0">
                <a:solidFill>
                  <a:srgbClr val="002060"/>
                </a:solidFill>
              </a:rPr>
              <a:t>ресурсах</a:t>
            </a:r>
            <a:r>
              <a:rPr lang="ka-GE" sz="2000" dirty="0" smtClean="0">
                <a:solidFill>
                  <a:srgbClr val="002060"/>
                </a:solidFill>
              </a:rPr>
              <a:t> .</a:t>
            </a:r>
          </a:p>
          <a:p>
            <a:pPr algn="just">
              <a:defRPr/>
            </a:pPr>
            <a:endParaRPr lang="ka-GE" sz="2000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az-Cyrl-AZ" sz="2000" dirty="0" smtClean="0">
                <a:solidFill>
                  <a:srgbClr val="002060"/>
                </a:solidFill>
              </a:rPr>
              <a:t>Эти системы</a:t>
            </a:r>
            <a:r>
              <a:rPr lang="ka-GE" sz="2000" dirty="0" smtClean="0">
                <a:solidFill>
                  <a:srgbClr val="002060"/>
                </a:solidFill>
              </a:rPr>
              <a:t>, </a:t>
            </a:r>
            <a:r>
              <a:rPr lang="az-Cyrl-AZ" sz="2000" dirty="0">
                <a:solidFill>
                  <a:srgbClr val="002060"/>
                </a:solidFill>
              </a:rPr>
              <a:t>н</a:t>
            </a:r>
            <a:r>
              <a:rPr lang="ru-RU" sz="2000" dirty="0" smtClean="0">
                <a:solidFill>
                  <a:srgbClr val="002060"/>
                </a:solidFill>
              </a:rPr>
              <a:t>а </a:t>
            </a:r>
            <a:r>
              <a:rPr lang="ru-RU" sz="2000" dirty="0">
                <a:solidFill>
                  <a:srgbClr val="002060"/>
                </a:solidFill>
              </a:rPr>
              <a:t>этапе </a:t>
            </a:r>
            <a:r>
              <a:rPr lang="ru-RU" sz="2000" dirty="0" smtClean="0">
                <a:solidFill>
                  <a:srgbClr val="002060"/>
                </a:solidFill>
              </a:rPr>
              <a:t>осуществления </a:t>
            </a:r>
            <a:r>
              <a:rPr lang="az-Cyrl-AZ" sz="2000" dirty="0" smtClean="0">
                <a:solidFill>
                  <a:srgbClr val="002060"/>
                </a:solidFill>
              </a:rPr>
              <a:t>бюджетных </a:t>
            </a:r>
            <a:r>
              <a:rPr lang="az-Cyrl-AZ" sz="2000" dirty="0" smtClean="0">
                <a:solidFill>
                  <a:srgbClr val="002060"/>
                </a:solidFill>
              </a:rPr>
              <a:t>платежей</a:t>
            </a:r>
            <a:r>
              <a:rPr lang="ka-GE" sz="2000" dirty="0" smtClean="0">
                <a:solidFill>
                  <a:srgbClr val="002060"/>
                </a:solidFill>
              </a:rPr>
              <a:t>,</a:t>
            </a:r>
            <a:r>
              <a:rPr lang="az-Cyrl-AZ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вместе контролируют </a:t>
            </a:r>
            <a:r>
              <a:rPr lang="ru-RU" sz="2000" dirty="0" smtClean="0">
                <a:solidFill>
                  <a:srgbClr val="002060"/>
                </a:solidFill>
              </a:rPr>
              <a:t>наличие </a:t>
            </a:r>
            <a:r>
              <a:rPr lang="ru-RU" sz="2000" dirty="0" smtClean="0">
                <a:solidFill>
                  <a:srgbClr val="002060"/>
                </a:solidFill>
              </a:rPr>
              <a:t>ассигнований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по конкретной </a:t>
            </a:r>
            <a:r>
              <a:rPr lang="az-Cyrl-AZ" sz="2000" dirty="0">
                <a:solidFill>
                  <a:srgbClr val="002060"/>
                </a:solidFill>
              </a:rPr>
              <a:t>статье </a:t>
            </a:r>
            <a:r>
              <a:rPr lang="az-Cyrl-AZ" sz="2000" dirty="0" smtClean="0">
                <a:solidFill>
                  <a:srgbClr val="002060"/>
                </a:solidFill>
              </a:rPr>
              <a:t>бюджетной  классификации</a:t>
            </a:r>
            <a:r>
              <a:rPr lang="ka-GE" sz="2000" dirty="0" smtClean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142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az-Cyrl-AZ" sz="2000" b="1" dirty="0" smtClean="0">
                <a:solidFill>
                  <a:srgbClr val="002060"/>
                </a:solidFill>
              </a:rPr>
              <a:t>Контроль</a:t>
            </a:r>
            <a:r>
              <a:rPr lang="ka-GE" sz="2000" b="1" dirty="0" smtClean="0">
                <a:solidFill>
                  <a:srgbClr val="002060"/>
                </a:solidFill>
              </a:rPr>
              <a:t> </a:t>
            </a:r>
            <a:r>
              <a:rPr lang="az-Cyrl-AZ" sz="2000" b="1" dirty="0">
                <a:solidFill>
                  <a:srgbClr val="002060"/>
                </a:solidFill>
              </a:rPr>
              <a:t>ассигнований с планом госзакупок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57312"/>
            <a:ext cx="8229600" cy="5195887"/>
          </a:xfrm>
        </p:spPr>
        <p:txBody>
          <a:bodyPr/>
          <a:lstStyle/>
          <a:p>
            <a:pPr algn="just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В </a:t>
            </a:r>
            <a:r>
              <a:rPr lang="ru-RU" sz="2000" dirty="0">
                <a:solidFill>
                  <a:srgbClr val="002060"/>
                </a:solidFill>
              </a:rPr>
              <a:t>соответствии с действующим законодательством план государственных закупок должен соответствовать </a:t>
            </a:r>
            <a:r>
              <a:rPr lang="az-Cyrl-AZ" sz="2000" dirty="0" smtClean="0">
                <a:solidFill>
                  <a:srgbClr val="002060"/>
                </a:solidFill>
              </a:rPr>
              <a:t>ассигнованиям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ежегодного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бюджета</a:t>
            </a:r>
            <a:endParaRPr lang="ka-GE" sz="2000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endParaRPr lang="ka-GE" sz="2000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Контракты </a:t>
            </a:r>
            <a:r>
              <a:rPr lang="ru-RU" sz="2000" dirty="0">
                <a:solidFill>
                  <a:srgbClr val="002060"/>
                </a:solidFill>
              </a:rPr>
              <a:t>должны быть </a:t>
            </a:r>
            <a:r>
              <a:rPr lang="ru-RU" sz="2000" dirty="0" smtClean="0">
                <a:solidFill>
                  <a:srgbClr val="002060"/>
                </a:solidFill>
              </a:rPr>
              <a:t>оформлены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в рамках</a:t>
            </a:r>
            <a:r>
              <a:rPr lang="ru-RU" sz="2000" dirty="0" smtClean="0">
                <a:solidFill>
                  <a:srgbClr val="002060"/>
                </a:solidFill>
              </a:rPr>
              <a:t> утвержденными </a:t>
            </a:r>
            <a:r>
              <a:rPr lang="ru-RU" sz="2000" dirty="0">
                <a:solidFill>
                  <a:srgbClr val="002060"/>
                </a:solidFill>
              </a:rPr>
              <a:t>годовыми бюджетными </a:t>
            </a:r>
            <a:r>
              <a:rPr lang="ru-RU" sz="2000" dirty="0" smtClean="0">
                <a:solidFill>
                  <a:srgbClr val="002060"/>
                </a:solidFill>
              </a:rPr>
              <a:t>ассигнованиями</a:t>
            </a:r>
            <a:r>
              <a:rPr lang="ka-GE" sz="20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defRPr/>
            </a:pPr>
            <a:endParaRPr lang="ka-GE" sz="2000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ru-RU" sz="2000" dirty="0">
                <a:solidFill>
                  <a:srgbClr val="002060"/>
                </a:solidFill>
              </a:rPr>
              <a:t>Организация обязана </a:t>
            </a:r>
            <a:r>
              <a:rPr lang="ru-RU" sz="2000" dirty="0" smtClean="0">
                <a:solidFill>
                  <a:srgbClr val="002060"/>
                </a:solidFill>
              </a:rPr>
              <a:t>согласовать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многолетние </a:t>
            </a:r>
            <a:r>
              <a:rPr lang="ru-RU" sz="2000" dirty="0" smtClean="0">
                <a:solidFill>
                  <a:srgbClr val="002060"/>
                </a:solidFill>
              </a:rPr>
              <a:t>закупки </a:t>
            </a:r>
            <a:r>
              <a:rPr lang="ru-RU" sz="2000" dirty="0" smtClean="0">
                <a:solidFill>
                  <a:srgbClr val="002060"/>
                </a:solidFill>
              </a:rPr>
              <a:t>с Министерством финансов</a:t>
            </a:r>
            <a:r>
              <a:rPr lang="ka-GE" sz="20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defRPr/>
            </a:pPr>
            <a:endParaRPr lang="ka-GE" sz="2000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ru-RU" sz="2000" dirty="0">
                <a:solidFill>
                  <a:srgbClr val="002060"/>
                </a:solidFill>
              </a:rPr>
              <a:t>Организация обязана </a:t>
            </a:r>
            <a:r>
              <a:rPr lang="ru-RU" sz="2000" dirty="0" smtClean="0">
                <a:solidFill>
                  <a:srgbClr val="002060"/>
                </a:solidFill>
              </a:rPr>
              <a:t>в </a:t>
            </a:r>
            <a:r>
              <a:rPr lang="ru-RU" sz="2000" dirty="0">
                <a:solidFill>
                  <a:srgbClr val="002060"/>
                </a:solidFill>
              </a:rPr>
              <a:t>течение 10 рабочих </a:t>
            </a:r>
            <a:r>
              <a:rPr lang="ru-RU" sz="2000" dirty="0" smtClean="0">
                <a:solidFill>
                  <a:srgbClr val="002060"/>
                </a:solidFill>
              </a:rPr>
              <a:t>дней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загрузить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подписанный </a:t>
            </a:r>
            <a:r>
              <a:rPr lang="az-Cyrl-AZ" sz="2000" dirty="0" smtClean="0">
                <a:solidFill>
                  <a:srgbClr val="002060"/>
                </a:solidFill>
              </a:rPr>
              <a:t>контракт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в систему </a:t>
            </a:r>
            <a:r>
              <a:rPr lang="az-Cyrl-AZ" sz="2000" dirty="0" smtClean="0">
                <a:solidFill>
                  <a:srgbClr val="002060"/>
                </a:solidFill>
              </a:rPr>
              <a:t>госзакупок</a:t>
            </a:r>
            <a:r>
              <a:rPr lang="ka-GE" sz="2000" dirty="0" smtClean="0">
                <a:solidFill>
                  <a:srgbClr val="002060"/>
                </a:solidFill>
              </a:rPr>
              <a:t>.</a:t>
            </a:r>
            <a:endParaRPr lang="ka-GE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95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az-Cyrl-AZ" sz="2000" b="1" dirty="0" smtClean="0">
                <a:solidFill>
                  <a:srgbClr val="002060"/>
                </a:solidFill>
              </a:rPr>
              <a:t>Контроль</a:t>
            </a:r>
            <a:r>
              <a:rPr lang="ka-GE" sz="2000" b="1" dirty="0" smtClean="0">
                <a:solidFill>
                  <a:srgbClr val="002060"/>
                </a:solidFill>
              </a:rPr>
              <a:t> </a:t>
            </a:r>
            <a:r>
              <a:rPr lang="az-Cyrl-AZ" sz="2000" b="1" dirty="0">
                <a:solidFill>
                  <a:srgbClr val="002060"/>
                </a:solidFill>
              </a:rPr>
              <a:t>ассигнований с планом госзакупок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3999"/>
          </a:xfrm>
        </p:spPr>
        <p:txBody>
          <a:bodyPr/>
          <a:lstStyle/>
          <a:p>
            <a:pPr algn="just">
              <a:defRPr/>
            </a:pPr>
            <a:r>
              <a:rPr lang="az-Cyrl-AZ" sz="2000" dirty="0">
                <a:solidFill>
                  <a:srgbClr val="002060"/>
                </a:solidFill>
              </a:rPr>
              <a:t>После регистрации </a:t>
            </a:r>
            <a:r>
              <a:rPr lang="az-Cyrl-AZ" sz="2000" dirty="0" smtClean="0">
                <a:solidFill>
                  <a:srgbClr val="002060"/>
                </a:solidFill>
              </a:rPr>
              <a:t>контракта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в </a:t>
            </a:r>
            <a:r>
              <a:rPr lang="az-Cyrl-AZ" sz="2000" dirty="0" smtClean="0">
                <a:solidFill>
                  <a:srgbClr val="002060"/>
                </a:solidFill>
              </a:rPr>
              <a:t>системе госзакупок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организация </a:t>
            </a:r>
            <a:r>
              <a:rPr lang="ru-RU" sz="2000" dirty="0">
                <a:solidFill>
                  <a:srgbClr val="002060"/>
                </a:solidFill>
              </a:rPr>
              <a:t>обязана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зарегистрировать </a:t>
            </a:r>
            <a:r>
              <a:rPr lang="az-Cyrl-AZ" sz="2000" dirty="0" smtClean="0">
                <a:solidFill>
                  <a:srgbClr val="002060"/>
                </a:solidFill>
              </a:rPr>
              <a:t>контракт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в </a:t>
            </a:r>
            <a:r>
              <a:rPr lang="az-Cyrl-AZ" sz="2000" dirty="0" smtClean="0">
                <a:solidFill>
                  <a:srgbClr val="002060"/>
                </a:solidFill>
              </a:rPr>
              <a:t>системе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eTreasury</a:t>
            </a:r>
            <a:r>
              <a:rPr lang="ka-GE" sz="2000" b="1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defRPr/>
            </a:pPr>
            <a:r>
              <a:rPr lang="az-Cyrl-AZ" sz="2000" dirty="0" smtClean="0">
                <a:solidFill>
                  <a:srgbClr val="002060"/>
                </a:solidFill>
              </a:rPr>
              <a:t>Организация </a:t>
            </a:r>
            <a:r>
              <a:rPr lang="az-Cyrl-AZ" sz="2000" dirty="0">
                <a:solidFill>
                  <a:srgbClr val="002060"/>
                </a:solidFill>
              </a:rPr>
              <a:t>регистрирует годовое </a:t>
            </a:r>
            <a:r>
              <a:rPr lang="az-Cyrl-AZ" sz="2000" dirty="0" smtClean="0">
                <a:solidFill>
                  <a:srgbClr val="002060"/>
                </a:solidFill>
              </a:rPr>
              <a:t>обязательство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в рамках ассигнований в </a:t>
            </a:r>
            <a:r>
              <a:rPr lang="ru-RU" sz="2000" dirty="0" smtClean="0">
                <a:solidFill>
                  <a:srgbClr val="002060"/>
                </a:solidFill>
              </a:rPr>
              <a:t>системе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eTreasury</a:t>
            </a:r>
            <a:r>
              <a:rPr lang="ka-GE" sz="2000" b="1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Сумма </a:t>
            </a:r>
            <a:r>
              <a:rPr lang="ru-RU" sz="2000" dirty="0">
                <a:solidFill>
                  <a:srgbClr val="002060"/>
                </a:solidFill>
              </a:rPr>
              <a:t>обязательств </a:t>
            </a:r>
            <a:r>
              <a:rPr lang="ru-RU" sz="2000" dirty="0" smtClean="0">
                <a:solidFill>
                  <a:srgbClr val="002060"/>
                </a:solidFill>
              </a:rPr>
              <a:t>контролируется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с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общей </a:t>
            </a:r>
            <a:r>
              <a:rPr lang="ru-RU" sz="2000" dirty="0">
                <a:solidFill>
                  <a:srgbClr val="002060"/>
                </a:solidFill>
              </a:rPr>
              <a:t>стоимостью контракта и </a:t>
            </a:r>
            <a:r>
              <a:rPr lang="ru-RU" sz="2000" dirty="0" smtClean="0">
                <a:solidFill>
                  <a:srgbClr val="002060"/>
                </a:solidFill>
              </a:rPr>
              <a:t>с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годовыми </a:t>
            </a:r>
            <a:r>
              <a:rPr lang="ru-RU" sz="2000" dirty="0">
                <a:solidFill>
                  <a:srgbClr val="002060"/>
                </a:solidFill>
              </a:rPr>
              <a:t>бюджетными ассигнованиями</a:t>
            </a:r>
            <a:endParaRPr lang="ka-GE" sz="2000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az-Cyrl-AZ" sz="2000" dirty="0" smtClean="0">
                <a:solidFill>
                  <a:srgbClr val="002060"/>
                </a:solidFill>
              </a:rPr>
              <a:t>К</a:t>
            </a:r>
            <a:r>
              <a:rPr lang="ru-RU" sz="2000" dirty="0" smtClean="0">
                <a:solidFill>
                  <a:srgbClr val="002060"/>
                </a:solidFill>
              </a:rPr>
              <a:t>азначейство </a:t>
            </a:r>
            <a:r>
              <a:rPr lang="ru-RU" sz="2000" dirty="0">
                <a:solidFill>
                  <a:srgbClr val="002060"/>
                </a:solidFill>
              </a:rPr>
              <a:t>проверяет соответствие статьи </a:t>
            </a:r>
            <a:r>
              <a:rPr lang="ru-RU" sz="2000" dirty="0" smtClean="0">
                <a:solidFill>
                  <a:srgbClr val="002060"/>
                </a:solidFill>
              </a:rPr>
              <a:t>бюджетной </a:t>
            </a:r>
            <a:r>
              <a:rPr lang="ru-RU" sz="2000" dirty="0" smtClean="0">
                <a:solidFill>
                  <a:srgbClr val="002060"/>
                </a:solidFill>
              </a:rPr>
              <a:t>классификации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az-Cyrl-AZ" sz="2000" dirty="0">
                <a:solidFill>
                  <a:srgbClr val="002060"/>
                </a:solidFill>
              </a:rPr>
              <a:t>н</a:t>
            </a:r>
            <a:r>
              <a:rPr lang="az-Cyrl-AZ" sz="2000" dirty="0" smtClean="0">
                <a:solidFill>
                  <a:srgbClr val="002060"/>
                </a:solidFill>
              </a:rPr>
              <a:t>азначение платежа</a:t>
            </a:r>
            <a:r>
              <a:rPr lang="en-US" sz="2000" dirty="0" smtClean="0">
                <a:solidFill>
                  <a:srgbClr val="002060"/>
                </a:solidFill>
              </a:rPr>
              <a:t>, </a:t>
            </a:r>
            <a:r>
              <a:rPr lang="ka-GE" sz="2000" dirty="0">
                <a:solidFill>
                  <a:srgbClr val="002060"/>
                </a:solidFill>
              </a:rPr>
              <a:t>CPV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 smtClean="0">
                <a:solidFill>
                  <a:srgbClr val="002060"/>
                </a:solidFill>
              </a:rPr>
              <a:t>код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и подтверждает </a:t>
            </a:r>
            <a:r>
              <a:rPr lang="az-Cyrl-AZ" sz="2000" dirty="0" smtClean="0">
                <a:solidFill>
                  <a:srgbClr val="002060"/>
                </a:solidFill>
              </a:rPr>
              <a:t>документ</a:t>
            </a:r>
            <a:endParaRPr lang="ka-GE" sz="2000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az-Cyrl-AZ" sz="2000" dirty="0" smtClean="0">
                <a:solidFill>
                  <a:srgbClr val="002060"/>
                </a:solidFill>
              </a:rPr>
              <a:t>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данный </a:t>
            </a:r>
            <a:r>
              <a:rPr lang="ru-RU" sz="2000" dirty="0" smtClean="0">
                <a:solidFill>
                  <a:srgbClr val="002060"/>
                </a:solidFill>
              </a:rPr>
              <a:t>момент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eBudget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не </a:t>
            </a:r>
            <a:r>
              <a:rPr lang="ru-RU" sz="2000" dirty="0" smtClean="0">
                <a:solidFill>
                  <a:srgbClr val="002060"/>
                </a:solidFill>
              </a:rPr>
              <a:t>интегрирована</a:t>
            </a:r>
            <a:r>
              <a:rPr lang="ka-GE" sz="2000" dirty="0" smtClean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с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системой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закупок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Eprocurement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и </a:t>
            </a:r>
            <a:r>
              <a:rPr lang="ru-RU" sz="2000" dirty="0" smtClean="0">
                <a:solidFill>
                  <a:srgbClr val="002060"/>
                </a:solidFill>
              </a:rPr>
              <a:t>контроль ассигнований </a:t>
            </a:r>
            <a:r>
              <a:rPr lang="ru-RU" sz="2000" dirty="0">
                <a:solidFill>
                  <a:srgbClr val="002060"/>
                </a:solidFill>
              </a:rPr>
              <a:t>с </a:t>
            </a:r>
            <a:r>
              <a:rPr lang="ru-RU" sz="2000" dirty="0" smtClean="0">
                <a:solidFill>
                  <a:srgbClr val="002060"/>
                </a:solidFill>
              </a:rPr>
              <a:t>оформленными </a:t>
            </a:r>
            <a:r>
              <a:rPr lang="ru-RU" sz="2000" dirty="0">
                <a:solidFill>
                  <a:srgbClr val="002060"/>
                </a:solidFill>
              </a:rPr>
              <a:t>контрактами осуществляется в </a:t>
            </a:r>
            <a:r>
              <a:rPr lang="ru-RU" sz="2000" dirty="0" smtClean="0">
                <a:solidFill>
                  <a:srgbClr val="002060"/>
                </a:solidFill>
              </a:rPr>
              <a:t>системе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eTreasury</a:t>
            </a:r>
            <a:r>
              <a:rPr lang="ka-GE" sz="2000" b="1" dirty="0" smtClean="0">
                <a:solidFill>
                  <a:srgbClr val="002060"/>
                </a:solidFill>
              </a:rPr>
              <a:t>.</a:t>
            </a:r>
            <a:endParaRPr lang="ka-GE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54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 smtClean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en-US" sz="1600" dirty="0" smtClean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ka-GE" sz="1600" dirty="0" smtClean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Спасибо за внимание</a:t>
            </a:r>
            <a:r>
              <a:rPr lang="ka-GE" sz="4400" b="1" dirty="0" smtClean="0">
                <a:solidFill>
                  <a:srgbClr val="C0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en-US" sz="2400" dirty="0" smtClean="0">
              <a:solidFill>
                <a:srgbClr val="19194D"/>
              </a:solidFill>
              <a:hlinkClick r:id="rId2"/>
            </a:endParaRPr>
          </a:p>
          <a:p>
            <a:pPr algn="ctr" eaLnBrk="1" hangingPunct="1">
              <a:buFontTx/>
              <a:buNone/>
            </a:pPr>
            <a:r>
              <a:rPr lang="en-US" sz="2400" dirty="0" smtClean="0">
                <a:solidFill>
                  <a:srgbClr val="19194D"/>
                </a:solidFill>
                <a:hlinkClick r:id="rId2"/>
              </a:rPr>
              <a:t>www.mof.ge</a:t>
            </a:r>
            <a:endParaRPr lang="ka-GE" sz="2400" dirty="0" smtClean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 smtClean="0">
                <a:solidFill>
                  <a:srgbClr val="19194D"/>
                </a:solidFill>
                <a:hlinkClick r:id="rId3"/>
              </a:rPr>
              <a:t>www.treasury.gov.ge</a:t>
            </a:r>
            <a:endParaRPr lang="en-US" sz="2400" dirty="0" smtClean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 smtClean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 smtClean="0"/>
          </a:p>
          <a:p>
            <a:pPr algn="ctr" eaLnBrk="1" hangingPunct="1">
              <a:buNone/>
            </a:pPr>
            <a:endParaRPr lang="en-US" sz="2400" dirty="0" smtClean="0"/>
          </a:p>
          <a:p>
            <a:pPr algn="ctr" eaLnBrk="1" hangingPunct="1">
              <a:buFontTx/>
              <a:buNone/>
            </a:pPr>
            <a:r>
              <a:rPr lang="ru-RU" sz="2400" dirty="0"/>
              <a:t>Июнь, </a:t>
            </a:r>
            <a:r>
              <a:rPr lang="en-US" sz="2400" dirty="0" smtClean="0"/>
              <a:t>201</a:t>
            </a:r>
            <a:r>
              <a:rPr lang="ka-GE" sz="2400" dirty="0" smtClean="0"/>
              <a:t>9</a:t>
            </a:r>
            <a:endParaRPr lang="en-US" sz="10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az-Cyrl-AZ" sz="2000" b="1" dirty="0">
                <a:solidFill>
                  <a:srgbClr val="002060"/>
                </a:solidFill>
              </a:rPr>
              <a:t>Механизм</a:t>
            </a:r>
            <a:r>
              <a:rPr lang="ru-RU" sz="2000" b="1" dirty="0">
                <a:solidFill>
                  <a:srgbClr val="002060"/>
                </a:solidFill>
              </a:rPr>
              <a:t>ы</a:t>
            </a:r>
            <a:r>
              <a:rPr lang="az-Cyrl-AZ" sz="2000" b="1" dirty="0">
                <a:solidFill>
                  <a:srgbClr val="002060"/>
                </a:solidFill>
              </a:rPr>
              <a:t> Контроля 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az-Cyrl-AZ" sz="2000" b="1" dirty="0">
                <a:solidFill>
                  <a:srgbClr val="002060"/>
                </a:solidFill>
              </a:rPr>
              <a:t>за расходами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</Template>
  <TotalTime>21229</TotalTime>
  <Words>439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BPG Algeti Compact</vt:lpstr>
      <vt:lpstr>BPG Glaho</vt:lpstr>
      <vt:lpstr>Calibri</vt:lpstr>
      <vt:lpstr>LitNusx</vt:lpstr>
      <vt:lpstr>Sylfaen</vt:lpstr>
      <vt:lpstr>Tresury-Presentation</vt:lpstr>
      <vt:lpstr>Механизмы Контроля  за расходами</vt:lpstr>
      <vt:lpstr> Управление Ассигнованиями eBudget</vt:lpstr>
      <vt:lpstr>Управление Ассигнованиями</vt:lpstr>
      <vt:lpstr>Управление Ассигнованиями</vt:lpstr>
      <vt:lpstr>Механизмы Контроля  платежей</vt:lpstr>
      <vt:lpstr>Механизмы Контроля  платежей</vt:lpstr>
      <vt:lpstr>Контроль ассигнований с планом госзакупок</vt:lpstr>
      <vt:lpstr>Контроль ассигнований с планом госзакупок</vt:lpstr>
      <vt:lpstr>Механизмы Контроля  за расходами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Sophio Nemsadze</cp:lastModifiedBy>
  <cp:revision>309</cp:revision>
  <cp:lastPrinted>2019-05-31T06:31:52Z</cp:lastPrinted>
  <dcterms:created xsi:type="dcterms:W3CDTF">2011-06-01T15:53:17Z</dcterms:created>
  <dcterms:modified xsi:type="dcterms:W3CDTF">2019-05-31T06:32:25Z</dcterms:modified>
</cp:coreProperties>
</file>