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11"/>
  </p:notesMasterIdLst>
  <p:handoutMasterIdLst>
    <p:handoutMasterId r:id="rId12"/>
  </p:handoutMasterIdLst>
  <p:sldIdLst>
    <p:sldId id="280" r:id="rId2"/>
    <p:sldId id="338" r:id="rId3"/>
    <p:sldId id="367" r:id="rId4"/>
    <p:sldId id="363" r:id="rId5"/>
    <p:sldId id="364" r:id="rId6"/>
    <p:sldId id="365" r:id="rId7"/>
    <p:sldId id="366" r:id="rId8"/>
    <p:sldId id="368" r:id="rId9"/>
    <p:sldId id="296" r:id="rId10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6699"/>
    <a:srgbClr val="990000"/>
    <a:srgbClr val="FF000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B9FA11-2E63-46EA-BF61-3FA048E1DD05}" v="519" dt="2021-10-07T16:07:33.0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38" autoAdjust="0"/>
    <p:restoredTop sz="94660" autoAdjust="0"/>
  </p:normalViewPr>
  <p:slideViewPr>
    <p:cSldViewPr>
      <p:cViewPr varScale="1">
        <p:scale>
          <a:sx n="62" d="100"/>
          <a:sy n="62" d="100"/>
        </p:scale>
        <p:origin x="173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50"/>
    </p:cViewPr>
  </p:sorterViewPr>
  <p:notesViewPr>
    <p:cSldViewPr>
      <p:cViewPr varScale="1">
        <p:scale>
          <a:sx n="77" d="100"/>
          <a:sy n="77" d="100"/>
        </p:scale>
        <p:origin x="-2418" y="-84"/>
      </p:cViewPr>
      <p:guideLst>
        <p:guide orient="horz" pos="2208"/>
        <p:guide pos="29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141" y="0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DD1779DA-467C-4693-896E-A48E37FC3B6D}" type="datetimeFigureOut">
              <a:rPr lang="en-US"/>
              <a:pPr>
                <a:defRPr/>
              </a:pPr>
              <a:t>5/30/2023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7691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141" y="6657691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5231C00A-5306-449C-8A18-AD003D8D4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90" cy="350277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141" y="0"/>
            <a:ext cx="4029090" cy="350277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D02AAFF4-8663-4713-8720-49D2F11B1459}" type="datetimeFigureOut">
              <a:rPr lang="ru-RU"/>
              <a:pPr>
                <a:defRPr/>
              </a:pPr>
              <a:t>30.05.2023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718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680" tIns="44339" rIns="88680" bIns="44339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92" y="3330063"/>
            <a:ext cx="7435818" cy="3154922"/>
          </a:xfrm>
          <a:prstGeom prst="rect">
            <a:avLst/>
          </a:prstGeom>
        </p:spPr>
        <p:txBody>
          <a:bodyPr vert="horz" lIns="88680" tIns="44339" rIns="88680" bIns="4433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7693"/>
            <a:ext cx="4029090" cy="352708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141" y="6657693"/>
            <a:ext cx="4029090" cy="352708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50653BAF-C33F-4AC9-9B27-803206E52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6E7213-9378-4F7B-91A7-B06D956D9EBE}" type="slidenum">
              <a:rPr lang="ru-RU" smtClean="0">
                <a:latin typeface="LitNusx" pitchFamily="2" charset="0"/>
              </a:rPr>
              <a:pPr/>
              <a:t>1</a:t>
            </a:fld>
            <a:endParaRPr lang="ru-RU">
              <a:latin typeface="LitNusx" pitchFamily="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6D474CE-60B0-433A-BE13-E11EE9FAAA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F993E-1ABA-499F-B912-92CEFD1E26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92D0-585A-4D39-ADB5-5A90D0EC98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6D474CE-60B0-433A-BE13-E11EE9FAAA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1000124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en-US" sz="3200" cap="all" baseline="0" dirty="0">
                <a:solidFill>
                  <a:srgbClr val="12203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53176" y="6429396"/>
            <a:ext cx="1633534" cy="292078"/>
          </a:xfrm>
          <a:ln/>
        </p:spPr>
        <p:txBody>
          <a:bodyPr/>
          <a:lstStyle>
            <a:lvl1pPr algn="r"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858148" y="6429396"/>
            <a:ext cx="828652" cy="292078"/>
          </a:xfr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C8C45F4A-9343-4308-B8D2-5D21968A45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457200" y="6400800"/>
            <a:ext cx="5610225" cy="292100"/>
          </a:xfrm>
        </p:spPr>
        <p:txBody>
          <a:bodyPr/>
          <a:lstStyle>
            <a:lvl1pPr algn="l">
              <a:defRPr sz="1100"/>
            </a:lvl1pPr>
          </a:lstStyle>
          <a:p>
            <a:pPr>
              <a:defRPr/>
            </a:pPr>
            <a:r>
              <a:rPr lang="ka-GE" dirty="0"/>
              <a:t>Tax and Non-Tax Refund Mechanisms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18B7A-7BD6-468D-925D-26E2BCA2A5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26FDD-8C8D-4BD8-A4D6-59CFB9CEF6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8AEC4-EC9D-4588-B3F5-013878CFCBF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25F5D-D535-4DD1-B151-2FF65A7B3F6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9F499-888E-486E-A32D-EB5D3644243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9855E-0095-4D08-847A-6ACC4F71712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1277D-45CB-4667-9419-9C874571E2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7C9A312-818C-4B1C-A0A6-FD719F4775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0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asury.gov.ge/" TargetMode="External"/><Relationship Id="rId2" Type="http://schemas.openxmlformats.org/officeDocument/2006/relationships/hyperlink" Target="http://www.mof.g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714375" y="3321050"/>
            <a:ext cx="7772400" cy="2089150"/>
          </a:xfrm>
        </p:spPr>
        <p:txBody>
          <a:bodyPr/>
          <a:lstStyle/>
          <a:p>
            <a:br>
              <a:rPr lang="hr-HR" sz="3200"/>
            </a:br>
            <a:r>
              <a:rPr lang="hr-HR" sz="3200">
                <a:solidFill>
                  <a:srgbClr val="FFC000"/>
                </a:solidFill>
              </a:rPr>
              <a:t>Migracija srednjih škola, predškolskih ustanova i drugih obrazovnih ustanova na usluge riznice</a:t>
            </a:r>
            <a:br>
              <a:rPr lang="hr-HR" sz="3200">
                <a:solidFill>
                  <a:srgbClr val="FFC000"/>
                </a:solidFill>
              </a:rPr>
            </a:br>
            <a:endParaRPr lang="hr-HR" sz="3200">
              <a:solidFill>
                <a:srgbClr val="FFC000"/>
              </a:solidFill>
            </a:endParaRPr>
          </a:p>
        </p:txBody>
      </p:sp>
      <p:sp>
        <p:nvSpPr>
          <p:cNvPr id="15362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667000" y="5924550"/>
            <a:ext cx="3643313" cy="704850"/>
          </a:xfrm>
        </p:spPr>
        <p:txBody>
          <a:bodyPr/>
          <a:lstStyle/>
          <a:p>
            <a:r>
              <a:rPr lang="hr-HR" sz="2400"/>
              <a:t> </a:t>
            </a:r>
          </a:p>
        </p:txBody>
      </p:sp>
      <p:sp>
        <p:nvSpPr>
          <p:cNvPr id="4" name="Text Placeholder 3"/>
          <p:cNvSpPr txBox="1">
            <a:spLocks/>
          </p:cNvSpPr>
          <p:nvPr/>
        </p:nvSpPr>
        <p:spPr bwMode="auto">
          <a:xfrm>
            <a:off x="2714612" y="5486400"/>
            <a:ext cx="364331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bg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bg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bg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bg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hr-HR" sz="2000"/>
              <a:t>Erekle Gvaladze</a:t>
            </a:r>
          </a:p>
          <a:p>
            <a:r>
              <a:rPr lang="hr-HR" sz="2000"/>
              <a:t>Vazja Mikatadze</a:t>
            </a:r>
          </a:p>
          <a:p>
            <a:endParaRPr lang="en-US" sz="500" kern="0" dirty="0"/>
          </a:p>
          <a:p>
            <a:r>
              <a:rPr lang="hr-HR" sz="2000"/>
              <a:t>svibanj/maj 2023.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hr-HR" sz="2800"/>
              <a:t>Ukratko o riznici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O</a:t>
            </a:r>
            <a:r>
              <a:rPr lang="hr-HR" sz="2800" b="0"/>
              <a:t>snovana</a:t>
            </a:r>
            <a:r>
              <a:rPr lang="hr-HR" sz="2800"/>
              <a:t> 1995.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JRR uveden 2006.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Pruža usluge do 1.500 proračunskih organizacija</a:t>
            </a:r>
          </a:p>
          <a:p>
            <a:pPr marL="857250" lvl="1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400">
                <a:solidFill>
                  <a:srgbClr val="FF0000"/>
                </a:solidFill>
              </a:rPr>
              <a:t>2023.-2024. – postupno dodavanje 2073 obrazovne ustanove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Sastoji se od 5 odjela + administrativne jedinice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Oko 80 zaposlenika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Pokriva sve proračune</a:t>
            </a:r>
          </a:p>
          <a:p>
            <a:pPr>
              <a:lnSpc>
                <a:spcPct val="114000"/>
              </a:lnSpc>
              <a:buNone/>
            </a:pPr>
            <a:endParaRPr lang="en-US" sz="2400" dirty="0"/>
          </a:p>
          <a:p>
            <a:pPr>
              <a:lnSpc>
                <a:spcPct val="114000"/>
              </a:lnSpc>
              <a:buNone/>
            </a:pPr>
            <a:endParaRPr lang="en-US" sz="2400" dirty="0"/>
          </a:p>
          <a:p>
            <a:pPr>
              <a:lnSpc>
                <a:spcPct val="114000"/>
              </a:lnSpc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hr-HR" sz="2800"/>
              <a:t>FAZE REFORME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hr-HR" sz="2000"/>
              <a:t>Integracija proračuna jedinica samouprave (2 AR, 12 samoupravnih gradova i 64 općine) u Jedinstveni sustav upravljanja javnim financijama (PFMS) – 2014.</a:t>
            </a:r>
          </a:p>
          <a:p>
            <a:r>
              <a:rPr lang="hr-HR" sz="2000"/>
              <a:t>Unos u Jedinstveni informacijski sustav upravljanja javnim financijama (PFMS) podataka o prihodima i uplatama pravnih osoba javnog prava (LEPL) (osim državnih škola) i neprofitnih pravnih osoba (NPLE) koje su osnovala državna tijela pod nadzorom državnih tijela/koja kontroliraju državna tijela – 2014.</a:t>
            </a:r>
          </a:p>
          <a:p>
            <a:r>
              <a:rPr lang="hr-HR" sz="2000"/>
              <a:t>Dovođenje računa samoupravnih jedinica i/ili odgovornih/podređenih samoupravnih LEPL-a i NPLE-a (osim vrtića) u jedinstveni računovodstveni sustav riznice i integracija povezanih prihoda i plaćanja u Jedinstveni informacijski sustav upravljanja javnim financijama (PFMS) – 2015.</a:t>
            </a:r>
          </a:p>
        </p:txBody>
      </p:sp>
    </p:spTree>
    <p:extLst>
      <p:ext uri="{BB962C8B-B14F-4D97-AF65-F5344CB8AC3E}">
        <p14:creationId xmlns:p14="http://schemas.microsoft.com/office/powerpoint/2010/main" val="197050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hr-HR" sz="2800"/>
              <a:t>PRIJENOS ORGANIZACIJA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Zatvaranje računa za namiru u poslovnim bankama i prijenos sredstava na JRR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Izrada posebnih šifri prihoda izrađenih u skladu s kategorizacijom proračunskih prihoda 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Alokacija izdataka u skladu s proračunskom kategorizacijom troškova</a:t>
            </a:r>
          </a:p>
        </p:txBody>
      </p:sp>
    </p:spTree>
    <p:extLst>
      <p:ext uri="{BB962C8B-B14F-4D97-AF65-F5344CB8AC3E}">
        <p14:creationId xmlns:p14="http://schemas.microsoft.com/office/powerpoint/2010/main" val="347289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hr-HR" sz="2800"/>
              <a:t>FAZE PRIJENOSA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200"/>
              <a:t>Izrada strategije prijenosa organizacija od strane zajedničke radne skupine koju čine Državna riznica, Ministarstvo prosvjete i Financijsko-analitička služba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200"/>
              <a:t>Pregled softverske pokrivenosti poslovnih procesa organizacija koje se prenose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200"/>
              <a:t>Angažiranje Akademije Ministarstva financija za provedbu obuke koja uključuje praktične sastanke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200"/>
              <a:t>Davanje novim korisnicima pristupa videouputama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200"/>
              <a:t>Omogućavanje korisnicima pristupa Sustavu elektroničkih usluga Državne riznice Gruzije</a:t>
            </a:r>
          </a:p>
        </p:txBody>
      </p:sp>
    </p:spTree>
    <p:extLst>
      <p:ext uri="{BB962C8B-B14F-4D97-AF65-F5344CB8AC3E}">
        <p14:creationId xmlns:p14="http://schemas.microsoft.com/office/powerpoint/2010/main" val="106737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hr-HR" sz="2800"/>
              <a:t>POSLOVANJE RIZNICE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Polaganje suficita sredstava na depozit u poslovnoj banci radi ostvarivanja prihoda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Kontrola naplate prihoda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Povrat pogrešno knjiženih iznosa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Izvršenje planiranih troškova, uključujući obračun plaća</a:t>
            </a:r>
          </a:p>
        </p:txBody>
      </p:sp>
    </p:spTree>
    <p:extLst>
      <p:ext uri="{BB962C8B-B14F-4D97-AF65-F5344CB8AC3E}">
        <p14:creationId xmlns:p14="http://schemas.microsoft.com/office/powerpoint/2010/main" val="1738900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hr-HR" sz="2800"/>
              <a:t>KONTROLA RIZNICE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Samo poslovanje dopušteno zakonom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Validacija bankovnog računa primatelja prilikom prijenosa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Monitoring depozitnih računa kod poslovnih banaka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Izrada rashoda prema proračunskoj kategorizaciji</a:t>
            </a:r>
          </a:p>
        </p:txBody>
      </p:sp>
    </p:spTree>
    <p:extLst>
      <p:ext uri="{BB962C8B-B14F-4D97-AF65-F5344CB8AC3E}">
        <p14:creationId xmlns:p14="http://schemas.microsoft.com/office/powerpoint/2010/main" val="86260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hr-HR" sz="2800"/>
              <a:t>TREĆI VAL CILJEVA REFORMI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Poboljšanje/proširivanje obuhvata JRR-a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Jedinstveni standardi za prihode, rashode i institucionalno računovodstvo 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Učinkovito i transparentno upravljanje javnim financijama, manje vremena i financijskih troškova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Dostupnost informacija u stvarnom vremenu</a:t>
            </a:r>
          </a:p>
        </p:txBody>
      </p:sp>
    </p:spTree>
    <p:extLst>
      <p:ext uri="{BB962C8B-B14F-4D97-AF65-F5344CB8AC3E}">
        <p14:creationId xmlns:p14="http://schemas.microsoft.com/office/powerpoint/2010/main" val="411125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1600" dirty="0">
              <a:solidFill>
                <a:srgbClr val="1E4649"/>
              </a:solidFill>
              <a:latin typeface="BPG Algeti Compact" pitchFamily="2" charset="0"/>
            </a:endParaRPr>
          </a:p>
          <a:p>
            <a:pPr algn="ctr" eaLnBrk="1" hangingPunct="1">
              <a:buFontTx/>
              <a:buNone/>
            </a:pPr>
            <a:endParaRPr lang="en-US" sz="1600" dirty="0">
              <a:solidFill>
                <a:srgbClr val="1E4649"/>
              </a:solidFill>
              <a:latin typeface="BPG Algeti Compact" pitchFamily="2" charset="0"/>
            </a:endParaRPr>
          </a:p>
          <a:p>
            <a:pPr algn="ctr" eaLnBrk="1" hangingPunct="1">
              <a:buFontTx/>
              <a:buNone/>
            </a:pPr>
            <a:endParaRPr lang="ka-GE" sz="1600" dirty="0">
              <a:solidFill>
                <a:srgbClr val="1E4649"/>
              </a:solidFill>
              <a:latin typeface="BPG Algeti Compact" pitchFamily="2" charset="0"/>
            </a:endParaRPr>
          </a:p>
          <a:p>
            <a:pPr algn="ctr" eaLnBrk="1" hangingPunct="1">
              <a:buFontTx/>
              <a:buNone/>
            </a:pPr>
            <a:r>
              <a:rPr lang="hr-HR" b="1">
                <a:solidFill>
                  <a:srgbClr val="CC0000"/>
                </a:solidFill>
              </a:rPr>
              <a:t>Hvala!</a:t>
            </a:r>
          </a:p>
          <a:p>
            <a:pPr algn="ctr" eaLnBrk="1" hangingPunct="1">
              <a:buFontTx/>
              <a:buNone/>
            </a:pPr>
            <a:endParaRPr lang="ka-GE" sz="2400" dirty="0"/>
          </a:p>
          <a:p>
            <a:pPr algn="ctr" eaLnBrk="1" hangingPunct="1">
              <a:buFontTx/>
              <a:buNone/>
            </a:pPr>
            <a:r>
              <a:rPr lang="hr-HR" sz="2400">
                <a:solidFill>
                  <a:srgbClr val="19194D"/>
                </a:solidFill>
                <a:latin typeface="Calibri" pitchFamily="34" charset="0"/>
                <a:hlinkClick r:id="rId2"/>
              </a:rPr>
              <a:t>www.mof.ge</a:t>
            </a:r>
          </a:p>
          <a:p>
            <a:pPr algn="ctr" eaLnBrk="1" hangingPunct="1">
              <a:buFontTx/>
              <a:buNone/>
            </a:pPr>
            <a:r>
              <a:rPr lang="hr-HR" sz="2400">
                <a:solidFill>
                  <a:srgbClr val="19194D"/>
                </a:solidFill>
                <a:latin typeface="Calibri" pitchFamily="34" charset="0"/>
                <a:hlinkClick r:id="rId3"/>
              </a:rPr>
              <a:t>www.treasury.gov.ge</a:t>
            </a:r>
          </a:p>
          <a:p>
            <a:pPr algn="ctr" eaLnBrk="1" hangingPunct="1">
              <a:buFontTx/>
              <a:buNone/>
            </a:pPr>
            <a:endParaRPr lang="en-US" sz="2400" dirty="0">
              <a:solidFill>
                <a:srgbClr val="19194D"/>
              </a:solidFill>
              <a:latin typeface="Calibri" pitchFamily="34" charset="0"/>
            </a:endParaRPr>
          </a:p>
          <a:p>
            <a:pPr algn="ctr" eaLnBrk="1" hangingPunct="1">
              <a:buFontTx/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esury-Presentatio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Tresury-Presentation-en</Template>
  <TotalTime>2178</TotalTime>
  <Words>376</Words>
  <Application>Microsoft Office PowerPoint</Application>
  <PresentationFormat>On-screen Show (4:3)</PresentationFormat>
  <Paragraphs>52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BPG Algeti Compact</vt:lpstr>
      <vt:lpstr>Calibri</vt:lpstr>
      <vt:lpstr>LitNusx</vt:lpstr>
      <vt:lpstr>Wingdings</vt:lpstr>
      <vt:lpstr>Tresury-Presentation</vt:lpstr>
      <vt:lpstr> Migracija srednjih škola, predškolskih ustanova i drugih obrazovnih ustanova na usluge riznice </vt:lpstr>
      <vt:lpstr>Ukratko o riznici</vt:lpstr>
      <vt:lpstr>FAZE REFORME</vt:lpstr>
      <vt:lpstr>PRIJENOS ORGANIZACIJA</vt:lpstr>
      <vt:lpstr>FAZE PRIJENOSA</vt:lpstr>
      <vt:lpstr>POSLOVANJE RIZNICE </vt:lpstr>
      <vt:lpstr>KONTROLA RIZNICE </vt:lpstr>
      <vt:lpstr>TREĆI VAL CILJEVA REFORMI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სახაზინო სამსახურის 2011 …………………</dc:title>
  <dc:creator>ekatamadze</dc:creator>
  <cp:lastModifiedBy>Tetiana Shalkivska</cp:lastModifiedBy>
  <cp:revision>254</cp:revision>
  <cp:lastPrinted>2021-10-20T10:34:00Z</cp:lastPrinted>
  <dcterms:created xsi:type="dcterms:W3CDTF">2011-06-01T15:53:17Z</dcterms:created>
  <dcterms:modified xsi:type="dcterms:W3CDTF">2023-05-30T22:01:54Z</dcterms:modified>
</cp:coreProperties>
</file>