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8" r:id="rId3"/>
    <p:sldId id="367" r:id="rId4"/>
    <p:sldId id="363" r:id="rId5"/>
    <p:sldId id="364" r:id="rId6"/>
    <p:sldId id="365" r:id="rId7"/>
    <p:sldId id="366" r:id="rId8"/>
    <p:sldId id="368" r:id="rId9"/>
    <p:sldId id="296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99"/>
    <a:srgbClr val="990000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9FA11-2E63-46EA-BF61-3FA048E1DD05}" v="519" dt="2021-10-07T16:07:33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4660" autoAdjust="0"/>
  </p:normalViewPr>
  <p:slideViewPr>
    <p:cSldViewPr>
      <p:cViewPr varScale="1">
        <p:scale>
          <a:sx n="62" d="100"/>
          <a:sy n="62" d="100"/>
        </p:scale>
        <p:origin x="17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2089150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>
                <a:solidFill>
                  <a:srgbClr val="FFC000"/>
                </a:solidFill>
              </a:rPr>
              <a:t>Migration of comprehensive schools, preschool institutions and other educational establishments to treasury services</a:t>
            </a:r>
            <a:br>
              <a:rPr lang="en-US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ro-RO" sz="2400" dirty="0"/>
              <a:t> </a:t>
            </a:r>
            <a:endParaRPr lang="ru-RU" sz="16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2714612" y="5486400"/>
            <a:ext cx="36433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kern="0" dirty="0" err="1"/>
              <a:t>Erekle</a:t>
            </a:r>
            <a:r>
              <a:rPr lang="en-US" sz="2000" kern="0" dirty="0"/>
              <a:t> </a:t>
            </a:r>
            <a:r>
              <a:rPr lang="en-US" sz="2000" kern="0" dirty="0" err="1"/>
              <a:t>Gvaladze</a:t>
            </a:r>
            <a:endParaRPr lang="ru-RU" sz="2000" kern="0" dirty="0"/>
          </a:p>
          <a:p>
            <a:r>
              <a:rPr lang="en-US" sz="2000" kern="0" dirty="0" err="1"/>
              <a:t>Vazja</a:t>
            </a:r>
            <a:r>
              <a:rPr lang="en-US" sz="2000" kern="0" dirty="0"/>
              <a:t> </a:t>
            </a:r>
            <a:r>
              <a:rPr lang="en-US" sz="2000" kern="0" dirty="0" err="1"/>
              <a:t>Mikatadze</a:t>
            </a:r>
            <a:endParaRPr lang="en-US" sz="2000" kern="0" dirty="0"/>
          </a:p>
          <a:p>
            <a:endParaRPr lang="en-US" sz="500" kern="0" dirty="0"/>
          </a:p>
          <a:p>
            <a:r>
              <a:rPr lang="en-US" sz="2000" kern="0" dirty="0"/>
              <a:t>May</a:t>
            </a:r>
            <a:r>
              <a:rPr lang="ru-RU" sz="2000" kern="0" dirty="0"/>
              <a:t> </a:t>
            </a:r>
            <a:r>
              <a:rPr lang="en-US" sz="2000" kern="0" dirty="0"/>
              <a:t>202</a:t>
            </a:r>
            <a:r>
              <a:rPr lang="ru-RU" sz="2000" kern="0"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Treasury at a glance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Established in 1995</a:t>
            </a:r>
            <a:r>
              <a:rPr lang="ru-RU" sz="2800" dirty="0"/>
              <a:t>.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TSA introduced in</a:t>
            </a:r>
            <a:r>
              <a:rPr lang="ru-RU" sz="2800" dirty="0"/>
              <a:t> </a:t>
            </a:r>
            <a:r>
              <a:rPr lang="en-US" sz="2800" dirty="0"/>
              <a:t>2006</a:t>
            </a:r>
            <a:r>
              <a:rPr lang="ru-RU" sz="2800" dirty="0"/>
              <a:t>.</a:t>
            </a:r>
            <a:endParaRPr lang="en-US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Services up to</a:t>
            </a:r>
            <a:r>
              <a:rPr lang="ru-RU" sz="2800" dirty="0"/>
              <a:t> 1</a:t>
            </a:r>
            <a:r>
              <a:rPr lang="en-US" sz="2800" dirty="0"/>
              <a:t>,</a:t>
            </a:r>
            <a:r>
              <a:rPr lang="ru-RU" sz="2800" dirty="0"/>
              <a:t>500</a:t>
            </a:r>
            <a:r>
              <a:rPr lang="en-US" sz="2800" dirty="0"/>
              <a:t> budget organizations</a:t>
            </a:r>
            <a:endParaRPr lang="ru-RU" sz="2800" dirty="0"/>
          </a:p>
          <a:p>
            <a:pPr marL="857250" lvl="1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FF0000"/>
                </a:solidFill>
              </a:rPr>
              <a:t>2023-2024 – </a:t>
            </a:r>
            <a:r>
              <a:rPr lang="en-US" sz="2400" dirty="0">
                <a:solidFill>
                  <a:srgbClr val="FF0000"/>
                </a:solidFill>
              </a:rPr>
              <a:t>gradual addition of </a:t>
            </a:r>
            <a:r>
              <a:rPr lang="ru-RU" sz="24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srgbClr val="FF0000"/>
                </a:solidFill>
              </a:rPr>
              <a:t>073 </a:t>
            </a:r>
            <a:r>
              <a:rPr lang="en-US" sz="2400" dirty="0">
                <a:solidFill>
                  <a:srgbClr val="FF0000"/>
                </a:solidFill>
              </a:rPr>
              <a:t>educational establishments</a:t>
            </a:r>
            <a:endParaRPr lang="ka-GE" sz="24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Comprises 5 departments</a:t>
            </a:r>
            <a:r>
              <a:rPr lang="ru-RU" sz="2800" dirty="0"/>
              <a:t> + </a:t>
            </a:r>
            <a:r>
              <a:rPr lang="en-US" sz="2800" dirty="0"/>
              <a:t>administrative unit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About 80 staff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Covers all budgets</a:t>
            </a:r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STAGES OF REFORM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000" dirty="0"/>
              <a:t>Integration of self-governing units’ (2 AR, 12 self-governing cities and 64 municipalities) budgets into a Unified Public Finance Management System </a:t>
            </a:r>
            <a:r>
              <a:rPr lang="ru-RU" sz="2000" dirty="0"/>
              <a:t>(</a:t>
            </a:r>
            <a:r>
              <a:rPr lang="en-US" sz="2000" dirty="0"/>
              <a:t>PFMS</a:t>
            </a:r>
            <a:r>
              <a:rPr lang="ru-RU" sz="2000" dirty="0"/>
              <a:t>)</a:t>
            </a:r>
            <a:r>
              <a:rPr lang="ka-GE" sz="2000" dirty="0"/>
              <a:t> – </a:t>
            </a:r>
            <a:r>
              <a:rPr lang="en-US" sz="2000" dirty="0"/>
              <a:t>2014</a:t>
            </a:r>
            <a:r>
              <a:rPr lang="ru-RU" sz="2000" dirty="0"/>
              <a:t>.</a:t>
            </a:r>
            <a:endParaRPr lang="en-US" sz="2000" dirty="0"/>
          </a:p>
          <a:p>
            <a:r>
              <a:rPr lang="en-US" sz="2000" dirty="0"/>
              <a:t>Entering into the Unified Public Finance Management Information System (PFMS) information on revenues and payments of LEPLs (except government-run schools) and Not-for-Profit Legal Entities established by the government bodies under control/reporting to government bodies</a:t>
            </a:r>
            <a:r>
              <a:rPr lang="ru-RU" sz="2000" dirty="0"/>
              <a:t>– 2014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/>
              <a:t>Bringing the accounts of self-governing units and/or accountable/subordinate self-governing LEPLs and NPLEs (except day-care centers) into a unified treasury accounting system and integrating related revenues and payments into a Unified Public Financial Management Information system (PFMS</a:t>
            </a:r>
            <a:r>
              <a:rPr lang="ru-RU" sz="2000" dirty="0"/>
              <a:t>) – 2015.</a:t>
            </a:r>
          </a:p>
        </p:txBody>
      </p:sp>
    </p:spTree>
    <p:extLst>
      <p:ext uri="{BB962C8B-B14F-4D97-AF65-F5344CB8AC3E}">
        <p14:creationId xmlns:p14="http://schemas.microsoft.com/office/powerpoint/2010/main" val="197050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TRANSFER OF ORGANIZATIONS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Closure of settlement accounts in commercial banks and transfer of funds to the TSA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Creation of special revenue codes developed in accordance with the budget revenues classification 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Allocation of expenditures in accordance with the budget classification of costs</a:t>
            </a:r>
          </a:p>
        </p:txBody>
      </p:sp>
    </p:spTree>
    <p:extLst>
      <p:ext uri="{BB962C8B-B14F-4D97-AF65-F5344CB8AC3E}">
        <p14:creationId xmlns:p14="http://schemas.microsoft.com/office/powerpoint/2010/main" val="34728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TRANSFER STAGES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Development of a strategy for the transfer of organizations by a joint working group composed of the State Treasury, the Ministry of Education and the Financial and Analytical Service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Reviewing software coverage of business processes of organizations being transferred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Engaging the Academy of the Ministry of Finance to conduct training that involves hands-on sessions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Giving new users access to video tutorials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Providing users with access to the Electronic Service System of the State Treasury of Georgia</a:t>
            </a:r>
          </a:p>
        </p:txBody>
      </p:sp>
    </p:spTree>
    <p:extLst>
      <p:ext uri="{BB962C8B-B14F-4D97-AF65-F5344CB8AC3E}">
        <p14:creationId xmlns:p14="http://schemas.microsoft.com/office/powerpoint/2010/main" val="106737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TREASURY OPERATIONS</a:t>
            </a:r>
            <a:r>
              <a:rPr lang="ru-RU" sz="2800" dirty="0"/>
              <a:t> 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Placing surplus funds on deposit in a commercial bank to generate income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Revenue collection control</a:t>
            </a:r>
            <a:endParaRPr lang="ru-RU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Refund of erroneously credited amounts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Execution of planned expenses, including payroll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890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 dirty="0"/>
              <a:t>TREASURY CONTROL</a:t>
            </a:r>
            <a:r>
              <a:rPr lang="ru-RU" sz="2800" dirty="0"/>
              <a:t> 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Performing only operations permitted by law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Recipient’s bank account validation when making transfers</a:t>
            </a:r>
            <a:endParaRPr lang="ru-RU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Monitoring of deposit accounts with commercial banks</a:t>
            </a:r>
            <a:endParaRPr lang="ru-RU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Making expenditures as per budget classifications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26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en-US" sz="2800"/>
              <a:t>THIRD WAVE OF REFORM OBJECTIVES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Enhance/expand TSA coverage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Unified standards for revenues, expenditures and institutional accounting</a:t>
            </a:r>
            <a:r>
              <a:rPr lang="ru-RU" sz="2800" dirty="0"/>
              <a:t> 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Effective and transparent PFM, minimization of time and financial costs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Real-time information availability</a:t>
            </a:r>
            <a:endParaRPr lang="ka-GE" sz="2800" dirty="0"/>
          </a:p>
        </p:txBody>
      </p:sp>
    </p:spTree>
    <p:extLst>
      <p:ext uri="{BB962C8B-B14F-4D97-AF65-F5344CB8AC3E}">
        <p14:creationId xmlns:p14="http://schemas.microsoft.com/office/powerpoint/2010/main" val="411125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en-US" sz="4000" b="1" dirty="0">
                <a:solidFill>
                  <a:srgbClr val="CC0000"/>
                </a:solidFill>
              </a:rPr>
              <a:t>Thank you</a:t>
            </a:r>
            <a:r>
              <a:rPr lang="ka-GE" sz="4400" b="1" dirty="0">
                <a:solidFill>
                  <a:srgbClr val="CC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ka-GE" sz="2400" dirty="0"/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2177</TotalTime>
  <Words>416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BPG Algeti Compact</vt:lpstr>
      <vt:lpstr>Calibri</vt:lpstr>
      <vt:lpstr>LitNusx</vt:lpstr>
      <vt:lpstr>Wingdings</vt:lpstr>
      <vt:lpstr>Tresury-Presentation</vt:lpstr>
      <vt:lpstr> Migration of comprehensive schools, preschool institutions and other educational establishments to treasury services </vt:lpstr>
      <vt:lpstr>Treasury at a glance</vt:lpstr>
      <vt:lpstr>STAGES OF REFORM</vt:lpstr>
      <vt:lpstr>TRANSFER OF ORGANIZATIONS</vt:lpstr>
      <vt:lpstr>TRANSFER STAGES</vt:lpstr>
      <vt:lpstr>TREASURY OPERATIONS </vt:lpstr>
      <vt:lpstr>TREASURY CONTROL </vt:lpstr>
      <vt:lpstr>THIRD WAVE OF REFORM OBJECTIVES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Tetiana Shalkivska</cp:lastModifiedBy>
  <cp:revision>254</cp:revision>
  <cp:lastPrinted>2021-10-20T10:34:00Z</cp:lastPrinted>
  <dcterms:created xsi:type="dcterms:W3CDTF">2011-06-01T15:53:17Z</dcterms:created>
  <dcterms:modified xsi:type="dcterms:W3CDTF">2023-05-26T03:12:31Z</dcterms:modified>
</cp:coreProperties>
</file>