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280" r:id="rId2"/>
    <p:sldId id="338" r:id="rId3"/>
    <p:sldId id="367" r:id="rId4"/>
    <p:sldId id="363" r:id="rId5"/>
    <p:sldId id="364" r:id="rId6"/>
    <p:sldId id="365" r:id="rId7"/>
    <p:sldId id="366" r:id="rId8"/>
    <p:sldId id="368" r:id="rId9"/>
    <p:sldId id="296" r:id="rId10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99"/>
    <a:srgbClr val="990000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B9FA11-2E63-46EA-BF61-3FA048E1DD05}" v="519" dt="2021-10-07T16:07:33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8" autoAdjust="0"/>
    <p:restoredTop sz="94660" autoAdjust="0"/>
  </p:normalViewPr>
  <p:slideViewPr>
    <p:cSldViewPr>
      <p:cViewPr varScale="1">
        <p:scale>
          <a:sx n="127" d="100"/>
          <a:sy n="127" d="100"/>
        </p:scale>
        <p:origin x="166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DD1779DA-467C-4693-896E-A48E37FC3B6D}" type="datetimeFigureOut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5231C00A-5306-449C-8A18-AD003D8D4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02AAFF4-8663-4713-8720-49D2F11B1459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92" y="3330063"/>
            <a:ext cx="7435818" cy="3154922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50653BAF-C33F-4AC9-9B27-803206E52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6E7213-9378-4F7B-91A7-B06D956D9EBE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993E-1ABA-499F-B912-92CEFD1E26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92D0-585A-4D39-ADB5-5A90D0EC98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3200" cap="all" baseline="0" dirty="0">
                <a:solidFill>
                  <a:srgbClr val="12203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76" y="6429396"/>
            <a:ext cx="1633534" cy="292078"/>
          </a:xfrm>
          <a:ln/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58148" y="6429396"/>
            <a:ext cx="828652" cy="292078"/>
          </a:xfr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C8C45F4A-9343-4308-B8D2-5D21968A45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57200" y="6400800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ka-GE" dirty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8B7A-7BD6-468D-925D-26E2BCA2A5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6FDD-8C8D-4BD8-A4D6-59CFB9CEF6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8AEC4-EC9D-4588-B3F5-013878CFCB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25F5D-D535-4DD1-B151-2FF65A7B3F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9F499-888E-486E-A32D-EB5D364424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9855E-0095-4D08-847A-6ACC4F7171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277D-45CB-4667-9419-9C874571E2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7C9A312-818C-4B1C-A0A6-FD719F4775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321050"/>
            <a:ext cx="7772400" cy="2089150"/>
          </a:xfrm>
        </p:spPr>
        <p:txBody>
          <a:bodyPr/>
          <a:lstStyle/>
          <a:p>
            <a:br>
              <a:rPr lang="en-US" sz="3200" dirty="0"/>
            </a:br>
            <a:r>
              <a:rPr lang="ru-RU" sz="3200" dirty="0">
                <a:solidFill>
                  <a:srgbClr val="FFC000"/>
                </a:solidFill>
              </a:rPr>
              <a:t>Перевод общеобразовательных школ, учреждений дошкольного образования и иных образовательных учреждений на обслуживание казначейства</a:t>
            </a:r>
            <a:br>
              <a:rPr lang="en-US" sz="3200" dirty="0">
                <a:solidFill>
                  <a:srgbClr val="FFC000"/>
                </a:solidFill>
              </a:rPr>
            </a:b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667000" y="5924550"/>
            <a:ext cx="3643313" cy="704850"/>
          </a:xfrm>
        </p:spPr>
        <p:txBody>
          <a:bodyPr/>
          <a:lstStyle/>
          <a:p>
            <a:r>
              <a:rPr lang="ro-RO" sz="2400" dirty="0"/>
              <a:t> </a:t>
            </a:r>
            <a:endParaRPr lang="ru-RU" sz="1600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 bwMode="auto">
          <a:xfrm>
            <a:off x="2714612" y="5486400"/>
            <a:ext cx="36433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bg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bg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sz="2000" kern="0" dirty="0"/>
              <a:t>Эрекле Гваладзе</a:t>
            </a:r>
          </a:p>
          <a:p>
            <a:r>
              <a:rPr lang="ru-RU" sz="2000" kern="0" dirty="0"/>
              <a:t>Важа Микатадзе</a:t>
            </a:r>
            <a:endParaRPr lang="en-US" sz="2000" kern="0" dirty="0"/>
          </a:p>
          <a:p>
            <a:endParaRPr lang="en-US" sz="500" kern="0" dirty="0"/>
          </a:p>
          <a:p>
            <a:r>
              <a:rPr lang="ru-RU" sz="2000" kern="0" dirty="0"/>
              <a:t>Май </a:t>
            </a:r>
            <a:r>
              <a:rPr lang="en-US" sz="2000" kern="0" dirty="0"/>
              <a:t>202</a:t>
            </a:r>
            <a:r>
              <a:rPr lang="ru-RU" sz="2000" kern="0" dirty="0"/>
              <a:t>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ru-RU" sz="2800" dirty="0"/>
              <a:t>Краткая информация о казначействе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Сформировано в</a:t>
            </a:r>
            <a:r>
              <a:rPr lang="en-US" sz="2800" dirty="0"/>
              <a:t> 1995</a:t>
            </a:r>
            <a:r>
              <a:rPr lang="ru-RU" sz="2800" dirty="0"/>
              <a:t> г.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ЕКС введён в </a:t>
            </a:r>
            <a:r>
              <a:rPr lang="en-US" sz="2800" dirty="0"/>
              <a:t>2006</a:t>
            </a:r>
            <a:r>
              <a:rPr lang="ru-RU" sz="2800" dirty="0"/>
              <a:t> г.</a:t>
            </a:r>
            <a:endParaRPr lang="en-US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Обслуживает до 1500 бюджетных организаций</a:t>
            </a:r>
          </a:p>
          <a:p>
            <a:pPr marL="857250" lvl="1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FF0000"/>
                </a:solidFill>
              </a:rPr>
              <a:t>2023-2024 – поэтапно добавится 2073 образовательных организаций </a:t>
            </a:r>
            <a:endParaRPr lang="ka-GE" sz="24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Имеет в своём составе 5 департаментов + административный отдел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Около 80 сотрудников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Охватывает все уровни бюджета</a:t>
            </a:r>
            <a:endParaRPr lang="en-US" sz="28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ru-RU" sz="2800" dirty="0"/>
              <a:t>этапы реформы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ru-RU" sz="2000" dirty="0"/>
              <a:t>Интеграция бюджетов самоуправляющихся единиц (2 АР, 12 самоуправляющихся городов и 64 муниципалитета) в Единую информационную систему управления государственными финансами (</a:t>
            </a:r>
            <a:r>
              <a:rPr lang="en-US" sz="2000" dirty="0"/>
              <a:t>PFMS</a:t>
            </a:r>
            <a:r>
              <a:rPr lang="ru-RU" sz="2000" dirty="0"/>
              <a:t>)</a:t>
            </a:r>
            <a:r>
              <a:rPr lang="ka-GE" sz="2000" dirty="0"/>
              <a:t> – </a:t>
            </a:r>
            <a:r>
              <a:rPr lang="en-US" sz="2000" dirty="0"/>
              <a:t>2014 </a:t>
            </a:r>
            <a:r>
              <a:rPr lang="ru-RU" sz="2000" dirty="0"/>
              <a:t>г.</a:t>
            </a:r>
            <a:endParaRPr lang="en-US" sz="2000" dirty="0"/>
          </a:p>
          <a:p>
            <a:r>
              <a:rPr lang="ru-RU" sz="2000" dirty="0"/>
              <a:t>Внесение в Единую информационную систему управления государственными финансами (</a:t>
            </a:r>
            <a:r>
              <a:rPr lang="en-US" sz="2000" dirty="0"/>
              <a:t>PFMS</a:t>
            </a:r>
            <a:r>
              <a:rPr lang="ru-RU" sz="2000" dirty="0"/>
              <a:t>) информации о доходах и платежах ЮЛПП (за искл. государственных школ) и созданных государственными органами и (или) подотчетных/подконтрольных им НКЮЛ – 2014 г.</a:t>
            </a:r>
          </a:p>
          <a:p>
            <a:r>
              <a:rPr lang="ru-RU" sz="2000" dirty="0"/>
              <a:t>Приведение счетов самоуправляющихся единиц и/или подотчетных/подконтрольных самоуправляющихся ЮЛПП и НКЮЛ (за исключением детских садов) в единую учетную систему казначейства и интеграция производимых по ним доходов и платежей в единую информационную систему управления государственными финансами (</a:t>
            </a:r>
            <a:r>
              <a:rPr lang="en-US" sz="2000" dirty="0"/>
              <a:t>PFMS</a:t>
            </a:r>
            <a:r>
              <a:rPr lang="ru-RU" sz="2000" dirty="0"/>
              <a:t>) и др. – 2015 г.</a:t>
            </a:r>
          </a:p>
        </p:txBody>
      </p:sp>
    </p:spTree>
    <p:extLst>
      <p:ext uri="{BB962C8B-B14F-4D97-AF65-F5344CB8AC3E}">
        <p14:creationId xmlns:p14="http://schemas.microsoft.com/office/powerpoint/2010/main" val="197050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ru-RU" sz="2800" dirty="0"/>
              <a:t>Процесс перевода организаций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Закрытие расчетных счетов в коммерческих банках и перевод средств на единый казначейский счет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Создание специальных кодов доходов, разработанных с учетом классификации доходов бюджета 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Распределение расходных средств в соответствии с бюджетной классификацией затрат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28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ru-RU" sz="2800" dirty="0"/>
              <a:t>Этапы Процесса перевода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200" dirty="0"/>
              <a:t>Разработка стратегии перевода организаций совместной рабочей группой Государственного казначейства, Министерства образования и Финансово-аналитической службой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200" dirty="0"/>
              <a:t>Анализ покрытия програмным обеспечением бизнес-процессов переводимых организаций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200" dirty="0"/>
              <a:t>Привлечение Академии Министерства финансов для проведения обучения, включающего практические занятия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200" dirty="0"/>
              <a:t>Предоставление новым пользователям доступа к видео-урокам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200" dirty="0"/>
              <a:t>Предоставление</a:t>
            </a:r>
            <a:r>
              <a:rPr lang="ka-GE" sz="2200" dirty="0"/>
              <a:t> </a:t>
            </a:r>
            <a:r>
              <a:rPr lang="ru-RU" sz="2200" dirty="0"/>
              <a:t>пользователям доступа к Электронной системе обслуживания Государственного казначейства Грузии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6737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ru-RU" sz="2800" dirty="0"/>
              <a:t>Казначейские Операции 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Размещение свободных средств на депозите коммерческого банка с целью получения дохода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Контроль за поступлением средств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Возврат ошибочно зачисленных сумм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Осуществление запланированных расходов, в том числе оплата труда</a:t>
            </a:r>
          </a:p>
        </p:txBody>
      </p:sp>
    </p:spTree>
    <p:extLst>
      <p:ext uri="{BB962C8B-B14F-4D97-AF65-F5344CB8AC3E}">
        <p14:creationId xmlns:p14="http://schemas.microsoft.com/office/powerpoint/2010/main" val="173890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ru-RU" sz="2800" dirty="0"/>
              <a:t>Казначейский контроль 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Осуществление только допустимых законодательством операций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Проверка валидности банковского счета получателя при осуществлении банковских переводах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Мониторинг депозитных счетов в коммерческих банках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Осуществление расходов в соответствии с бюджетными классификаторами</a:t>
            </a:r>
          </a:p>
        </p:txBody>
      </p:sp>
    </p:spTree>
    <p:extLst>
      <p:ext uri="{BB962C8B-B14F-4D97-AF65-F5344CB8AC3E}">
        <p14:creationId xmlns:p14="http://schemas.microsoft.com/office/powerpoint/2010/main" val="86260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ru-RU" sz="2800" dirty="0"/>
              <a:t>Цели Третьей волны реформы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Увеличение/расширение покрытия единого казначейского счета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Приведение доходов, расходов и бухгалтерского учета организаций к единому стандарту 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Эффективное</a:t>
            </a:r>
            <a:r>
              <a:rPr lang="ka-GE" sz="2800" dirty="0"/>
              <a:t> </a:t>
            </a:r>
            <a:r>
              <a:rPr lang="ru-RU" sz="2800" dirty="0"/>
              <a:t> и прозрачное управление государственными финансами, минимизация временных и материальных затрат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Доступность информации в режиме реального времени</a:t>
            </a:r>
            <a:endParaRPr lang="ka-GE" sz="2800" dirty="0"/>
          </a:p>
        </p:txBody>
      </p:sp>
    </p:spTree>
    <p:extLst>
      <p:ext uri="{BB962C8B-B14F-4D97-AF65-F5344CB8AC3E}">
        <p14:creationId xmlns:p14="http://schemas.microsoft.com/office/powerpoint/2010/main" val="411125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r>
              <a:rPr lang="ru-RU" sz="4000" b="1" dirty="0">
                <a:solidFill>
                  <a:srgbClr val="CC0000"/>
                </a:solidFill>
              </a:rPr>
              <a:t>Спасибо за внимание</a:t>
            </a:r>
            <a:r>
              <a:rPr lang="ka-GE" sz="4400" b="1" dirty="0">
                <a:solidFill>
                  <a:srgbClr val="CC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ka-GE" sz="2400" dirty="0"/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latin typeface="Calibri" pitchFamily="34" charset="0"/>
                <a:hlinkClick r:id="rId2"/>
              </a:rPr>
              <a:t>www.mof.ge</a:t>
            </a:r>
            <a:endParaRPr lang="ka-GE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latin typeface="Calibri" pitchFamily="34" charset="0"/>
                <a:hlinkClick r:id="rId3"/>
              </a:rPr>
              <a:t>www.treasury.gov.ge</a:t>
            </a: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Tresury-Presentation-en</Template>
  <TotalTime>2141</TotalTime>
  <Words>393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BPG Algeti Compact</vt:lpstr>
      <vt:lpstr>Calibri</vt:lpstr>
      <vt:lpstr>LitNusx</vt:lpstr>
      <vt:lpstr>Wingdings</vt:lpstr>
      <vt:lpstr>Tresury-Presentation</vt:lpstr>
      <vt:lpstr> Перевод общеобразовательных школ, учреждений дошкольного образования и иных образовательных учреждений на обслуживание казначейства </vt:lpstr>
      <vt:lpstr>Краткая информация о казначействе</vt:lpstr>
      <vt:lpstr>этапы реформы</vt:lpstr>
      <vt:lpstr>Процесс перевода организаций</vt:lpstr>
      <vt:lpstr>Этапы Процесса перевода</vt:lpstr>
      <vt:lpstr>Казначейские Операции </vt:lpstr>
      <vt:lpstr>Казначейский контроль </vt:lpstr>
      <vt:lpstr>Цели Третьей волны реформы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Yelena Slizhevskaya</cp:lastModifiedBy>
  <cp:revision>239</cp:revision>
  <cp:lastPrinted>2021-10-20T10:34:00Z</cp:lastPrinted>
  <dcterms:created xsi:type="dcterms:W3CDTF">2011-06-01T15:53:17Z</dcterms:created>
  <dcterms:modified xsi:type="dcterms:W3CDTF">2023-05-18T19:12:04Z</dcterms:modified>
</cp:coreProperties>
</file>