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2" r:id="rId1"/>
  </p:sldMasterIdLst>
  <p:notesMasterIdLst>
    <p:notesMasterId r:id="rId11"/>
  </p:notesMasterIdLst>
  <p:handoutMasterIdLst>
    <p:handoutMasterId r:id="rId12"/>
  </p:handoutMasterIdLst>
  <p:sldIdLst>
    <p:sldId id="280" r:id="rId2"/>
    <p:sldId id="338" r:id="rId3"/>
    <p:sldId id="367" r:id="rId4"/>
    <p:sldId id="363" r:id="rId5"/>
    <p:sldId id="364" r:id="rId6"/>
    <p:sldId id="365" r:id="rId7"/>
    <p:sldId id="366" r:id="rId8"/>
    <p:sldId id="368" r:id="rId9"/>
    <p:sldId id="296" r:id="rId10"/>
  </p:sldIdLst>
  <p:sldSz cx="9144000" cy="6858000" type="screen4x3"/>
  <p:notesSz cx="9296400" cy="7010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LitNusx" pitchFamily="2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08" userDrawn="1">
          <p15:clr>
            <a:srgbClr val="A4A3A4"/>
          </p15:clr>
        </p15:guide>
        <p15:guide id="2" pos="2929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00"/>
    <a:srgbClr val="006699"/>
    <a:srgbClr val="990000"/>
    <a:srgbClr val="FF0000"/>
    <a:srgbClr val="0066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CB9FA11-2E63-46EA-BF61-3FA048E1DD05}" v="519" dt="2021-10-07T16:07:33.09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6838" autoAdjust="0"/>
    <p:restoredTop sz="94660" autoAdjust="0"/>
  </p:normalViewPr>
  <p:slideViewPr>
    <p:cSldViewPr>
      <p:cViewPr varScale="1">
        <p:scale>
          <a:sx n="127" d="100"/>
          <a:sy n="127" d="100"/>
        </p:scale>
        <p:origin x="1668" y="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350"/>
    </p:cViewPr>
  </p:sorterViewPr>
  <p:notesViewPr>
    <p:cSldViewPr>
      <p:cViewPr varScale="1">
        <p:scale>
          <a:sx n="77" d="100"/>
          <a:sy n="77" d="100"/>
        </p:scale>
        <p:origin x="-2418" y="-84"/>
      </p:cViewPr>
      <p:guideLst>
        <p:guide orient="horz" pos="2208"/>
        <p:guide pos="29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DD1779DA-467C-4693-896E-A48E37FC3B6D}" type="datetimeFigureOut">
              <a:rPr lang="en-US"/>
              <a:pPr>
                <a:defRPr/>
              </a:pPr>
              <a:t>5/18/2023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l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65141" y="6657691"/>
            <a:ext cx="4029090" cy="350277"/>
          </a:xfrm>
          <a:prstGeom prst="rect">
            <a:avLst/>
          </a:prstGeom>
        </p:spPr>
        <p:txBody>
          <a:bodyPr vert="horz" lIns="131015" tIns="65508" rIns="131015" bIns="65508" rtlCol="0" anchor="b"/>
          <a:lstStyle>
            <a:lvl1pPr algn="r">
              <a:defRPr sz="1700">
                <a:latin typeface="LitNusx" pitchFamily="34" charset="0"/>
              </a:defRPr>
            </a:lvl1pPr>
          </a:lstStyle>
          <a:p>
            <a:pPr>
              <a:defRPr/>
            </a:pPr>
            <a:fld id="{5231C00A-5306-449C-8A18-AD003D8D491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65141" y="0"/>
            <a:ext cx="4029090" cy="350277"/>
          </a:xfrm>
          <a:prstGeom prst="rect">
            <a:avLst/>
          </a:prstGeom>
        </p:spPr>
        <p:txBody>
          <a:bodyPr vert="horz" lIns="88680" tIns="44339" rIns="88680" bIns="44339" rtlCol="0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D02AAFF4-8663-4713-8720-49D2F11B1459}" type="datetimeFigureOut">
              <a:rPr lang="ru-RU"/>
              <a:pPr>
                <a:defRPr/>
              </a:pPr>
              <a:t>18.05.2023</a:t>
            </a:fld>
            <a:endParaRPr lang="ru-R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525463"/>
            <a:ext cx="3505200" cy="2628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680" tIns="44339" rIns="88680" bIns="44339" rtlCol="0" anchor="ctr"/>
          <a:lstStyle/>
          <a:p>
            <a:pPr lvl="0"/>
            <a:endParaRPr lang="ru-R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0292" y="3330063"/>
            <a:ext cx="7435818" cy="3154922"/>
          </a:xfrm>
          <a:prstGeom prst="rect">
            <a:avLst/>
          </a:prstGeom>
        </p:spPr>
        <p:txBody>
          <a:bodyPr vert="horz" lIns="88680" tIns="44339" rIns="88680" bIns="44339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ru-R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l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65141" y="6657693"/>
            <a:ext cx="4029090" cy="352708"/>
          </a:xfrm>
          <a:prstGeom prst="rect">
            <a:avLst/>
          </a:prstGeom>
        </p:spPr>
        <p:txBody>
          <a:bodyPr vert="horz" lIns="88680" tIns="44339" rIns="88680" bIns="44339" rtlCol="0" anchor="b"/>
          <a:lstStyle>
            <a:lvl1pPr algn="r">
              <a:defRPr sz="1100">
                <a:latin typeface="LitNusx" pitchFamily="34" charset="0"/>
              </a:defRPr>
            </a:lvl1pPr>
          </a:lstStyle>
          <a:p>
            <a:pPr>
              <a:defRPr/>
            </a:pPr>
            <a:fld id="{50653BAF-C33F-4AC9-9B27-803206E52EB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dirty="0"/>
          </a:p>
        </p:txBody>
      </p:sp>
      <p:sp>
        <p:nvSpPr>
          <p:cNvPr id="1638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456E7213-9378-4F7B-91A7-B06D956D9EBE}" type="slidenum">
              <a:rPr lang="ru-RU" smtClean="0">
                <a:latin typeface="LitNusx" pitchFamily="2" charset="0"/>
              </a:rPr>
              <a:pPr/>
              <a:t>1</a:t>
            </a:fld>
            <a:endParaRPr lang="ru-RU">
              <a:latin typeface="LitNusx" pitchFamily="2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bg>
      <p:bgPr>
        <a:blipFill dpi="0" rotWithShape="0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65F993E-1ABA-499F-B912-92CEFD1E263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7492D0-585A-4D39-ADB5-5A90D0EC9809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3244859"/>
            <a:ext cx="777240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14884"/>
            <a:ext cx="6400800" cy="785818"/>
          </a:xfrm>
        </p:spPr>
        <p:txBody>
          <a:bodyPr/>
          <a:lstStyle>
            <a:lvl1pPr marL="0" indent="0" algn="ctr">
              <a:buNone/>
              <a:defRPr>
                <a:solidFill>
                  <a:schemeClr val="bg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3"/>
          </p:nvPr>
        </p:nvSpPr>
        <p:spPr>
          <a:xfrm>
            <a:off x="2643174" y="5500702"/>
            <a:ext cx="3643312" cy="500066"/>
          </a:xfrm>
        </p:spPr>
        <p:txBody>
          <a:bodyPr/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>
              <a:defRPr sz="1200">
                <a:solidFill>
                  <a:schemeClr val="bg1"/>
                </a:solidFill>
              </a:defRPr>
            </a:lvl2pPr>
            <a:lvl3pPr>
              <a:defRPr sz="1200">
                <a:solidFill>
                  <a:schemeClr val="bg1"/>
                </a:solidFill>
              </a:defRPr>
            </a:lvl3pPr>
            <a:lvl4pPr>
              <a:defRPr sz="1200">
                <a:solidFill>
                  <a:schemeClr val="bg1"/>
                </a:solidFill>
              </a:defRPr>
            </a:lvl4pPr>
            <a:lvl5pPr>
              <a:defRPr sz="1200"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4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06D474CE-60B0-433A-BE13-E11EE9FAAAA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1000124"/>
          </a:xfrm>
        </p:spPr>
        <p:txBody>
          <a:bodyPr/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lang="en-US" sz="3200" cap="all" baseline="0" dirty="0">
                <a:solidFill>
                  <a:srgbClr val="12203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476886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153176" y="6429396"/>
            <a:ext cx="1633534" cy="292078"/>
          </a:xfrm>
          <a:ln/>
        </p:spPr>
        <p:txBody>
          <a:bodyPr/>
          <a:lstStyle>
            <a:lvl1pPr algn="r">
              <a:defRPr sz="105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858148" y="6429396"/>
            <a:ext cx="828652" cy="292078"/>
          </a:xfrm>
          <a:ln/>
        </p:spPr>
        <p:txBody>
          <a:bodyPr/>
          <a:lstStyle>
            <a:lvl1pPr>
              <a:defRPr sz="1050"/>
            </a:lvl1pPr>
          </a:lstStyle>
          <a:p>
            <a:pPr>
              <a:defRPr/>
            </a:pPr>
            <a:fld id="{C8C45F4A-9343-4308-B8D2-5D21968A450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3"/>
          <p:cNvSpPr>
            <a:spLocks noGrp="1"/>
          </p:cNvSpPr>
          <p:nvPr>
            <p:ph type="ftr" sz="quarter" idx="12"/>
          </p:nvPr>
        </p:nvSpPr>
        <p:spPr>
          <a:xfrm>
            <a:off x="457200" y="6400800"/>
            <a:ext cx="5610225" cy="292100"/>
          </a:xfrm>
        </p:spPr>
        <p:txBody>
          <a:bodyPr/>
          <a:lstStyle>
            <a:lvl1pPr algn="l">
              <a:defRPr sz="1100"/>
            </a:lvl1pPr>
          </a:lstStyle>
          <a:p>
            <a:pPr>
              <a:defRPr/>
            </a:pPr>
            <a:r>
              <a:rPr lang="ka-GE" dirty="0"/>
              <a:t>Tax and Non-Tax Refund Mechanisms</a:t>
            </a:r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B18B7A-7BD6-468D-925D-26E2BCA2A5F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526FDD-8C8D-4BD8-A4D6-59CFB9CEF6E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008AEC4-EC9D-4588-B3F5-013878CFCBF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B425F5D-D535-4DD1-B151-2FF65A7B3F6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39F499-888E-486E-A32D-EB5D3644243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D9855E-0095-4D08-847A-6ACC4F717122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E1277D-45CB-4667-9419-9C874571E2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>
              <a:defRPr/>
            </a:pPr>
            <a:r>
              <a:rPr lang="ka-GE"/>
              <a:t>Tax and Non-Tax Refund Mechanisms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>
              <a:defRPr/>
            </a:pPr>
            <a:fld id="{E7C9A312-818C-4B1C-A0A6-FD719F47754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60" r:id="rId12"/>
  </p:sldLayoutIdLst>
  <p:hf sldNum="0"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reasury.gov.ge/" TargetMode="External"/><Relationship Id="rId2" Type="http://schemas.openxmlformats.org/officeDocument/2006/relationships/hyperlink" Target="http://www.mof.g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ctrTitle"/>
          </p:nvPr>
        </p:nvSpPr>
        <p:spPr>
          <a:xfrm>
            <a:off x="714375" y="3321050"/>
            <a:ext cx="7772400" cy="2089150"/>
          </a:xfrm>
        </p:spPr>
        <p:txBody>
          <a:bodyPr/>
          <a:lstStyle/>
          <a:p>
            <a:br>
              <a:rPr lang="en-US" sz="3200" dirty="0"/>
            </a:br>
            <a:r>
              <a:rPr lang="ru-RU" sz="3200" dirty="0">
                <a:solidFill>
                  <a:srgbClr val="FFC000"/>
                </a:solidFill>
              </a:rPr>
              <a:t>Перевод общеобразовательных школ, учреждений дошкольного образования и иных образовательных учреждений на обслуживание казначейства</a:t>
            </a:r>
            <a:br>
              <a:rPr lang="en-US" sz="3200" dirty="0">
                <a:solidFill>
                  <a:srgbClr val="FFC000"/>
                </a:solidFill>
              </a:rPr>
            </a:br>
            <a:endParaRPr lang="ru-RU" sz="3200" dirty="0">
              <a:solidFill>
                <a:srgbClr val="FFC000"/>
              </a:solidFill>
            </a:endParaRPr>
          </a:p>
        </p:txBody>
      </p:sp>
      <p:sp>
        <p:nvSpPr>
          <p:cNvPr id="15362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2667000" y="5924550"/>
            <a:ext cx="3643313" cy="704850"/>
          </a:xfrm>
        </p:spPr>
        <p:txBody>
          <a:bodyPr/>
          <a:lstStyle/>
          <a:p>
            <a:r>
              <a:rPr lang="ro-RO" sz="2400" dirty="0"/>
              <a:t> </a:t>
            </a:r>
            <a:endParaRPr lang="ru-RU" sz="1600" dirty="0"/>
          </a:p>
        </p:txBody>
      </p:sp>
      <p:sp>
        <p:nvSpPr>
          <p:cNvPr id="4" name="Text Placeholder 3"/>
          <p:cNvSpPr txBox="1">
            <a:spLocks/>
          </p:cNvSpPr>
          <p:nvPr/>
        </p:nvSpPr>
        <p:spPr bwMode="auto">
          <a:xfrm>
            <a:off x="2714612" y="5486400"/>
            <a:ext cx="3643312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None/>
              <a:defRPr sz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bg1"/>
                </a:solidFill>
                <a:latin typeface="+mn-lt"/>
                <a:cs typeface="+mn-cs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200">
                <a:solidFill>
                  <a:schemeClr val="bg1"/>
                </a:solidFill>
                <a:latin typeface="+mn-lt"/>
                <a:cs typeface="+mn-cs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200">
                <a:solidFill>
                  <a:schemeClr val="bg1"/>
                </a:solidFill>
                <a:latin typeface="+mn-lt"/>
                <a:cs typeface="+mn-cs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>
                <a:solidFill>
                  <a:schemeClr val="bg1"/>
                </a:solidFill>
                <a:latin typeface="+mn-lt"/>
                <a:cs typeface="+mn-cs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ru-RU" sz="2000" kern="0" dirty="0"/>
              <a:t>Эрекле Гваладзе</a:t>
            </a:r>
          </a:p>
          <a:p>
            <a:r>
              <a:rPr lang="ru-RU" sz="2000" kern="0" dirty="0"/>
              <a:t>Важа Микатадзе</a:t>
            </a:r>
            <a:endParaRPr lang="en-US" sz="2000" kern="0" dirty="0"/>
          </a:p>
          <a:p>
            <a:endParaRPr lang="en-US" sz="500" kern="0" dirty="0"/>
          </a:p>
          <a:p>
            <a:r>
              <a:rPr lang="ru-RU" sz="2000" kern="0" dirty="0"/>
              <a:t>Май </a:t>
            </a:r>
            <a:r>
              <a:rPr lang="en-US" sz="2000" kern="0" dirty="0"/>
              <a:t>202</a:t>
            </a:r>
            <a:r>
              <a:rPr lang="ru-RU" sz="2000" kern="0" dirty="0"/>
              <a:t>3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ru-RU" sz="2800" dirty="0"/>
              <a:t>Краткая информация о казначействе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Сформировано в</a:t>
            </a:r>
            <a:r>
              <a:rPr lang="en-US" sz="2800" dirty="0"/>
              <a:t> 1995</a:t>
            </a:r>
            <a:r>
              <a:rPr lang="ru-RU" sz="2800" dirty="0"/>
              <a:t> г.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ЕКС введён в </a:t>
            </a:r>
            <a:r>
              <a:rPr lang="en-US" sz="2800" dirty="0"/>
              <a:t>2006</a:t>
            </a:r>
            <a:r>
              <a:rPr lang="ru-RU" sz="2800" dirty="0"/>
              <a:t> г.</a:t>
            </a:r>
            <a:endParaRPr lang="en-US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Обслуживает до 1500 бюджетных организаций</a:t>
            </a:r>
          </a:p>
          <a:p>
            <a:pPr marL="857250" lvl="1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400" dirty="0">
                <a:solidFill>
                  <a:srgbClr val="FF0000"/>
                </a:solidFill>
              </a:rPr>
              <a:t>2023-2024 – поэтапно добавится 2073 образовательных организаций </a:t>
            </a:r>
            <a:endParaRPr lang="ka-GE" sz="2400" dirty="0">
              <a:solidFill>
                <a:srgbClr val="FF0000"/>
              </a:solidFill>
            </a:endParaRP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Имеет в своём составе 5 департаментов + административный отдел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Около 80 сотрудников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Охватывает все уровни бюджета</a:t>
            </a:r>
            <a:endParaRPr lang="en-US" sz="28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  <a:p>
            <a:pPr>
              <a:lnSpc>
                <a:spcPct val="114000"/>
              </a:lnSpc>
              <a:buNone/>
            </a:pP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ru-RU" sz="2800" dirty="0"/>
              <a:t>этапы реформы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r>
              <a:rPr lang="ru-RU" sz="2000" dirty="0"/>
              <a:t>Интеграция бюджетов самоуправляющихся единиц (2 АР, 12 самоуправляющихся городов и 64 муниципалитета) в Единую информационную систему управления государственными финансами (</a:t>
            </a:r>
            <a:r>
              <a:rPr lang="en-US" sz="2000" dirty="0"/>
              <a:t>PFMS</a:t>
            </a:r>
            <a:r>
              <a:rPr lang="ru-RU" sz="2000" dirty="0"/>
              <a:t>)</a:t>
            </a:r>
            <a:r>
              <a:rPr lang="ka-GE" sz="2000" dirty="0"/>
              <a:t> – </a:t>
            </a:r>
            <a:r>
              <a:rPr lang="en-US" sz="2000" dirty="0"/>
              <a:t>2014 </a:t>
            </a:r>
            <a:r>
              <a:rPr lang="ru-RU" sz="2000" dirty="0"/>
              <a:t>г.</a:t>
            </a:r>
            <a:endParaRPr lang="en-US" sz="2000" dirty="0"/>
          </a:p>
          <a:p>
            <a:r>
              <a:rPr lang="ru-RU" sz="2000" dirty="0"/>
              <a:t>Внесение в Единую информационную систему управления государственными финансами (</a:t>
            </a:r>
            <a:r>
              <a:rPr lang="en-US" sz="2000" dirty="0"/>
              <a:t>PFMS</a:t>
            </a:r>
            <a:r>
              <a:rPr lang="ru-RU" sz="2000" dirty="0"/>
              <a:t>) информации о доходах и платежах ЮЛПП (за искл. государственных школ) и созданных государственными органами и (или) подотчетных/подконтрольных им НКЮЛ – 2014 г.</a:t>
            </a:r>
          </a:p>
          <a:p>
            <a:r>
              <a:rPr lang="ru-RU" sz="2000" dirty="0"/>
              <a:t>Приведение счетов самоуправляющихся единиц и/или подотчетных/подконтрольных самоуправляющихся ЮЛПП и НКЮЛ (за исключением детских садов) в единую учетную систему казначейства и интеграция производимых по ним доходов и платежей в единую информационную систему управления государственными финансами (</a:t>
            </a:r>
            <a:r>
              <a:rPr lang="en-US" sz="2000" dirty="0"/>
              <a:t>PFMS</a:t>
            </a:r>
            <a:r>
              <a:rPr lang="ru-RU" sz="2000" dirty="0"/>
              <a:t>) и др. – 2015 г.</a:t>
            </a:r>
          </a:p>
        </p:txBody>
      </p:sp>
    </p:spTree>
    <p:extLst>
      <p:ext uri="{BB962C8B-B14F-4D97-AF65-F5344CB8AC3E}">
        <p14:creationId xmlns:p14="http://schemas.microsoft.com/office/powerpoint/2010/main" val="19705021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ru-RU" sz="2800" dirty="0"/>
              <a:t>Процесс перевода организаций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Закрытие расчетных счетов в коммерческих банках и перевод средств на единый казначейский счет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Создание специальных кодов доходов, разработанных с учетом классификации доходов бюджета 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Распределение расходных средств в соответствии с бюджетной классификацией затрат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72891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ru-RU" sz="2800" dirty="0"/>
              <a:t>Этапы Процесса перевода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029200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200" dirty="0"/>
              <a:t>Разработка стратегии перевода организаций совместной рабочей группой Государственного казначейства, Министерства образования и Финансово-аналитической службой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200" dirty="0"/>
              <a:t>Анализ покрытия програмным обеспечением бизнес-процессов переводимых организаций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200" dirty="0"/>
              <a:t>Привлечение Академии Министерства финансов для проведения обучения, включающего практические занятия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200" dirty="0"/>
              <a:t>Предоставление новым пользователям доступа к видео-урокам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200" dirty="0"/>
              <a:t>Предоставление</a:t>
            </a:r>
            <a:r>
              <a:rPr lang="ka-GE" sz="2200" dirty="0"/>
              <a:t> </a:t>
            </a:r>
            <a:r>
              <a:rPr lang="ru-RU" sz="2200" dirty="0"/>
              <a:t>пользователям доступа к Электронной системе обслуживания Государственного казначейства Грузии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10673767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ru-RU" sz="2800" dirty="0"/>
              <a:t>Казначейские Операции 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Размещение свободных средств на депозите коммерческого банка с целью получения дохода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Контроль за поступлением средств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Возврат ошибочно зачисленных сумм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Осуществление запланированных расходов, в том числе оплата труда</a:t>
            </a:r>
          </a:p>
        </p:txBody>
      </p:sp>
    </p:spTree>
    <p:extLst>
      <p:ext uri="{BB962C8B-B14F-4D97-AF65-F5344CB8AC3E}">
        <p14:creationId xmlns:p14="http://schemas.microsoft.com/office/powerpoint/2010/main" val="17389001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ru-RU" sz="2800" dirty="0"/>
              <a:t>Казначейский контроль 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Осуществление только допустимых законодательством операций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Проверка валидности банковского счета получателя при осуществлении банковских переводах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Мониторинг депозитных счетов в коммерческих банках</a:t>
            </a:r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Осуществление расходов в соответствии с бюджетными классификаторами</a:t>
            </a:r>
          </a:p>
        </p:txBody>
      </p:sp>
    </p:spTree>
    <p:extLst>
      <p:ext uri="{BB962C8B-B14F-4D97-AF65-F5344CB8AC3E}">
        <p14:creationId xmlns:p14="http://schemas.microsoft.com/office/powerpoint/2010/main" val="862600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142852"/>
            <a:ext cx="6643734" cy="695348"/>
          </a:xfrm>
        </p:spPr>
        <p:txBody>
          <a:bodyPr/>
          <a:lstStyle/>
          <a:p>
            <a:r>
              <a:rPr lang="ru-RU" sz="2800" dirty="0"/>
              <a:t>Цели Третьей волны реформы</a:t>
            </a:r>
            <a:endParaRPr lang="en-US" sz="2800" dirty="0">
              <a:solidFill>
                <a:srgbClr val="12203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/>
          <a:lstStyle/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Увеличение/расширение покрытия единого казначейского счета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Приведение доходов, расходов и бухгалтерского учета организаций к единому стандарту 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Эффективное</a:t>
            </a:r>
            <a:r>
              <a:rPr lang="ka-GE" sz="2800" dirty="0"/>
              <a:t> </a:t>
            </a:r>
            <a:r>
              <a:rPr lang="ru-RU" sz="2800" dirty="0"/>
              <a:t> и прозрачное управление государственными финансами, минимизация временных и материальных затрат</a:t>
            </a:r>
            <a:endParaRPr lang="ka-GE" sz="2800" dirty="0"/>
          </a:p>
          <a:p>
            <a:pPr marL="457200" indent="-457200">
              <a:lnSpc>
                <a:spcPct val="114000"/>
              </a:lnSpc>
              <a:buFont typeface="Wingdings" panose="05000000000000000000" pitchFamily="2" charset="2"/>
              <a:buChar char="Ø"/>
            </a:pPr>
            <a:r>
              <a:rPr lang="ru-RU" sz="2800" dirty="0"/>
              <a:t>Доступность информации в режиме реального времени</a:t>
            </a:r>
            <a:endParaRPr lang="ka-GE" sz="2800" dirty="0"/>
          </a:p>
        </p:txBody>
      </p:sp>
    </p:spTree>
    <p:extLst>
      <p:ext uri="{BB962C8B-B14F-4D97-AF65-F5344CB8AC3E}">
        <p14:creationId xmlns:p14="http://schemas.microsoft.com/office/powerpoint/2010/main" val="41112520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/>
          <a:lstStyle/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en-US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endParaRPr lang="ka-GE" sz="1600" dirty="0">
              <a:solidFill>
                <a:srgbClr val="1E4649"/>
              </a:solidFill>
              <a:latin typeface="BPG Algeti Compact" pitchFamily="2" charset="0"/>
            </a:endParaRPr>
          </a:p>
          <a:p>
            <a:pPr algn="ctr" eaLnBrk="1" hangingPunct="1">
              <a:buFontTx/>
              <a:buNone/>
            </a:pPr>
            <a:r>
              <a:rPr lang="ru-RU" sz="4000" b="1" dirty="0">
                <a:solidFill>
                  <a:srgbClr val="CC0000"/>
                </a:solidFill>
              </a:rPr>
              <a:t>Спасибо за внимание</a:t>
            </a:r>
            <a:r>
              <a:rPr lang="ka-GE" sz="4400" b="1" dirty="0">
                <a:solidFill>
                  <a:srgbClr val="CC0000"/>
                </a:solidFill>
              </a:rPr>
              <a:t>!</a:t>
            </a:r>
          </a:p>
          <a:p>
            <a:pPr algn="ctr" eaLnBrk="1" hangingPunct="1">
              <a:buFontTx/>
              <a:buNone/>
            </a:pPr>
            <a:endParaRPr lang="ka-GE" sz="2400" dirty="0"/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latin typeface="Calibri" pitchFamily="34" charset="0"/>
                <a:hlinkClick r:id="rId2"/>
              </a:rPr>
              <a:t>www.mof.ge</a:t>
            </a:r>
            <a:endParaRPr lang="ka-GE" sz="2400" dirty="0">
              <a:solidFill>
                <a:srgbClr val="19194D"/>
              </a:solidFill>
            </a:endParaRPr>
          </a:p>
          <a:p>
            <a:pPr algn="ctr" eaLnBrk="1" hangingPunct="1">
              <a:buFontTx/>
              <a:buNone/>
            </a:pPr>
            <a:r>
              <a:rPr lang="en-US" sz="2400" dirty="0">
                <a:solidFill>
                  <a:srgbClr val="19194D"/>
                </a:solidFill>
                <a:latin typeface="Calibri" pitchFamily="34" charset="0"/>
                <a:hlinkClick r:id="rId3"/>
              </a:rPr>
              <a:t>www.treasury.gov.ge</a:t>
            </a:r>
            <a:endParaRPr lang="en-US" sz="2400" dirty="0">
              <a:solidFill>
                <a:srgbClr val="19194D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400" dirty="0">
              <a:solidFill>
                <a:srgbClr val="19194D"/>
              </a:solidFill>
              <a:latin typeface="Calibri" pitchFamily="34" charset="0"/>
            </a:endParaRPr>
          </a:p>
          <a:p>
            <a:pPr algn="ctr" eaLnBrk="1" hangingPunct="1">
              <a:buFontTx/>
              <a:buNone/>
            </a:pPr>
            <a:endParaRPr lang="en-US" sz="2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resury-Presentatio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Tresury-Presentation-en</Template>
  <TotalTime>2141</TotalTime>
  <Words>393</Words>
  <Application>Microsoft Office PowerPoint</Application>
  <PresentationFormat>On-screen Show (4:3)</PresentationFormat>
  <Paragraphs>52</Paragraphs>
  <Slides>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BPG Algeti Compact</vt:lpstr>
      <vt:lpstr>Calibri</vt:lpstr>
      <vt:lpstr>LitNusx</vt:lpstr>
      <vt:lpstr>Wingdings</vt:lpstr>
      <vt:lpstr>Tresury-Presentation</vt:lpstr>
      <vt:lpstr> Перевод общеобразовательных школ, учреждений дошкольного образования и иных образовательных учреждений на обслуживание казначейства </vt:lpstr>
      <vt:lpstr>Краткая информация о казначействе</vt:lpstr>
      <vt:lpstr>этапы реформы</vt:lpstr>
      <vt:lpstr>Процесс перевода организаций</vt:lpstr>
      <vt:lpstr>Этапы Процесса перевода</vt:lpstr>
      <vt:lpstr>Казначейские Операции </vt:lpstr>
      <vt:lpstr>Казначейский контроль </vt:lpstr>
      <vt:lpstr>Цели Третьей волны реформы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სახაზინო სამსახურის 2011 …………………</dc:title>
  <dc:creator>ekatamadze</dc:creator>
  <cp:lastModifiedBy>Yelena Slizhevskaya</cp:lastModifiedBy>
  <cp:revision>239</cp:revision>
  <cp:lastPrinted>2021-10-20T10:34:00Z</cp:lastPrinted>
  <dcterms:created xsi:type="dcterms:W3CDTF">2011-06-01T15:53:17Z</dcterms:created>
  <dcterms:modified xsi:type="dcterms:W3CDTF">2023-05-18T19:12:04Z</dcterms:modified>
</cp:coreProperties>
</file>