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8"/>
  </p:notesMasterIdLst>
  <p:sldIdLst>
    <p:sldId id="256" r:id="rId2"/>
    <p:sldId id="261" r:id="rId3"/>
    <p:sldId id="295" r:id="rId4"/>
    <p:sldId id="296" r:id="rId5"/>
    <p:sldId id="297" r:id="rId6"/>
    <p:sldId id="302" r:id="rId7"/>
    <p:sldId id="298" r:id="rId8"/>
    <p:sldId id="299" r:id="rId9"/>
    <p:sldId id="300" r:id="rId10"/>
    <p:sldId id="301" r:id="rId11"/>
    <p:sldId id="304" r:id="rId12"/>
    <p:sldId id="305" r:id="rId13"/>
    <p:sldId id="308" r:id="rId14"/>
    <p:sldId id="307" r:id="rId15"/>
    <p:sldId id="310" r:id="rId16"/>
    <p:sldId id="309" r:id="rId17"/>
    <p:sldId id="311" r:id="rId18"/>
    <p:sldId id="312" r:id="rId19"/>
    <p:sldId id="313" r:id="rId20"/>
    <p:sldId id="315" r:id="rId21"/>
    <p:sldId id="317" r:id="rId22"/>
    <p:sldId id="314" r:id="rId23"/>
    <p:sldId id="318" r:id="rId24"/>
    <p:sldId id="319" r:id="rId25"/>
    <p:sldId id="321" r:id="rId26"/>
    <p:sldId id="322" r:id="rId27"/>
    <p:sldId id="320" r:id="rId28"/>
    <p:sldId id="386" r:id="rId29"/>
    <p:sldId id="388" r:id="rId30"/>
    <p:sldId id="294" r:id="rId31"/>
    <p:sldId id="387" r:id="rId32"/>
    <p:sldId id="323" r:id="rId33"/>
    <p:sldId id="324" r:id="rId34"/>
    <p:sldId id="325" r:id="rId35"/>
    <p:sldId id="326" r:id="rId36"/>
    <p:sldId id="327" r:id="rId37"/>
    <p:sldId id="329" r:id="rId38"/>
    <p:sldId id="330" r:id="rId39"/>
    <p:sldId id="328" r:id="rId40"/>
    <p:sldId id="337" r:id="rId41"/>
    <p:sldId id="338" r:id="rId42"/>
    <p:sldId id="333" r:id="rId43"/>
    <p:sldId id="339" r:id="rId44"/>
    <p:sldId id="335" r:id="rId45"/>
    <p:sldId id="336" r:id="rId46"/>
    <p:sldId id="340" r:id="rId47"/>
    <p:sldId id="347" r:id="rId48"/>
    <p:sldId id="341" r:id="rId49"/>
    <p:sldId id="345" r:id="rId50"/>
    <p:sldId id="346" r:id="rId51"/>
    <p:sldId id="389" r:id="rId52"/>
    <p:sldId id="344" r:id="rId53"/>
    <p:sldId id="351" r:id="rId54"/>
    <p:sldId id="349" r:id="rId55"/>
    <p:sldId id="350" r:id="rId56"/>
    <p:sldId id="366" r:id="rId57"/>
    <p:sldId id="354" r:id="rId58"/>
    <p:sldId id="353" r:id="rId59"/>
    <p:sldId id="367" r:id="rId60"/>
    <p:sldId id="360" r:id="rId61"/>
    <p:sldId id="356" r:id="rId62"/>
    <p:sldId id="361" r:id="rId63"/>
    <p:sldId id="362" r:id="rId64"/>
    <p:sldId id="359" r:id="rId65"/>
    <p:sldId id="363" r:id="rId66"/>
    <p:sldId id="364" r:id="rId67"/>
    <p:sldId id="365" r:id="rId68"/>
    <p:sldId id="385" r:id="rId69"/>
    <p:sldId id="369" r:id="rId70"/>
    <p:sldId id="368" r:id="rId71"/>
    <p:sldId id="370" r:id="rId72"/>
    <p:sldId id="379" r:id="rId73"/>
    <p:sldId id="380" r:id="rId74"/>
    <p:sldId id="384" r:id="rId75"/>
    <p:sldId id="383" r:id="rId76"/>
    <p:sldId id="289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00"/>
    <a:srgbClr val="FC5000"/>
    <a:srgbClr val="EA1D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79201"/>
  </p:normalViewPr>
  <p:slideViewPr>
    <p:cSldViewPr snapToGrid="0" snapToObjects="1">
      <p:cViewPr varScale="1">
        <p:scale>
          <a:sx n="92" d="100"/>
          <a:sy n="92" d="100"/>
        </p:scale>
        <p:origin x="-23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149C7-CE96-3D4B-A44A-401C2B62881C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CD7FB-7B8C-A848-A82C-4BA250164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9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2790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19647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5061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03198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73712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69679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61792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246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66992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73893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2436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86268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88432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46094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09117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98209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456302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2621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52969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37339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62193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42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19638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46269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055287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44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61509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45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65059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311506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992328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48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982407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356438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53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567043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56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594401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57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911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45668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58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2707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59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723333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410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61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62402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62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269098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63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054546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718830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70673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23508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7917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649897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606976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047837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70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6515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71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843650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72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002159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73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069380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74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216317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17041-5645-5841-B870-35D70A8C794C}" type="slidenum">
              <a:rPr lang="en-US" smtClean="0"/>
              <a:t>75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237797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76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45952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3847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82579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11954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CD7FB-7B8C-A848-A82C-4BA250164AD6}" type="slidenum">
              <a:rPr lang="en-US" smtClean="0"/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110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68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48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20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0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6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4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6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66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7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2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985-FE3A-2A42-AED0-BD75D7CA0CA8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1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D5985-FE3A-2A42-AED0-BD75D7CA0CA8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7E33C-2029-E64D-9FF6-F114506E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8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DA20EB-4496-FD41-A85A-ECC85890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300" y="6156960"/>
            <a:ext cx="2595113" cy="4584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407935" y="880404"/>
            <a:ext cx="78632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>
                <a:solidFill>
                  <a:schemeClr val="bg1"/>
                </a:solidFill>
                <a:latin typeface="Arial"/>
                <a:cs typeface="Arial"/>
              </a:rPr>
              <a:t>Jednostavan jezik kao pravilo za komunikaciju</a:t>
            </a:r>
          </a:p>
          <a:p>
            <a:r>
              <a:rPr lang="hr-HR" sz="3200" b="1">
                <a:solidFill>
                  <a:schemeClr val="bg1"/>
                </a:solidFill>
                <a:latin typeface="Arial"/>
                <a:cs typeface="Arial"/>
              </a:rPr>
              <a:t>Kako jednostavno prenijeti informacije o proračunu drugima?</a:t>
            </a:r>
          </a:p>
          <a:p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NZ" sz="16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hr-HR" b="1" i="1">
                <a:solidFill>
                  <a:schemeClr val="bg1"/>
                </a:solidFill>
              </a:rPr>
              <a:t>Digitalni alati, informacijske tehnologije i sudjelovanje građana</a:t>
            </a:r>
          </a:p>
          <a:p>
            <a:r>
              <a:rPr lang="hr-HR" sz="1600" i="1">
                <a:solidFill>
                  <a:schemeClr val="bg1"/>
                </a:solidFill>
                <a:latin typeface="Arial"/>
                <a:cs typeface="Arial"/>
              </a:rPr>
              <a:t>Zagreb, Hrvatska, 23. svibnja 2018.</a:t>
            </a:r>
          </a:p>
          <a:p>
            <a:endParaRPr lang="en-NZ" sz="1600" i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NZ" sz="1600" i="1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hr-HR">
                <a:solidFill>
                  <a:schemeClr val="bg1"/>
                </a:solidFill>
                <a:latin typeface="Arial"/>
                <a:cs typeface="Arial"/>
              </a:rPr>
              <a:t>Tarick Gracida</a:t>
            </a:r>
          </a:p>
          <a:p>
            <a:r>
              <a:rPr lang="hr-HR" sz="1600">
                <a:solidFill>
                  <a:schemeClr val="bg1"/>
                </a:solidFill>
                <a:latin typeface="Arial"/>
                <a:cs typeface="Arial"/>
              </a:rPr>
              <a:t>Koordinator za komunikacije i tehnologiju, GIFT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18F4140-A12B-3943-8CA5-C9D74C606439}"/>
              </a:ext>
            </a:extLst>
          </p:cNvPr>
          <p:cNvSpPr txBox="1"/>
          <p:nvPr/>
        </p:nvSpPr>
        <p:spPr>
          <a:xfrm>
            <a:off x="368029" y="4975962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>
                <a:solidFill>
                  <a:schemeClr val="bg1"/>
                </a:solidFill>
                <a:latin typeface="Arial"/>
                <a:cs typeface="Arial"/>
              </a:rPr>
              <a:t>@FiscalTrans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8A716B-7186-5341-BA4B-E1F445A01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679" y="3053020"/>
            <a:ext cx="4172581" cy="247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51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53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195730" y="2067537"/>
            <a:ext cx="4688142" cy="318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NE RADI SE SAMO O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IZRADI OBLIKA,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NEGO IZGRADNJI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KOMUNIKACIJE</a:t>
            </a:r>
          </a:p>
          <a:p>
            <a:pPr algn="ctr">
              <a:lnSpc>
                <a:spcPts val="4080"/>
              </a:lnSpc>
            </a:pPr>
            <a:endParaRPr lang="en-US" sz="4400" dirty="0">
              <a:solidFill>
                <a:schemeClr val="bg1"/>
              </a:solidFill>
            </a:endParaRPr>
          </a:p>
          <a:p>
            <a:pPr algn="r">
              <a:lnSpc>
                <a:spcPts val="4080"/>
              </a:lnSpc>
            </a:pPr>
            <a:r>
              <a:rPr lang="hr-HR" sz="2000">
                <a:solidFill>
                  <a:schemeClr val="bg1"/>
                </a:solidFill>
              </a:rPr>
              <a:t>Frascara</a:t>
            </a:r>
          </a:p>
        </p:txBody>
      </p:sp>
    </p:spTree>
    <p:extLst>
      <p:ext uri="{BB962C8B-B14F-4D97-AF65-F5344CB8AC3E}">
        <p14:creationId xmlns:p14="http://schemas.microsoft.com/office/powerpoint/2010/main" val="2837282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773202" y="885498"/>
            <a:ext cx="545195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0" b="1">
                <a:solidFill>
                  <a:schemeClr val="bg1"/>
                </a:solidFill>
                <a:latin typeface="Arial"/>
                <a:cs typeface="Arial"/>
              </a:rPr>
              <a:t>KAKO</a:t>
            </a:r>
          </a:p>
          <a:p>
            <a:pPr>
              <a:lnSpc>
                <a:spcPts val="3040"/>
              </a:lnSpc>
            </a:pPr>
            <a:r>
              <a:rPr lang="hr-HR" sz="3200" b="1">
                <a:solidFill>
                  <a:schemeClr val="bg1"/>
                </a:solidFill>
                <a:latin typeface="Arial"/>
                <a:cs typeface="Arial"/>
              </a:rPr>
              <a:t>jednostavno prenijeti</a:t>
            </a:r>
          </a:p>
          <a:p>
            <a:r>
              <a:rPr lang="hr-HR" sz="3200" b="1">
                <a:solidFill>
                  <a:schemeClr val="bg1"/>
                </a:solidFill>
                <a:latin typeface="Arial"/>
                <a:cs typeface="Arial"/>
              </a:rPr>
              <a:t>proračun drugima?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8A716B-7186-5341-BA4B-E1F445A0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679" y="3053020"/>
            <a:ext cx="4172581" cy="2470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60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1846024" y="1559560"/>
            <a:ext cx="5451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>
                <a:solidFill>
                  <a:schemeClr val="bg1"/>
                </a:solidFill>
                <a:latin typeface="Arial"/>
                <a:cs typeface="Arial"/>
              </a:rPr>
              <a:t>RAŠČLAMBA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51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1846024" y="1559559"/>
            <a:ext cx="5451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>
                <a:solidFill>
                  <a:schemeClr val="bg1"/>
                </a:solidFill>
                <a:latin typeface="Arial"/>
                <a:cs typeface="Arial"/>
              </a:rPr>
              <a:t>RAŠČLAMBA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63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1045361" y="1559560"/>
            <a:ext cx="7053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>
                <a:solidFill>
                  <a:schemeClr val="bg1"/>
                </a:solidFill>
                <a:latin typeface="Arial"/>
                <a:cs typeface="Arial"/>
              </a:rPr>
              <a:t>RAŠČLAMBA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24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1045361" y="1559560"/>
            <a:ext cx="7053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>
                <a:solidFill>
                  <a:schemeClr val="bg1"/>
                </a:solidFill>
                <a:latin typeface="Arial"/>
                <a:cs typeface="Arial"/>
              </a:rPr>
              <a:t>RAŠČLAMBA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DAAADA-AD16-7A4C-BBE6-457A32B12045}"/>
              </a:ext>
            </a:extLst>
          </p:cNvPr>
          <p:cNvSpPr txBox="1"/>
          <p:nvPr/>
        </p:nvSpPr>
        <p:spPr>
          <a:xfrm>
            <a:off x="1045361" y="2144335"/>
            <a:ext cx="70532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40"/>
              </a:lnSpc>
            </a:pPr>
            <a:r>
              <a:rPr lang="hr-HR" sz="3200">
                <a:solidFill>
                  <a:schemeClr val="bg1"/>
                </a:solidFill>
                <a:latin typeface="Arial"/>
                <a:cs typeface="Arial"/>
              </a:rPr>
              <a:t>INFORMACIJA</a:t>
            </a:r>
          </a:p>
          <a:p>
            <a:pPr algn="ctr">
              <a:lnSpc>
                <a:spcPts val="3240"/>
              </a:lnSpc>
            </a:pPr>
            <a:r>
              <a:rPr lang="hr-HR" sz="3200">
                <a:solidFill>
                  <a:schemeClr val="bg1"/>
                </a:solidFill>
                <a:latin typeface="Arial"/>
                <a:cs typeface="Arial"/>
              </a:rPr>
              <a:t>KAKO BI BILE RAZUMLJIVIJE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381D7D6A-372B-3C41-95D8-096FEC3A332C}"/>
              </a:ext>
            </a:extLst>
          </p:cNvPr>
          <p:cNvCxnSpPr/>
          <p:nvPr/>
        </p:nvCxnSpPr>
        <p:spPr>
          <a:xfrm>
            <a:off x="6841252" y="2575775"/>
            <a:ext cx="1519707" cy="0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3AA7114-0850-8A4F-B03A-BD6F22266D13}"/>
              </a:ext>
            </a:extLst>
          </p:cNvPr>
          <p:cNvCxnSpPr/>
          <p:nvPr/>
        </p:nvCxnSpPr>
        <p:spPr>
          <a:xfrm>
            <a:off x="775303" y="2575775"/>
            <a:ext cx="1519707" cy="0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98AD52-4815-334B-828B-1D7382029B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578"/>
          <a:stretch/>
        </p:blipFill>
        <p:spPr>
          <a:xfrm>
            <a:off x="1180921" y="3401068"/>
            <a:ext cx="1270000" cy="35619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46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68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2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8FA16A-7A7F-ED46-A36B-954C18D79542}"/>
              </a:ext>
            </a:extLst>
          </p:cNvPr>
          <p:cNvSpPr/>
          <p:nvPr/>
        </p:nvSpPr>
        <p:spPr>
          <a:xfrm>
            <a:off x="2086377" y="3593206"/>
            <a:ext cx="6220496" cy="162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1E6C87-4C6D-734D-B02C-B75BD47EE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992" y="655840"/>
            <a:ext cx="1532911" cy="12953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0A8CA19-3180-C24B-986B-A549B3B1627C}"/>
              </a:ext>
            </a:extLst>
          </p:cNvPr>
          <p:cNvSpPr/>
          <p:nvPr/>
        </p:nvSpPr>
        <p:spPr>
          <a:xfrm>
            <a:off x="2189409" y="1848119"/>
            <a:ext cx="2356833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6000">
                <a:solidFill>
                  <a:schemeClr val="tx1">
                    <a:lumMod val="75000"/>
                    <a:lumOff val="25000"/>
                  </a:schemeClr>
                </a:solidFill>
              </a:rPr>
              <a:t>2018.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AAB99CB-7F8A-C147-955D-53B5724C6FCD}"/>
              </a:ext>
            </a:extLst>
          </p:cNvPr>
          <p:cNvSpPr/>
          <p:nvPr/>
        </p:nvSpPr>
        <p:spPr>
          <a:xfrm>
            <a:off x="2189409" y="2606990"/>
            <a:ext cx="5769735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4800" b="1">
                <a:solidFill>
                  <a:srgbClr val="FF5000"/>
                </a:solidFill>
              </a:rPr>
              <a:t>MRLD 100.000.000.000 $</a:t>
            </a:r>
          </a:p>
        </p:txBody>
      </p:sp>
    </p:spTree>
    <p:extLst>
      <p:ext uri="{BB962C8B-B14F-4D97-AF65-F5344CB8AC3E}">
        <p14:creationId xmlns:p14="http://schemas.microsoft.com/office/powerpoint/2010/main" val="1585889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BDC688-40A6-444F-B22B-BBC450184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A7C6C9-1932-4F46-B515-7F852D0F2186}"/>
              </a:ext>
            </a:extLst>
          </p:cNvPr>
          <p:cNvSpPr txBox="1"/>
          <p:nvPr/>
        </p:nvSpPr>
        <p:spPr>
          <a:xfrm>
            <a:off x="1352157" y="2622687"/>
            <a:ext cx="65966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7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10.000.000.000</a:t>
            </a:r>
          </a:p>
        </p:txBody>
      </p:sp>
    </p:spTree>
    <p:extLst>
      <p:ext uri="{BB962C8B-B14F-4D97-AF65-F5344CB8AC3E}">
        <p14:creationId xmlns:p14="http://schemas.microsoft.com/office/powerpoint/2010/main" val="674897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518AC69-1013-1545-A92C-CC5BB9530B63}"/>
              </a:ext>
            </a:extLst>
          </p:cNvPr>
          <p:cNvSpPr/>
          <p:nvPr/>
        </p:nvSpPr>
        <p:spPr>
          <a:xfrm>
            <a:off x="2228045" y="3696237"/>
            <a:ext cx="5151549" cy="1275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86D91C-76CB-614E-A1D2-9C6B03D02071}"/>
              </a:ext>
            </a:extLst>
          </p:cNvPr>
          <p:cNvSpPr txBox="1"/>
          <p:nvPr/>
        </p:nvSpPr>
        <p:spPr>
          <a:xfrm>
            <a:off x="2575775" y="4116777"/>
            <a:ext cx="471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5400">
                <a:solidFill>
                  <a:schemeClr val="tx1">
                    <a:lumMod val="75000"/>
                    <a:lumOff val="25000"/>
                  </a:schemeClr>
                </a:solidFill>
              </a:rPr>
              <a:t>Razumljiv prijedlog zakona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CE6DF5-3CB9-854E-B2CA-ECB22085F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992" y="655840"/>
            <a:ext cx="1532911" cy="12953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A4881E3-2C30-6D4C-B4A3-E79D79F13E0E}"/>
              </a:ext>
            </a:extLst>
          </p:cNvPr>
          <p:cNvSpPr/>
          <p:nvPr/>
        </p:nvSpPr>
        <p:spPr>
          <a:xfrm>
            <a:off x="2189409" y="1848119"/>
            <a:ext cx="2356833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6000">
                <a:solidFill>
                  <a:schemeClr val="tx1">
                    <a:lumMod val="75000"/>
                    <a:lumOff val="25000"/>
                  </a:schemeClr>
                </a:solidFill>
              </a:rPr>
              <a:t>2018.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D851FD2-57A2-4547-98AA-1AACC6D55D9A}"/>
              </a:ext>
            </a:extLst>
          </p:cNvPr>
          <p:cNvSpPr/>
          <p:nvPr/>
        </p:nvSpPr>
        <p:spPr>
          <a:xfrm>
            <a:off x="2189409" y="2606990"/>
            <a:ext cx="5769735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4800" b="1">
                <a:solidFill>
                  <a:srgbClr val="FF5000"/>
                </a:solidFill>
              </a:rPr>
              <a:t>MRLD 100.000.000.000 $</a:t>
            </a:r>
          </a:p>
        </p:txBody>
      </p:sp>
    </p:spTree>
    <p:extLst>
      <p:ext uri="{BB962C8B-B14F-4D97-AF65-F5344CB8AC3E}">
        <p14:creationId xmlns:p14="http://schemas.microsoft.com/office/powerpoint/2010/main" val="2204775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1A6FB1-DC36-134C-89AD-284DB1665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992" y="655840"/>
            <a:ext cx="1532911" cy="12953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76EF18-173E-C94F-83F7-2E26E7062373}"/>
              </a:ext>
            </a:extLst>
          </p:cNvPr>
          <p:cNvSpPr/>
          <p:nvPr/>
        </p:nvSpPr>
        <p:spPr>
          <a:xfrm>
            <a:off x="2189409" y="1848119"/>
            <a:ext cx="2356833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6000">
                <a:solidFill>
                  <a:schemeClr val="tx1">
                    <a:lumMod val="75000"/>
                    <a:lumOff val="25000"/>
                  </a:schemeClr>
                </a:solidFill>
              </a:rPr>
              <a:t>2018.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982A467-F023-F345-A665-80E9E06B606A}"/>
              </a:ext>
            </a:extLst>
          </p:cNvPr>
          <p:cNvSpPr/>
          <p:nvPr/>
        </p:nvSpPr>
        <p:spPr>
          <a:xfrm>
            <a:off x="2189409" y="2606990"/>
            <a:ext cx="5769735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4800" b="1">
                <a:solidFill>
                  <a:srgbClr val="FF5000"/>
                </a:solidFill>
              </a:rPr>
              <a:t>MRLD 100.000.000.000 $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54AC65B-1C6C-ED4B-B223-66B28BA40B9E}"/>
              </a:ext>
            </a:extLst>
          </p:cNvPr>
          <p:cNvSpPr/>
          <p:nvPr/>
        </p:nvSpPr>
        <p:spPr>
          <a:xfrm>
            <a:off x="2189408" y="4234692"/>
            <a:ext cx="2977166" cy="779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4800" b="1">
                <a:solidFill>
                  <a:srgbClr val="FF5000"/>
                </a:solidFill>
              </a:rPr>
              <a:t>1.250.000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FAB1141-8C47-6244-99AF-EC03A22B0D80}"/>
              </a:ext>
            </a:extLst>
          </p:cNvPr>
          <p:cNvSpPr/>
          <p:nvPr/>
        </p:nvSpPr>
        <p:spPr>
          <a:xfrm>
            <a:off x="2189408" y="3784917"/>
            <a:ext cx="2356833" cy="592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3600">
                <a:solidFill>
                  <a:schemeClr val="tx1">
                    <a:lumMod val="75000"/>
                    <a:lumOff val="25000"/>
                  </a:schemeClr>
                </a:solidFill>
              </a:rPr>
              <a:t>Stanovništvo:</a:t>
            </a:r>
          </a:p>
        </p:txBody>
      </p:sp>
    </p:spTree>
    <p:extLst>
      <p:ext uri="{BB962C8B-B14F-4D97-AF65-F5344CB8AC3E}">
        <p14:creationId xmlns:p14="http://schemas.microsoft.com/office/powerpoint/2010/main" val="1144219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278E8F-C730-034A-B41D-52E25CBD9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769" y="732357"/>
            <a:ext cx="2982890" cy="25205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F2BED17-B81C-5D48-BA06-AF8F889468EC}"/>
              </a:ext>
            </a:extLst>
          </p:cNvPr>
          <p:cNvSpPr/>
          <p:nvPr/>
        </p:nvSpPr>
        <p:spPr>
          <a:xfrm>
            <a:off x="2142901" y="3467637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9600" b="1">
                <a:solidFill>
                  <a:srgbClr val="FF5000"/>
                </a:solidFill>
              </a:rPr>
              <a:t>MRLD 80.000 $</a:t>
            </a:r>
          </a:p>
        </p:txBody>
      </p:sp>
    </p:spTree>
    <p:extLst>
      <p:ext uri="{BB962C8B-B14F-4D97-AF65-F5344CB8AC3E}">
        <p14:creationId xmlns:p14="http://schemas.microsoft.com/office/powerpoint/2010/main" val="3594102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hr-HR" sz="2800" dirty="0">
                <a:solidFill>
                  <a:schemeClr val="bg1"/>
                </a:solidFill>
              </a:rPr>
              <a:t>INFORMACIJE</a:t>
            </a:r>
          </a:p>
          <a:p>
            <a:pPr algn="ctr">
              <a:lnSpc>
                <a:spcPts val="4080"/>
              </a:lnSpc>
            </a:pPr>
            <a:r>
              <a:rPr lang="hr-HR" sz="2800" dirty="0">
                <a:solidFill>
                  <a:schemeClr val="bg1"/>
                </a:solidFill>
              </a:rPr>
              <a:t>MORAJU BITI IZRAĐENE TAKO</a:t>
            </a:r>
          </a:p>
          <a:p>
            <a:pPr algn="ctr">
              <a:lnSpc>
                <a:spcPts val="4080"/>
              </a:lnSpc>
            </a:pPr>
            <a:r>
              <a:rPr lang="hr-HR" sz="2800" dirty="0">
                <a:solidFill>
                  <a:schemeClr val="bg1"/>
                </a:solidFill>
              </a:rPr>
              <a:t>DA IH</a:t>
            </a:r>
          </a:p>
          <a:p>
            <a:pPr algn="ctr">
              <a:lnSpc>
                <a:spcPts val="4080"/>
              </a:lnSpc>
            </a:pPr>
            <a:r>
              <a:rPr lang="hr-HR" sz="2800" dirty="0">
                <a:solidFill>
                  <a:schemeClr val="bg1"/>
                </a:solidFill>
              </a:rPr>
              <a:t>RAZUMIJU</a:t>
            </a:r>
          </a:p>
          <a:p>
            <a:pPr algn="ctr">
              <a:lnSpc>
                <a:spcPts val="4080"/>
              </a:lnSpc>
            </a:pPr>
            <a:r>
              <a:rPr lang="hr-HR" sz="2800" b="1" dirty="0">
                <a:solidFill>
                  <a:schemeClr val="bg1"/>
                </a:solidFill>
              </a:rPr>
              <a:t>GRAĐANI</a:t>
            </a:r>
          </a:p>
        </p:txBody>
      </p:sp>
    </p:spTree>
    <p:extLst>
      <p:ext uri="{BB962C8B-B14F-4D97-AF65-F5344CB8AC3E}">
        <p14:creationId xmlns:p14="http://schemas.microsoft.com/office/powerpoint/2010/main" val="1567481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INFORMACIJE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MORAJU BITI IZRAĐENE TAKO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DA IH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RAZUMIJU</a:t>
            </a:r>
          </a:p>
          <a:p>
            <a:pPr algn="ctr">
              <a:lnSpc>
                <a:spcPts val="4080"/>
              </a:lnSpc>
            </a:pPr>
            <a:r>
              <a:rPr lang="hr-HR" sz="4400" b="1">
                <a:solidFill>
                  <a:schemeClr val="bg1"/>
                </a:solidFill>
              </a:rPr>
              <a:t>GRAĐANI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5400" dirty="0">
                <a:solidFill>
                  <a:srgbClr val="FF5000"/>
                </a:solidFill>
              </a:rPr>
              <a:t>Jednostavnost</a:t>
            </a:r>
          </a:p>
        </p:txBody>
      </p:sp>
    </p:spTree>
    <p:extLst>
      <p:ext uri="{BB962C8B-B14F-4D97-AF65-F5344CB8AC3E}">
        <p14:creationId xmlns:p14="http://schemas.microsoft.com/office/powerpoint/2010/main" val="1792060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INFORMACIJE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MORAJU BITI IZRAĐENE TAKO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DA IH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RAZUMIJU</a:t>
            </a:r>
          </a:p>
          <a:p>
            <a:pPr algn="ctr">
              <a:lnSpc>
                <a:spcPts val="4080"/>
              </a:lnSpc>
            </a:pPr>
            <a:r>
              <a:rPr lang="hr-HR" sz="4400" b="1">
                <a:solidFill>
                  <a:schemeClr val="bg1"/>
                </a:solidFill>
              </a:rPr>
              <a:t>GRAĐANI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841CF9-68C9-3043-B91A-A9A0DD047579}"/>
              </a:ext>
            </a:extLst>
          </p:cNvPr>
          <p:cNvSpPr/>
          <p:nvPr/>
        </p:nvSpPr>
        <p:spPr>
          <a:xfrm>
            <a:off x="1835237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6000">
                <a:solidFill>
                  <a:srgbClr val="FF5000"/>
                </a:solidFill>
              </a:rPr>
              <a:t>Previše teksta?</a:t>
            </a:r>
          </a:p>
        </p:txBody>
      </p:sp>
    </p:spTree>
    <p:extLst>
      <p:ext uri="{BB962C8B-B14F-4D97-AF65-F5344CB8AC3E}">
        <p14:creationId xmlns:p14="http://schemas.microsoft.com/office/powerpoint/2010/main" val="2264736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INFORMACIJE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MORAJU BITI IZRAĐENE TAKO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DA IH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RAZUMIJU</a:t>
            </a:r>
          </a:p>
          <a:p>
            <a:pPr algn="ctr">
              <a:lnSpc>
                <a:spcPts val="4080"/>
              </a:lnSpc>
            </a:pPr>
            <a:r>
              <a:rPr lang="hr-HR" sz="4400" b="1">
                <a:solidFill>
                  <a:schemeClr val="bg1"/>
                </a:solidFill>
              </a:rPr>
              <a:t>GRAĐANI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6000">
                <a:solidFill>
                  <a:schemeClr val="tx1">
                    <a:lumMod val="50000"/>
                    <a:lumOff val="50000"/>
                  </a:schemeClr>
                </a:solidFill>
              </a:rPr>
              <a:t>Previše teksta?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255E6E7-64F7-004F-8A8B-9603480ECF7D}"/>
              </a:ext>
            </a:extLst>
          </p:cNvPr>
          <p:cNvCxnSpPr/>
          <p:nvPr/>
        </p:nvCxnSpPr>
        <p:spPr>
          <a:xfrm>
            <a:off x="2163651" y="2067537"/>
            <a:ext cx="4829577" cy="2015066"/>
          </a:xfrm>
          <a:prstGeom prst="line">
            <a:avLst/>
          </a:prstGeom>
          <a:ln w="25400">
            <a:solidFill>
              <a:srgbClr val="FC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418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INFORMACIJE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MORAJU BITI IZRAĐENE TAKO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DA IH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RAZUMIJU</a:t>
            </a:r>
          </a:p>
          <a:p>
            <a:pPr algn="ctr">
              <a:lnSpc>
                <a:spcPts val="4080"/>
              </a:lnSpc>
            </a:pPr>
            <a:r>
              <a:rPr lang="hr-HR" sz="4400" b="1">
                <a:solidFill>
                  <a:schemeClr val="bg1"/>
                </a:solidFill>
              </a:rPr>
              <a:t>GRAĐANI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841CF9-68C9-3043-B91A-A9A0DD047579}"/>
              </a:ext>
            </a:extLst>
          </p:cNvPr>
          <p:cNvSpPr/>
          <p:nvPr/>
        </p:nvSpPr>
        <p:spPr>
          <a:xfrm>
            <a:off x="2079935" y="2067537"/>
            <a:ext cx="385722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3800">
                <a:solidFill>
                  <a:srgbClr val="FF5000"/>
                </a:solidFill>
              </a:rPr>
              <a:t>70%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CC8F143-8EE8-D841-AFBF-5DB3FE8ABF26}"/>
              </a:ext>
            </a:extLst>
          </p:cNvPr>
          <p:cNvSpPr/>
          <p:nvPr/>
        </p:nvSpPr>
        <p:spPr>
          <a:xfrm>
            <a:off x="4773020" y="3324209"/>
            <a:ext cx="1976911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7200">
                <a:solidFill>
                  <a:srgbClr val="FF5000"/>
                </a:solidFill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1614790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5C3762-C8DB-834B-BFE5-951347337AE9}"/>
              </a:ext>
            </a:extLst>
          </p:cNvPr>
          <p:cNvSpPr txBox="1"/>
          <p:nvPr/>
        </p:nvSpPr>
        <p:spPr>
          <a:xfrm>
            <a:off x="888642" y="1094704"/>
            <a:ext cx="7469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>
                <a:solidFill>
                  <a:schemeClr val="tx1">
                    <a:lumMod val="65000"/>
                    <a:lumOff val="35000"/>
                  </a:schemeClr>
                </a:solidFill>
              </a:rPr>
              <a:t>KAD JE PREVIŠE VIZUALNOG SADRŽAJA</a:t>
            </a:r>
          </a:p>
          <a:p>
            <a:pPr algn="ctr"/>
            <a:r>
              <a:rPr lang="hr-HR" sz="2400">
                <a:solidFill>
                  <a:schemeClr val="tx1">
                    <a:lumMod val="65000"/>
                    <a:lumOff val="35000"/>
                  </a:schemeClr>
                </a:solidFill>
              </a:rPr>
              <a:t>NAJMANJE OBRAĆAMO POZORNOST.</a:t>
            </a:r>
          </a:p>
        </p:txBody>
      </p:sp>
    </p:spTree>
    <p:extLst>
      <p:ext uri="{BB962C8B-B14F-4D97-AF65-F5344CB8AC3E}">
        <p14:creationId xmlns:p14="http://schemas.microsoft.com/office/powerpoint/2010/main" val="3614447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1C07A7-A35C-2045-9924-3BE09CA99E00}"/>
              </a:ext>
            </a:extLst>
          </p:cNvPr>
          <p:cNvSpPr txBox="1"/>
          <p:nvPr/>
        </p:nvSpPr>
        <p:spPr>
          <a:xfrm>
            <a:off x="888642" y="1094704"/>
            <a:ext cx="7469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>
                <a:solidFill>
                  <a:schemeClr val="tx1">
                    <a:lumMod val="65000"/>
                    <a:lumOff val="35000"/>
                  </a:schemeClr>
                </a:solidFill>
              </a:rPr>
              <a:t>KAD JE PREVIŠE VIZUALNOG SADRŽAJA</a:t>
            </a:r>
          </a:p>
          <a:p>
            <a:pPr algn="ctr"/>
            <a:r>
              <a:rPr lang="hr-HR" sz="2400">
                <a:solidFill>
                  <a:schemeClr val="tx1">
                    <a:lumMod val="65000"/>
                    <a:lumOff val="35000"/>
                  </a:schemeClr>
                </a:solidFill>
              </a:rPr>
              <a:t>NAJMANJE OBRAĆAMO POZORNOST.</a:t>
            </a:r>
          </a:p>
          <a:p>
            <a:pPr algn="ctr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hr-HR" sz="2400">
                <a:solidFill>
                  <a:schemeClr val="tx1">
                    <a:lumMod val="65000"/>
                    <a:lumOff val="35000"/>
                  </a:schemeClr>
                </a:solidFill>
              </a:rPr>
              <a:t>MORAMO </a:t>
            </a:r>
            <a:r>
              <a:rPr lang="hr-HR" sz="2400" b="1">
                <a:solidFill>
                  <a:srgbClr val="FF5000"/>
                </a:solidFill>
              </a:rPr>
              <a:t>RAŠČLANITI</a:t>
            </a:r>
            <a:r>
              <a:rPr lang="hr-HR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I </a:t>
            </a:r>
            <a:r>
              <a:rPr lang="hr-HR" sz="2400" b="1">
                <a:solidFill>
                  <a:srgbClr val="FF5000"/>
                </a:solidFill>
              </a:rPr>
              <a:t>IZRADITI</a:t>
            </a:r>
            <a:r>
              <a:rPr lang="hr-HR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PREGLEDNE INFORMACIJE</a:t>
            </a:r>
          </a:p>
        </p:txBody>
      </p:sp>
    </p:spTree>
    <p:extLst>
      <p:ext uri="{BB962C8B-B14F-4D97-AF65-F5344CB8AC3E}">
        <p14:creationId xmlns:p14="http://schemas.microsoft.com/office/powerpoint/2010/main" val="3475840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BDC688-40A6-444F-B22B-BBC450184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A7C6C9-1932-4F46-B515-7F852D0F2186}"/>
              </a:ext>
            </a:extLst>
          </p:cNvPr>
          <p:cNvSpPr txBox="1"/>
          <p:nvPr/>
        </p:nvSpPr>
        <p:spPr>
          <a:xfrm>
            <a:off x="1095677" y="2622687"/>
            <a:ext cx="7109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7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100.000.000.000</a:t>
            </a:r>
          </a:p>
        </p:txBody>
      </p:sp>
    </p:spTree>
    <p:extLst>
      <p:ext uri="{BB962C8B-B14F-4D97-AF65-F5344CB8AC3E}">
        <p14:creationId xmlns:p14="http://schemas.microsoft.com/office/powerpoint/2010/main" val="1776122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32FB50-0300-4E40-B065-F6B778F4DE89}"/>
              </a:ext>
            </a:extLst>
          </p:cNvPr>
          <p:cNvSpPr txBox="1"/>
          <p:nvPr/>
        </p:nvSpPr>
        <p:spPr>
          <a:xfrm>
            <a:off x="1493950" y="3309870"/>
            <a:ext cx="2588654" cy="1493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>
                <a:solidFill>
                  <a:srgbClr val="FF5000"/>
                </a:solidFill>
              </a:rPr>
              <a:t>• </a:t>
            </a:r>
            <a:r>
              <a:rPr lang="hr-HR">
                <a:solidFill>
                  <a:schemeClr val="tx1">
                    <a:lumMod val="65000"/>
                    <a:lumOff val="35000"/>
                  </a:schemeClr>
                </a:solidFill>
              </a:rPr>
              <a:t>TE ĆE INFORMACIJE BITI NEVIDLJIVE ZAINTERESIRANOJ JAVNOSTI AKO GRAFIČKI PRIKAZI NISU VEZANI UZ TEMU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61A56C-E83F-544F-99B3-9DA09D9F9750}"/>
              </a:ext>
            </a:extLst>
          </p:cNvPr>
          <p:cNvSpPr txBox="1"/>
          <p:nvPr/>
        </p:nvSpPr>
        <p:spPr>
          <a:xfrm>
            <a:off x="888642" y="1094704"/>
            <a:ext cx="7469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>
                <a:solidFill>
                  <a:schemeClr val="tx1">
                    <a:lumMod val="65000"/>
                    <a:lumOff val="35000"/>
                  </a:schemeClr>
                </a:solidFill>
              </a:rPr>
              <a:t>KAD JE PREVIŠE VIZUALNOG SADRŽAJA</a:t>
            </a:r>
          </a:p>
          <a:p>
            <a:pPr algn="ctr"/>
            <a:r>
              <a:rPr lang="hr-HR" sz="2400">
                <a:solidFill>
                  <a:schemeClr val="tx1">
                    <a:lumMod val="65000"/>
                    <a:lumOff val="35000"/>
                  </a:schemeClr>
                </a:solidFill>
              </a:rPr>
              <a:t>NAJMANJE OBRAĆAMO POZORNOST.</a:t>
            </a:r>
          </a:p>
          <a:p>
            <a:pPr algn="ctr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hr-HR" sz="2400">
                <a:solidFill>
                  <a:schemeClr val="tx1">
                    <a:lumMod val="65000"/>
                    <a:lumOff val="35000"/>
                  </a:schemeClr>
                </a:solidFill>
              </a:rPr>
              <a:t>MORAMO </a:t>
            </a:r>
            <a:r>
              <a:rPr lang="hr-HR" sz="2400" b="1">
                <a:solidFill>
                  <a:srgbClr val="FF5000"/>
                </a:solidFill>
              </a:rPr>
              <a:t>RAŠČLANITI</a:t>
            </a:r>
            <a:r>
              <a:rPr lang="hr-HR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I </a:t>
            </a:r>
            <a:r>
              <a:rPr lang="hr-HR" sz="2400" b="1">
                <a:solidFill>
                  <a:srgbClr val="FF5000"/>
                </a:solidFill>
              </a:rPr>
              <a:t>IZRADITI</a:t>
            </a:r>
            <a:r>
              <a:rPr lang="hr-HR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PREGLEDNE INFORMACIJE</a:t>
            </a:r>
          </a:p>
        </p:txBody>
      </p:sp>
    </p:spTree>
    <p:extLst>
      <p:ext uri="{BB962C8B-B14F-4D97-AF65-F5344CB8AC3E}">
        <p14:creationId xmlns:p14="http://schemas.microsoft.com/office/powerpoint/2010/main" val="3162068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32FB50-0300-4E40-B065-F6B778F4DE89}"/>
              </a:ext>
            </a:extLst>
          </p:cNvPr>
          <p:cNvSpPr txBox="1"/>
          <p:nvPr/>
        </p:nvSpPr>
        <p:spPr>
          <a:xfrm>
            <a:off x="1493950" y="3309870"/>
            <a:ext cx="2588654" cy="1493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>
                <a:solidFill>
                  <a:srgbClr val="FF5000"/>
                </a:solidFill>
              </a:rPr>
              <a:t>• </a:t>
            </a:r>
            <a:r>
              <a:rPr lang="hr-HR">
                <a:solidFill>
                  <a:schemeClr val="tx1">
                    <a:lumMod val="65000"/>
                    <a:lumOff val="35000"/>
                  </a:schemeClr>
                </a:solidFill>
              </a:rPr>
              <a:t>TE ĆE INFORMACIJE BITI NEVIDLJIVE ZAINTERESIRANOJ JAVNOSTI AKO GRAFIČKI PRIKAZI NISU VEZANI UZ TEMU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544358-92C6-CE4A-B437-4A799D133DEB}"/>
              </a:ext>
            </a:extLst>
          </p:cNvPr>
          <p:cNvSpPr txBox="1"/>
          <p:nvPr/>
        </p:nvSpPr>
        <p:spPr>
          <a:xfrm>
            <a:off x="4687910" y="3322749"/>
            <a:ext cx="3387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>
                <a:solidFill>
                  <a:srgbClr val="FF5000"/>
                </a:solidFill>
              </a:rPr>
              <a:t>• </a:t>
            </a:r>
            <a:r>
              <a:rPr lang="hr-HR">
                <a:solidFill>
                  <a:schemeClr val="tx1">
                    <a:lumMod val="65000"/>
                    <a:lumOff val="35000"/>
                  </a:schemeClr>
                </a:solidFill>
              </a:rPr>
              <a:t>NEZAINTERESIRANA JAVNOST KOJU SU ZAINTRIGIRALE SLIKE IZGUBIT ĆE INTERES AKO INFORMACIJE NISU POJEDNOSTAVLJENE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5C91BD6-3B6C-9342-A84F-808B0EFB499C}"/>
              </a:ext>
            </a:extLst>
          </p:cNvPr>
          <p:cNvCxnSpPr/>
          <p:nvPr/>
        </p:nvCxnSpPr>
        <p:spPr>
          <a:xfrm>
            <a:off x="4481848" y="3078051"/>
            <a:ext cx="0" cy="1996225"/>
          </a:xfrm>
          <a:prstGeom prst="line">
            <a:avLst/>
          </a:prstGeom>
          <a:ln w="28575">
            <a:solidFill>
              <a:srgbClr val="FF5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3F6B70-A3D5-4948-83D6-2A834AC8E304}"/>
              </a:ext>
            </a:extLst>
          </p:cNvPr>
          <p:cNvSpPr txBox="1"/>
          <p:nvPr/>
        </p:nvSpPr>
        <p:spPr>
          <a:xfrm>
            <a:off x="888642" y="1094704"/>
            <a:ext cx="7469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>
                <a:solidFill>
                  <a:schemeClr val="tx1">
                    <a:lumMod val="65000"/>
                    <a:lumOff val="35000"/>
                  </a:schemeClr>
                </a:solidFill>
              </a:rPr>
              <a:t>KAD JE PREVIŠE VIZUALNOG SADRŽAJA</a:t>
            </a:r>
          </a:p>
          <a:p>
            <a:pPr algn="ctr"/>
            <a:r>
              <a:rPr lang="hr-HR" sz="2400">
                <a:solidFill>
                  <a:schemeClr val="tx1">
                    <a:lumMod val="65000"/>
                    <a:lumOff val="35000"/>
                  </a:schemeClr>
                </a:solidFill>
              </a:rPr>
              <a:t>NAJMANJE OBRAĆAMO POZORNOST.</a:t>
            </a:r>
          </a:p>
          <a:p>
            <a:pPr algn="ctr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hr-HR" sz="2400">
                <a:solidFill>
                  <a:schemeClr val="tx1">
                    <a:lumMod val="65000"/>
                    <a:lumOff val="35000"/>
                  </a:schemeClr>
                </a:solidFill>
              </a:rPr>
              <a:t>MORAMO </a:t>
            </a:r>
            <a:r>
              <a:rPr lang="hr-HR" sz="2400" b="1">
                <a:solidFill>
                  <a:srgbClr val="FF5000"/>
                </a:solidFill>
              </a:rPr>
              <a:t>RAŠČLANITI</a:t>
            </a:r>
            <a:r>
              <a:rPr lang="hr-HR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I </a:t>
            </a:r>
            <a:r>
              <a:rPr lang="hr-HR" sz="2400" b="1">
                <a:solidFill>
                  <a:srgbClr val="FF5000"/>
                </a:solidFill>
              </a:rPr>
              <a:t>IZRADITI</a:t>
            </a:r>
            <a:r>
              <a:rPr lang="hr-HR" sz="2400">
                <a:solidFill>
                  <a:schemeClr val="tx1">
                    <a:lumMod val="65000"/>
                    <a:lumOff val="35000"/>
                  </a:schemeClr>
                </a:solidFill>
              </a:rPr>
              <a:t> PREGLEDNE INFORMACIJE</a:t>
            </a:r>
          </a:p>
        </p:txBody>
      </p:sp>
    </p:spTree>
    <p:extLst>
      <p:ext uri="{BB962C8B-B14F-4D97-AF65-F5344CB8AC3E}">
        <p14:creationId xmlns:p14="http://schemas.microsoft.com/office/powerpoint/2010/main" val="785012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INFORMACIJE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MORAJU BITI IZRAĐENE TAKO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DA IH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RAZUMIJU</a:t>
            </a:r>
          </a:p>
          <a:p>
            <a:pPr algn="ctr">
              <a:lnSpc>
                <a:spcPts val="4080"/>
              </a:lnSpc>
            </a:pPr>
            <a:r>
              <a:rPr lang="hr-HR" sz="4400" b="1">
                <a:solidFill>
                  <a:schemeClr val="bg1"/>
                </a:solidFill>
              </a:rPr>
              <a:t>GRAĐANI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6600">
                <a:solidFill>
                  <a:srgbClr val="FF5000"/>
                </a:solidFill>
              </a:rPr>
              <a:t>vizualna jednostavnost</a:t>
            </a:r>
          </a:p>
        </p:txBody>
      </p:sp>
    </p:spTree>
    <p:extLst>
      <p:ext uri="{BB962C8B-B14F-4D97-AF65-F5344CB8AC3E}">
        <p14:creationId xmlns:p14="http://schemas.microsoft.com/office/powerpoint/2010/main" val="3391432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67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49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35936E-AD4D-8641-AB92-D78F84716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400300"/>
            <a:ext cx="7620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13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2700239" y="2112134"/>
            <a:ext cx="3844321" cy="22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60"/>
              </a:lnSpc>
            </a:pPr>
            <a:r>
              <a:rPr lang="hr-HR" sz="8800">
                <a:solidFill>
                  <a:schemeClr val="bg1"/>
                </a:solidFill>
              </a:rPr>
              <a:t>NEMOJTE</a:t>
            </a:r>
          </a:p>
          <a:p>
            <a:pPr algn="ctr">
              <a:lnSpc>
                <a:spcPts val="8060"/>
              </a:lnSpc>
            </a:pPr>
            <a:r>
              <a:rPr lang="hr-HR" sz="8800">
                <a:solidFill>
                  <a:schemeClr val="bg1"/>
                </a:solidFill>
              </a:rPr>
              <a:t>IMITIRATI</a:t>
            </a:r>
          </a:p>
        </p:txBody>
      </p:sp>
    </p:spTree>
    <p:extLst>
      <p:ext uri="{BB962C8B-B14F-4D97-AF65-F5344CB8AC3E}">
        <p14:creationId xmlns:p14="http://schemas.microsoft.com/office/powerpoint/2010/main" val="22119624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14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60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790DF9-37E8-A341-9876-1B57D0506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91" y="2087434"/>
            <a:ext cx="1958788" cy="268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51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773202" y="885498"/>
            <a:ext cx="545195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0" b="1">
                <a:solidFill>
                  <a:schemeClr val="bg1"/>
                </a:solidFill>
                <a:latin typeface="Arial"/>
                <a:cs typeface="Arial"/>
              </a:rPr>
              <a:t>KAKO</a:t>
            </a:r>
          </a:p>
          <a:p>
            <a:pPr>
              <a:lnSpc>
                <a:spcPts val="3040"/>
              </a:lnSpc>
            </a:pPr>
            <a:r>
              <a:rPr lang="hr-HR" sz="3200" b="1">
                <a:solidFill>
                  <a:schemeClr val="bg1"/>
                </a:solidFill>
                <a:latin typeface="Arial"/>
                <a:cs typeface="Arial"/>
              </a:rPr>
              <a:t>jednostavno prenijeti informacije o</a:t>
            </a:r>
          </a:p>
          <a:p>
            <a:r>
              <a:rPr lang="hr-HR" sz="3200" b="1">
                <a:solidFill>
                  <a:schemeClr val="bg1"/>
                </a:solidFill>
                <a:latin typeface="Arial"/>
                <a:cs typeface="Arial"/>
              </a:rPr>
              <a:t>proračunu drugima?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8A716B-7186-5341-BA4B-E1F445A0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679" y="3053020"/>
            <a:ext cx="4172581" cy="2470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03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2000913" y="2112134"/>
            <a:ext cx="5242975" cy="2045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60"/>
              </a:lnSpc>
            </a:pPr>
            <a:r>
              <a:rPr lang="hr-HR" sz="4000" dirty="0">
                <a:solidFill>
                  <a:schemeClr val="bg1"/>
                </a:solidFill>
              </a:rPr>
              <a:t>TREBAMO</a:t>
            </a:r>
          </a:p>
          <a:p>
            <a:pPr algn="ctr">
              <a:lnSpc>
                <a:spcPts val="8060"/>
              </a:lnSpc>
            </a:pPr>
            <a:r>
              <a:rPr lang="hr-HR" sz="4000" dirty="0">
                <a:solidFill>
                  <a:schemeClr val="bg1"/>
                </a:solidFill>
              </a:rPr>
              <a:t>POZITIVNO RAZMIŠLJATI</a:t>
            </a:r>
          </a:p>
        </p:txBody>
      </p:sp>
    </p:spTree>
    <p:extLst>
      <p:ext uri="{BB962C8B-B14F-4D97-AF65-F5344CB8AC3E}">
        <p14:creationId xmlns:p14="http://schemas.microsoft.com/office/powerpoint/2010/main" val="1748561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INFORMACIJE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MORAJU BITI IZRAĐENE TAKO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DA IH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RAZUMIJU</a:t>
            </a:r>
          </a:p>
          <a:p>
            <a:pPr algn="ctr">
              <a:lnSpc>
                <a:spcPts val="4080"/>
              </a:lnSpc>
            </a:pPr>
            <a:r>
              <a:rPr lang="hr-HR" sz="4400" b="1">
                <a:solidFill>
                  <a:schemeClr val="bg1"/>
                </a:solidFill>
              </a:rPr>
              <a:t>GRAĐANI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6600">
                <a:solidFill>
                  <a:srgbClr val="FF5000"/>
                </a:solidFill>
              </a:rPr>
              <a:t>rat</a:t>
            </a:r>
          </a:p>
          <a:p>
            <a:pPr algn="ctr"/>
            <a:r>
              <a:rPr lang="hr-HR" sz="6600">
                <a:solidFill>
                  <a:srgbClr val="FF5000"/>
                </a:solidFill>
              </a:rPr>
              <a:t>smrt</a:t>
            </a:r>
          </a:p>
        </p:txBody>
      </p:sp>
    </p:spTree>
    <p:extLst>
      <p:ext uri="{BB962C8B-B14F-4D97-AF65-F5344CB8AC3E}">
        <p14:creationId xmlns:p14="http://schemas.microsoft.com/office/powerpoint/2010/main" val="4355842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08" y="717631"/>
            <a:ext cx="7504784" cy="540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9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1527004" y="2021981"/>
            <a:ext cx="6190797" cy="243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hr-HR" sz="6600">
                <a:solidFill>
                  <a:schemeClr val="bg1"/>
                </a:solidFill>
              </a:rPr>
              <a:t>FORMAT</a:t>
            </a:r>
          </a:p>
          <a:p>
            <a:pPr algn="ctr">
              <a:lnSpc>
                <a:spcPts val="6000"/>
              </a:lnSpc>
            </a:pPr>
            <a:r>
              <a:rPr lang="hr-HR" sz="6600">
                <a:solidFill>
                  <a:schemeClr val="bg1"/>
                </a:solidFill>
              </a:rPr>
              <a:t>JE VRLO</a:t>
            </a:r>
          </a:p>
          <a:p>
            <a:pPr algn="ctr">
              <a:lnSpc>
                <a:spcPts val="6000"/>
              </a:lnSpc>
            </a:pPr>
            <a:r>
              <a:rPr lang="hr-HR" sz="6600">
                <a:solidFill>
                  <a:schemeClr val="bg1"/>
                </a:solidFill>
              </a:rPr>
              <a:t>BITAN</a:t>
            </a:r>
          </a:p>
        </p:txBody>
      </p:sp>
    </p:spTree>
    <p:extLst>
      <p:ext uri="{BB962C8B-B14F-4D97-AF65-F5344CB8AC3E}">
        <p14:creationId xmlns:p14="http://schemas.microsoft.com/office/powerpoint/2010/main" val="2182007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645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145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294152" y="2095607"/>
            <a:ext cx="4491294" cy="2797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40"/>
              </a:lnSpc>
            </a:pPr>
            <a:r>
              <a:rPr lang="hr-HR" sz="3200">
                <a:solidFill>
                  <a:schemeClr val="bg1"/>
                </a:solidFill>
              </a:rPr>
              <a:t>STRUČNI PORTALI</a:t>
            </a:r>
          </a:p>
          <a:p>
            <a:pPr algn="ctr">
              <a:lnSpc>
                <a:spcPts val="3040"/>
              </a:lnSpc>
            </a:pPr>
            <a:r>
              <a:rPr lang="hr-HR" sz="3200">
                <a:solidFill>
                  <a:schemeClr val="bg1"/>
                </a:solidFill>
              </a:rPr>
              <a:t>ZA TRANSPARENTNOST</a:t>
            </a:r>
          </a:p>
          <a:p>
            <a:pPr algn="ctr">
              <a:lnSpc>
                <a:spcPts val="3040"/>
              </a:lnSpc>
            </a:pPr>
            <a:r>
              <a:rPr lang="hr-HR" sz="3200">
                <a:solidFill>
                  <a:schemeClr val="bg1"/>
                </a:solidFill>
              </a:rPr>
              <a:t>S VIZUALNIM SADRŽAJEM</a:t>
            </a:r>
          </a:p>
          <a:p>
            <a:pPr algn="ctr">
              <a:lnSpc>
                <a:spcPts val="3040"/>
              </a:lnSpc>
            </a:pPr>
            <a:r>
              <a:rPr lang="hr-HR" sz="3200">
                <a:solidFill>
                  <a:schemeClr val="bg1"/>
                </a:solidFill>
              </a:rPr>
              <a:t>KOJI NEĆE IZAZVATI</a:t>
            </a:r>
          </a:p>
          <a:p>
            <a:pPr algn="ctr">
              <a:lnSpc>
                <a:spcPts val="3040"/>
              </a:lnSpc>
            </a:pPr>
            <a:r>
              <a:rPr lang="hr-HR" sz="3200">
                <a:solidFill>
                  <a:schemeClr val="bg1"/>
                </a:solidFill>
              </a:rPr>
              <a:t>SUMNJU ZBOG IZNESENIH</a:t>
            </a:r>
          </a:p>
          <a:p>
            <a:pPr algn="ctr">
              <a:lnSpc>
                <a:spcPts val="3040"/>
              </a:lnSpc>
            </a:pPr>
            <a:r>
              <a:rPr lang="hr-HR" sz="3200">
                <a:solidFill>
                  <a:schemeClr val="bg1"/>
                </a:solidFill>
              </a:rPr>
              <a:t>PODATAKA</a:t>
            </a:r>
          </a:p>
          <a:p>
            <a:pPr algn="ctr">
              <a:lnSpc>
                <a:spcPts val="3040"/>
              </a:lnSpc>
            </a:pP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7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1527004" y="2021981"/>
            <a:ext cx="6190797" cy="243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hr-HR" sz="6600">
                <a:solidFill>
                  <a:schemeClr val="bg1"/>
                </a:solidFill>
              </a:rPr>
              <a:t>POŠTUJTE</a:t>
            </a:r>
          </a:p>
          <a:p>
            <a:pPr algn="ctr">
              <a:lnSpc>
                <a:spcPts val="6000"/>
              </a:lnSpc>
            </a:pPr>
            <a:r>
              <a:rPr lang="hr-HR" sz="6600">
                <a:solidFill>
                  <a:schemeClr val="bg1"/>
                </a:solidFill>
              </a:rPr>
              <a:t>IDENTITET</a:t>
            </a:r>
          </a:p>
          <a:p>
            <a:pPr algn="ctr">
              <a:lnSpc>
                <a:spcPts val="6000"/>
              </a:lnSpc>
            </a:pPr>
            <a:r>
              <a:rPr lang="hr-HR" sz="6600">
                <a:solidFill>
                  <a:schemeClr val="bg1"/>
                </a:solidFill>
              </a:rPr>
              <a:t>KORPORACIJE</a:t>
            </a:r>
          </a:p>
        </p:txBody>
      </p:sp>
    </p:spTree>
    <p:extLst>
      <p:ext uri="{BB962C8B-B14F-4D97-AF65-F5344CB8AC3E}">
        <p14:creationId xmlns:p14="http://schemas.microsoft.com/office/powerpoint/2010/main" val="36592277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721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04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948276" y="2067537"/>
            <a:ext cx="3183051" cy="2677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980"/>
              </a:lnSpc>
            </a:pPr>
            <a:r>
              <a:rPr lang="hr-HR" sz="4400">
                <a:solidFill>
                  <a:schemeClr val="bg1"/>
                </a:solidFill>
              </a:rPr>
              <a:t>IZRADA</a:t>
            </a:r>
          </a:p>
          <a:p>
            <a:pPr algn="ctr">
              <a:lnSpc>
                <a:spcPts val="3980"/>
              </a:lnSpc>
            </a:pPr>
            <a:r>
              <a:rPr lang="hr-HR" sz="4400">
                <a:solidFill>
                  <a:schemeClr val="bg1"/>
                </a:solidFill>
              </a:rPr>
              <a:t>GRAFIČKOG</a:t>
            </a:r>
          </a:p>
          <a:p>
            <a:pPr algn="ctr">
              <a:lnSpc>
                <a:spcPts val="3980"/>
              </a:lnSpc>
            </a:pPr>
            <a:r>
              <a:rPr lang="hr-HR" sz="4400">
                <a:solidFill>
                  <a:schemeClr val="bg1"/>
                </a:solidFill>
              </a:rPr>
              <a:t>DIZAJNA</a:t>
            </a:r>
          </a:p>
          <a:p>
            <a:pPr algn="ctr">
              <a:lnSpc>
                <a:spcPts val="3980"/>
              </a:lnSpc>
            </a:pPr>
            <a:r>
              <a:rPr lang="hr-HR" sz="4400">
                <a:solidFill>
                  <a:schemeClr val="bg1"/>
                </a:solidFill>
              </a:rPr>
              <a:t>NIJE RADI</a:t>
            </a:r>
          </a:p>
          <a:p>
            <a:pPr algn="ctr">
              <a:lnSpc>
                <a:spcPts val="3980"/>
              </a:lnSpc>
            </a:pPr>
            <a:r>
              <a:rPr lang="hr-HR" sz="4400">
                <a:solidFill>
                  <a:schemeClr val="bg1"/>
                </a:solidFill>
              </a:rPr>
              <a:t>GRAĐANSTVA</a:t>
            </a:r>
          </a:p>
        </p:txBody>
      </p:sp>
    </p:spTree>
    <p:extLst>
      <p:ext uri="{BB962C8B-B14F-4D97-AF65-F5344CB8AC3E}">
        <p14:creationId xmlns:p14="http://schemas.microsoft.com/office/powerpoint/2010/main" val="7971104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990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C7E71B-6108-EF4F-8842-8BD150C53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530" y="2828105"/>
            <a:ext cx="3976507" cy="120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798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F6D6A1-0A5B-394C-9216-B77C18300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4" b="61690"/>
          <a:stretch/>
        </p:blipFill>
        <p:spPr>
          <a:xfrm>
            <a:off x="4075903" y="779170"/>
            <a:ext cx="5068097" cy="5262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2CD792-0F6F-C641-B0A8-CC0D99F5D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02" y="3054032"/>
            <a:ext cx="2359473" cy="7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075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983124" y="1938748"/>
            <a:ext cx="3113352" cy="3184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hr-HR" sz="8000">
                <a:solidFill>
                  <a:schemeClr val="bg1"/>
                </a:solidFill>
              </a:rPr>
              <a:t>RED</a:t>
            </a:r>
          </a:p>
          <a:p>
            <a:pPr algn="ctr">
              <a:lnSpc>
                <a:spcPts val="8000"/>
              </a:lnSpc>
            </a:pPr>
            <a:r>
              <a:rPr lang="hr-HR" sz="8000">
                <a:solidFill>
                  <a:schemeClr val="bg1"/>
                </a:solidFill>
              </a:rPr>
              <a:t>=</a:t>
            </a:r>
          </a:p>
          <a:p>
            <a:pPr algn="ctr">
              <a:lnSpc>
                <a:spcPts val="8000"/>
              </a:lnSpc>
            </a:pPr>
            <a:r>
              <a:rPr lang="hr-HR" sz="8000">
                <a:solidFill>
                  <a:schemeClr val="bg1"/>
                </a:solidFill>
              </a:rPr>
              <a:t>POVJERENJE</a:t>
            </a:r>
          </a:p>
        </p:txBody>
      </p:sp>
    </p:spTree>
    <p:extLst>
      <p:ext uri="{BB962C8B-B14F-4D97-AF65-F5344CB8AC3E}">
        <p14:creationId xmlns:p14="http://schemas.microsoft.com/office/powerpoint/2010/main" val="21202838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084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54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1527004" y="2781834"/>
            <a:ext cx="6190797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hr-HR" sz="6600">
                <a:solidFill>
                  <a:schemeClr val="bg1"/>
                </a:solidFill>
              </a:rPr>
              <a:t>PRORAČUN</a:t>
            </a:r>
          </a:p>
        </p:txBody>
      </p:sp>
    </p:spTree>
    <p:extLst>
      <p:ext uri="{BB962C8B-B14F-4D97-AF65-F5344CB8AC3E}">
        <p14:creationId xmlns:p14="http://schemas.microsoft.com/office/powerpoint/2010/main" val="42246344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870820" y="2584762"/>
            <a:ext cx="3337965" cy="1643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40"/>
              </a:lnSpc>
            </a:pPr>
            <a:r>
              <a:rPr lang="hr-HR" sz="3200">
                <a:solidFill>
                  <a:schemeClr val="bg1"/>
                </a:solidFill>
              </a:rPr>
              <a:t>INTERNA</a:t>
            </a:r>
          </a:p>
          <a:p>
            <a:pPr algn="ctr">
              <a:lnSpc>
                <a:spcPts val="3040"/>
              </a:lnSpc>
            </a:pPr>
            <a:r>
              <a:rPr lang="hr-HR" sz="3200">
                <a:solidFill>
                  <a:schemeClr val="bg1"/>
                </a:solidFill>
              </a:rPr>
              <a:t>KOMUNIKACIJA</a:t>
            </a:r>
          </a:p>
          <a:p>
            <a:pPr algn="ctr">
              <a:lnSpc>
                <a:spcPts val="3040"/>
              </a:lnSpc>
            </a:pPr>
            <a:r>
              <a:rPr lang="hr-HR" sz="3200">
                <a:solidFill>
                  <a:schemeClr val="bg1"/>
                </a:solidFill>
              </a:rPr>
              <a:t>ZA VANJSKU</a:t>
            </a:r>
          </a:p>
          <a:p>
            <a:pPr algn="ctr">
              <a:lnSpc>
                <a:spcPts val="3040"/>
              </a:lnSpc>
            </a:pPr>
            <a:r>
              <a:rPr lang="hr-HR" sz="3200">
                <a:solidFill>
                  <a:schemeClr val="bg1"/>
                </a:solidFill>
              </a:rPr>
              <a:t>KOMUNIKACIJU</a:t>
            </a:r>
          </a:p>
        </p:txBody>
      </p:sp>
    </p:spTree>
    <p:extLst>
      <p:ext uri="{BB962C8B-B14F-4D97-AF65-F5344CB8AC3E}">
        <p14:creationId xmlns:p14="http://schemas.microsoft.com/office/powerpoint/2010/main" val="6294164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656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1527004" y="2781834"/>
            <a:ext cx="6190797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hr-HR" sz="6600">
                <a:solidFill>
                  <a:schemeClr val="bg1"/>
                </a:solidFill>
              </a:rPr>
              <a:t>ISPITIVANJE</a:t>
            </a:r>
          </a:p>
        </p:txBody>
      </p:sp>
    </p:spTree>
    <p:extLst>
      <p:ext uri="{BB962C8B-B14F-4D97-AF65-F5344CB8AC3E}">
        <p14:creationId xmlns:p14="http://schemas.microsoft.com/office/powerpoint/2010/main" val="469760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BDC688-40A6-444F-B22B-BBC450184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A7C6C9-1932-4F46-B515-7F852D0F2186}"/>
              </a:ext>
            </a:extLst>
          </p:cNvPr>
          <p:cNvSpPr txBox="1"/>
          <p:nvPr/>
        </p:nvSpPr>
        <p:spPr>
          <a:xfrm>
            <a:off x="1095677" y="2622687"/>
            <a:ext cx="7109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7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100.000.000.000</a:t>
            </a:r>
          </a:p>
        </p:txBody>
      </p:sp>
    </p:spTree>
    <p:extLst>
      <p:ext uri="{BB962C8B-B14F-4D97-AF65-F5344CB8AC3E}">
        <p14:creationId xmlns:p14="http://schemas.microsoft.com/office/powerpoint/2010/main" val="3387415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1527004" y="2781834"/>
            <a:ext cx="6190797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hr-HR" sz="6600">
                <a:solidFill>
                  <a:schemeClr val="bg1"/>
                </a:solidFill>
              </a:rPr>
              <a:t>PUBLIKE</a:t>
            </a:r>
          </a:p>
        </p:txBody>
      </p:sp>
    </p:spTree>
    <p:extLst>
      <p:ext uri="{BB962C8B-B14F-4D97-AF65-F5344CB8AC3E}">
        <p14:creationId xmlns:p14="http://schemas.microsoft.com/office/powerpoint/2010/main" val="42400117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CA071A-5F85-7549-AAF8-A3D7F0440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803" y="1777285"/>
            <a:ext cx="3293483" cy="3239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65C9A5-8B2A-2448-B6FC-19D50F609B8F}"/>
              </a:ext>
            </a:extLst>
          </p:cNvPr>
          <p:cNvSpPr/>
          <p:nvPr/>
        </p:nvSpPr>
        <p:spPr>
          <a:xfrm>
            <a:off x="463640" y="2529717"/>
            <a:ext cx="2649290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sz="3600">
                <a:solidFill>
                  <a:schemeClr val="tx1">
                    <a:lumMod val="65000"/>
                    <a:lumOff val="35000"/>
                  </a:schemeClr>
                </a:solidFill>
              </a:rPr>
              <a:t>SPECIJALIZIRANA</a:t>
            </a:r>
          </a:p>
          <a:p>
            <a:pPr algn="r"/>
            <a:r>
              <a:rPr lang="hr-HR" sz="3600">
                <a:solidFill>
                  <a:schemeClr val="tx1">
                    <a:lumMod val="65000"/>
                    <a:lumOff val="35000"/>
                  </a:schemeClr>
                </a:solidFill>
              </a:rPr>
              <a:t>PUBLIKA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57CEE75-D3E9-884A-8524-20199A2C7814}"/>
              </a:ext>
            </a:extLst>
          </p:cNvPr>
          <p:cNvSpPr/>
          <p:nvPr/>
        </p:nvSpPr>
        <p:spPr>
          <a:xfrm>
            <a:off x="5512158" y="2529717"/>
            <a:ext cx="3631842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3600">
                <a:solidFill>
                  <a:schemeClr val="tx1">
                    <a:lumMod val="65000"/>
                    <a:lumOff val="35000"/>
                  </a:schemeClr>
                </a:solidFill>
              </a:rPr>
              <a:t>NESPECIJALIZIRANA</a:t>
            </a:r>
          </a:p>
          <a:p>
            <a:r>
              <a:rPr lang="hr-HR" sz="3600">
                <a:solidFill>
                  <a:schemeClr val="tx1">
                    <a:lumMod val="65000"/>
                    <a:lumOff val="35000"/>
                  </a:schemeClr>
                </a:solidFill>
              </a:rPr>
              <a:t>PUBLIKA</a:t>
            </a:r>
          </a:p>
        </p:txBody>
      </p:sp>
    </p:spTree>
    <p:extLst>
      <p:ext uri="{BB962C8B-B14F-4D97-AF65-F5344CB8AC3E}">
        <p14:creationId xmlns:p14="http://schemas.microsoft.com/office/powerpoint/2010/main" val="4141018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CA071A-5F85-7549-AAF8-A3D7F0440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48"/>
          <a:stretch/>
        </p:blipFill>
        <p:spPr>
          <a:xfrm>
            <a:off x="4327301" y="1777285"/>
            <a:ext cx="1631985" cy="3239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65C9A5-8B2A-2448-B6FC-19D50F609B8F}"/>
              </a:ext>
            </a:extLst>
          </p:cNvPr>
          <p:cNvSpPr/>
          <p:nvPr/>
        </p:nvSpPr>
        <p:spPr>
          <a:xfrm>
            <a:off x="103031" y="2529717"/>
            <a:ext cx="3009899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sz="2800">
                <a:solidFill>
                  <a:schemeClr val="tx1">
                    <a:lumMod val="65000"/>
                    <a:lumOff val="35000"/>
                  </a:schemeClr>
                </a:solidFill>
              </a:rPr>
              <a:t>Okoliš</a:t>
            </a:r>
          </a:p>
          <a:p>
            <a:pPr algn="r"/>
            <a:r>
              <a:rPr lang="hr-HR" sz="2800">
                <a:solidFill>
                  <a:schemeClr val="tx1">
                    <a:lumMod val="65000"/>
                    <a:lumOff val="35000"/>
                  </a:schemeClr>
                </a:solidFill>
              </a:rPr>
              <a:t>Svakodnevni život</a:t>
            </a:r>
          </a:p>
          <a:p>
            <a:pPr algn="r"/>
            <a:r>
              <a:rPr lang="hr-HR" sz="2800">
                <a:solidFill>
                  <a:schemeClr val="tx1">
                    <a:lumMod val="65000"/>
                    <a:lumOff val="35000"/>
                  </a:schemeClr>
                </a:solidFill>
              </a:rPr>
              <a:t>Škola</a:t>
            </a:r>
          </a:p>
          <a:p>
            <a:pPr algn="r"/>
            <a:r>
              <a:rPr lang="hr-HR" sz="2800">
                <a:solidFill>
                  <a:schemeClr val="tx1">
                    <a:lumMod val="65000"/>
                    <a:lumOff val="35000"/>
                  </a:schemeClr>
                </a:solidFill>
              </a:rPr>
              <a:t>Susjedstvo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57CEE75-D3E9-884A-8524-20199A2C7814}"/>
              </a:ext>
            </a:extLst>
          </p:cNvPr>
          <p:cNvSpPr/>
          <p:nvPr/>
        </p:nvSpPr>
        <p:spPr>
          <a:xfrm>
            <a:off x="5512158" y="2529717"/>
            <a:ext cx="3631842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3600">
                <a:solidFill>
                  <a:schemeClr val="tx1">
                    <a:lumMod val="65000"/>
                    <a:lumOff val="35000"/>
                  </a:schemeClr>
                </a:solidFill>
              </a:rPr>
              <a:t>NESPECIJALIZIRANA</a:t>
            </a:r>
          </a:p>
          <a:p>
            <a:r>
              <a:rPr lang="hr-HR" sz="3600">
                <a:solidFill>
                  <a:schemeClr val="tx1">
                    <a:lumMod val="65000"/>
                    <a:lumOff val="35000"/>
                  </a:schemeClr>
                </a:solidFill>
              </a:rPr>
              <a:t>PUBLIKA</a:t>
            </a:r>
          </a:p>
        </p:txBody>
      </p:sp>
    </p:spTree>
    <p:extLst>
      <p:ext uri="{BB962C8B-B14F-4D97-AF65-F5344CB8AC3E}">
        <p14:creationId xmlns:p14="http://schemas.microsoft.com/office/powerpoint/2010/main" val="37489630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CA071A-5F85-7549-AAF8-A3D7F0440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9552"/>
          <a:stretch/>
        </p:blipFill>
        <p:spPr>
          <a:xfrm>
            <a:off x="2665803" y="1777285"/>
            <a:ext cx="1661497" cy="3239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65C9A5-8B2A-2448-B6FC-19D50F609B8F}"/>
              </a:ext>
            </a:extLst>
          </p:cNvPr>
          <p:cNvSpPr/>
          <p:nvPr/>
        </p:nvSpPr>
        <p:spPr>
          <a:xfrm>
            <a:off x="463640" y="2529717"/>
            <a:ext cx="2649290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sz="3600">
                <a:solidFill>
                  <a:schemeClr val="tx1">
                    <a:lumMod val="65000"/>
                    <a:lumOff val="35000"/>
                  </a:schemeClr>
                </a:solidFill>
              </a:rPr>
              <a:t>SPECIJALIZIRANA</a:t>
            </a:r>
          </a:p>
          <a:p>
            <a:pPr algn="r"/>
            <a:r>
              <a:rPr lang="hr-HR" sz="3600">
                <a:solidFill>
                  <a:schemeClr val="tx1">
                    <a:lumMod val="65000"/>
                    <a:lumOff val="35000"/>
                  </a:schemeClr>
                </a:solidFill>
              </a:rPr>
              <a:t>PUBLIKA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57CEE75-D3E9-884A-8524-20199A2C7814}"/>
              </a:ext>
            </a:extLst>
          </p:cNvPr>
          <p:cNvSpPr/>
          <p:nvPr/>
        </p:nvSpPr>
        <p:spPr>
          <a:xfrm>
            <a:off x="6091708" y="2529717"/>
            <a:ext cx="2936383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>
                <a:solidFill>
                  <a:schemeClr val="tx1">
                    <a:lumMod val="65000"/>
                    <a:lumOff val="35000"/>
                  </a:schemeClr>
                </a:solidFill>
              </a:rPr>
              <a:t>Organizacije civilnog društva</a:t>
            </a:r>
          </a:p>
          <a:p>
            <a:r>
              <a:rPr lang="hr-HR" sz="2800">
                <a:solidFill>
                  <a:schemeClr val="tx1">
                    <a:lumMod val="65000"/>
                    <a:lumOff val="35000"/>
                  </a:schemeClr>
                </a:solidFill>
              </a:rPr>
              <a:t>Novinari</a:t>
            </a:r>
          </a:p>
          <a:p>
            <a:r>
              <a:rPr lang="hr-HR" sz="2800">
                <a:solidFill>
                  <a:schemeClr val="tx1">
                    <a:lumMod val="65000"/>
                    <a:lumOff val="35000"/>
                  </a:schemeClr>
                </a:solidFill>
              </a:rPr>
              <a:t>Akademska zajednica</a:t>
            </a:r>
          </a:p>
          <a:p>
            <a:r>
              <a:rPr lang="hr-HR" sz="2800">
                <a:solidFill>
                  <a:schemeClr val="tx1">
                    <a:lumMod val="65000"/>
                    <a:lumOff val="35000"/>
                  </a:schemeClr>
                </a:solidFill>
              </a:rPr>
              <a:t>itd.</a:t>
            </a:r>
          </a:p>
        </p:txBody>
      </p:sp>
    </p:spTree>
    <p:extLst>
      <p:ext uri="{BB962C8B-B14F-4D97-AF65-F5344CB8AC3E}">
        <p14:creationId xmlns:p14="http://schemas.microsoft.com/office/powerpoint/2010/main" val="20755742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INFORMACIJE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MORAJU BITI IZRAĐENE TAKO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DA IH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RAZUMIJU</a:t>
            </a:r>
          </a:p>
          <a:p>
            <a:pPr algn="ctr">
              <a:lnSpc>
                <a:spcPts val="4080"/>
              </a:lnSpc>
            </a:pPr>
            <a:r>
              <a:rPr lang="hr-HR" sz="4400" b="1">
                <a:solidFill>
                  <a:schemeClr val="bg1"/>
                </a:solidFill>
              </a:rPr>
              <a:t>GRAĐANI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6000">
                <a:solidFill>
                  <a:srgbClr val="FF5000"/>
                </a:solidFill>
              </a:rPr>
              <a:t>Nikad ne znate...</a:t>
            </a:r>
          </a:p>
        </p:txBody>
      </p:sp>
    </p:spTree>
    <p:extLst>
      <p:ext uri="{BB962C8B-B14F-4D97-AF65-F5344CB8AC3E}">
        <p14:creationId xmlns:p14="http://schemas.microsoft.com/office/powerpoint/2010/main" val="8991543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294249" y="2067537"/>
            <a:ext cx="4491101" cy="2738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INFORMACIJE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MORAJU BITI IZRAĐENE TAKO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DA IH</a:t>
            </a:r>
          </a:p>
          <a:p>
            <a:pPr algn="ctr">
              <a:lnSpc>
                <a:spcPts val="4080"/>
              </a:lnSpc>
            </a:pPr>
            <a:r>
              <a:rPr lang="hr-HR" sz="4400">
                <a:solidFill>
                  <a:schemeClr val="bg1"/>
                </a:solidFill>
              </a:rPr>
              <a:t>RAZUMIJU</a:t>
            </a:r>
          </a:p>
          <a:p>
            <a:pPr algn="ctr">
              <a:lnSpc>
                <a:spcPts val="4080"/>
              </a:lnSpc>
            </a:pPr>
            <a:r>
              <a:rPr lang="hr-HR" sz="4400" b="1">
                <a:solidFill>
                  <a:schemeClr val="bg1"/>
                </a:solidFill>
              </a:rPr>
              <a:t>GRAĐANI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841CF9-68C9-3043-B91A-A9A0DD047579}"/>
              </a:ext>
            </a:extLst>
          </p:cNvPr>
          <p:cNvSpPr/>
          <p:nvPr/>
        </p:nvSpPr>
        <p:spPr>
          <a:xfrm>
            <a:off x="1654931" y="2501721"/>
            <a:ext cx="5769735" cy="125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6000">
                <a:solidFill>
                  <a:srgbClr val="FF5000"/>
                </a:solidFill>
              </a:rPr>
              <a:t>Samo tekst?</a:t>
            </a:r>
          </a:p>
        </p:txBody>
      </p:sp>
    </p:spTree>
    <p:extLst>
      <p:ext uri="{BB962C8B-B14F-4D97-AF65-F5344CB8AC3E}">
        <p14:creationId xmlns:p14="http://schemas.microsoft.com/office/powerpoint/2010/main" val="22367447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395657" y="1656685"/>
            <a:ext cx="4288290" cy="4203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hr-HR" sz="4000">
                <a:solidFill>
                  <a:schemeClr val="bg1"/>
                </a:solidFill>
              </a:rPr>
              <a:t>Živimo u</a:t>
            </a:r>
          </a:p>
          <a:p>
            <a:pPr algn="ctr">
              <a:lnSpc>
                <a:spcPts val="4000"/>
              </a:lnSpc>
            </a:pPr>
            <a:r>
              <a:rPr lang="hr-HR" sz="4000" b="1">
                <a:solidFill>
                  <a:schemeClr val="bg1"/>
                </a:solidFill>
              </a:rPr>
              <a:t>VIZUALNOM DRUŠTVU</a:t>
            </a:r>
          </a:p>
          <a:p>
            <a:pPr algn="ctr">
              <a:lnSpc>
                <a:spcPts val="4000"/>
              </a:lnSpc>
            </a:pPr>
            <a:r>
              <a:rPr lang="hr-HR" sz="4000">
                <a:solidFill>
                  <a:schemeClr val="bg1"/>
                </a:solidFill>
              </a:rPr>
              <a:t>gdje se fotografije,</a:t>
            </a:r>
          </a:p>
          <a:p>
            <a:pPr algn="ctr">
              <a:lnSpc>
                <a:spcPts val="4000"/>
              </a:lnSpc>
            </a:pPr>
            <a:r>
              <a:rPr lang="hr-HR" sz="4000">
                <a:solidFill>
                  <a:schemeClr val="bg1"/>
                </a:solidFill>
              </a:rPr>
              <a:t>videozapisi, slike</a:t>
            </a:r>
          </a:p>
          <a:p>
            <a:pPr algn="ctr">
              <a:lnSpc>
                <a:spcPts val="4000"/>
              </a:lnSpc>
            </a:pPr>
            <a:r>
              <a:rPr lang="hr-HR" sz="4000">
                <a:solidFill>
                  <a:schemeClr val="bg1"/>
                </a:solidFill>
              </a:rPr>
              <a:t>itd. šire brže</a:t>
            </a:r>
          </a:p>
          <a:p>
            <a:pPr algn="ctr">
              <a:lnSpc>
                <a:spcPts val="4000"/>
              </a:lnSpc>
            </a:pPr>
            <a:r>
              <a:rPr lang="hr-HR" sz="4000" b="1">
                <a:solidFill>
                  <a:schemeClr val="bg1"/>
                </a:solidFill>
              </a:rPr>
              <a:t>nego</a:t>
            </a:r>
          </a:p>
          <a:p>
            <a:pPr algn="ctr">
              <a:lnSpc>
                <a:spcPts val="4000"/>
              </a:lnSpc>
            </a:pPr>
            <a:r>
              <a:rPr lang="hr-HR" sz="4000">
                <a:solidFill>
                  <a:schemeClr val="bg1"/>
                </a:solidFill>
              </a:rPr>
              <a:t>tekst</a:t>
            </a:r>
          </a:p>
          <a:p>
            <a:pPr algn="ctr">
              <a:lnSpc>
                <a:spcPts val="4000"/>
              </a:lnSpc>
            </a:pP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419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E6D444-B9F6-5347-AF2F-87E47194BD6B}"/>
              </a:ext>
            </a:extLst>
          </p:cNvPr>
          <p:cNvSpPr/>
          <p:nvPr/>
        </p:nvSpPr>
        <p:spPr>
          <a:xfrm>
            <a:off x="2021983" y="888643"/>
            <a:ext cx="5035639" cy="5035639"/>
          </a:xfrm>
          <a:prstGeom prst="rect">
            <a:avLst/>
          </a:pr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018089-3091-9E4B-A9C5-03AF5091A40F}"/>
              </a:ext>
            </a:extLst>
          </p:cNvPr>
          <p:cNvSpPr txBox="1"/>
          <p:nvPr/>
        </p:nvSpPr>
        <p:spPr>
          <a:xfrm>
            <a:off x="2345579" y="1528720"/>
            <a:ext cx="4388445" cy="43955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hr-HR" sz="2800" dirty="0">
                <a:solidFill>
                  <a:schemeClr val="bg1"/>
                </a:solidFill>
              </a:rPr>
              <a:t>Istraživanje je pokazalo kako </a:t>
            </a:r>
          </a:p>
          <a:p>
            <a:pPr algn="ctr">
              <a:lnSpc>
                <a:spcPts val="3500"/>
              </a:lnSpc>
            </a:pPr>
            <a:r>
              <a:rPr lang="hr-HR" sz="2800" dirty="0">
                <a:solidFill>
                  <a:schemeClr val="bg1"/>
                </a:solidFill>
              </a:rPr>
              <a:t>mozak procesuira</a:t>
            </a:r>
          </a:p>
          <a:p>
            <a:pPr algn="ctr">
              <a:lnSpc>
                <a:spcPts val="3500"/>
              </a:lnSpc>
            </a:pPr>
            <a:r>
              <a:rPr lang="hr-HR" sz="2800" dirty="0">
                <a:solidFill>
                  <a:schemeClr val="bg1"/>
                </a:solidFill>
              </a:rPr>
              <a:t>sliku</a:t>
            </a:r>
          </a:p>
          <a:p>
            <a:pPr algn="ctr">
              <a:lnSpc>
                <a:spcPts val="12000"/>
              </a:lnSpc>
            </a:pPr>
            <a:r>
              <a:rPr lang="hr-HR" sz="2800" dirty="0">
                <a:solidFill>
                  <a:schemeClr val="bg1"/>
                </a:solidFill>
              </a:rPr>
              <a:t>60.000</a:t>
            </a:r>
          </a:p>
          <a:p>
            <a:pPr algn="ctr">
              <a:lnSpc>
                <a:spcPts val="3500"/>
              </a:lnSpc>
            </a:pPr>
            <a:r>
              <a:rPr lang="hr-HR" sz="2800" dirty="0">
                <a:solidFill>
                  <a:schemeClr val="bg1"/>
                </a:solidFill>
              </a:rPr>
              <a:t>puta brže</a:t>
            </a:r>
          </a:p>
          <a:p>
            <a:pPr algn="ctr">
              <a:lnSpc>
                <a:spcPts val="3500"/>
              </a:lnSpc>
            </a:pPr>
            <a:r>
              <a:rPr lang="hr-HR" sz="2800" dirty="0">
                <a:solidFill>
                  <a:schemeClr val="bg1"/>
                </a:solidFill>
              </a:rPr>
              <a:t>nego tekst</a:t>
            </a:r>
          </a:p>
          <a:p>
            <a:pPr algn="ctr">
              <a:lnSpc>
                <a:spcPts val="4000"/>
              </a:lnSpc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376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1527004" y="2781834"/>
            <a:ext cx="6190797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hr-HR" sz="6600">
                <a:solidFill>
                  <a:schemeClr val="bg1"/>
                </a:solidFill>
              </a:rPr>
              <a:t>11?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A402B3EA-9250-6542-A5AA-EBB77202D37D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12FEC2-C315-2F45-B8AD-FC386B569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822" y="482014"/>
            <a:ext cx="1672947" cy="990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84350D2-6788-7E48-9A03-F9EBD9767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F2B9649-73E8-874F-B33A-FECE2278ABE7}"/>
              </a:ext>
            </a:extLst>
          </p:cNvPr>
          <p:cNvSpPr txBox="1"/>
          <p:nvPr/>
        </p:nvSpPr>
        <p:spPr>
          <a:xfrm>
            <a:off x="669935" y="739552"/>
            <a:ext cx="5451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>
                <a:solidFill>
                  <a:schemeClr val="bg1"/>
                </a:solidFill>
                <a:latin typeface="Arial"/>
                <a:cs typeface="Arial"/>
              </a:rPr>
              <a:t>10 SAVJETA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76B25C4-1119-AE46-8B99-286A8074EB5B}"/>
              </a:ext>
            </a:extLst>
          </p:cNvPr>
          <p:cNvSpPr txBox="1"/>
          <p:nvPr/>
        </p:nvSpPr>
        <p:spPr>
          <a:xfrm>
            <a:off x="669935" y="1504404"/>
            <a:ext cx="7894515" cy="4286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hr-HR" sz="2000" b="1">
                <a:solidFill>
                  <a:schemeClr val="bg1"/>
                </a:solidFill>
                <a:latin typeface="Arial"/>
                <a:cs typeface="Arial"/>
              </a:rPr>
              <a:t>Staviti brojku na vizualni sadržaj ne znači približiti ga građanima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hr-HR" sz="2000" b="1">
                <a:solidFill>
                  <a:schemeClr val="bg1"/>
                </a:solidFill>
                <a:latin typeface="Arial"/>
                <a:cs typeface="Arial"/>
              </a:rPr>
              <a:t>Uzaludno je prikazivati nerazrađene informacije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hr-HR" sz="2000" b="1">
                <a:solidFill>
                  <a:schemeClr val="bg1"/>
                </a:solidFill>
                <a:latin typeface="Arial"/>
                <a:cs typeface="Arial"/>
              </a:rPr>
              <a:t>Nemojte imitirati, budite inspirirani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hr-HR" sz="2000" b="1">
                <a:solidFill>
                  <a:schemeClr val="bg1"/>
                </a:solidFill>
                <a:latin typeface="Arial"/>
                <a:cs typeface="Arial"/>
              </a:rPr>
              <a:t>Izražavajte se jednostavno i pozitivno, pazite da ne zvučite kao državni službenik koji nešto reklamira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hr-HR" sz="2000" b="1">
                <a:solidFill>
                  <a:schemeClr val="bg1"/>
                </a:solidFill>
                <a:latin typeface="Arial"/>
                <a:cs typeface="Arial"/>
              </a:rPr>
              <a:t>Format je vrlo bitan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hr-HR" sz="2000" b="1">
                <a:solidFill>
                  <a:schemeClr val="bg1"/>
                </a:solidFill>
                <a:latin typeface="Arial"/>
                <a:cs typeface="Arial"/>
              </a:rPr>
              <a:t>Poštujte identitet korporacije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hr-HR" sz="2000" b="1">
                <a:solidFill>
                  <a:schemeClr val="bg1"/>
                </a:solidFill>
                <a:latin typeface="Arial"/>
                <a:cs typeface="Arial"/>
              </a:rPr>
              <a:t>Proračun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hr-HR" sz="2000" b="1">
                <a:solidFill>
                  <a:schemeClr val="bg1"/>
                </a:solidFill>
                <a:latin typeface="Arial"/>
                <a:cs typeface="Arial"/>
              </a:rPr>
              <a:t>Dobra interna komunikacija za vanjsku komunikaciju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hr-HR" sz="2000" b="1">
                <a:solidFill>
                  <a:schemeClr val="bg1"/>
                </a:solidFill>
                <a:latin typeface="Arial"/>
                <a:cs typeface="Arial"/>
              </a:rPr>
              <a:t>Ispitivanje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hr-HR" sz="2000" b="1">
                <a:solidFill>
                  <a:schemeClr val="bg1"/>
                </a:solidFill>
                <a:latin typeface="Arial"/>
                <a:cs typeface="Arial"/>
              </a:rPr>
              <a:t>Publika</a:t>
            </a:r>
          </a:p>
        </p:txBody>
      </p:sp>
    </p:spTree>
    <p:extLst>
      <p:ext uri="{BB962C8B-B14F-4D97-AF65-F5344CB8AC3E}">
        <p14:creationId xmlns:p14="http://schemas.microsoft.com/office/powerpoint/2010/main" val="20567868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773202" y="1570821"/>
            <a:ext cx="545195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0" b="1">
                <a:solidFill>
                  <a:schemeClr val="bg1"/>
                </a:solidFill>
                <a:latin typeface="Arial"/>
                <a:cs typeface="Arial"/>
              </a:rPr>
              <a:t>KAKO</a:t>
            </a:r>
          </a:p>
          <a:p>
            <a:pPr>
              <a:lnSpc>
                <a:spcPts val="3040"/>
              </a:lnSpc>
            </a:pPr>
            <a:r>
              <a:rPr lang="hr-HR" sz="3200" b="1">
                <a:solidFill>
                  <a:schemeClr val="bg1"/>
                </a:solidFill>
                <a:latin typeface="Arial"/>
                <a:cs typeface="Arial"/>
              </a:rPr>
              <a:t>jednostavno prenijeti informacije o</a:t>
            </a:r>
          </a:p>
          <a:p>
            <a:r>
              <a:rPr lang="hr-HR" sz="3200" b="1">
                <a:solidFill>
                  <a:schemeClr val="bg1"/>
                </a:solidFill>
                <a:latin typeface="Arial"/>
                <a:cs typeface="Arial"/>
              </a:rPr>
              <a:t>proračunu drugima?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8A716B-7186-5341-BA4B-E1F445A0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679" y="3053020"/>
            <a:ext cx="4172581" cy="2470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979252-191D-0D48-9BB6-17C828BA89B2}"/>
              </a:ext>
            </a:extLst>
          </p:cNvPr>
          <p:cNvSpPr txBox="1"/>
          <p:nvPr/>
        </p:nvSpPr>
        <p:spPr>
          <a:xfrm>
            <a:off x="773202" y="755392"/>
            <a:ext cx="5451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>
                <a:solidFill>
                  <a:schemeClr val="bg1"/>
                </a:solidFill>
                <a:latin typeface="Arial"/>
                <a:cs typeface="Arial"/>
              </a:rPr>
              <a:t>10 SAVJETA</a:t>
            </a:r>
          </a:p>
        </p:txBody>
      </p:sp>
    </p:spTree>
    <p:extLst>
      <p:ext uri="{BB962C8B-B14F-4D97-AF65-F5344CB8AC3E}">
        <p14:creationId xmlns:p14="http://schemas.microsoft.com/office/powerpoint/2010/main" val="471402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620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1527004" y="2781834"/>
            <a:ext cx="6190797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hr-HR" sz="6600">
                <a:solidFill>
                  <a:schemeClr val="bg1"/>
                </a:solidFill>
              </a:rPr>
              <a:t>11?</a:t>
            </a:r>
          </a:p>
        </p:txBody>
      </p:sp>
    </p:spTree>
    <p:extLst>
      <p:ext uri="{BB962C8B-B14F-4D97-AF65-F5344CB8AC3E}">
        <p14:creationId xmlns:p14="http://schemas.microsoft.com/office/powerpoint/2010/main" val="5534502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E1EBF3-1C9D-1748-A70D-8926F85D3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35" y="6092455"/>
            <a:ext cx="750370" cy="480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9919C-91C5-6044-8878-BBD0C1CB8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704" y="1390917"/>
            <a:ext cx="5531392" cy="4231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65C6CB-FAFB-5E48-A8B6-35BFEA44CB87}"/>
              </a:ext>
            </a:extLst>
          </p:cNvPr>
          <p:cNvSpPr txBox="1"/>
          <p:nvPr/>
        </p:nvSpPr>
        <p:spPr>
          <a:xfrm>
            <a:off x="1527004" y="2434104"/>
            <a:ext cx="6190797" cy="166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hr-HR" sz="6600">
                <a:solidFill>
                  <a:schemeClr val="bg1"/>
                </a:solidFill>
              </a:rPr>
              <a:t>LJUDI VOLE</a:t>
            </a:r>
          </a:p>
          <a:p>
            <a:pPr algn="ctr">
              <a:lnSpc>
                <a:spcPts val="6000"/>
              </a:lnSpc>
            </a:pPr>
            <a:r>
              <a:rPr lang="hr-HR" sz="6600">
                <a:solidFill>
                  <a:schemeClr val="bg1"/>
                </a:solidFill>
              </a:rPr>
              <a:t>BROJITI</a:t>
            </a:r>
          </a:p>
        </p:txBody>
      </p:sp>
    </p:spTree>
    <p:extLst>
      <p:ext uri="{BB962C8B-B14F-4D97-AF65-F5344CB8AC3E}">
        <p14:creationId xmlns:p14="http://schemas.microsoft.com/office/powerpoint/2010/main" val="10221837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00"/>
            <a:ext cx="91440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485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450"/>
            <a:ext cx="9144000" cy="47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700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0"/>
            <a:ext cx="91440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225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7" y="1016000"/>
            <a:ext cx="8740926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253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5DB45576-2F9B-1E4D-95A4-AF6B539683E2}"/>
              </a:ext>
            </a:extLst>
          </p:cNvPr>
          <p:cNvSpPr/>
          <p:nvPr/>
        </p:nvSpPr>
        <p:spPr>
          <a:xfrm>
            <a:off x="0" y="-30480"/>
            <a:ext cx="9144000" cy="6233160"/>
          </a:xfrm>
          <a:custGeom>
            <a:avLst/>
            <a:gdLst>
              <a:gd name="connsiteX0" fmla="*/ 0 w 9144000"/>
              <a:gd name="connsiteY0" fmla="*/ 0 h 6233160"/>
              <a:gd name="connsiteX1" fmla="*/ 9144000 w 9144000"/>
              <a:gd name="connsiteY1" fmla="*/ 15240 h 6233160"/>
              <a:gd name="connsiteX2" fmla="*/ 9144000 w 9144000"/>
              <a:gd name="connsiteY2" fmla="*/ 5836920 h 6233160"/>
              <a:gd name="connsiteX3" fmla="*/ 0 w 9144000"/>
              <a:gd name="connsiteY3" fmla="*/ 6233160 h 6233160"/>
              <a:gd name="connsiteX4" fmla="*/ 0 w 9144000"/>
              <a:gd name="connsiteY4" fmla="*/ 441960 h 6233160"/>
              <a:gd name="connsiteX5" fmla="*/ 0 w 9144000"/>
              <a:gd name="connsiteY5" fmla="*/ 0 h 623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233160">
                <a:moveTo>
                  <a:pt x="0" y="0"/>
                </a:moveTo>
                <a:lnTo>
                  <a:pt x="9144000" y="15240"/>
                </a:lnTo>
                <a:lnTo>
                  <a:pt x="9144000" y="5836920"/>
                </a:lnTo>
                <a:lnTo>
                  <a:pt x="0" y="6233160"/>
                </a:lnTo>
                <a:lnTo>
                  <a:pt x="0" y="44196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00000">
                <a:srgbClr val="F12E50"/>
              </a:gs>
              <a:gs pos="20000">
                <a:srgbClr val="FF5000"/>
              </a:gs>
            </a:gsLst>
            <a:path path="circle">
              <a:fillToRect t="100000" r="10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DA20EB-4496-FD41-A85A-ECC85890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300" y="6156960"/>
            <a:ext cx="2595113" cy="4584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B4F1D8-A64D-C343-A116-62B09662D103}"/>
              </a:ext>
            </a:extLst>
          </p:cNvPr>
          <p:cNvSpPr txBox="1"/>
          <p:nvPr/>
        </p:nvSpPr>
        <p:spPr>
          <a:xfrm>
            <a:off x="747294" y="1608772"/>
            <a:ext cx="29632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>
                <a:solidFill>
                  <a:schemeClr val="bg1"/>
                </a:solidFill>
                <a:latin typeface="Arial"/>
                <a:cs typeface="Arial"/>
              </a:rPr>
              <a:t>Povežite se s nama!</a:t>
            </a:r>
          </a:p>
          <a:p>
            <a:r>
              <a:rPr lang="hr-HR">
                <a:solidFill>
                  <a:schemeClr val="bg1"/>
                </a:solidFill>
                <a:latin typeface="Arial"/>
                <a:cs typeface="Arial"/>
              </a:rPr>
              <a:t>     @FiscalTrans</a:t>
            </a: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hr-HR">
                <a:solidFill>
                  <a:schemeClr val="bg1"/>
                </a:solidFill>
                <a:latin typeface="Arial"/>
                <a:cs typeface="Arial"/>
              </a:rPr>
              <a:t>www.fiscaltransparency.net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6634C5-87A8-8F4A-9532-E1F93898C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606" y="2002045"/>
            <a:ext cx="243543" cy="197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2BC066-5B37-C04D-B5BE-19AAECDC3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0980" y="2550744"/>
            <a:ext cx="4172581" cy="247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38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0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68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3880</TotalTime>
  <Words>536</Words>
  <Application>Microsoft Office PowerPoint</Application>
  <PresentationFormat>On-screen Show (4:3)</PresentationFormat>
  <Paragraphs>256</Paragraphs>
  <Slides>76</Slides>
  <Notes>58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tarick gracida</dc:creator>
  <cp:lastModifiedBy>Assia Barić</cp:lastModifiedBy>
  <cp:revision>185</cp:revision>
  <dcterms:created xsi:type="dcterms:W3CDTF">2018-03-21T21:07:40Z</dcterms:created>
  <dcterms:modified xsi:type="dcterms:W3CDTF">2018-07-02T14:50:07Z</dcterms:modified>
</cp:coreProperties>
</file>