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56" r:id="rId2"/>
    <p:sldId id="261" r:id="rId3"/>
    <p:sldId id="295" r:id="rId4"/>
    <p:sldId id="296" r:id="rId5"/>
    <p:sldId id="297" r:id="rId6"/>
    <p:sldId id="302" r:id="rId7"/>
    <p:sldId id="298" r:id="rId8"/>
    <p:sldId id="299" r:id="rId9"/>
    <p:sldId id="300" r:id="rId10"/>
    <p:sldId id="301" r:id="rId11"/>
    <p:sldId id="304" r:id="rId12"/>
    <p:sldId id="305" r:id="rId13"/>
    <p:sldId id="308" r:id="rId14"/>
    <p:sldId id="307" r:id="rId15"/>
    <p:sldId id="310" r:id="rId16"/>
    <p:sldId id="309" r:id="rId17"/>
    <p:sldId id="311" r:id="rId18"/>
    <p:sldId id="312" r:id="rId19"/>
    <p:sldId id="313" r:id="rId20"/>
    <p:sldId id="315" r:id="rId21"/>
    <p:sldId id="317" r:id="rId22"/>
    <p:sldId id="314" r:id="rId23"/>
    <p:sldId id="318" r:id="rId24"/>
    <p:sldId id="319" r:id="rId25"/>
    <p:sldId id="321" r:id="rId26"/>
    <p:sldId id="322" r:id="rId27"/>
    <p:sldId id="320" r:id="rId28"/>
    <p:sldId id="386" r:id="rId29"/>
    <p:sldId id="388" r:id="rId30"/>
    <p:sldId id="294" r:id="rId31"/>
    <p:sldId id="387" r:id="rId32"/>
    <p:sldId id="323" r:id="rId33"/>
    <p:sldId id="324" r:id="rId34"/>
    <p:sldId id="325" r:id="rId35"/>
    <p:sldId id="326" r:id="rId36"/>
    <p:sldId id="327" r:id="rId37"/>
    <p:sldId id="329" r:id="rId38"/>
    <p:sldId id="330" r:id="rId39"/>
    <p:sldId id="328" r:id="rId40"/>
    <p:sldId id="337" r:id="rId41"/>
    <p:sldId id="338" r:id="rId42"/>
    <p:sldId id="333" r:id="rId43"/>
    <p:sldId id="339" r:id="rId44"/>
    <p:sldId id="335" r:id="rId45"/>
    <p:sldId id="336" r:id="rId46"/>
    <p:sldId id="340" r:id="rId47"/>
    <p:sldId id="347" r:id="rId48"/>
    <p:sldId id="341" r:id="rId49"/>
    <p:sldId id="345" r:id="rId50"/>
    <p:sldId id="346" r:id="rId51"/>
    <p:sldId id="389" r:id="rId52"/>
    <p:sldId id="344" r:id="rId53"/>
    <p:sldId id="351" r:id="rId54"/>
    <p:sldId id="349" r:id="rId55"/>
    <p:sldId id="350" r:id="rId56"/>
    <p:sldId id="366" r:id="rId57"/>
    <p:sldId id="354" r:id="rId58"/>
    <p:sldId id="353" r:id="rId59"/>
    <p:sldId id="367" r:id="rId60"/>
    <p:sldId id="360" r:id="rId61"/>
    <p:sldId id="356" r:id="rId62"/>
    <p:sldId id="361" r:id="rId63"/>
    <p:sldId id="362" r:id="rId64"/>
    <p:sldId id="359" r:id="rId65"/>
    <p:sldId id="363" r:id="rId66"/>
    <p:sldId id="364" r:id="rId67"/>
    <p:sldId id="365" r:id="rId68"/>
    <p:sldId id="385" r:id="rId69"/>
    <p:sldId id="369" r:id="rId70"/>
    <p:sldId id="368" r:id="rId71"/>
    <p:sldId id="370" r:id="rId72"/>
    <p:sldId id="379" r:id="rId73"/>
    <p:sldId id="380" r:id="rId74"/>
    <p:sldId id="384" r:id="rId75"/>
    <p:sldId id="383" r:id="rId76"/>
    <p:sldId id="289" r:id="rId77"/>
  </p:sldIdLst>
  <p:sldSz cx="9144000" cy="6858000" type="screen4x3"/>
  <p:notesSz cx="6858000" cy="9144000"/>
  <p:custDataLst>
    <p:tags r:id="rId79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00"/>
    <a:srgbClr val="FC5000"/>
    <a:srgbClr val="EA1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79201"/>
  </p:normalViewPr>
  <p:slideViewPr>
    <p:cSldViewPr snapToGrid="0" snapToObjects="1">
      <p:cViewPr>
        <p:scale>
          <a:sx n="50" d="100"/>
          <a:sy n="50" d="100"/>
        </p:scale>
        <p:origin x="208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D6D149C7-CE96-3D4B-A44A-401C2B62881C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AB3CD7FB-7B8C-A848-A82C-4BA250164AD6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59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279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964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506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319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19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371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22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9679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1792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246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699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389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27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24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26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28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843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29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6094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30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9117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820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5630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62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2969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40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7339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2193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42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963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4626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5528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44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509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45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6505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1150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47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9232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48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8240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49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643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53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6704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56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9440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57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911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5668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lang="es-E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58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270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59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2333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60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1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61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240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62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6909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63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54546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1883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7067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2350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67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791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49897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68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0697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69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4783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70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651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71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43650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72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0215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73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69380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74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16317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95217041-5645-5841-B870-35D70A8C794C}" type="slidenum">
              <a:rPr lang="en-US" smtClean="0">
                <a:effectLst/>
              </a:rPr>
              <a:t>75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37797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76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595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384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11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257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12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195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B3CD7FB-7B8C-A848-A82C-4BA250164AD6}" type="slidenum">
              <a:rPr lang="en-US" smtClean="0">
                <a:effectLst/>
              </a:rPr>
              <a:t>13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110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effectLst/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effectLst/>
        </p:spPr>
        <p:txBody>
          <a:bodyPr/>
          <a:lstStyle>
            <a:lvl1pPr marL="0" indent="0" algn="ctr">
              <a:buNone/>
              <a:defRPr sz="2400">
                <a:effectLst/>
              </a:defRPr>
            </a:lvl1pPr>
            <a:lvl2pPr marL="457200" indent="0" algn="ctr">
              <a:buNone/>
              <a:defRPr sz="2000">
                <a:effectLst/>
              </a:defRPr>
            </a:lvl2pPr>
            <a:lvl3pPr marL="914400" indent="0" algn="ctr">
              <a:buNone/>
              <a:defRPr sz="1800">
                <a:effectLst/>
              </a:defRPr>
            </a:lvl3pPr>
            <a:lvl4pPr marL="1371600" indent="0" algn="ctr">
              <a:buNone/>
              <a:defRPr sz="1600">
                <a:effectLst/>
              </a:defRPr>
            </a:lvl4pPr>
            <a:lvl5pPr marL="1828800" indent="0" algn="ctr">
              <a:buNone/>
              <a:defRPr sz="1600">
                <a:effectLst/>
              </a:defRPr>
            </a:lvl5pPr>
            <a:lvl6pPr marL="2286000" indent="0" algn="ctr">
              <a:buNone/>
              <a:defRPr sz="1600">
                <a:effectLst/>
              </a:defRPr>
            </a:lvl6pPr>
            <a:lvl7pPr marL="2743200" indent="0" algn="ctr">
              <a:buNone/>
              <a:defRPr sz="1600">
                <a:effectLst/>
              </a:defRPr>
            </a:lvl7pPr>
            <a:lvl8pPr marL="3200400" indent="0" algn="ctr">
              <a:buNone/>
              <a:defRPr sz="1600">
                <a:effectLst/>
              </a:defRPr>
            </a:lvl8pPr>
            <a:lvl9pPr marL="3657600" indent="0" algn="ctr">
              <a:buNone/>
              <a:defRPr sz="1600">
                <a:effectLst/>
              </a:defRPr>
            </a:lvl9pPr>
          </a:lstStyle>
          <a:p>
            <a:r>
              <a:rPr lang="en-US">
                <a:effectLst/>
              </a:rP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27686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74480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32206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75709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effectLst/>
        </p:spPr>
        <p:txBody>
          <a:bodyPr anchor="b"/>
          <a:lstStyle>
            <a:lvl1pPr>
              <a:defRPr sz="6000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effectLst/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83654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15431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76694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24661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23732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03211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effectLst/>
        </p:spPr>
        <p:txBody>
          <a:bodyPr anchor="t"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r>
              <a:rPr lang="en-US">
                <a:effectLst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79126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A34D5985-FE3A-2A42-AED0-BD75D7CA0CA8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7777E33C-2029-E64D-9FF6-F114506E7A1D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03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>
          <a:effectLst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407935" y="880404"/>
            <a:ext cx="7871092" cy="3844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Открытый текст как политика общения</a:t>
            </a:r>
          </a:p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Как передать информацию о бюджете?</a:t>
            </a:r>
          </a:p>
          <a:p>
            <a:endParaRPr lang="en-US" sz="1600" b="1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endParaRPr lang="en-NZ" sz="1600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rtl="0"/>
            <a:r>
              <a:rPr lang="ru-RU" sz="1800" b="1" i="1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Цифровые инструменты, Информационные технологии и Установление контакта с гражданами</a:t>
            </a:r>
          </a:p>
          <a:p>
            <a:pPr rtl="0"/>
            <a:r>
              <a:rPr lang="ru-RU" sz="1600" b="0" i="1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Загреб, Хорватия, 23 мая, 2018 г.</a:t>
            </a:r>
          </a:p>
          <a:p>
            <a:endParaRPr lang="en-NZ" sz="1600" i="1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endParaRPr lang="en-NZ" sz="1600" i="1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rtl="0"/>
            <a:r>
              <a:rPr lang="ru-RU" sz="1800" b="0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Тарик</a:t>
            </a:r>
            <a:r>
              <a:rPr lang="ru-RU" sz="1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</a:t>
            </a:r>
            <a:r>
              <a:rPr lang="ru-RU" sz="1800" b="0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Грацида</a:t>
            </a:r>
            <a:endParaRPr lang="ru-RU" sz="18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pPr rtl="0"/>
            <a:r>
              <a:rPr lang="ru-RU" sz="1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Координатор по коммуникациями и технологиям GIFT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8F4140-A12B-3943-8CA5-C9D74C606439}"/>
              </a:ext>
            </a:extLst>
          </p:cNvPr>
          <p:cNvSpPr txBox="1"/>
          <p:nvPr/>
        </p:nvSpPr>
        <p:spPr>
          <a:xfrm>
            <a:off x="368029" y="4975962"/>
            <a:ext cx="1444798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@</a:t>
            </a:r>
            <a:r>
              <a:rPr lang="ru-RU" sz="1800" b="0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fiscaltrans</a:t>
            </a:r>
            <a:endParaRPr lang="ru-RU" sz="18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46513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01532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497497"/>
            <a:ext cx="5035639" cy="42986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ВАЖНО</a:t>
            </a:r>
            <a:r>
              <a:rPr lang="ru-RU" sz="4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НЕ ТОЛЬКО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СОЗДАВАТЬ ФОРМЫ,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ВАЖНО ТАКЖЕ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ПЕРЕДАТЬ ИНФОРМАЦИЮ</a:t>
            </a:r>
          </a:p>
          <a:p>
            <a:pPr algn="ctr">
              <a:lnSpc>
                <a:spcPts val="4080"/>
              </a:lnSpc>
            </a:pPr>
            <a:endParaRPr lang="en-US" sz="4400" dirty="0">
              <a:solidFill>
                <a:schemeClr val="bg1"/>
              </a:solidFill>
              <a:effectLst/>
            </a:endParaRPr>
          </a:p>
          <a:p>
            <a:pPr algn="r" rtl="0">
              <a:lnSpc>
                <a:spcPts val="4080"/>
              </a:lnSpc>
            </a:pPr>
            <a:r>
              <a:rPr lang="ru-RU" sz="2000" b="0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Фраскара</a:t>
            </a:r>
            <a:endParaRPr lang="ru-RU" sz="20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2820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7405" cy="21865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8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КАК</a:t>
            </a:r>
          </a:p>
          <a:p>
            <a:pPr rtl="0">
              <a:lnSpc>
                <a:spcPts val="3040"/>
              </a:lnSpc>
            </a:pPr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передать</a:t>
            </a:r>
          </a:p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информацию о бюджете?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27603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843298" y="1559560"/>
            <a:ext cx="5457405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СЕГМЕНТАЦИЯ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65511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843298" y="1559559"/>
            <a:ext cx="5457405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СЕГМЕНТАЦИЯ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877639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041834" y="1559560"/>
            <a:ext cx="7060331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СЕГМЕНТАЦИЯ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76244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041834" y="1559560"/>
            <a:ext cx="7060331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СЕГМЕНТАЦИЯ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DAAADA-AD16-7A4C-BBE6-457A32B12045}"/>
              </a:ext>
            </a:extLst>
          </p:cNvPr>
          <p:cNvSpPr txBox="1"/>
          <p:nvPr/>
        </p:nvSpPr>
        <p:spPr>
          <a:xfrm>
            <a:off x="1041834" y="2144335"/>
            <a:ext cx="7060331" cy="13272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32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ИНФОРМАЦИИ</a:t>
            </a:r>
          </a:p>
          <a:p>
            <a:pPr algn="ctr" rtl="0">
              <a:lnSpc>
                <a:spcPts val="32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ЧТОБЫ СДЕЛАТЬ ЕЕ ЛЕГКО УСВАИВАЕМОЙ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381D7D6A-372B-3C41-95D8-096FEC3A332C}"/>
              </a:ext>
            </a:extLst>
          </p:cNvPr>
          <p:cNvCxnSpPr/>
          <p:nvPr/>
        </p:nvCxnSpPr>
        <p:spPr>
          <a:xfrm>
            <a:off x="6841252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3AA7114-0850-8A4F-B03A-BD6F22266D13}"/>
              </a:ext>
            </a:extLst>
          </p:cNvPr>
          <p:cNvCxnSpPr/>
          <p:nvPr/>
        </p:nvCxnSpPr>
        <p:spPr>
          <a:xfrm>
            <a:off x="775303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arrow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8AD52-4815-334B-828B-1D738202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578"/>
          <a:stretch>
            <a:fillRect/>
          </a:stretch>
        </p:blipFill>
        <p:spPr>
          <a:xfrm>
            <a:off x="1180921" y="3401068"/>
            <a:ext cx="1270000" cy="35619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468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776687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0822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8FA16A-7A7F-ED46-A36B-954C18D79542}"/>
              </a:ext>
            </a:extLst>
          </p:cNvPr>
          <p:cNvSpPr/>
          <p:nvPr/>
        </p:nvSpPr>
        <p:spPr>
          <a:xfrm>
            <a:off x="2070139" y="3746771"/>
            <a:ext cx="6220496" cy="162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1E6C87-4C6D-734D-B02C-B75BD47EE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A8CA19-3180-C24B-986B-A549B3B1627C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6000" b="0" i="0" u="none" strike="noStrike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AB99CB-7F8A-C147-955D-53B5724C6FCD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b="1" dirty="0" smtId="4294967295">
                <a:solidFill>
                  <a:srgbClr val="FF5000"/>
                </a:solidFill>
                <a:highlight>
                  <a:srgbClr val="000000">
                    <a:alpha val="0"/>
                  </a:srgbClr>
                </a:highlight>
              </a:rPr>
              <a:t>100,000,000,000 млрд долларов США</a:t>
            </a:r>
          </a:p>
        </p:txBody>
      </p:sp>
    </p:spTree>
    <p:extLst>
      <p:ext uri="{BB962C8B-B14F-4D97-AF65-F5344CB8AC3E}">
        <p14:creationId xmlns:p14="http://schemas.microsoft.com/office/powerpoint/2010/main" val="15858896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380789" y="2622687"/>
            <a:ext cx="6539413" cy="11899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/>
            <a:r>
              <a:rPr lang="ru-RU" sz="7200" b="0" i="0" u="none" strike="noStrike" dirty="0" smtId="4294967295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10,000,000,000</a:t>
            </a:r>
          </a:p>
        </p:txBody>
      </p:sp>
    </p:spTree>
    <p:extLst>
      <p:ext uri="{BB962C8B-B14F-4D97-AF65-F5344CB8AC3E}">
        <p14:creationId xmlns:p14="http://schemas.microsoft.com/office/powerpoint/2010/main" val="67489726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8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18AC69-1013-1545-A92C-CC5BB9530B63}"/>
              </a:ext>
            </a:extLst>
          </p:cNvPr>
          <p:cNvSpPr/>
          <p:nvPr/>
        </p:nvSpPr>
        <p:spPr>
          <a:xfrm>
            <a:off x="2228045" y="3696237"/>
            <a:ext cx="5151549" cy="1275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86D91C-76CB-614E-A1D2-9C6B03D02071}"/>
              </a:ext>
            </a:extLst>
          </p:cNvPr>
          <p:cNvSpPr txBox="1"/>
          <p:nvPr/>
        </p:nvSpPr>
        <p:spPr>
          <a:xfrm>
            <a:off x="2571061" y="4116777"/>
            <a:ext cx="4718382" cy="915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5400" b="0" i="0" u="none" strike="noStrike" dirty="0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Билл понял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CE6DF5-3CB9-854E-B2CA-ECB22085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4881E3-2C30-6D4C-B4A3-E79D79F13E0E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6000" b="0" i="0" u="none" strike="noStrike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851FD2-57A2-4547-98AA-1AACC6D55D9A}"/>
              </a:ext>
            </a:extLst>
          </p:cNvPr>
          <p:cNvSpPr/>
          <p:nvPr/>
        </p:nvSpPr>
        <p:spPr>
          <a:xfrm>
            <a:off x="2045384" y="2544089"/>
            <a:ext cx="5932425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b="1" dirty="0" smtId="4294967295">
                <a:solidFill>
                  <a:srgbClr val="FF5000"/>
                </a:solidFill>
                <a:highlight>
                  <a:srgbClr val="000000">
                    <a:alpha val="0"/>
                  </a:srgbClr>
                </a:highlight>
              </a:rPr>
              <a:t>100,000,000,000 млрд долларов США</a:t>
            </a:r>
          </a:p>
        </p:txBody>
      </p:sp>
    </p:spTree>
    <p:extLst>
      <p:ext uri="{BB962C8B-B14F-4D97-AF65-F5344CB8AC3E}">
        <p14:creationId xmlns:p14="http://schemas.microsoft.com/office/powerpoint/2010/main" val="220477569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1A6FB1-DC36-134C-89AD-284DB1665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76EF18-173E-C94F-83F7-2E26E7062373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6000" b="0" i="0" u="none" strike="noStrike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82A467-F023-F345-A665-80E9E06B606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2500" b="1" i="0" u="none" strike="noStrike" dirty="0" smtClean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100,000,000,000 млрд долларов США</a:t>
            </a:r>
            <a:endParaRPr lang="ru-RU" sz="2500" b="1" i="0" u="none" strike="noStrike" dirty="0" smtId="4294967295">
              <a:solidFill>
                <a:srgbClr val="FF5000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4AC65B-1C6C-ED4B-B223-66B28BA40B9E}"/>
              </a:ext>
            </a:extLst>
          </p:cNvPr>
          <p:cNvSpPr/>
          <p:nvPr/>
        </p:nvSpPr>
        <p:spPr>
          <a:xfrm>
            <a:off x="2189408" y="4234692"/>
            <a:ext cx="2977166" cy="77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4800" b="1" i="0" u="none" strike="noStrike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1,250,000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AB1141-8C47-6244-99AF-EC03A22B0D80}"/>
              </a:ext>
            </a:extLst>
          </p:cNvPr>
          <p:cNvSpPr/>
          <p:nvPr/>
        </p:nvSpPr>
        <p:spPr>
          <a:xfrm>
            <a:off x="2189408" y="3784917"/>
            <a:ext cx="2356833" cy="592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3600" b="0" i="0" u="none" strike="noStrike" dirty="0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Население</a:t>
            </a:r>
          </a:p>
        </p:txBody>
      </p:sp>
    </p:spTree>
    <p:extLst>
      <p:ext uri="{BB962C8B-B14F-4D97-AF65-F5344CB8AC3E}">
        <p14:creationId xmlns:p14="http://schemas.microsoft.com/office/powerpoint/2010/main" val="11442199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78E8F-C730-034A-B41D-52E25CBD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69" y="732357"/>
            <a:ext cx="2982890" cy="2520542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2BED17-B81C-5D48-BA06-AF8F889468EC}"/>
              </a:ext>
            </a:extLst>
          </p:cNvPr>
          <p:cNvSpPr/>
          <p:nvPr/>
        </p:nvSpPr>
        <p:spPr>
          <a:xfrm>
            <a:off x="2142901" y="3467637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0" b="1" dirty="0" smtId="4294967295">
                <a:solidFill>
                  <a:srgbClr val="FF5000"/>
                </a:solidFill>
                <a:highlight>
                  <a:srgbClr val="000000">
                    <a:alpha val="0"/>
                  </a:srgbClr>
                </a:highlight>
              </a:rPr>
              <a:t>80,000 </a:t>
            </a:r>
            <a:endParaRPr lang="ru-RU" sz="5000" b="1" dirty="0" smtClean="0" smtId="4294967295">
              <a:solidFill>
                <a:srgbClr val="FF5000"/>
              </a:solidFill>
              <a:highlight>
                <a:srgbClr val="000000">
                  <a:alpha val="0"/>
                </a:srgbClr>
              </a:highlight>
            </a:endParaRPr>
          </a:p>
          <a:p>
            <a:r>
              <a:rPr lang="ru-RU" sz="5000" b="1" dirty="0" smtClean="0" smtId="4294967295">
                <a:solidFill>
                  <a:srgbClr val="FF5000"/>
                </a:solidFill>
                <a:highlight>
                  <a:srgbClr val="000000">
                    <a:alpha val="0"/>
                  </a:srgbClr>
                </a:highlight>
              </a:rPr>
              <a:t>Билл понял</a:t>
            </a:r>
            <a:endParaRPr lang="ru-RU" sz="5000" b="1" dirty="0" smtId="4294967295">
              <a:solidFill>
                <a:srgbClr val="FF5000"/>
              </a:solidFill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41021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404730"/>
            <a:ext cx="5035639" cy="37728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</a:t>
            </a:r>
            <a:r>
              <a:rPr lang="ru-RU" sz="44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ОБРАЗОМ,</a:t>
            </a:r>
            <a:endParaRPr lang="ru-RU" sz="44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</p:spTree>
    <p:extLst>
      <p:ext uri="{BB962C8B-B14F-4D97-AF65-F5344CB8AC3E}">
        <p14:creationId xmlns:p14="http://schemas.microsoft.com/office/powerpoint/2010/main" val="156748142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9600" b="0" i="0" u="none" strike="noStrike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простота</a:t>
            </a:r>
          </a:p>
        </p:txBody>
      </p:sp>
    </p:spTree>
    <p:extLst>
      <p:ext uri="{BB962C8B-B14F-4D97-AF65-F5344CB8AC3E}">
        <p14:creationId xmlns:p14="http://schemas.microsoft.com/office/powerpoint/2010/main" val="179206096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835237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6000" b="0" i="0" u="none" strike="noStrike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насыщенность текста?</a:t>
            </a:r>
          </a:p>
        </p:txBody>
      </p:sp>
    </p:spTree>
    <p:extLst>
      <p:ext uri="{BB962C8B-B14F-4D97-AF65-F5344CB8AC3E}">
        <p14:creationId xmlns:p14="http://schemas.microsoft.com/office/powerpoint/2010/main" val="22647363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6000" b="0" i="0" u="none" strike="noStrike" smtId="4294967295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насыщенность текста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255E6E7-64F7-004F-8A8B-9603480ECF7D}"/>
              </a:ext>
            </a:extLst>
          </p:cNvPr>
          <p:cNvCxnSpPr/>
          <p:nvPr/>
        </p:nvCxnSpPr>
        <p:spPr>
          <a:xfrm>
            <a:off x="2163651" y="2067537"/>
            <a:ext cx="4829577" cy="2015066"/>
          </a:xfrm>
          <a:prstGeom prst="line">
            <a:avLst/>
          </a:prstGeom>
          <a:ln w="25400">
            <a:solidFill>
              <a:srgbClr val="FC5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181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2079935" y="2067537"/>
            <a:ext cx="385722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3800" b="0" i="0" u="none" strike="noStrike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70%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C8F143-8EE8-D841-AFBF-5DB3FE8ABF26}"/>
              </a:ext>
            </a:extLst>
          </p:cNvPr>
          <p:cNvSpPr/>
          <p:nvPr/>
        </p:nvSpPr>
        <p:spPr>
          <a:xfrm>
            <a:off x="4773020" y="3324209"/>
            <a:ext cx="1976911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7200" b="0" i="0" u="none" strike="noStrike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61479007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5C3762-C8DB-834B-BFE5-951347337AE9}"/>
              </a:ext>
            </a:extLst>
          </p:cNvPr>
          <p:cNvSpPr txBox="1"/>
          <p:nvPr/>
        </p:nvSpPr>
        <p:spPr>
          <a:xfrm>
            <a:off x="884907" y="1094704"/>
            <a:ext cx="747721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СТАЛКИВАЯСЬ С</a:t>
            </a:r>
            <a:r>
              <a:rPr lang="ru-RU" sz="20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ТАКИМ ОБИЛИЕМ ГРАФИКИ НА УЛИЦАХ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</a:t>
            </a: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МОЖЕМ ВОСПРИНИМАТЬ ЛИШЬ САМУЮ МАЛОСТЬ.</a:t>
            </a:r>
          </a:p>
        </p:txBody>
      </p:sp>
    </p:spTree>
    <p:extLst>
      <p:ext uri="{BB962C8B-B14F-4D97-AF65-F5344CB8AC3E}">
        <p14:creationId xmlns:p14="http://schemas.microsoft.com/office/powerpoint/2010/main" val="361444731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C07A7-A35C-2045-9924-3BE09CA99E00}"/>
              </a:ext>
            </a:extLst>
          </p:cNvPr>
          <p:cNvSpPr txBox="1"/>
          <p:nvPr/>
        </p:nvSpPr>
        <p:spPr>
          <a:xfrm>
            <a:off x="884907" y="1094704"/>
            <a:ext cx="7477216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СТАЛКИВАЯСЬ С</a:t>
            </a:r>
            <a:r>
              <a:rPr lang="ru-RU" sz="20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ТАКИМ ОБИЛИЕМ ГРАФИКИ НА УЛИЦАХ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</a:t>
            </a: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МОЖЕМ ВОСПРИНИМАТЬ ЛИШЬ САМУЮ МАЛОСТЬ.</a:t>
            </a:r>
          </a:p>
          <a:p>
            <a:pPr algn="ctr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ДОЛЖНЫ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РАЗДЕЛЯТЬ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ИНФОРМАЦИЮ НА СОСТАВНЫЕ ЧАСТИ И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МОДЕЛИРОВАТЬ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ЕЕ</a:t>
            </a:r>
          </a:p>
        </p:txBody>
      </p:sp>
    </p:spTree>
    <p:extLst>
      <p:ext uri="{BB962C8B-B14F-4D97-AF65-F5344CB8AC3E}">
        <p14:creationId xmlns:p14="http://schemas.microsoft.com/office/powerpoint/2010/main" val="34758408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126536" y="2622687"/>
            <a:ext cx="7047922" cy="11899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/>
            <a:r>
              <a:rPr lang="ru-RU" sz="7200" b="0" i="0" u="none" strike="noStrike" dirty="0" smtId="4294967295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177612228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2FB50-0300-4E40-B065-F6B778F4DE89}"/>
              </a:ext>
            </a:extLst>
          </p:cNvPr>
          <p:cNvSpPr txBox="1"/>
          <p:nvPr/>
        </p:nvSpPr>
        <p:spPr>
          <a:xfrm>
            <a:off x="1267369" y="3272038"/>
            <a:ext cx="2591243" cy="17390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ИНФОРМАЦИЯ БУДЕТ НЕВИДИМОЙ ДЛЯ </a:t>
            </a:r>
            <a:r>
              <a:rPr lang="ru-RU" sz="18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ЗАИНТЕРЕСОВАННОГО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КРУГА ЛИЦ, ЕСЛИ ГРАФИКА НЕ СВЯЗАНА С ТЕМОЙ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61A56C-E83F-544F-99B3-9DA09D9F9750}"/>
              </a:ext>
            </a:extLst>
          </p:cNvPr>
          <p:cNvSpPr txBox="1"/>
          <p:nvPr/>
        </p:nvSpPr>
        <p:spPr>
          <a:xfrm>
            <a:off x="884907" y="1094704"/>
            <a:ext cx="7477216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СТАЛКИВАЯСЬ С</a:t>
            </a:r>
            <a:r>
              <a:rPr lang="ru-RU" sz="20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ТАКИМ ОБИЛИЕМ ГРАФИКИ НА УЛИЦАХ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</a:t>
            </a: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МОЖЕМ ВОСПРИНИМАТЬ ЛИШЬ САМУЮ МАЛОСТЬ.</a:t>
            </a:r>
          </a:p>
          <a:p>
            <a:pPr algn="ctr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ДОЛЖНЫ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РАЗДЕЛЯТЬ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ИНФОРМАЦИЮ НА СОСТАВНЫЕ ЧАСТИ И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МОДЕЛИРОВАТЬ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ЕЕ</a:t>
            </a:r>
          </a:p>
        </p:txBody>
      </p:sp>
    </p:spTree>
    <p:extLst>
      <p:ext uri="{BB962C8B-B14F-4D97-AF65-F5344CB8AC3E}">
        <p14:creationId xmlns:p14="http://schemas.microsoft.com/office/powerpoint/2010/main" val="316206802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2FB50-0300-4E40-B065-F6B778F4DE89}"/>
              </a:ext>
            </a:extLst>
          </p:cNvPr>
          <p:cNvSpPr txBox="1"/>
          <p:nvPr/>
        </p:nvSpPr>
        <p:spPr>
          <a:xfrm>
            <a:off x="1492656" y="3309870"/>
            <a:ext cx="2591243" cy="17390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ИНФОРМАЦИЯ БУДЕТ НЕВИДИМОЙ ДЛЯ </a:t>
            </a:r>
            <a:r>
              <a:rPr lang="ru-RU" sz="18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ЗАИНТЕРЕСОВАННОГО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КРУГА ЛИЦ, ЕСЛИ ГРАФИКА НЕ СВЯЗАНА С ТЕМОЙ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544358-92C6-CE4A-B437-4A799D133DEB}"/>
              </a:ext>
            </a:extLst>
          </p:cNvPr>
          <p:cNvSpPr txBox="1"/>
          <p:nvPr/>
        </p:nvSpPr>
        <p:spPr>
          <a:xfrm>
            <a:off x="4686217" y="3322749"/>
            <a:ext cx="3390530" cy="14645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8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НЕЗАИНТЕРЕСОВАННЫЙ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КРУГ ЛИЦ, ОБРАТИВШИЙ ВНИМАНИЕ НА ГРАФИКУ, УТРАТИТ ИНТЕРЕС К ИНФОРМАЦИИ, ЕСЛИ ОНА НЕ РАЗДЕЛЕНА НА ЧАСТИ.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5C91BD6-3B6C-9342-A84F-808B0EFB499C}"/>
              </a:ext>
            </a:extLst>
          </p:cNvPr>
          <p:cNvCxnSpPr/>
          <p:nvPr/>
        </p:nvCxnSpPr>
        <p:spPr>
          <a:xfrm>
            <a:off x="4481848" y="3078051"/>
            <a:ext cx="0" cy="1996225"/>
          </a:xfrm>
          <a:prstGeom prst="line">
            <a:avLst/>
          </a:prstGeom>
          <a:ln w="28575">
            <a:solidFill>
              <a:srgbClr val="FF5000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3F6B70-A3D5-4948-83D6-2A834AC8E304}"/>
              </a:ext>
            </a:extLst>
          </p:cNvPr>
          <p:cNvSpPr txBox="1"/>
          <p:nvPr/>
        </p:nvSpPr>
        <p:spPr>
          <a:xfrm>
            <a:off x="884907" y="1094704"/>
            <a:ext cx="7477216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СТАЛКИВАЯСЬ С</a:t>
            </a:r>
            <a:r>
              <a:rPr lang="ru-RU" sz="2000" b="1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ТАКИМ ОБИЛИЕМ ГРАФИКИ НА УЛИЦАХ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</a:t>
            </a: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МОЖЕМ ВОСПРИНИМАТЬ ЛИШЬ САМУЮ МАЛОСТЬ.</a:t>
            </a:r>
          </a:p>
          <a:p>
            <a:pPr algn="ctr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ct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ДОЛЖНЫ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РАЗДЕЛЯТЬ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ИНФОРМАЦИЮ НА СОСТАВНЫЕ ЧАСТИ И </a:t>
            </a:r>
            <a:r>
              <a:rPr lang="ru-RU" sz="2000" b="1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МОДЕЛИРОВАТЬ</a:t>
            </a:r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ЕЕ</a:t>
            </a:r>
          </a:p>
        </p:txBody>
      </p:sp>
    </p:spTree>
    <p:extLst>
      <p:ext uri="{BB962C8B-B14F-4D97-AF65-F5344CB8AC3E}">
        <p14:creationId xmlns:p14="http://schemas.microsoft.com/office/powerpoint/2010/main" val="78501293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40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простота </a:t>
            </a:r>
            <a:r>
              <a:rPr lang="ru-RU" sz="4000" b="0" i="0" u="none" strike="noStrike" dirty="0" smtClean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визуального </a:t>
            </a:r>
            <a:r>
              <a:rPr lang="ru-RU" sz="40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восприятия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3914327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77670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714961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35936E-AD4D-8641-AB92-D78F8471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00300"/>
            <a:ext cx="7620000" cy="205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4521379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856705" y="2001079"/>
            <a:ext cx="5531392" cy="21132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8060"/>
              </a:lnSpc>
            </a:pPr>
            <a:r>
              <a:rPr lang="ru-RU" sz="6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 НАДО</a:t>
            </a:r>
          </a:p>
          <a:p>
            <a:pPr algn="ctr" rtl="0">
              <a:lnSpc>
                <a:spcPts val="8060"/>
              </a:lnSpc>
            </a:pPr>
            <a:r>
              <a:rPr lang="ru-RU" sz="6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ИМИТИРОВАТЬ</a:t>
            </a:r>
          </a:p>
        </p:txBody>
      </p:sp>
    </p:spTree>
    <p:extLst>
      <p:ext uri="{BB962C8B-B14F-4D97-AF65-F5344CB8AC3E}">
        <p14:creationId xmlns:p14="http://schemas.microsoft.com/office/powerpoint/2010/main" val="221196243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681474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836046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790DF9-37E8-A341-9876-1B57D0506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1" y="2087434"/>
            <a:ext cx="1958788" cy="26831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175185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7405" cy="21865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8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КАК</a:t>
            </a:r>
          </a:p>
          <a:p>
            <a:pPr rtl="0">
              <a:lnSpc>
                <a:spcPts val="3040"/>
              </a:lnSpc>
            </a:pPr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передать</a:t>
            </a:r>
          </a:p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информацию о бюджете?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440333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856705" y="1550504"/>
            <a:ext cx="5531391" cy="33262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8060"/>
              </a:lnSpc>
            </a:pPr>
            <a:r>
              <a:rPr lang="ru-RU" sz="6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ДАВАЙТЕ ГОВОРИТЬ</a:t>
            </a:r>
          </a:p>
          <a:p>
            <a:pPr algn="ctr" rtl="0">
              <a:lnSpc>
                <a:spcPts val="8060"/>
              </a:lnSpc>
            </a:pPr>
            <a:r>
              <a:rPr lang="ru-RU" sz="6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УВЕРЕННО</a:t>
            </a:r>
          </a:p>
        </p:txBody>
      </p:sp>
    </p:spTree>
    <p:extLst>
      <p:ext uri="{BB962C8B-B14F-4D97-AF65-F5344CB8AC3E}">
        <p14:creationId xmlns:p14="http://schemas.microsoft.com/office/powerpoint/2010/main" val="174856132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44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война</a:t>
            </a:r>
          </a:p>
          <a:p>
            <a:pPr algn="ctr" rtl="0"/>
            <a:r>
              <a:rPr lang="ru-RU" sz="44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мир</a:t>
            </a:r>
          </a:p>
        </p:txBody>
      </p:sp>
    </p:spTree>
    <p:extLst>
      <p:ext uri="{BB962C8B-B14F-4D97-AF65-F5344CB8AC3E}">
        <p14:creationId xmlns:p14="http://schemas.microsoft.com/office/powerpoint/2010/main" val="43558428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8" y="717631"/>
            <a:ext cx="7504784" cy="54081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5960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856704" y="2021981"/>
            <a:ext cx="5531392" cy="24114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4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ФОРМАТ</a:t>
            </a:r>
          </a:p>
          <a:p>
            <a:pPr algn="ctr" rtl="0">
              <a:lnSpc>
                <a:spcPts val="6000"/>
              </a:lnSpc>
            </a:pPr>
            <a:r>
              <a:rPr lang="ru-RU" sz="4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ГОВОРИТ</a:t>
            </a:r>
          </a:p>
          <a:p>
            <a:pPr algn="ctr" rtl="0">
              <a:lnSpc>
                <a:spcPts val="6000"/>
              </a:lnSpc>
            </a:pPr>
            <a:r>
              <a:rPr lang="ru-RU" sz="4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 ОБЪЕМАХ</a:t>
            </a:r>
          </a:p>
        </p:txBody>
      </p:sp>
    </p:spTree>
    <p:extLst>
      <p:ext uri="{BB962C8B-B14F-4D97-AF65-F5344CB8AC3E}">
        <p14:creationId xmlns:p14="http://schemas.microsoft.com/office/powerpoint/2010/main" val="218200731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396457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91454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537252"/>
            <a:ext cx="5035639" cy="3939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30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ПОРТАЛЫ</a:t>
            </a:r>
          </a:p>
          <a:p>
            <a:pPr algn="ctr" rtl="0">
              <a:lnSpc>
                <a:spcPts val="30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ПРОФЕССИОНАЛЬНОЙ </a:t>
            </a:r>
            <a:r>
              <a:rPr lang="ru-RU" sz="32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ПРОЗРАЧНОСТИ</a:t>
            </a:r>
            <a:endParaRPr lang="ru-RU" sz="32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30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 ГРАФИЧЕСКИМ </a:t>
            </a:r>
            <a:r>
              <a:rPr lang="ru-RU" sz="32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ОФОРМЛЕНИЕМ,</a:t>
            </a:r>
            <a:endParaRPr lang="ru-RU" sz="32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30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КОТОРЫЕ</a:t>
            </a:r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НЕ ВЫЗЫВАЮТ</a:t>
            </a:r>
          </a:p>
          <a:p>
            <a:pPr algn="ctr" rtl="0">
              <a:lnSpc>
                <a:spcPts val="3040"/>
              </a:lnSpc>
            </a:pPr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ПОДОЗРЕНИЙ </a:t>
            </a: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 ОТНОШЕНИИ</a:t>
            </a:r>
          </a:p>
          <a:p>
            <a:pPr algn="ctr" rtl="0">
              <a:lnSpc>
                <a:spcPts val="3040"/>
              </a:lnSpc>
            </a:pPr>
            <a:r>
              <a:rPr lang="ru-RU" sz="32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ЦИФР</a:t>
            </a:r>
          </a:p>
          <a:p>
            <a:pPr algn="ctr">
              <a:lnSpc>
                <a:spcPts val="3040"/>
              </a:lnSpc>
            </a:pPr>
            <a:endParaRPr lang="en-US" sz="32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69776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856704" y="1390917"/>
            <a:ext cx="5531392" cy="3113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ОТНОСИТЕСЬ С УВАЖЕНИЕМ</a:t>
            </a:r>
          </a:p>
          <a:p>
            <a:pPr algn="ctr" rtl="0">
              <a:lnSpc>
                <a:spcPts val="6000"/>
              </a:lnSpc>
            </a:pPr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 КОРПОРАТИВНОМУ</a:t>
            </a:r>
          </a:p>
          <a:p>
            <a:pPr algn="ctr" rtl="0">
              <a:lnSpc>
                <a:spcPts val="6000"/>
              </a:lnSpc>
            </a:pPr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ИМИДЖУ</a:t>
            </a:r>
          </a:p>
        </p:txBody>
      </p:sp>
    </p:spTree>
    <p:extLst>
      <p:ext uri="{BB962C8B-B14F-4D97-AF65-F5344CB8AC3E}">
        <p14:creationId xmlns:p14="http://schemas.microsoft.com/office/powerpoint/2010/main" val="365922774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427216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50043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578269"/>
            <a:ext cx="5035640" cy="36563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3980"/>
              </a:lnSpc>
            </a:pPr>
            <a:r>
              <a:rPr lang="ru-RU" sz="30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СОЗДАТЬ</a:t>
            </a:r>
            <a:endParaRPr lang="ru-RU" sz="30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3980"/>
              </a:lnSpc>
            </a:pPr>
            <a:r>
              <a:rPr lang="ru-RU" sz="30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ГРАФИЧЕСКУЮ</a:t>
            </a:r>
            <a:endParaRPr lang="ru-RU" sz="30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3980"/>
              </a:lnSpc>
            </a:pPr>
            <a:r>
              <a:rPr lang="ru-RU" sz="3000" b="0" i="0" u="none" strike="noStrike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МОДЕЛЬ</a:t>
            </a:r>
            <a:endParaRPr lang="ru-RU" sz="30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3980"/>
              </a:lnSpc>
            </a:pPr>
            <a:r>
              <a:rPr lang="ru-RU" sz="3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</a:t>
            </a: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ОЗНАЧАЕТ</a:t>
            </a:r>
          </a:p>
          <a:p>
            <a:pPr algn="ctr" rtl="0">
              <a:lnSpc>
                <a:spcPts val="398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ДОВЕСТИ ИНФОРМАЦИЮ ДО КРУГА ЗАИНТЕРЕСОВАННЫХ ЛИЦ</a:t>
            </a:r>
          </a:p>
        </p:txBody>
      </p:sp>
    </p:spTree>
    <p:extLst>
      <p:ext uri="{BB962C8B-B14F-4D97-AF65-F5344CB8AC3E}">
        <p14:creationId xmlns:p14="http://schemas.microsoft.com/office/powerpoint/2010/main" val="79711041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689906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7E71B-6108-EF4F-8842-8BD150C5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30" y="2828105"/>
            <a:ext cx="3976507" cy="12017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977983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F6D6A1-0A5B-394C-9216-B77C1830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94" b="61690"/>
          <a:stretch>
            <a:fillRect/>
          </a:stretch>
        </p:blipFill>
        <p:spPr>
          <a:xfrm>
            <a:off x="4075903" y="779170"/>
            <a:ext cx="5068097" cy="526280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2CD792-0F6F-C641-B0A8-CC0D99F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2" y="3054032"/>
            <a:ext cx="2359473" cy="7130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650750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676436" y="1938748"/>
            <a:ext cx="3726726" cy="31370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8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ПОРЯДОК</a:t>
            </a:r>
          </a:p>
          <a:p>
            <a:pPr algn="ctr" rtl="0">
              <a:lnSpc>
                <a:spcPts val="8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=</a:t>
            </a:r>
          </a:p>
          <a:p>
            <a:pPr algn="ctr" rtl="0">
              <a:lnSpc>
                <a:spcPts val="8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ДОВЕРИЕ</a:t>
            </a:r>
          </a:p>
        </p:txBody>
      </p:sp>
    </p:spTree>
    <p:extLst>
      <p:ext uri="{BB962C8B-B14F-4D97-AF65-F5344CB8AC3E}">
        <p14:creationId xmlns:p14="http://schemas.microsoft.com/office/powerpoint/2010/main" val="212028382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560848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53544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027582" y="2781835"/>
            <a:ext cx="5062331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БЮДЖЕТ</a:t>
            </a:r>
          </a:p>
        </p:txBody>
      </p:sp>
    </p:spTree>
    <p:extLst>
      <p:ext uri="{BB962C8B-B14F-4D97-AF65-F5344CB8AC3E}">
        <p14:creationId xmlns:p14="http://schemas.microsoft.com/office/powerpoint/2010/main" val="422463446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888975" y="2372139"/>
            <a:ext cx="3591338" cy="16704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3040"/>
              </a:lnSpc>
            </a:pPr>
            <a:r>
              <a:rPr lang="ru-RU" sz="4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ВНУТРЕННИЕ</a:t>
            </a:r>
          </a:p>
          <a:p>
            <a:pPr algn="ctr" rtl="0">
              <a:lnSpc>
                <a:spcPts val="3040"/>
              </a:lnSpc>
            </a:pPr>
            <a:r>
              <a:rPr lang="ru-RU" sz="4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СООБЩЕНИЯ</a:t>
            </a:r>
          </a:p>
          <a:p>
            <a:pPr algn="ctr" rtl="0">
              <a:lnSpc>
                <a:spcPts val="3040"/>
              </a:lnSpc>
            </a:pPr>
            <a:r>
              <a:rPr lang="ru-RU" sz="4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= ВНЕШНИЕ</a:t>
            </a:r>
          </a:p>
          <a:p>
            <a:pPr algn="ctr" rtl="0">
              <a:lnSpc>
                <a:spcPts val="3040"/>
              </a:lnSpc>
            </a:pPr>
            <a:r>
              <a:rPr lang="ru-RU" sz="4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СООБЩЕНИЯ</a:t>
            </a:r>
          </a:p>
        </p:txBody>
      </p:sp>
    </p:spTree>
    <p:extLst>
      <p:ext uri="{BB962C8B-B14F-4D97-AF65-F5344CB8AC3E}">
        <p14:creationId xmlns:p14="http://schemas.microsoft.com/office/powerpoint/2010/main" val="62941646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376566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067339" y="2781834"/>
            <a:ext cx="4969566" cy="8542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ПРОВЕРКА</a:t>
            </a:r>
          </a:p>
        </p:txBody>
      </p:sp>
    </p:spTree>
    <p:extLst>
      <p:ext uri="{BB962C8B-B14F-4D97-AF65-F5344CB8AC3E}">
        <p14:creationId xmlns:p14="http://schemas.microsoft.com/office/powerpoint/2010/main" val="4697607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126536" y="2622687"/>
            <a:ext cx="7047922" cy="11899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/>
            <a:r>
              <a:rPr lang="ru-RU" sz="7200" b="0" i="0" u="none" strike="noStrike" dirty="0" smtId="4294967295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33874157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001078" y="2781834"/>
            <a:ext cx="5102087" cy="8928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АУДИТОРИЯ</a:t>
            </a:r>
            <a:endParaRPr lang="ru-RU" sz="66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1176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03" y="1777285"/>
            <a:ext cx="3293483" cy="323993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ru-RU" sz="3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СПЕЦИАЛЬНАЯ</a:t>
            </a:r>
          </a:p>
          <a:p>
            <a:pPr algn="r" rtl="0"/>
            <a:r>
              <a:rPr lang="ru-RU" sz="3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АУДИТОРИЯ</a:t>
            </a:r>
            <a:endParaRPr lang="ru-RU" sz="3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3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НЕСПЕЦИАЛЬНАЯ</a:t>
            </a:r>
            <a:endParaRPr lang="ru-RU" sz="3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ru-RU" sz="3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АУДИТОРИЯ</a:t>
            </a:r>
            <a:endParaRPr lang="ru-RU" sz="3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0180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48"/>
          <a:stretch>
            <a:fillRect/>
          </a:stretch>
        </p:blipFill>
        <p:spPr>
          <a:xfrm>
            <a:off x="4327301" y="1777285"/>
            <a:ext cx="1631985" cy="323993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103031" y="2529717"/>
            <a:ext cx="3009899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Окружение</a:t>
            </a:r>
          </a:p>
          <a:p>
            <a:pPr algn="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Повседневная жизнь</a:t>
            </a:r>
          </a:p>
          <a:p>
            <a:pPr algn="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Школа</a:t>
            </a:r>
          </a:p>
          <a:p>
            <a:pPr algn="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Жилой район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2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НЕСПЕЦИАЛЬНАЯ</a:t>
            </a:r>
            <a:endParaRPr lang="ru-RU" sz="2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ru-RU" sz="2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АУДИТОРИЯ</a:t>
            </a:r>
            <a:endParaRPr lang="ru-RU" sz="2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96302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49552"/>
          <a:stretch>
            <a:fillRect/>
          </a:stretch>
        </p:blipFill>
        <p:spPr>
          <a:xfrm>
            <a:off x="2665803" y="1777285"/>
            <a:ext cx="1661497" cy="323993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ru-RU" sz="20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СПЕЦИАЛЬНАЯ</a:t>
            </a:r>
          </a:p>
          <a:p>
            <a:pPr algn="r" rtl="0"/>
            <a:r>
              <a:rPr lang="ru-RU" sz="20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АУДИТОРИЯ</a:t>
            </a:r>
            <a:endParaRPr lang="ru-RU" sz="20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6091708" y="2529717"/>
            <a:ext cx="2936383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17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Организации гражданского общества</a:t>
            </a:r>
          </a:p>
          <a:p>
            <a:pPr rtl="0"/>
            <a:r>
              <a:rPr lang="ru-RU" sz="17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Журналистская</a:t>
            </a:r>
          </a:p>
          <a:p>
            <a:pPr rtl="0"/>
            <a:r>
              <a:rPr lang="ru-RU" sz="17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Академия</a:t>
            </a:r>
          </a:p>
          <a:p>
            <a:pPr rtl="0"/>
            <a:r>
              <a:rPr lang="ru-RU" sz="17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207557427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48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Никогда не знаешь ...</a:t>
            </a:r>
          </a:p>
        </p:txBody>
      </p:sp>
    </p:spTree>
    <p:extLst>
      <p:ext uri="{BB962C8B-B14F-4D97-AF65-F5344CB8AC3E}">
        <p14:creationId xmlns:p14="http://schemas.microsoft.com/office/powerpoint/2010/main" val="89915433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32193" y="2067537"/>
            <a:ext cx="9015212" cy="268492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ИНФОРМАЦИЯ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ДОЛЖНА БЫТЬ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СМОДЕЛИРОВАНА ТАКИМ ОБРАЗОМ</a:t>
            </a:r>
          </a:p>
          <a:p>
            <a:pPr algn="ctr" rtl="0">
              <a:lnSpc>
                <a:spcPts val="4080"/>
              </a:lnSpc>
            </a:pP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ЧТОБЫ </a:t>
            </a: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</a:t>
            </a:r>
            <a:r>
              <a:rPr lang="ru-RU" sz="44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МОГЛИ</a:t>
            </a:r>
          </a:p>
          <a:p>
            <a:pPr algn="ctr" rtl="0">
              <a:lnSpc>
                <a:spcPts val="4080"/>
              </a:lnSpc>
            </a:pPr>
            <a:r>
              <a:rPr lang="ru-RU" sz="44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ПОНИМАТЬ ЕЕ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6000" b="0" i="0" u="none" strike="noStrike" dirty="0" smtId="4294967295">
                <a:solidFill>
                  <a:srgbClr val="FF5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Только текст?</a:t>
            </a:r>
          </a:p>
        </p:txBody>
      </p:sp>
    </p:spTree>
    <p:extLst>
      <p:ext uri="{BB962C8B-B14F-4D97-AF65-F5344CB8AC3E}">
        <p14:creationId xmlns:p14="http://schemas.microsoft.com/office/powerpoint/2010/main" val="223674473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179443"/>
            <a:ext cx="4935408" cy="4682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40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живем в</a:t>
            </a:r>
          </a:p>
          <a:p>
            <a:pPr algn="ctr" rtl="0">
              <a:lnSpc>
                <a:spcPts val="4000"/>
              </a:lnSpc>
            </a:pPr>
            <a:r>
              <a:rPr lang="ru-RU" sz="3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ОБЩЕСТВЕ С ВИЗУАЛЬНЫМ </a:t>
            </a:r>
            <a:r>
              <a:rPr lang="ru-RU" sz="3000" b="1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ВОСПРИЯТИЕМ,</a:t>
            </a:r>
            <a:endParaRPr lang="ru-RU" sz="3000" b="1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>
              <a:lnSpc>
                <a:spcPts val="40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 котором </a:t>
            </a:r>
            <a:r>
              <a:rPr lang="ru-RU" sz="3000" b="0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фотографии</a:t>
            </a: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</a:t>
            </a:r>
          </a:p>
          <a:p>
            <a:pPr algn="ctr" rtl="0">
              <a:lnSpc>
                <a:spcPts val="40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видео, иллюстрации,</a:t>
            </a:r>
          </a:p>
          <a:p>
            <a:pPr algn="ctr" rtl="0">
              <a:lnSpc>
                <a:spcPts val="40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т.д. преобладают</a:t>
            </a:r>
          </a:p>
          <a:p>
            <a:pPr algn="ctr" rtl="0">
              <a:lnSpc>
                <a:spcPts val="4000"/>
              </a:lnSpc>
            </a:pPr>
            <a:r>
              <a:rPr lang="ru-RU" sz="3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ускоряют</a:t>
            </a:r>
          </a:p>
          <a:p>
            <a:pPr algn="ctr" rtl="0">
              <a:lnSpc>
                <a:spcPts val="40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передачу текста</a:t>
            </a:r>
          </a:p>
          <a:p>
            <a:pPr algn="ctr">
              <a:lnSpc>
                <a:spcPts val="4000"/>
              </a:lnSpc>
            </a:pPr>
            <a:endParaRPr lang="en-US" sz="3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294193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021983" y="1338470"/>
            <a:ext cx="5035639" cy="43617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35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Исследования показали,</a:t>
            </a:r>
          </a:p>
          <a:p>
            <a:pPr algn="ctr" rtl="0">
              <a:lnSpc>
                <a:spcPts val="35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что мозг</a:t>
            </a:r>
          </a:p>
          <a:p>
            <a:pPr algn="ctr" rtl="0">
              <a:lnSpc>
                <a:spcPts val="35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воспринимает графику в</a:t>
            </a:r>
          </a:p>
          <a:p>
            <a:pPr algn="ctr" rtl="0">
              <a:lnSpc>
                <a:spcPts val="12000"/>
              </a:lnSpc>
            </a:pPr>
            <a:r>
              <a:rPr lang="ru-RU" sz="8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60,000</a:t>
            </a:r>
          </a:p>
          <a:p>
            <a:pPr algn="ctr" rtl="0">
              <a:lnSpc>
                <a:spcPts val="35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раз быстрее</a:t>
            </a:r>
          </a:p>
          <a:p>
            <a:pPr algn="ctr" rtl="0">
              <a:lnSpc>
                <a:spcPts val="3500"/>
              </a:lnSpc>
            </a:pPr>
            <a:r>
              <a:rPr lang="ru-RU" sz="3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чем текст</a:t>
            </a:r>
          </a:p>
          <a:p>
            <a:pPr algn="ctr">
              <a:lnSpc>
                <a:spcPts val="4000"/>
              </a:lnSpc>
            </a:pPr>
            <a:endParaRPr lang="en-US" sz="3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413763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3908" y="2781834"/>
            <a:ext cx="6196988" cy="8542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11?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402B3EA-9250-6542-A5AA-EBB77202D37D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12FEC2-C315-2F45-B8AD-FC386B56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822" y="482014"/>
            <a:ext cx="1672947" cy="99038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4350D2-6788-7E48-9A03-F9EBD9767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2B9649-73E8-874F-B33A-FECE2278ABE7}"/>
              </a:ext>
            </a:extLst>
          </p:cNvPr>
          <p:cNvSpPr txBox="1"/>
          <p:nvPr/>
        </p:nvSpPr>
        <p:spPr>
          <a:xfrm>
            <a:off x="669935" y="739552"/>
            <a:ext cx="5457405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 ПОДСКАЗОК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6B25C4-1119-AE46-8B99-286A8074EB5B}"/>
              </a:ext>
            </a:extLst>
          </p:cNvPr>
          <p:cNvSpPr txBox="1"/>
          <p:nvPr/>
        </p:nvSpPr>
        <p:spPr>
          <a:xfrm>
            <a:off x="669935" y="1504404"/>
            <a:ext cx="7612674" cy="3939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Применить графическую форму </a:t>
            </a: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для числа не означает довести информацию до людей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Представление несегментированной информации - пустая трата времени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Не надо имитировать, просто воодушевляйтесь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Выражайтесь уверенно, избегайте тональности официальной рекламы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Формат говорит об объемах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Уважайте корпоративный имидж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Бюджет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Надежный обмен информацией внутри компании для передачи внешних сообщений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Проверка</a:t>
            </a:r>
          </a:p>
          <a:p>
            <a:pPr marL="457200" indent="-457200" rtl="0">
              <a:lnSpc>
                <a:spcPts val="3000"/>
              </a:lnSpc>
              <a:buFont typeface="+mj-lt"/>
              <a:buAutoNum type="arabicPeriod"/>
            </a:pPr>
            <a:r>
              <a:rPr lang="ru-RU" sz="1200" b="1" i="0" u="none" strike="noStrike" dirty="0" smtClean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Аудитория</a:t>
            </a:r>
            <a:endParaRPr lang="ru-RU" sz="1200" b="1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7868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1570821"/>
            <a:ext cx="5457405" cy="21865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8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КАК</a:t>
            </a:r>
          </a:p>
          <a:p>
            <a:pPr rtl="0">
              <a:lnSpc>
                <a:spcPts val="3040"/>
              </a:lnSpc>
            </a:pPr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передать</a:t>
            </a:r>
          </a:p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информацию о бюджете?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979252-191D-0D48-9BB6-17C828BA89B2}"/>
              </a:ext>
            </a:extLst>
          </p:cNvPr>
          <p:cNvSpPr txBox="1"/>
          <p:nvPr/>
        </p:nvSpPr>
        <p:spPr>
          <a:xfrm>
            <a:off x="773202" y="755392"/>
            <a:ext cx="5457405" cy="5796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10 ПОДСКАЗОК</a:t>
            </a:r>
          </a:p>
        </p:txBody>
      </p:sp>
    </p:spTree>
    <p:extLst>
      <p:ext uri="{BB962C8B-B14F-4D97-AF65-F5344CB8AC3E}">
        <p14:creationId xmlns:p14="http://schemas.microsoft.com/office/powerpoint/2010/main" val="4714021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1436204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067339" y="2781834"/>
            <a:ext cx="5102088" cy="8542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11?</a:t>
            </a:r>
          </a:p>
        </p:txBody>
      </p:sp>
    </p:spTree>
    <p:extLst>
      <p:ext uri="{BB962C8B-B14F-4D97-AF65-F5344CB8AC3E}">
        <p14:creationId xmlns:p14="http://schemas.microsoft.com/office/powerpoint/2010/main" val="55345023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856704" y="2434104"/>
            <a:ext cx="5531392" cy="16170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ЛЮДИ ЛЮБЯТ</a:t>
            </a:r>
          </a:p>
          <a:p>
            <a:pPr algn="ctr" rtl="0">
              <a:lnSpc>
                <a:spcPts val="6000"/>
              </a:lnSpc>
            </a:pPr>
            <a:r>
              <a:rPr lang="ru-RU" sz="6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СЧИТАТЬ</a:t>
            </a:r>
          </a:p>
        </p:txBody>
      </p:sp>
    </p:spTree>
    <p:extLst>
      <p:ext uri="{BB962C8B-B14F-4D97-AF65-F5344CB8AC3E}">
        <p14:creationId xmlns:p14="http://schemas.microsoft.com/office/powerpoint/2010/main" val="102218373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82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4454855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450"/>
            <a:ext cx="9144000" cy="47307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737007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19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462256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7" y="1016000"/>
            <a:ext cx="8740926" cy="4819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842539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47294" y="1608772"/>
            <a:ext cx="2983035" cy="14645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Присоединяйтесь к нам!</a:t>
            </a:r>
          </a:p>
          <a:p>
            <a:pPr rtl="0"/>
            <a:r>
              <a:rPr lang="ru-RU" sz="1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     @</a:t>
            </a:r>
            <a:r>
              <a:rPr lang="ru-RU" sz="1800" b="0" i="0" u="none" strike="noStrike" dirty="0" err="1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fiscaltrans</a:t>
            </a:r>
            <a:endParaRPr lang="ru-RU" sz="18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rtl="0"/>
            <a:r>
              <a:rPr lang="ru-RU" sz="1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www.fiscaltransparency.net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6634C5-87A8-8F4A-9532-E1F93898C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06" y="2002045"/>
            <a:ext cx="243543" cy="197154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2BC066-5B37-C04D-B5BE-19AAECDC3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980" y="2550744"/>
            <a:ext cx="4172581" cy="24701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59383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9401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306812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3927</TotalTime>
  <Words>608</Words>
  <Application>Microsoft Office PowerPoint</Application>
  <PresentationFormat>Экран (4:3)</PresentationFormat>
  <Paragraphs>257</Paragraphs>
  <Slides>76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Natalia Tsvetayeva</cp:lastModifiedBy>
  <cp:revision>190</cp:revision>
  <dcterms:created xsi:type="dcterms:W3CDTF">2018-03-21T21:07:40Z</dcterms:created>
  <dcterms:modified xsi:type="dcterms:W3CDTF">2018-05-29T18:11:19Z</dcterms:modified>
</cp:coreProperties>
</file>